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9.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0.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1.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2.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3.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4.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5.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6.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7.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18.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9.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20.xml" ContentType="application/vnd.openxmlformats-officedocument.theme+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theme/theme21.xml" ContentType="application/vnd.openxmlformats-officedocument.theme+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theme/theme22.xml" ContentType="application/vnd.openxmlformats-officedocument.theme+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theme/theme23.xml" ContentType="application/vnd.openxmlformats-officedocument.theme+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24.xml" ContentType="application/vnd.openxmlformats-officedocument.theme+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theme/theme25.xml" ContentType="application/vnd.openxmlformats-officedocument.theme+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theme/theme26.xml" ContentType="application/vnd.openxmlformats-officedocument.theme+xml"/>
  <Override PartName="/ppt/slideLayouts/slideLayout561.xml" ContentType="application/vnd.openxmlformats-officedocument.presentationml.slideLayout+xml"/>
  <Override PartName="/ppt/theme/theme27.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theme/theme28.xml" ContentType="application/vnd.openxmlformats-officedocument.theme+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theme/theme29.xml" ContentType="application/vnd.openxmlformats-officedocument.theme+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theme/theme30.xml" ContentType="application/vnd.openxmlformats-officedocument.theme+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theme/theme31.xml" ContentType="application/vnd.openxmlformats-officedocument.theme+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theme/theme32.xml" ContentType="application/vnd.openxmlformats-officedocument.theme+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theme/theme33.xml" ContentType="application/vnd.openxmlformats-officedocument.theme+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theme/theme34.xml" ContentType="application/vnd.openxmlformats-officedocument.theme+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theme/theme35.xml" ContentType="application/vnd.openxmlformats-officedocument.theme+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theme/theme36.xml" ContentType="application/vnd.openxmlformats-officedocument.theme+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theme/theme37.xml" ContentType="application/vnd.openxmlformats-officedocument.theme+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theme/theme38.xml" ContentType="application/vnd.openxmlformats-officedocument.theme+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theme/theme40.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theme/theme41.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theme/theme42.xml" ContentType="application/vnd.openxmlformats-officedocument.theme+xml"/>
  <Override PartName="/ppt/theme/theme4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1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2.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4.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5.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6.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27.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8.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29.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30.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1.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33.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34.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35.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36.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37.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8.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39.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40.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 id="2147484478" r:id="rId40"/>
    <p:sldMasterId id="2147484492" r:id="rId41"/>
    <p:sldMasterId id="2147484506" r:id="rId42"/>
  </p:sldMasterIdLst>
  <p:notesMasterIdLst>
    <p:notesMasterId r:id="rId156"/>
  </p:notesMasterIdLst>
  <p:sldIdLst>
    <p:sldId id="305" r:id="rId43"/>
    <p:sldId id="419" r:id="rId44"/>
    <p:sldId id="441" r:id="rId45"/>
    <p:sldId id="268" r:id="rId46"/>
    <p:sldId id="418" r:id="rId47"/>
    <p:sldId id="410" r:id="rId48"/>
    <p:sldId id="411" r:id="rId49"/>
    <p:sldId id="412" r:id="rId50"/>
    <p:sldId id="413" r:id="rId51"/>
    <p:sldId id="414" r:id="rId52"/>
    <p:sldId id="415" r:id="rId53"/>
    <p:sldId id="407" r:id="rId54"/>
    <p:sldId id="408" r:id="rId55"/>
    <p:sldId id="409" r:id="rId56"/>
    <p:sldId id="422" r:id="rId57"/>
    <p:sldId id="439" r:id="rId58"/>
    <p:sldId id="438" r:id="rId59"/>
    <p:sldId id="363" r:id="rId60"/>
    <p:sldId id="355" r:id="rId61"/>
    <p:sldId id="356" r:id="rId62"/>
    <p:sldId id="357" r:id="rId63"/>
    <p:sldId id="358" r:id="rId64"/>
    <p:sldId id="359" r:id="rId65"/>
    <p:sldId id="360" r:id="rId66"/>
    <p:sldId id="361" r:id="rId67"/>
    <p:sldId id="362"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386" r:id="rId90"/>
    <p:sldId id="387" r:id="rId91"/>
    <p:sldId id="393" r:id="rId92"/>
    <p:sldId id="342" r:id="rId93"/>
    <p:sldId id="327"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28" r:id="rId107"/>
    <p:sldId id="394" r:id="rId108"/>
    <p:sldId id="333" r:id="rId109"/>
    <p:sldId id="329" r:id="rId110"/>
    <p:sldId id="330" r:id="rId111"/>
    <p:sldId id="331" r:id="rId112"/>
    <p:sldId id="332" r:id="rId113"/>
    <p:sldId id="401" r:id="rId114"/>
    <p:sldId id="399" r:id="rId115"/>
    <p:sldId id="400" r:id="rId116"/>
    <p:sldId id="402" r:id="rId117"/>
    <p:sldId id="403" r:id="rId118"/>
    <p:sldId id="404" r:id="rId119"/>
    <p:sldId id="405" r:id="rId120"/>
    <p:sldId id="406" r:id="rId121"/>
    <p:sldId id="388" r:id="rId122"/>
    <p:sldId id="334" r:id="rId123"/>
    <p:sldId id="389" r:id="rId124"/>
    <p:sldId id="390" r:id="rId125"/>
    <p:sldId id="391" r:id="rId126"/>
    <p:sldId id="392" r:id="rId127"/>
    <p:sldId id="335" r:id="rId128"/>
    <p:sldId id="336" r:id="rId129"/>
    <p:sldId id="337" r:id="rId130"/>
    <p:sldId id="338" r:id="rId131"/>
    <p:sldId id="339" r:id="rId132"/>
    <p:sldId id="340" r:id="rId133"/>
    <p:sldId id="395" r:id="rId134"/>
    <p:sldId id="420" r:id="rId135"/>
    <p:sldId id="421" r:id="rId136"/>
    <p:sldId id="397" r:id="rId137"/>
    <p:sldId id="440" r:id="rId138"/>
    <p:sldId id="423" r:id="rId139"/>
    <p:sldId id="424" r:id="rId140"/>
    <p:sldId id="425" r:id="rId141"/>
    <p:sldId id="426" r:id="rId142"/>
    <p:sldId id="427" r:id="rId143"/>
    <p:sldId id="428" r:id="rId144"/>
    <p:sldId id="429" r:id="rId145"/>
    <p:sldId id="430" r:id="rId146"/>
    <p:sldId id="431" r:id="rId147"/>
    <p:sldId id="432" r:id="rId148"/>
    <p:sldId id="433" r:id="rId149"/>
    <p:sldId id="434" r:id="rId150"/>
    <p:sldId id="435" r:id="rId151"/>
    <p:sldId id="436" r:id="rId152"/>
    <p:sldId id="437" r:id="rId153"/>
    <p:sldId id="398" r:id="rId154"/>
    <p:sldId id="326"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5.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21.xml"/><Relationship Id="rId84" Type="http://schemas.openxmlformats.org/officeDocument/2006/relationships/slide" Target="slides/slide42.xml"/><Relationship Id="rId138" Type="http://schemas.openxmlformats.org/officeDocument/2006/relationships/slide" Target="slides/slide96.xml"/><Relationship Id="rId159" Type="http://schemas.openxmlformats.org/officeDocument/2006/relationships/theme" Target="theme/theme1.xml"/><Relationship Id="rId107" Type="http://schemas.openxmlformats.org/officeDocument/2006/relationships/slide" Target="slides/slide65.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1.xml"/><Relationship Id="rId74" Type="http://schemas.openxmlformats.org/officeDocument/2006/relationships/slide" Target="slides/slide32.xml"/><Relationship Id="rId128" Type="http://schemas.openxmlformats.org/officeDocument/2006/relationships/slide" Target="slides/slide86.xml"/><Relationship Id="rId149" Type="http://schemas.openxmlformats.org/officeDocument/2006/relationships/slide" Target="slides/slide107.xml"/><Relationship Id="rId5" Type="http://schemas.openxmlformats.org/officeDocument/2006/relationships/slideMaster" Target="slideMasters/slideMaster5.xml"/><Relationship Id="rId95" Type="http://schemas.openxmlformats.org/officeDocument/2006/relationships/slide" Target="slides/slide53.xml"/><Relationship Id="rId160" Type="http://schemas.openxmlformats.org/officeDocument/2006/relationships/tableStyles" Target="tableStyles.xml"/><Relationship Id="rId22" Type="http://schemas.openxmlformats.org/officeDocument/2006/relationships/slideMaster" Target="slideMasters/slideMaster22.xml"/><Relationship Id="rId43" Type="http://schemas.openxmlformats.org/officeDocument/2006/relationships/slide" Target="slides/slide1.xml"/><Relationship Id="rId64" Type="http://schemas.openxmlformats.org/officeDocument/2006/relationships/slide" Target="slides/slide22.xml"/><Relationship Id="rId118" Type="http://schemas.openxmlformats.org/officeDocument/2006/relationships/slide" Target="slides/slide76.xml"/><Relationship Id="rId139" Type="http://schemas.openxmlformats.org/officeDocument/2006/relationships/slide" Target="slides/slide97.xml"/><Relationship Id="rId80" Type="http://schemas.openxmlformats.org/officeDocument/2006/relationships/slide" Target="slides/slide38.xml"/><Relationship Id="rId85" Type="http://schemas.openxmlformats.org/officeDocument/2006/relationships/slide" Target="slides/slide43.xml"/><Relationship Id="rId150" Type="http://schemas.openxmlformats.org/officeDocument/2006/relationships/slide" Target="slides/slide108.xml"/><Relationship Id="rId155" Type="http://schemas.openxmlformats.org/officeDocument/2006/relationships/slide" Target="slides/slide11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7.xml"/><Relationship Id="rId103" Type="http://schemas.openxmlformats.org/officeDocument/2006/relationships/slide" Target="slides/slide61.xml"/><Relationship Id="rId108" Type="http://schemas.openxmlformats.org/officeDocument/2006/relationships/slide" Target="slides/slide66.xml"/><Relationship Id="rId124" Type="http://schemas.openxmlformats.org/officeDocument/2006/relationships/slide" Target="slides/slide82.xml"/><Relationship Id="rId129" Type="http://schemas.openxmlformats.org/officeDocument/2006/relationships/slide" Target="slides/slide87.xml"/><Relationship Id="rId54" Type="http://schemas.openxmlformats.org/officeDocument/2006/relationships/slide" Target="slides/slide12.xml"/><Relationship Id="rId70" Type="http://schemas.openxmlformats.org/officeDocument/2006/relationships/slide" Target="slides/slide28.xml"/><Relationship Id="rId75" Type="http://schemas.openxmlformats.org/officeDocument/2006/relationships/slide" Target="slides/slide33.xml"/><Relationship Id="rId91" Type="http://schemas.openxmlformats.org/officeDocument/2006/relationships/slide" Target="slides/slide49.xml"/><Relationship Id="rId96" Type="http://schemas.openxmlformats.org/officeDocument/2006/relationships/slide" Target="slides/slide54.xml"/><Relationship Id="rId140" Type="http://schemas.openxmlformats.org/officeDocument/2006/relationships/slide" Target="slides/slide98.xml"/><Relationship Id="rId145" Type="http://schemas.openxmlformats.org/officeDocument/2006/relationships/slide" Target="slides/slide10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7.xml"/><Relationship Id="rId114" Type="http://schemas.openxmlformats.org/officeDocument/2006/relationships/slide" Target="slides/slide72.xml"/><Relationship Id="rId119" Type="http://schemas.openxmlformats.org/officeDocument/2006/relationships/slide" Target="slides/slide77.xml"/><Relationship Id="rId44" Type="http://schemas.openxmlformats.org/officeDocument/2006/relationships/slide" Target="slides/slide2.xml"/><Relationship Id="rId60" Type="http://schemas.openxmlformats.org/officeDocument/2006/relationships/slide" Target="slides/slide18.xml"/><Relationship Id="rId65" Type="http://schemas.openxmlformats.org/officeDocument/2006/relationships/slide" Target="slides/slide23.xml"/><Relationship Id="rId81" Type="http://schemas.openxmlformats.org/officeDocument/2006/relationships/slide" Target="slides/slide39.xml"/><Relationship Id="rId86" Type="http://schemas.openxmlformats.org/officeDocument/2006/relationships/slide" Target="slides/slide44.xml"/><Relationship Id="rId130" Type="http://schemas.openxmlformats.org/officeDocument/2006/relationships/slide" Target="slides/slide88.xml"/><Relationship Id="rId135" Type="http://schemas.openxmlformats.org/officeDocument/2006/relationships/slide" Target="slides/slide93.xml"/><Relationship Id="rId151" Type="http://schemas.openxmlformats.org/officeDocument/2006/relationships/slide" Target="slides/slide109.xml"/><Relationship Id="rId156" Type="http://schemas.openxmlformats.org/officeDocument/2006/relationships/notesMaster" Target="notesMasters/notesMaster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7.xml"/><Relationship Id="rId34" Type="http://schemas.openxmlformats.org/officeDocument/2006/relationships/slideMaster" Target="slideMasters/slideMaster34.xml"/><Relationship Id="rId50" Type="http://schemas.openxmlformats.org/officeDocument/2006/relationships/slide" Target="slides/slide8.xml"/><Relationship Id="rId55" Type="http://schemas.openxmlformats.org/officeDocument/2006/relationships/slide" Target="slides/slide13.xml"/><Relationship Id="rId76" Type="http://schemas.openxmlformats.org/officeDocument/2006/relationships/slide" Target="slides/slide34.xml"/><Relationship Id="rId97" Type="http://schemas.openxmlformats.org/officeDocument/2006/relationships/slide" Target="slides/slide55.xml"/><Relationship Id="rId104" Type="http://schemas.openxmlformats.org/officeDocument/2006/relationships/slide" Target="slides/slide62.xml"/><Relationship Id="rId120" Type="http://schemas.openxmlformats.org/officeDocument/2006/relationships/slide" Target="slides/slide78.xml"/><Relationship Id="rId125" Type="http://schemas.openxmlformats.org/officeDocument/2006/relationships/slide" Target="slides/slide83.xml"/><Relationship Id="rId141" Type="http://schemas.openxmlformats.org/officeDocument/2006/relationships/slide" Target="slides/slide99.xml"/><Relationship Id="rId146" Type="http://schemas.openxmlformats.org/officeDocument/2006/relationships/slide" Target="slides/slide104.xml"/><Relationship Id="rId7" Type="http://schemas.openxmlformats.org/officeDocument/2006/relationships/slideMaster" Target="slideMasters/slideMaster7.xml"/><Relationship Id="rId71" Type="http://schemas.openxmlformats.org/officeDocument/2006/relationships/slide" Target="slides/slide29.xml"/><Relationship Id="rId92" Type="http://schemas.openxmlformats.org/officeDocument/2006/relationships/slide" Target="slides/slide50.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3.xml"/><Relationship Id="rId66" Type="http://schemas.openxmlformats.org/officeDocument/2006/relationships/slide" Target="slides/slide24.xml"/><Relationship Id="rId87" Type="http://schemas.openxmlformats.org/officeDocument/2006/relationships/slide" Target="slides/slide45.xml"/><Relationship Id="rId110" Type="http://schemas.openxmlformats.org/officeDocument/2006/relationships/slide" Target="slides/slide68.xml"/><Relationship Id="rId115" Type="http://schemas.openxmlformats.org/officeDocument/2006/relationships/slide" Target="slides/slide73.xml"/><Relationship Id="rId131" Type="http://schemas.openxmlformats.org/officeDocument/2006/relationships/slide" Target="slides/slide89.xml"/><Relationship Id="rId136" Type="http://schemas.openxmlformats.org/officeDocument/2006/relationships/slide" Target="slides/slide94.xml"/><Relationship Id="rId157" Type="http://schemas.openxmlformats.org/officeDocument/2006/relationships/presProps" Target="presProps.xml"/><Relationship Id="rId61" Type="http://schemas.openxmlformats.org/officeDocument/2006/relationships/slide" Target="slides/slide19.xml"/><Relationship Id="rId82" Type="http://schemas.openxmlformats.org/officeDocument/2006/relationships/slide" Target="slides/slide40.xml"/><Relationship Id="rId152" Type="http://schemas.openxmlformats.org/officeDocument/2006/relationships/slide" Target="slides/slide110.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4.xml"/><Relationship Id="rId77" Type="http://schemas.openxmlformats.org/officeDocument/2006/relationships/slide" Target="slides/slide35.xml"/><Relationship Id="rId100" Type="http://schemas.openxmlformats.org/officeDocument/2006/relationships/slide" Target="slides/slide58.xml"/><Relationship Id="rId105" Type="http://schemas.openxmlformats.org/officeDocument/2006/relationships/slide" Target="slides/slide63.xml"/><Relationship Id="rId126" Type="http://schemas.openxmlformats.org/officeDocument/2006/relationships/slide" Target="slides/slide84.xml"/><Relationship Id="rId147" Type="http://schemas.openxmlformats.org/officeDocument/2006/relationships/slide" Target="slides/slide105.xml"/><Relationship Id="rId8" Type="http://schemas.openxmlformats.org/officeDocument/2006/relationships/slideMaster" Target="slideMasters/slideMaster8.xml"/><Relationship Id="rId51" Type="http://schemas.openxmlformats.org/officeDocument/2006/relationships/slide" Target="slides/slide9.xml"/><Relationship Id="rId72" Type="http://schemas.openxmlformats.org/officeDocument/2006/relationships/slide" Target="slides/slide30.xml"/><Relationship Id="rId93" Type="http://schemas.openxmlformats.org/officeDocument/2006/relationships/slide" Target="slides/slide51.xml"/><Relationship Id="rId98" Type="http://schemas.openxmlformats.org/officeDocument/2006/relationships/slide" Target="slides/slide56.xml"/><Relationship Id="rId121" Type="http://schemas.openxmlformats.org/officeDocument/2006/relationships/slide" Target="slides/slide79.xml"/><Relationship Id="rId142" Type="http://schemas.openxmlformats.org/officeDocument/2006/relationships/slide" Target="slides/slide100.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4.xml"/><Relationship Id="rId67" Type="http://schemas.openxmlformats.org/officeDocument/2006/relationships/slide" Target="slides/slide25.xml"/><Relationship Id="rId116" Type="http://schemas.openxmlformats.org/officeDocument/2006/relationships/slide" Target="slides/slide74.xml"/><Relationship Id="rId137" Type="http://schemas.openxmlformats.org/officeDocument/2006/relationships/slide" Target="slides/slide95.xml"/><Relationship Id="rId158"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20.xml"/><Relationship Id="rId83" Type="http://schemas.openxmlformats.org/officeDocument/2006/relationships/slide" Target="slides/slide41.xml"/><Relationship Id="rId88" Type="http://schemas.openxmlformats.org/officeDocument/2006/relationships/slide" Target="slides/slide46.xml"/><Relationship Id="rId111" Type="http://schemas.openxmlformats.org/officeDocument/2006/relationships/slide" Target="slides/slide69.xml"/><Relationship Id="rId132" Type="http://schemas.openxmlformats.org/officeDocument/2006/relationships/slide" Target="slides/slide90.xml"/><Relationship Id="rId153" Type="http://schemas.openxmlformats.org/officeDocument/2006/relationships/slide" Target="slides/slide11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5.xml"/><Relationship Id="rId106" Type="http://schemas.openxmlformats.org/officeDocument/2006/relationships/slide" Target="slides/slide64.xml"/><Relationship Id="rId127" Type="http://schemas.openxmlformats.org/officeDocument/2006/relationships/slide" Target="slides/slide8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0.xml"/><Relationship Id="rId73" Type="http://schemas.openxmlformats.org/officeDocument/2006/relationships/slide" Target="slides/slide31.xml"/><Relationship Id="rId78" Type="http://schemas.openxmlformats.org/officeDocument/2006/relationships/slide" Target="slides/slide36.xml"/><Relationship Id="rId94" Type="http://schemas.openxmlformats.org/officeDocument/2006/relationships/slide" Target="slides/slide52.xml"/><Relationship Id="rId99" Type="http://schemas.openxmlformats.org/officeDocument/2006/relationships/slide" Target="slides/slide57.xml"/><Relationship Id="rId101" Type="http://schemas.openxmlformats.org/officeDocument/2006/relationships/slide" Target="slides/slide59.xml"/><Relationship Id="rId122" Type="http://schemas.openxmlformats.org/officeDocument/2006/relationships/slide" Target="slides/slide80.xml"/><Relationship Id="rId143" Type="http://schemas.openxmlformats.org/officeDocument/2006/relationships/slide" Target="slides/slide101.xml"/><Relationship Id="rId148" Type="http://schemas.openxmlformats.org/officeDocument/2006/relationships/slide" Target="slides/slide106.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5.xml"/><Relationship Id="rId68" Type="http://schemas.openxmlformats.org/officeDocument/2006/relationships/slide" Target="slides/slide26.xml"/><Relationship Id="rId89" Type="http://schemas.openxmlformats.org/officeDocument/2006/relationships/slide" Target="slides/slide47.xml"/><Relationship Id="rId112" Type="http://schemas.openxmlformats.org/officeDocument/2006/relationships/slide" Target="slides/slide70.xml"/><Relationship Id="rId133" Type="http://schemas.openxmlformats.org/officeDocument/2006/relationships/slide" Target="slides/slide91.xml"/><Relationship Id="rId154" Type="http://schemas.openxmlformats.org/officeDocument/2006/relationships/slide" Target="slides/slide112.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16.xml"/><Relationship Id="rId79" Type="http://schemas.openxmlformats.org/officeDocument/2006/relationships/slide" Target="slides/slide37.xml"/><Relationship Id="rId102" Type="http://schemas.openxmlformats.org/officeDocument/2006/relationships/slide" Target="slides/slide60.xml"/><Relationship Id="rId123" Type="http://schemas.openxmlformats.org/officeDocument/2006/relationships/slide" Target="slides/slide81.xml"/><Relationship Id="rId144" Type="http://schemas.openxmlformats.org/officeDocument/2006/relationships/slide" Target="slides/slide102.xml"/><Relationship Id="rId90" Type="http://schemas.openxmlformats.org/officeDocument/2006/relationships/slide" Target="slides/slide48.xml"/><Relationship Id="rId27" Type="http://schemas.openxmlformats.org/officeDocument/2006/relationships/slideMaster" Target="slideMasters/slideMaster27.xml"/><Relationship Id="rId48" Type="http://schemas.openxmlformats.org/officeDocument/2006/relationships/slide" Target="slides/slide6.xml"/><Relationship Id="rId69" Type="http://schemas.openxmlformats.org/officeDocument/2006/relationships/slide" Target="slides/slide27.xml"/><Relationship Id="rId113" Type="http://schemas.openxmlformats.org/officeDocument/2006/relationships/slide" Target="slides/slide71.xml"/><Relationship Id="rId134" Type="http://schemas.openxmlformats.org/officeDocument/2006/relationships/slide" Target="slides/slide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16/09/2013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msdn.microsoft.com/en-us/library/microsoft.windowsazure.serviceruntime.roleenvironment.getlocalresource.aspx"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msdn.microsoft.com/en-us/library/microsoft.windowsazure.serviceruntime.localresource.rootpath.aspx" TargetMode="External"/><Relationship Id="rId4" Type="http://schemas.openxmlformats.org/officeDocument/2006/relationships/hyperlink" Target="http://msdn.microsoft.com/en-us/library/microsoft.windowsazure.serviceruntime.localresource.aspx"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635124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normAutofit/>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r>
              <a:rPr lang="en-US" dirty="0" smtClean="0"/>
              <a:t>Explain the difference</a:t>
            </a:r>
            <a:r>
              <a:rPr lang="en-US" baseline="0" dirty="0" smtClean="0"/>
              <a:t>s between traditional self-hosting and the three options of Windows Azure hosting.</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Notes:</a:t>
            </a:r>
            <a:endParaRPr lang="en-US" sz="1200" b="0" kern="1200" baseline="0" dirty="0" smtClean="0">
              <a:solidFill>
                <a:schemeClr val="tx1"/>
              </a:solidFill>
              <a:effectLst/>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In a traditional environment you must manage the full stack. With Windows Azure you can choose a variety of options depending on your needs.</a:t>
            </a:r>
            <a:endParaRPr lang="en-US" sz="16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236548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3336" indent="-173336">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3336" indent="-173336">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3336" indent="-173336">
              <a:buFont typeface="Arial" pitchFamily="34" charset="0"/>
              <a:buChar char="•"/>
            </a:pPr>
            <a:r>
              <a:rPr lang="en-US" baseline="0" dirty="0" smtClean="0"/>
              <a:t>Packaged Software</a:t>
            </a:r>
          </a:p>
          <a:p>
            <a:pPr marL="388660" lvl="1" indent="-173336"/>
            <a:r>
              <a:rPr lang="en-US" baseline="0" dirty="0" smtClean="0"/>
              <a:t>With packaged software a customer would be responsible for managing the entire stack – ranging from the network connectivity to the applications.  </a:t>
            </a:r>
          </a:p>
          <a:p>
            <a:pPr marL="173336" indent="-173336">
              <a:buFont typeface="Arial" pitchFamily="34" charset="0"/>
              <a:buChar char="•"/>
            </a:pPr>
            <a:r>
              <a:rPr lang="en-US" baseline="0" dirty="0" smtClean="0"/>
              <a:t>IaaS</a:t>
            </a:r>
          </a:p>
          <a:p>
            <a:pPr marL="388660" lvl="1" indent="-173336"/>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88660" lvl="1" indent="-173336"/>
            <a:r>
              <a:rPr lang="en-US" baseline="0" dirty="0" smtClean="0"/>
              <a:t>Very few actually provide an OS</a:t>
            </a:r>
          </a:p>
          <a:p>
            <a:pPr marL="388660" lvl="1" indent="-173336"/>
            <a:r>
              <a:rPr lang="en-US" baseline="0" dirty="0" smtClean="0"/>
              <a:t>The customer is still responsible for managing the OS through the Applications.  </a:t>
            </a:r>
          </a:p>
          <a:p>
            <a:pPr marL="388660" lvl="1" indent="-173336" defTabSz="924421">
              <a:spcAft>
                <a:spcPts val="337"/>
              </a:spcAft>
              <a:defRPr/>
            </a:pPr>
            <a:r>
              <a:rPr lang="en-US" baseline="0" dirty="0" smtClean="0"/>
              <a:t>For the developer, an obvious benefit with IaaS is that it frees the developer from many concerns when provisioning physical or virtual machines. </a:t>
            </a:r>
          </a:p>
          <a:p>
            <a:pPr marL="388660" lvl="1" indent="-173336" defTabSz="924421">
              <a:spcAft>
                <a:spcPts val="337"/>
              </a:spcAft>
              <a:defRPr/>
            </a:pPr>
            <a:r>
              <a:rPr lang="en-US" baseline="0" dirty="0" smtClean="0"/>
              <a:t>This was one of the earliest and primary use cases for Amazon Web Services Elastic Cloud Compute (EC2). </a:t>
            </a:r>
          </a:p>
          <a:p>
            <a:pPr marL="388660" lvl="1" indent="-173336" defTabSz="924421">
              <a:spcAft>
                <a:spcPts val="337"/>
              </a:spcAft>
              <a:defRPr/>
            </a:pPr>
            <a:r>
              <a:rPr lang="en-US" baseline="0" dirty="0" smtClean="0"/>
              <a:t>Developers were able to readily provision virtual machines (AMIs) on EC2, develop and test solutions and, often, run the results ‘in production’. </a:t>
            </a:r>
          </a:p>
          <a:p>
            <a:pPr marL="388660" lvl="1" indent="-173336" defTabSz="924421">
              <a:spcAft>
                <a:spcPts val="337"/>
              </a:spcAft>
              <a:defRPr/>
            </a:pPr>
            <a:r>
              <a:rPr lang="en-US" baseline="0" dirty="0" smtClean="0"/>
              <a:t>The only requirement was a credit card to pay for the services.</a:t>
            </a:r>
          </a:p>
          <a:p>
            <a:pPr marL="173336" indent="-173336">
              <a:buFont typeface="Arial" pitchFamily="34" charset="0"/>
              <a:buChar char="•"/>
            </a:pPr>
            <a:r>
              <a:rPr lang="en-US" baseline="0" dirty="0" smtClean="0"/>
              <a:t>PaaS</a:t>
            </a:r>
          </a:p>
          <a:p>
            <a:pPr marL="388660" lvl="1" indent="-173336"/>
            <a:r>
              <a:rPr lang="en-US" baseline="0" dirty="0" smtClean="0"/>
              <a:t>With Platform as a Service, everything from the network connectivity through the runtime is provided and managed by the platform vendor.  </a:t>
            </a:r>
          </a:p>
          <a:p>
            <a:pPr marL="388660" lvl="1" indent="-173336"/>
            <a:r>
              <a:rPr lang="en-US" baseline="0" dirty="0" smtClean="0"/>
              <a:t>The Windows Azure best fits in this category today.  </a:t>
            </a:r>
          </a:p>
          <a:p>
            <a:pPr marL="388660" lvl="1" indent="-173336"/>
            <a:r>
              <a:rPr lang="en-US" baseline="0" dirty="0" smtClean="0"/>
              <a:t>In fact because we don’t provide access to the underlying virtualization or operating system today, we’re often referred to as not providing IaaS.</a:t>
            </a:r>
          </a:p>
          <a:p>
            <a:pPr marL="388660" lvl="1" indent="-173336"/>
            <a:r>
              <a:rPr lang="en-US" dirty="0" smtClean="0"/>
              <a:t>PaaS offerings</a:t>
            </a:r>
            <a:r>
              <a:rPr lang="en-US" baseline="0" dirty="0" smtClean="0"/>
              <a:t> further reduce the developer burden by additionally supporting the platform runtime and related application services. </a:t>
            </a:r>
          </a:p>
          <a:p>
            <a:pPr marL="388660" lvl="1" indent="-173336"/>
            <a:r>
              <a:rPr lang="en-US" baseline="0" dirty="0" smtClean="0"/>
              <a:t>With PaaS, the developer can, almost immediately, begin creating the business logic for an application. </a:t>
            </a:r>
          </a:p>
          <a:p>
            <a:pPr marL="388660" lvl="1" indent="-173336"/>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3336" indent="-173336">
              <a:buFont typeface="Arial" pitchFamily="34" charset="0"/>
              <a:buChar char="•"/>
            </a:pPr>
            <a:r>
              <a:rPr lang="en-US" baseline="0" dirty="0" smtClean="0"/>
              <a:t>SaaS</a:t>
            </a:r>
          </a:p>
          <a:p>
            <a:pPr marL="388660" lvl="1" indent="-173336"/>
            <a:r>
              <a:rPr lang="en-US" dirty="0" smtClean="0"/>
              <a:t>Finally, with SaaS,</a:t>
            </a:r>
            <a:r>
              <a:rPr lang="en-US" baseline="0" dirty="0" smtClean="0"/>
              <a:t> a vendor provides the application and abstracts you from all of the underlying components.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572624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92219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73753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33669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Windows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107790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256164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tx1"/>
                </a:solidFill>
                <a:effectLst/>
                <a:latin typeface="Segoe UI" pitchFamily="34" charset="0"/>
                <a:ea typeface="+mn-ea"/>
                <a:cs typeface="+mn-cs"/>
              </a:rPr>
              <a:t>The infrastructure of each Windows Azure data center is notionally divided into multiple sections known as fault domains. These sections of the infrastructure (which are not necessarily individual servers or server racks) are designed in such a way that a failure of one fault domain is extremely unlikely to affect any other fault domain. When you deploy a service, the Windows Azure Fabric Controller automatically locates the roles in at least two different fault domains so that a failure in one domain will not affect all instances of your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76531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65759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 what a scale-out application looks like</a:t>
            </a:r>
          </a:p>
          <a:p>
            <a:pPr marL="0" indent="0">
              <a:buFont typeface="Arial" pitchFamily="34" charset="0"/>
              <a:buNone/>
            </a:pPr>
            <a:endParaRPr lang="en-US" dirty="0" smtClean="0"/>
          </a:p>
          <a:p>
            <a:pPr marL="0" indent="0">
              <a:buFont typeface="Arial" pitchFamily="34" charset="0"/>
              <a:buNone/>
            </a:pPr>
            <a:r>
              <a:rPr lang="en-US" b="1" dirty="0" smtClean="0"/>
              <a:t>Speaking notes</a:t>
            </a:r>
          </a:p>
          <a:p>
            <a:pPr marL="171450" indent="-171450">
              <a:buFont typeface="Arial" pitchFamily="34" charset="0"/>
              <a:buChar char="•"/>
            </a:pPr>
            <a:r>
              <a:rPr lang="en-US" dirty="0" smtClean="0"/>
              <a:t>High scale applications often</a:t>
            </a:r>
            <a:r>
              <a:rPr lang="en-US" baseline="0" dirty="0" smtClean="0"/>
              <a:t> follow this sort of an pattern</a:t>
            </a:r>
          </a:p>
          <a:p>
            <a:pPr marL="171450" indent="-171450">
              <a:buFont typeface="Arial" pitchFamily="34" charset="0"/>
              <a:buChar char="•"/>
            </a:pPr>
            <a:r>
              <a:rPr lang="en-US" baseline="0" dirty="0" smtClean="0"/>
              <a:t>Inbound connectivity comes through a load balancer</a:t>
            </a:r>
          </a:p>
          <a:p>
            <a:pPr marL="384431" lvl="1" indent="-171450">
              <a:buFont typeface="Arial" pitchFamily="34" charset="0"/>
              <a:buChar char="•"/>
            </a:pPr>
            <a:r>
              <a:rPr lang="en-US" baseline="0" dirty="0" smtClean="0"/>
              <a:t>Requests are round robin routed</a:t>
            </a:r>
          </a:p>
          <a:p>
            <a:pPr marL="384431" lvl="1" indent="-171450">
              <a:buFont typeface="Arial" pitchFamily="34" charset="0"/>
              <a:buChar char="•"/>
            </a:pPr>
            <a:r>
              <a:rPr lang="en-US" baseline="0" dirty="0" smtClean="0"/>
              <a:t>Load balancer is typically aware of the state of the web servers (i.e. are they up)</a:t>
            </a:r>
          </a:p>
          <a:p>
            <a:pPr marL="171450" lvl="0" indent="-171450">
              <a:buFont typeface="Arial" pitchFamily="34" charset="0"/>
              <a:buChar char="•"/>
            </a:pPr>
            <a:r>
              <a:rPr lang="en-US" baseline="0" dirty="0" smtClean="0"/>
              <a:t>There are one or more tiers or groups of stateless web or app servers</a:t>
            </a:r>
          </a:p>
          <a:p>
            <a:pPr marL="384431" lvl="1" indent="-171450">
              <a:buFont typeface="Arial" pitchFamily="34" charset="0"/>
              <a:buChar char="•"/>
            </a:pPr>
            <a:r>
              <a:rPr lang="en-US" baseline="0" dirty="0" smtClean="0"/>
              <a:t>By stateless we mean that they do not hold state between client requests</a:t>
            </a:r>
          </a:p>
          <a:p>
            <a:pPr marL="384431" lvl="1" indent="-171450">
              <a:buFont typeface="Arial" pitchFamily="34" charset="0"/>
              <a:buChar char="•"/>
            </a:pPr>
            <a:r>
              <a:rPr lang="en-US" baseline="0" dirty="0" smtClean="0"/>
              <a:t>Stateless means that simple load balancing works – no need for sticky sessions</a:t>
            </a:r>
          </a:p>
          <a:p>
            <a:pPr marL="384431" lvl="1" indent="-171450">
              <a:buFont typeface="Arial" pitchFamily="34" charset="0"/>
              <a:buChar char="•"/>
            </a:pPr>
            <a:r>
              <a:rPr lang="en-US" baseline="0" dirty="0" smtClean="0"/>
              <a:t>Stateless means that the failure of a web server does not cause major issues for application- it is simply removed from the load balancer</a:t>
            </a:r>
          </a:p>
          <a:p>
            <a:pPr marL="171450" lvl="0" indent="-171450">
              <a:buFont typeface="Arial" pitchFamily="34" charset="0"/>
              <a:buChar char="•"/>
            </a:pPr>
            <a:r>
              <a:rPr lang="en-US" baseline="0" dirty="0" smtClean="0"/>
              <a:t>A stateful or storage tier</a:t>
            </a:r>
          </a:p>
          <a:p>
            <a:pPr marL="384431" lvl="1" indent="-171450">
              <a:buFont typeface="Arial" pitchFamily="34" charset="0"/>
              <a:buChar char="•"/>
            </a:pPr>
            <a:r>
              <a:rPr lang="en-US" baseline="0" dirty="0" smtClean="0"/>
              <a:t>This will generally involve some sort of scale out approach for large apps</a:t>
            </a:r>
          </a:p>
          <a:p>
            <a:pPr marL="384431" lvl="1" indent="-171450">
              <a:buFont typeface="Arial" pitchFamily="34" charset="0"/>
              <a:buChar char="•"/>
            </a:pPr>
            <a:r>
              <a:rPr lang="en-US" baseline="0" dirty="0" smtClean="0"/>
              <a:t>Often using partitioned databases</a:t>
            </a:r>
          </a:p>
          <a:p>
            <a:pPr marL="384431" lvl="1" indent="-171450">
              <a:buFont typeface="Arial" pitchFamily="34" charset="0"/>
              <a:buChar char="•"/>
            </a:pPr>
            <a:r>
              <a:rPr lang="en-US" baseline="0" dirty="0" smtClean="0"/>
              <a:t>Often some sort of queuing mechanism</a:t>
            </a:r>
          </a:p>
          <a:p>
            <a:pPr marL="171450" lvl="0" indent="-171450">
              <a:buFont typeface="Arial" pitchFamily="34" charset="0"/>
              <a:buChar char="•"/>
            </a:pPr>
            <a:r>
              <a:rPr lang="en-US" baseline="0" dirty="0" smtClean="0"/>
              <a:t>Applications will often perform processing in the background. </a:t>
            </a:r>
          </a:p>
          <a:p>
            <a:pPr marL="384431" lvl="1" indent="-171450">
              <a:buFont typeface="Arial" pitchFamily="34" charset="0"/>
              <a:buChar char="•"/>
            </a:pPr>
            <a:r>
              <a:rPr lang="en-US" baseline="0" dirty="0" smtClean="0"/>
              <a:t>Improves response time for users</a:t>
            </a:r>
          </a:p>
          <a:p>
            <a:pPr marL="384431" lvl="1" indent="-171450">
              <a:buFont typeface="Arial" pitchFamily="34" charset="0"/>
              <a:buChar char="•"/>
            </a:pPr>
            <a:r>
              <a:rPr lang="en-US" baseline="0" dirty="0" smtClean="0"/>
              <a:t>Allows load peaks to be buffered in queues</a:t>
            </a:r>
          </a:p>
          <a:p>
            <a:pPr marL="212981" lvl="1" indent="0">
              <a:buFont typeface="Arial" pitchFamily="34" charset="0"/>
              <a:buNone/>
            </a:pPr>
            <a:endParaRPr lang="en-US" baseline="0" dirty="0" smtClean="0"/>
          </a:p>
          <a:p>
            <a:pPr marL="212981" lvl="1" indent="0">
              <a:buFont typeface="Arial" pitchFamily="34" charset="0"/>
              <a:buNone/>
            </a:pPr>
            <a:r>
              <a:rPr lang="en-US" b="1" baseline="0" dirty="0" smtClean="0"/>
              <a:t>Windows Azure provides us with a Platform as a Service offering to implement these sorts of applications</a:t>
            </a:r>
          </a:p>
          <a:p>
            <a:pPr marL="0" indent="0">
              <a:buFont typeface="Arial" pitchFamily="34" charset="0"/>
              <a:buNone/>
            </a:pPr>
            <a:endParaRPr lang="en-US" dirty="0" smtClean="0"/>
          </a:p>
          <a:p>
            <a:pPr marL="0" indent="0">
              <a:buFont typeface="Arial" pitchFamily="34" charset="0"/>
              <a:buNone/>
            </a:pPr>
            <a:r>
              <a:rPr lang="en-US" b="1" dirty="0" smtClean="0"/>
              <a:t>Notes</a:t>
            </a:r>
          </a:p>
          <a:p>
            <a:pPr marL="0" indent="0">
              <a:buFont typeface="Arial" pitchFamily="34" charset="0"/>
              <a:buNone/>
            </a:pPr>
            <a:r>
              <a:rPr lang="en-US" b="0" dirty="0" smtClean="0"/>
              <a:t>http://msdn.microsoft.com/en-us/magazine/cc500561.aspx </a:t>
            </a:r>
          </a:p>
          <a:p>
            <a:r>
              <a:rPr lang="en-US" dirty="0" smtClean="0"/>
              <a:t>http://msdn.microsoft.com/en-us/library/ff650667.aspx</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4000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1961270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 what a scale-out application looks like</a:t>
            </a:r>
          </a:p>
          <a:p>
            <a:pPr marL="0" indent="0">
              <a:buFont typeface="Arial" pitchFamily="34" charset="0"/>
              <a:buNone/>
            </a:pPr>
            <a:endParaRPr lang="en-US" dirty="0" smtClean="0"/>
          </a:p>
          <a:p>
            <a:pPr marL="0" indent="0">
              <a:buFont typeface="Arial" pitchFamily="34" charset="0"/>
              <a:buNone/>
            </a:pPr>
            <a:r>
              <a:rPr lang="en-US" b="1" dirty="0" smtClean="0"/>
              <a:t>Speaking notes</a:t>
            </a:r>
          </a:p>
          <a:p>
            <a:pPr marL="171450" indent="-171450">
              <a:buFont typeface="Arial" pitchFamily="34" charset="0"/>
              <a:buChar char="•"/>
            </a:pPr>
            <a:r>
              <a:rPr lang="en-US" dirty="0" smtClean="0"/>
              <a:t>High scale applications often</a:t>
            </a:r>
            <a:r>
              <a:rPr lang="en-US" baseline="0" dirty="0" smtClean="0"/>
              <a:t> follow this sort of an pattern</a:t>
            </a:r>
          </a:p>
          <a:p>
            <a:pPr marL="171450" indent="-171450">
              <a:buFont typeface="Arial" pitchFamily="34" charset="0"/>
              <a:buChar char="•"/>
            </a:pPr>
            <a:r>
              <a:rPr lang="en-US" baseline="0" dirty="0" smtClean="0"/>
              <a:t>Inbound connectivity comes through a load balancer</a:t>
            </a:r>
          </a:p>
          <a:p>
            <a:pPr marL="384431" lvl="1" indent="-171450">
              <a:buFont typeface="Arial" pitchFamily="34" charset="0"/>
              <a:buChar char="•"/>
            </a:pPr>
            <a:r>
              <a:rPr lang="en-US" baseline="0" dirty="0" smtClean="0"/>
              <a:t>Requests are round robin routed</a:t>
            </a:r>
          </a:p>
          <a:p>
            <a:pPr marL="384431" lvl="1" indent="-171450">
              <a:buFont typeface="Arial" pitchFamily="34" charset="0"/>
              <a:buChar char="•"/>
            </a:pPr>
            <a:r>
              <a:rPr lang="en-US" baseline="0" dirty="0" smtClean="0"/>
              <a:t>Load balancer is typically aware of the state of the web servers (i.e. are they up)</a:t>
            </a:r>
          </a:p>
          <a:p>
            <a:pPr marL="171450" lvl="0" indent="-171450">
              <a:buFont typeface="Arial" pitchFamily="34" charset="0"/>
              <a:buChar char="•"/>
            </a:pPr>
            <a:r>
              <a:rPr lang="en-US" baseline="0" dirty="0" smtClean="0"/>
              <a:t>There are one or more tiers or groups of stateless web or app servers</a:t>
            </a:r>
          </a:p>
          <a:p>
            <a:pPr marL="384431" lvl="1" indent="-171450">
              <a:buFont typeface="Arial" pitchFamily="34" charset="0"/>
              <a:buChar char="•"/>
            </a:pPr>
            <a:r>
              <a:rPr lang="en-US" baseline="0" dirty="0" smtClean="0"/>
              <a:t>By stateless we mean that they do not hold state between client requests</a:t>
            </a:r>
          </a:p>
          <a:p>
            <a:pPr marL="384431" lvl="1" indent="-171450">
              <a:buFont typeface="Arial" pitchFamily="34" charset="0"/>
              <a:buChar char="•"/>
            </a:pPr>
            <a:r>
              <a:rPr lang="en-US" baseline="0" dirty="0" smtClean="0"/>
              <a:t>Stateless means that simple load balancing works – no need for sticky sessions</a:t>
            </a:r>
          </a:p>
          <a:p>
            <a:pPr marL="384431" lvl="1" indent="-171450">
              <a:buFont typeface="Arial" pitchFamily="34" charset="0"/>
              <a:buChar char="•"/>
            </a:pPr>
            <a:r>
              <a:rPr lang="en-US" baseline="0" dirty="0" smtClean="0"/>
              <a:t>Stateless means that the failure of a web server does not cause major issues for application- it is simply removed from the load balancer</a:t>
            </a:r>
          </a:p>
          <a:p>
            <a:pPr marL="171450" lvl="0" indent="-171450">
              <a:buFont typeface="Arial" pitchFamily="34" charset="0"/>
              <a:buChar char="•"/>
            </a:pPr>
            <a:r>
              <a:rPr lang="en-US" baseline="0" dirty="0" smtClean="0"/>
              <a:t>A stateful or storage tier</a:t>
            </a:r>
          </a:p>
          <a:p>
            <a:pPr marL="384431" lvl="1" indent="-171450">
              <a:buFont typeface="Arial" pitchFamily="34" charset="0"/>
              <a:buChar char="•"/>
            </a:pPr>
            <a:r>
              <a:rPr lang="en-US" baseline="0" dirty="0" smtClean="0"/>
              <a:t>This will generally involve some sort of scale out approach for large apps</a:t>
            </a:r>
          </a:p>
          <a:p>
            <a:pPr marL="384431" lvl="1" indent="-171450">
              <a:buFont typeface="Arial" pitchFamily="34" charset="0"/>
              <a:buChar char="•"/>
            </a:pPr>
            <a:r>
              <a:rPr lang="en-US" baseline="0" dirty="0" smtClean="0"/>
              <a:t>Often using partitioned databases</a:t>
            </a:r>
          </a:p>
          <a:p>
            <a:pPr marL="384431" lvl="1" indent="-171450">
              <a:buFont typeface="Arial" pitchFamily="34" charset="0"/>
              <a:buChar char="•"/>
            </a:pPr>
            <a:r>
              <a:rPr lang="en-US" baseline="0" dirty="0" smtClean="0"/>
              <a:t>Often some sort of queuing mechanism</a:t>
            </a:r>
          </a:p>
          <a:p>
            <a:pPr marL="171450" lvl="0" indent="-171450">
              <a:buFont typeface="Arial" pitchFamily="34" charset="0"/>
              <a:buChar char="•"/>
            </a:pPr>
            <a:r>
              <a:rPr lang="en-US" baseline="0" dirty="0" smtClean="0"/>
              <a:t>Applications will often perform processing in the background. </a:t>
            </a:r>
          </a:p>
          <a:p>
            <a:pPr marL="384431" lvl="1" indent="-171450">
              <a:buFont typeface="Arial" pitchFamily="34" charset="0"/>
              <a:buChar char="•"/>
            </a:pPr>
            <a:r>
              <a:rPr lang="en-US" baseline="0" dirty="0" smtClean="0"/>
              <a:t>Improves response time for users</a:t>
            </a:r>
          </a:p>
          <a:p>
            <a:pPr marL="384431" lvl="1" indent="-171450">
              <a:buFont typeface="Arial" pitchFamily="34" charset="0"/>
              <a:buChar char="•"/>
            </a:pPr>
            <a:r>
              <a:rPr lang="en-US" baseline="0" dirty="0" smtClean="0"/>
              <a:t>Allows load peaks to be buffered in queues</a:t>
            </a:r>
          </a:p>
          <a:p>
            <a:pPr marL="212981" lvl="1" indent="0">
              <a:buFont typeface="Arial" pitchFamily="34" charset="0"/>
              <a:buNone/>
            </a:pPr>
            <a:endParaRPr lang="en-US" baseline="0" dirty="0" smtClean="0"/>
          </a:p>
          <a:p>
            <a:pPr marL="212981" lvl="1" indent="0">
              <a:buFont typeface="Arial" pitchFamily="34" charset="0"/>
              <a:buNone/>
            </a:pPr>
            <a:r>
              <a:rPr lang="en-US" b="1" baseline="0" dirty="0" smtClean="0"/>
              <a:t>Windows Azure provides us with a Platform as a Service offering to implement these sorts of applications</a:t>
            </a:r>
          </a:p>
          <a:p>
            <a:pPr marL="0" indent="0">
              <a:buFont typeface="Arial" pitchFamily="34" charset="0"/>
              <a:buNone/>
            </a:pPr>
            <a:endParaRPr lang="en-US" dirty="0" smtClean="0"/>
          </a:p>
          <a:p>
            <a:pPr marL="0" indent="0">
              <a:buFont typeface="Arial" pitchFamily="34" charset="0"/>
              <a:buNone/>
            </a:pPr>
            <a:r>
              <a:rPr lang="en-US" b="1" dirty="0" smtClean="0"/>
              <a:t>Notes</a:t>
            </a:r>
          </a:p>
          <a:p>
            <a:pPr marL="0" indent="0">
              <a:buFont typeface="Arial" pitchFamily="34" charset="0"/>
              <a:buNone/>
            </a:pPr>
            <a:r>
              <a:rPr lang="en-US" b="0" dirty="0" smtClean="0"/>
              <a:t>http://msdn.microsoft.com/en-us/magazine/cc500561.aspx </a:t>
            </a:r>
          </a:p>
          <a:p>
            <a:r>
              <a:rPr lang="en-US" dirty="0" smtClean="0"/>
              <a:t>http://msdn.microsoft.com/en-us/library/ff650667.aspx</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565061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26700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t>Slide Objective</a:t>
            </a:r>
          </a:p>
          <a:p>
            <a:r>
              <a:rPr lang="en-US" b="0" dirty="0" smtClean="0"/>
              <a:t>Introduce users to the tooling available to work with Windows Azure</a:t>
            </a:r>
          </a:p>
          <a:p>
            <a:endParaRPr lang="en-US" dirty="0" smtClean="0"/>
          </a:p>
          <a:p>
            <a:r>
              <a:rPr lang="en-US" b="1" dirty="0" smtClean="0"/>
              <a:t>Speaker Notes</a:t>
            </a:r>
          </a:p>
          <a:p>
            <a:pPr marL="171450" indent="-171450">
              <a:buFont typeface="Arial" pitchFamily="34" charset="0"/>
              <a:buChar char="•"/>
            </a:pPr>
            <a:r>
              <a:rPr lang="en-US" dirty="0" smtClean="0"/>
              <a:t>Developer SDK is a Cloud in a box,</a:t>
            </a:r>
            <a:r>
              <a:rPr lang="en-US" baseline="0" dirty="0" smtClean="0"/>
              <a:t> allowing you to develop and debug locally without requiring a connection to the cloud. You can do this without Visual Studio as there are command line tools for executing the “cloud in a box” and publishing to the cloud.</a:t>
            </a:r>
          </a:p>
          <a:p>
            <a:pPr marL="171450" indent="-171450">
              <a:buFont typeface="Arial" pitchFamily="34" charset="0"/>
              <a:buChar char="•"/>
            </a:pPr>
            <a:r>
              <a:rPr lang="en-US" baseline="0" dirty="0" smtClean="0"/>
              <a:t>There is also a separate download for the Visual Studio 2008 tools, which provide the VS debugging and templates. This in turn includes the SDK</a:t>
            </a:r>
          </a:p>
          <a:p>
            <a:pPr marL="171450" indent="-171450">
              <a:buFont typeface="Arial" pitchFamily="34" charset="0"/>
              <a:buChar char="•"/>
            </a:pPr>
            <a:r>
              <a:rPr lang="en-US" baseline="0" dirty="0" smtClean="0"/>
              <a:t>Download the VS tools if you use VS. Download the raw SDK if you use alternative platforms (PHP etc…)</a:t>
            </a:r>
          </a:p>
          <a:p>
            <a:pPr marL="171450" indent="-171450">
              <a:buFont typeface="Arial" pitchFamily="34" charset="0"/>
              <a:buChar char="•"/>
            </a:pPr>
            <a:r>
              <a:rPr lang="en-US" baseline="0" dirty="0" smtClean="0"/>
              <a:t>Requirements for Win 7 or Win 2008 are a dependency on IIS7 for the development fabric</a:t>
            </a:r>
          </a:p>
          <a:p>
            <a:pPr marL="171450" indent="-171450">
              <a:buFont typeface="Arial" pitchFamily="34" charset="0"/>
              <a:buChar char="•"/>
            </a:pPr>
            <a:r>
              <a:rPr lang="en-US" baseline="0" dirty="0" smtClean="0"/>
              <a:t>Can install the bits with the Microsoft Web Platform Installer</a:t>
            </a:r>
          </a:p>
          <a:p>
            <a:endParaRPr lang="en-US" baseline="0" dirty="0" smtClean="0"/>
          </a:p>
          <a:p>
            <a:r>
              <a:rPr lang="en-US" b="1" baseline="0" dirty="0" smtClean="0"/>
              <a:t>Notes</a:t>
            </a:r>
          </a:p>
          <a:p>
            <a:r>
              <a:rPr lang="en-NZ" b="0" baseline="0" dirty="0" smtClean="0"/>
              <a:t>Windows Azure Tools for Microsoft Visual Studio includes:</a:t>
            </a:r>
          </a:p>
          <a:p>
            <a:r>
              <a:rPr lang="en-NZ" b="0" baseline="0" dirty="0" smtClean="0"/>
              <a:t>C# and VB Project creation support for creating a Windows Azure Cloud Service solution with multiple roles.</a:t>
            </a:r>
          </a:p>
          <a:p>
            <a:r>
              <a:rPr lang="en-NZ" b="0" baseline="0" dirty="0" smtClean="0"/>
              <a:t>Tools to add and remove roles from the Cloud Service.</a:t>
            </a:r>
          </a:p>
          <a:p>
            <a:r>
              <a:rPr lang="en-NZ" b="0" baseline="0" dirty="0" smtClean="0"/>
              <a:t>Tools to configure each Role.</a:t>
            </a:r>
          </a:p>
          <a:p>
            <a:r>
              <a:rPr lang="en-NZ" b="0" baseline="0" dirty="0" smtClean="0"/>
              <a:t>Integrated local development via the Development Fabric and Development Storage services.</a:t>
            </a:r>
          </a:p>
          <a:p>
            <a:r>
              <a:rPr lang="en-NZ" b="0" baseline="0" dirty="0" smtClean="0"/>
              <a:t>Running and Debugging a Cloud Service in the Development Fabric.</a:t>
            </a:r>
          </a:p>
          <a:p>
            <a:r>
              <a:rPr lang="en-NZ" b="0" baseline="0" dirty="0" smtClean="0"/>
              <a:t>Browsing cloud storage through the Server Explorer</a:t>
            </a:r>
          </a:p>
          <a:p>
            <a:r>
              <a:rPr lang="en-NZ" b="0" baseline="0" dirty="0" smtClean="0"/>
              <a:t>Building and packaging of Cloud Service Packages.</a:t>
            </a:r>
          </a:p>
          <a:p>
            <a:r>
              <a:rPr lang="en-NZ" b="0" baseline="0" dirty="0" smtClean="0"/>
              <a:t>Deploying to the Windows Azure.</a:t>
            </a:r>
          </a:p>
          <a:p>
            <a:r>
              <a:rPr lang="en-NZ" b="0" baseline="0" dirty="0" smtClean="0"/>
              <a:t>Monitoring the state of your services through the Server Explorer.</a:t>
            </a:r>
          </a:p>
          <a:p>
            <a:r>
              <a:rPr lang="en-NZ" b="0" baseline="0" dirty="0" smtClean="0"/>
              <a:t>Debugging in the cloud by retrieving IntelliTrace logs through the Server Explorer.</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1213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pPr marL="171450" indent="-171450">
              <a:buFont typeface="Arial" pitchFamily="34" charset="0"/>
              <a:buChar char="•"/>
            </a:pPr>
            <a:r>
              <a:rPr lang="en-US" b="0" dirty="0" smtClean="0"/>
              <a:t>Understand the role programming model in overview</a:t>
            </a:r>
          </a:p>
          <a:p>
            <a:r>
              <a:rPr lang="en-US" b="1" dirty="0" smtClean="0"/>
              <a:t>Speaker</a:t>
            </a:r>
            <a:r>
              <a:rPr lang="en-US" b="1" baseline="0" dirty="0" smtClean="0"/>
              <a:t> Notes</a:t>
            </a:r>
          </a:p>
          <a:p>
            <a:r>
              <a:rPr lang="en-US" dirty="0" smtClean="0"/>
              <a:t>A role is similar to a windows service. It gets started</a:t>
            </a:r>
            <a:r>
              <a:rPr lang="en-US" baseline="0" dirty="0" smtClean="0"/>
              <a:t> once deployed, and will get stopped when required.</a:t>
            </a:r>
          </a:p>
          <a:p>
            <a:endParaRPr lang="en-US" baseline="0" dirty="0" smtClean="0"/>
          </a:p>
          <a:p>
            <a:r>
              <a:rPr lang="en-US" baseline="0" dirty="0" smtClean="0"/>
              <a:t>It could get stopped because </a:t>
            </a:r>
          </a:p>
          <a:p>
            <a:pPr>
              <a:buFont typeface="Arial" charset="0"/>
              <a:buChar char="•"/>
            </a:pPr>
            <a:r>
              <a:rPr lang="en-US" baseline="0" dirty="0" smtClean="0"/>
              <a:t>we are re-deploying you to a different server</a:t>
            </a:r>
          </a:p>
          <a:p>
            <a:pPr>
              <a:buFont typeface="Arial" charset="0"/>
              <a:buChar char="•"/>
            </a:pPr>
            <a:r>
              <a:rPr lang="en-US" baseline="0" dirty="0" smtClean="0"/>
              <a:t>You actioned the stop from the web-portal</a:t>
            </a:r>
          </a:p>
          <a:p>
            <a:pPr>
              <a:buFont typeface="Arial" charset="0"/>
              <a:buChar char="•"/>
            </a:pPr>
            <a:endParaRPr lang="en-US" baseline="0" dirty="0" smtClean="0"/>
          </a:p>
          <a:p>
            <a:pPr>
              <a:buFont typeface="Arial" charset="0"/>
              <a:buNone/>
            </a:pPr>
            <a:r>
              <a:rPr lang="en-US" dirty="0" smtClean="0"/>
              <a:t>It’s up to you to keep</a:t>
            </a:r>
            <a:r>
              <a:rPr lang="en-US" baseline="0" dirty="0" smtClean="0"/>
              <a:t> running and NEVER return from Start() unless you have been told to stop. Note: you do not need to handle the stop – you can simply “fail”</a:t>
            </a:r>
            <a:endParaRPr lang="en-US" dirty="0" smtClean="0"/>
          </a:p>
          <a:p>
            <a:endParaRPr lang="en-US" b="1" baseline="0" dirty="0" smtClean="0"/>
          </a:p>
          <a:p>
            <a:r>
              <a:rPr lang="en-US" b="1" baseline="0" dirty="0" smtClean="0"/>
              <a:t>Notes</a:t>
            </a:r>
          </a:p>
          <a:p>
            <a:r>
              <a:rPr lang="en-US" b="0" baseline="0" dirty="0" smtClean="0"/>
              <a:t>http://msdn.microsoft.com/en-us/library/ee848065.aspx</a:t>
            </a:r>
          </a:p>
          <a:p>
            <a:r>
              <a:rPr lang="en-US" b="0" baseline="0" dirty="0" smtClean="0"/>
              <a:t>http://blogs.msdn.com/b/jnak/archive/2010/02/11/windows-azure-roleentrypoint-method-call-order.aspx</a:t>
            </a:r>
            <a:r>
              <a:rPr lang="en-US" b="1" baseline="0" dirty="0" smtClean="0"/>
              <a:t>es</a:t>
            </a:r>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443190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b="0" dirty="0" smtClean="0"/>
              <a:t>Understand the lifecycle of a Windows Azure role</a:t>
            </a:r>
          </a:p>
          <a:p>
            <a:pPr marL="171450" indent="-171450">
              <a:buFont typeface="Arial" pitchFamily="34" charset="0"/>
              <a:buChar char="•"/>
            </a:pPr>
            <a:r>
              <a:rPr lang="en-US" b="0" dirty="0" smtClean="0"/>
              <a:t>Understand the</a:t>
            </a:r>
            <a:r>
              <a:rPr lang="en-US" b="0" baseline="0" dirty="0" smtClean="0"/>
              <a:t> methods that can be overridden in RoleEntryPoint</a:t>
            </a:r>
          </a:p>
          <a:p>
            <a:pPr marL="171450" indent="-171450">
              <a:buFont typeface="Arial" pitchFamily="34" charset="0"/>
              <a:buChar char="•"/>
            </a:pPr>
            <a:r>
              <a:rPr lang="en-US" b="0" baseline="0" dirty="0" smtClean="0"/>
              <a:t>Understand the events that are raised by role instances when their status is changing</a:t>
            </a:r>
          </a:p>
          <a:p>
            <a:pPr marL="171450" indent="-171450">
              <a:buFont typeface="Arial" pitchFamily="34" charset="0"/>
              <a:buChar char="•"/>
            </a:pPr>
            <a:endParaRPr lang="en-US" b="0" dirty="0" smtClean="0"/>
          </a:p>
          <a:p>
            <a:r>
              <a:rPr lang="en-US" b="1" dirty="0" smtClean="0"/>
              <a:t>Speaker Notes</a:t>
            </a:r>
          </a:p>
          <a:p>
            <a:pPr marL="171450" indent="-171450">
              <a:buFont typeface="Arial" pitchFamily="34" charset="0"/>
              <a:buChar char="•"/>
            </a:pPr>
            <a:r>
              <a:rPr lang="en-US" b="0" dirty="0" smtClean="0"/>
              <a:t>Roles will typically extend RoleEntryPoint</a:t>
            </a:r>
          </a:p>
          <a:p>
            <a:pPr marL="171450" indent="-171450">
              <a:buFont typeface="Arial" pitchFamily="34" charset="0"/>
              <a:buChar char="•"/>
            </a:pPr>
            <a:r>
              <a:rPr lang="en-US" b="0" dirty="0" smtClean="0"/>
              <a:t>The fabric calls RoleEntryPoint methods as it starts and stops a role</a:t>
            </a:r>
          </a:p>
          <a:p>
            <a:pPr marL="384431" lvl="1" indent="-171450">
              <a:buFont typeface="Arial" pitchFamily="34" charset="0"/>
              <a:buChar char="•"/>
            </a:pPr>
            <a:r>
              <a:rPr lang="en-NZ" dirty="0" smtClean="0"/>
              <a:t>WaWorkerHost process is started.</a:t>
            </a:r>
          </a:p>
          <a:p>
            <a:pPr marL="384431" lvl="1" indent="-171450">
              <a:buFont typeface="Arial" pitchFamily="34" charset="0"/>
              <a:buChar char="•"/>
            </a:pPr>
            <a:r>
              <a:rPr lang="en-NZ" dirty="0" smtClean="0"/>
              <a:t>Worker Role assembly is loaded and surfed for a class that derives from RoleEntryPoint. This class is instantiated. </a:t>
            </a:r>
          </a:p>
          <a:p>
            <a:pPr marL="384431" lvl="1" indent="-171450">
              <a:buFont typeface="Arial" pitchFamily="34" charset="0"/>
              <a:buChar char="•"/>
            </a:pPr>
            <a:r>
              <a:rPr lang="en-NZ" dirty="0" smtClean="0"/>
              <a:t>RoleEntryPoint.OnStart() is called. </a:t>
            </a:r>
          </a:p>
          <a:p>
            <a:pPr marL="384431" lvl="1" indent="-171450">
              <a:buFont typeface="Arial" pitchFamily="34" charset="0"/>
              <a:buChar char="•"/>
            </a:pPr>
            <a:r>
              <a:rPr lang="en-NZ" dirty="0" smtClean="0"/>
              <a:t>RoleEntryPoint.Run() is called. </a:t>
            </a:r>
          </a:p>
          <a:p>
            <a:pPr marL="384431" lvl="1" indent="-171450">
              <a:buFont typeface="Arial" pitchFamily="34" charset="0"/>
              <a:buChar char="•"/>
            </a:pPr>
            <a:r>
              <a:rPr lang="en-NZ" dirty="0" smtClean="0"/>
              <a:t>If the RoleEntryPoint.Run() method exits, the RoleEntryPoint.OnStop() method is called . </a:t>
            </a:r>
          </a:p>
          <a:p>
            <a:pPr marL="384431" lvl="1" indent="-171450">
              <a:buFont typeface="Arial" pitchFamily="34" charset="0"/>
              <a:buChar char="•"/>
            </a:pPr>
            <a:r>
              <a:rPr lang="en-NZ" dirty="0" smtClean="0"/>
              <a:t>WaWorkerHost process is stopped. The role will recycle and startup again.</a:t>
            </a:r>
          </a:p>
          <a:p>
            <a:endParaRPr lang="en-US" b="0" dirty="0" smtClean="0"/>
          </a:p>
          <a:p>
            <a:r>
              <a:rPr lang="en-NZ" b="0" dirty="0" smtClean="0"/>
              <a:t>As a role changes state</a:t>
            </a:r>
            <a:r>
              <a:rPr lang="en-NZ" b="0" baseline="0" dirty="0" smtClean="0"/>
              <a:t> it will raise the StatusCheck event.</a:t>
            </a:r>
          </a:p>
          <a:p>
            <a:r>
              <a:rPr lang="en-NZ" b="0" baseline="0" dirty="0" smtClean="0"/>
              <a:t>A status of Busy will mean the load balancer will not route requests to the instance.</a:t>
            </a:r>
            <a:endParaRPr lang="en-US" b="0" dirty="0" smtClean="0"/>
          </a:p>
          <a:p>
            <a:endParaRPr lang="en-US" b="1" dirty="0" smtClean="0"/>
          </a:p>
          <a:p>
            <a:r>
              <a:rPr lang="en-US" b="1" dirty="0" smtClean="0"/>
              <a:t>Note</a:t>
            </a:r>
          </a:p>
          <a:p>
            <a:r>
              <a:rPr lang="en-US" b="0" dirty="0" smtClean="0"/>
              <a:t>http://blogs.msdn.com/b/jnak/archive/2010/02/11/windows-azure-roleentrypoint-method-call-order.aspx</a:t>
            </a:r>
          </a:p>
          <a:p>
            <a:r>
              <a:rPr lang="en-US" b="0" dirty="0" smtClean="0"/>
              <a:t>http://msdn.microsoft.com/en-us/library/ee848065.aspx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803618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13756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Windows Azure. At MIX09, we additionally added support for IIS7’s FastCGI capability. As a note, any files that are part of a asp.net project on windows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12836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818885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521797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49972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696612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110731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870518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681641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51165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519241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36977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smtClean="0"/>
              <a:t>Slide</a:t>
            </a:r>
            <a:r>
              <a:rPr lang="en-NZ" b="1" baseline="0" dirty="0" smtClean="0"/>
              <a:t> Objective</a:t>
            </a:r>
          </a:p>
          <a:p>
            <a:r>
              <a:rPr lang="en-NZ" b="0" baseline="0" dirty="0" smtClean="0"/>
              <a:t>To introduce the concept of local storage</a:t>
            </a:r>
          </a:p>
          <a:p>
            <a:r>
              <a:rPr lang="en-NZ" b="1" baseline="0" dirty="0" smtClean="0"/>
              <a:t>Speaker Notes</a:t>
            </a:r>
          </a:p>
          <a:p>
            <a:r>
              <a:rPr lang="en-NZ" dirty="0" smtClean="0"/>
              <a:t>A local storage resource is a reserved directory in the file system of the virtual machine (VM) in which an instance of a role is running. </a:t>
            </a:r>
          </a:p>
          <a:p>
            <a:r>
              <a:rPr lang="en-NZ" dirty="0" smtClean="0"/>
              <a:t>Code running in the instance can write to the local storage resource when it needs to write to or read from to a file. </a:t>
            </a:r>
          </a:p>
          <a:p>
            <a:r>
              <a:rPr lang="en-NZ" dirty="0" smtClean="0"/>
              <a:t>For example, a local storage resource can be used as a temporary folder when manipulating data or generating documents.</a:t>
            </a:r>
          </a:p>
          <a:p>
            <a:endParaRPr lang="en-NZ" b="1" baseline="0" dirty="0" smtClean="0"/>
          </a:p>
          <a:p>
            <a:r>
              <a:rPr lang="en-NZ" b="0" baseline="0" dirty="0" smtClean="0"/>
              <a:t>Local storage is never guaranteed as persistent; CleanOnRoleRecyle = false is useful to minimise need to rebuild cache for example</a:t>
            </a:r>
          </a:p>
          <a:p>
            <a:endParaRPr lang="en-NZ" b="0" baseline="0" dirty="0" smtClean="0"/>
          </a:p>
          <a:p>
            <a:r>
              <a:rPr lang="en-NZ" b="0" baseline="0" dirty="0" smtClean="0"/>
              <a:t>For guaranteed long term drive based storage- e.g. to hold database files. Use Windows Azure Storage Drives</a:t>
            </a:r>
          </a:p>
          <a:p>
            <a:endParaRPr lang="en-NZ" b="1" baseline="0" dirty="0" smtClean="0"/>
          </a:p>
          <a:p>
            <a:r>
              <a:rPr lang="en-NZ" b="1" baseline="0" dirty="0" smtClean="0"/>
              <a:t>Notes</a:t>
            </a:r>
          </a:p>
          <a:p>
            <a:r>
              <a:rPr lang="en-NZ" b="1" dirty="0" smtClean="0"/>
              <a:t>http://msdn.microsoft.com/en-us/library/ee758708.aspx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99519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smtClean="0"/>
              <a:t>Slide</a:t>
            </a:r>
            <a:r>
              <a:rPr lang="en-NZ" b="1" baseline="0" dirty="0" smtClean="0"/>
              <a:t> Objective</a:t>
            </a:r>
          </a:p>
          <a:p>
            <a:r>
              <a:rPr lang="en-NZ" b="0" baseline="0" dirty="0" smtClean="0"/>
              <a:t>To show how to implement local storage</a:t>
            </a:r>
          </a:p>
          <a:p>
            <a:r>
              <a:rPr lang="en-NZ" b="1" baseline="0" dirty="0" smtClean="0"/>
              <a:t>Speaker Notes</a:t>
            </a:r>
          </a:p>
          <a:p>
            <a:pPr marL="171450" indent="-171450">
              <a:buFont typeface="Arial" pitchFamily="34" charset="0"/>
              <a:buChar char="•"/>
            </a:pPr>
            <a:r>
              <a:rPr lang="en-NZ" b="0" dirty="0" smtClean="0"/>
              <a:t>To declare a local storage resource within the service definition file</a:t>
            </a:r>
          </a:p>
          <a:p>
            <a:pPr marL="384431" lvl="1" indent="-171450">
              <a:buFont typeface="Arial" pitchFamily="34" charset="0"/>
              <a:buChar char="•"/>
            </a:pPr>
            <a:r>
              <a:rPr lang="en-NZ" b="0" dirty="0" smtClean="0"/>
              <a:t>add the LocalResources element as a child of a WebRole or WorkerRole element</a:t>
            </a:r>
          </a:p>
          <a:p>
            <a:pPr marL="384431" lvl="1" indent="-171450">
              <a:buFont typeface="Arial" pitchFamily="34" charset="0"/>
              <a:buChar char="•"/>
            </a:pPr>
            <a:r>
              <a:rPr lang="en-NZ" b="0" dirty="0" smtClean="0"/>
              <a:t>then add a LocalStorage element to represent the resource. </a:t>
            </a:r>
          </a:p>
          <a:p>
            <a:pPr marL="171450" lvl="0" indent="-171450">
              <a:buFont typeface="Arial" pitchFamily="34" charset="0"/>
              <a:buChar char="•"/>
            </a:pPr>
            <a:r>
              <a:rPr lang="en-NZ" b="0" dirty="0" smtClean="0"/>
              <a:t>The LocalStorage element takes three attributes: </a:t>
            </a:r>
            <a:r>
              <a:rPr lang="en-NZ" b="0" i="1" dirty="0" smtClean="0"/>
              <a:t>name</a:t>
            </a:r>
            <a:r>
              <a:rPr lang="en-NZ" b="0" dirty="0" smtClean="0"/>
              <a:t>, </a:t>
            </a:r>
            <a:r>
              <a:rPr lang="en-NZ" b="0" i="1" dirty="0" smtClean="0"/>
              <a:t>sizeInMB</a:t>
            </a:r>
            <a:r>
              <a:rPr lang="en-NZ" b="0" dirty="0" smtClean="0"/>
              <a:t>, and </a:t>
            </a:r>
            <a:r>
              <a:rPr lang="en-NZ" b="0" i="1" dirty="0" smtClean="0"/>
              <a:t>cleanOnRoleRecycle</a:t>
            </a:r>
            <a:r>
              <a:rPr lang="en-NZ" b="0" dirty="0" smtClean="0"/>
              <a:t>. </a:t>
            </a:r>
          </a:p>
          <a:p>
            <a:pPr marL="384431" lvl="1" indent="-171450">
              <a:buFont typeface="Arial" pitchFamily="34" charset="0"/>
              <a:buChar char="•"/>
            </a:pPr>
            <a:r>
              <a:rPr lang="en-NZ" b="0" dirty="0" smtClean="0"/>
              <a:t>The </a:t>
            </a:r>
            <a:r>
              <a:rPr lang="en-NZ" b="0" i="1" dirty="0" smtClean="0"/>
              <a:t>sizeInMB</a:t>
            </a:r>
            <a:r>
              <a:rPr lang="en-NZ" b="0" dirty="0" smtClean="0"/>
              <a:t> attribute specifies the desired size for this local storage resource. </a:t>
            </a:r>
          </a:p>
          <a:p>
            <a:pPr marL="384431" lvl="1" indent="-171450">
              <a:buFont typeface="Arial" pitchFamily="34" charset="0"/>
              <a:buChar char="•"/>
            </a:pPr>
            <a:r>
              <a:rPr lang="en-NZ" b="0" dirty="0" smtClean="0"/>
              <a:t>The </a:t>
            </a:r>
            <a:r>
              <a:rPr lang="en-NZ" b="0" i="1" dirty="0" smtClean="0"/>
              <a:t>cleanOnRoleRecycle</a:t>
            </a:r>
            <a:r>
              <a:rPr lang="en-NZ" b="0" dirty="0" smtClean="0"/>
              <a:t> attribute specifies whether the local storage resource should be wiped clean when a role instance is recycled, or whether it should be persisted across the role lifecycle; the default value is true.</a:t>
            </a:r>
          </a:p>
          <a:p>
            <a:pPr marL="384431" lvl="1" indent="-171450">
              <a:buFont typeface="Arial" pitchFamily="34" charset="0"/>
              <a:buChar char="•"/>
            </a:pPr>
            <a:endParaRPr lang="en-NZ" b="0" baseline="0" dirty="0" smtClean="0"/>
          </a:p>
          <a:p>
            <a:pPr marL="171450" lvl="0" indent="-171450">
              <a:buFont typeface="Arial" pitchFamily="34" charset="0"/>
              <a:buChar char="•"/>
            </a:pPr>
            <a:r>
              <a:rPr lang="en-NZ" dirty="0" smtClean="0"/>
              <a:t>The Windows Azure Managed Library provides classes for accessing the local storage resource from within code running in a role instance. The </a:t>
            </a:r>
            <a:r>
              <a:rPr lang="en-NZ" dirty="0" smtClean="0">
                <a:hlinkClick r:id="rId3"/>
              </a:rPr>
              <a:t>RoleEnvironment.GetLocalResource</a:t>
            </a:r>
            <a:r>
              <a:rPr lang="en-NZ" dirty="0" smtClean="0"/>
              <a:t> method returns a reference to a named </a:t>
            </a:r>
            <a:r>
              <a:rPr lang="en-NZ" dirty="0" smtClean="0">
                <a:hlinkClick r:id="rId4"/>
              </a:rPr>
              <a:t>LocalResource</a:t>
            </a:r>
            <a:r>
              <a:rPr lang="en-NZ" dirty="0" smtClean="0"/>
              <a:t> object.</a:t>
            </a:r>
          </a:p>
          <a:p>
            <a:pPr marL="171450" lvl="0" indent="-171450">
              <a:buFont typeface="Arial" pitchFamily="34" charset="0"/>
              <a:buChar char="•"/>
            </a:pPr>
            <a:r>
              <a:rPr lang="en-NZ" dirty="0" smtClean="0"/>
              <a:t>Because the </a:t>
            </a:r>
            <a:r>
              <a:rPr lang="en-NZ" b="1" dirty="0" smtClean="0"/>
              <a:t>LocalResource</a:t>
            </a:r>
            <a:r>
              <a:rPr lang="en-NZ" dirty="0" smtClean="0"/>
              <a:t> object represents a directory, you can read from it and write to it using the standard .NET file I/O classes. To determine the path to the local storage resource's directory, use the </a:t>
            </a:r>
            <a:r>
              <a:rPr lang="en-NZ" dirty="0" smtClean="0">
                <a:hlinkClick r:id="rId5"/>
              </a:rPr>
              <a:t>LocalResource.RootPath</a:t>
            </a:r>
            <a:r>
              <a:rPr lang="en-NZ" dirty="0" smtClean="0"/>
              <a:t> property</a:t>
            </a:r>
            <a:endParaRPr lang="en-NZ" b="0" baseline="0" dirty="0" smtClean="0"/>
          </a:p>
          <a:p>
            <a:endParaRPr lang="en-NZ" b="1" baseline="0" dirty="0" smtClean="0"/>
          </a:p>
          <a:p>
            <a:r>
              <a:rPr lang="en-NZ" b="1" baseline="0" dirty="0" smtClean="0"/>
              <a:t>Notes</a:t>
            </a:r>
          </a:p>
          <a:p>
            <a:r>
              <a:rPr lang="en-NZ" b="0" dirty="0" smtClean="0"/>
              <a:t>http://msdn.microsoft.com/en-us/library/ee758708.aspx</a:t>
            </a:r>
          </a:p>
          <a:p>
            <a:endParaRPr lang="en-NZ"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607345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pPr marL="171450" indent="-171450">
              <a:buFont typeface="Arial" pitchFamily="34" charset="0"/>
              <a:buChar char="•"/>
            </a:pPr>
            <a:r>
              <a:rPr lang="en-US" dirty="0" smtClean="0"/>
              <a:t>Explain Windows Azure specific configuration mechanism</a:t>
            </a:r>
          </a:p>
          <a:p>
            <a:pPr marL="171450" indent="-171450">
              <a:buFont typeface="Arial" pitchFamily="34" charset="0"/>
              <a:buChar char="•"/>
            </a:pPr>
            <a:r>
              <a:rPr lang="en-US" dirty="0" smtClean="0"/>
              <a:t>Contrast with web.config</a:t>
            </a:r>
          </a:p>
          <a:p>
            <a:pPr marL="0" indent="0">
              <a:buFont typeface="Arial" pitchFamily="34" charset="0"/>
              <a:buNone/>
            </a:pPr>
            <a:endParaRPr lang="en-US" b="1" dirty="0" smtClean="0"/>
          </a:p>
          <a:p>
            <a:pPr marL="0" indent="0">
              <a:buFont typeface="Arial" pitchFamily="34" charset="0"/>
              <a:buNone/>
            </a:pPr>
            <a:r>
              <a:rPr lang="en-US" b="1" dirty="0" smtClean="0"/>
              <a:t>Speaker Notes</a:t>
            </a:r>
          </a:p>
          <a:p>
            <a:pPr marL="171450" indent="-171450">
              <a:buFont typeface="Arial" pitchFamily="34" charset="0"/>
              <a:buChar char="•"/>
            </a:pPr>
            <a:r>
              <a:rPr lang="en-NZ" dirty="0" smtClean="0"/>
              <a:t>The service configuration file specifies the number of role instances to deploy for each role in the service, the values of any configuration settings, and the thumbprints for any certificates associated with a role. </a:t>
            </a:r>
          </a:p>
          <a:p>
            <a:pPr marL="171450" indent="-171450">
              <a:buFont typeface="Arial" pitchFamily="34" charset="0"/>
              <a:buChar char="•"/>
            </a:pPr>
            <a:r>
              <a:rPr lang="en-NZ" dirty="0" smtClean="0"/>
              <a:t>The service configuration file specifies the details of the service deployment, including the number of instances of each role to run, the values for configuration settings defined by the model, and the thumbprints of certificates associated with the service. For more information</a:t>
            </a:r>
            <a:endParaRPr lang="en-US" dirty="0" smtClean="0"/>
          </a:p>
          <a:p>
            <a:pPr marL="171450" indent="-171450">
              <a:buFont typeface="Arial" pitchFamily="34" charset="0"/>
              <a:buChar char="•"/>
            </a:pPr>
            <a:r>
              <a:rPr lang="en-US" dirty="0" smtClean="0"/>
              <a:t>Web.config is used today to store configuration for asp.net web sites. Most ASP.NET things</a:t>
            </a:r>
            <a:r>
              <a:rPr lang="en-US" baseline="0" dirty="0" smtClean="0"/>
              <a:t> still require this, e.g. tracing, security etc.</a:t>
            </a:r>
          </a:p>
          <a:p>
            <a:pPr marL="171450" indent="-171450">
              <a:buFont typeface="Arial" pitchFamily="34" charset="0"/>
              <a:buChar char="•"/>
            </a:pPr>
            <a:r>
              <a:rPr lang="en-US" baseline="0" dirty="0" smtClean="0"/>
              <a:t>Web.config cannot be changed once deployed – it’s a static file.</a:t>
            </a:r>
          </a:p>
          <a:p>
            <a:pPr marL="171450" indent="-171450">
              <a:buFont typeface="Arial" pitchFamily="34" charset="0"/>
              <a:buChar char="•"/>
            </a:pPr>
            <a:r>
              <a:rPr lang="en-US" baseline="0" dirty="0" smtClean="0"/>
              <a:t>Instead you should store configuration that will change in the ServiceConfiguration files, and use the RoleEnvironment.GetConfigurationSetting method to read the value. Settings in the ServiceConfiguration file can be changed at runtime without restarting the VM!</a:t>
            </a:r>
          </a:p>
          <a:p>
            <a:pPr marL="171450" indent="-171450">
              <a:buFont typeface="Arial" pitchFamily="34" charset="0"/>
              <a:buChar char="•"/>
            </a:pPr>
            <a:r>
              <a:rPr lang="en-US" baseline="0" dirty="0" smtClean="0"/>
              <a:t>Will still be times when you just use web.config e.g. System.WebServer settings, adding HttpModules and HttpHandlers etc…</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Notes</a:t>
            </a:r>
          </a:p>
          <a:p>
            <a:pPr marL="0" indent="0">
              <a:buFont typeface="Arial" pitchFamily="34" charset="0"/>
              <a:buNone/>
            </a:pPr>
            <a:r>
              <a:rPr lang="en-US" b="0" dirty="0" smtClean="0"/>
              <a:t>http://msdn.microsoft.com/en-us/library/ee758710.aspx </a:t>
            </a:r>
          </a:p>
          <a:p>
            <a:pPr marL="0" indent="0">
              <a:buFont typeface="Arial" pitchFamily="34" charset="0"/>
              <a:buNone/>
            </a:pPr>
            <a:r>
              <a:rPr lang="en-US" b="0" dirty="0" smtClean="0"/>
              <a:t>http://dunnry.com/blog/2009/04/16/WhyDoesWindowsAzureUseACscfgFile.aspx</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07552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214690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263387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037240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73375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at a high level how the Windows Azure Platform maps into the high scale archetype </a:t>
            </a:r>
          </a:p>
          <a:p>
            <a:endParaRPr lang="en-US" dirty="0" smtClean="0"/>
          </a:p>
          <a:p>
            <a:r>
              <a:rPr lang="en-US" b="1" dirty="0" smtClean="0"/>
              <a:t>Speaker Notes</a:t>
            </a:r>
          </a:p>
          <a:p>
            <a:r>
              <a:rPr lang="en-US" dirty="0" smtClean="0"/>
              <a:t>Key points</a:t>
            </a:r>
            <a:r>
              <a:rPr lang="en-US" baseline="0" dirty="0" smtClean="0"/>
              <a:t> here are </a:t>
            </a:r>
          </a:p>
          <a:p>
            <a:pPr marL="171450" indent="-171450">
              <a:buFont typeface="Arial" pitchFamily="34" charset="0"/>
              <a:buChar char="•"/>
            </a:pPr>
            <a:r>
              <a:rPr lang="en-US" baseline="0" dirty="0" smtClean="0"/>
              <a:t>that all external connections come through a load balancer THIS INCLUDES STORAGE.</a:t>
            </a:r>
          </a:p>
          <a:p>
            <a:pPr marL="171450" lvl="0" indent="-171450">
              <a:buFont typeface="Arial" pitchFamily="34" charset="0"/>
              <a:buChar char="•"/>
            </a:pPr>
            <a:r>
              <a:rPr lang="en-US" baseline="0" dirty="0" smtClean="0"/>
              <a:t>If you are familiar with the previous model, you will notice that two new features are diagrammed here as well, namely inter-role communication (notice there is no load balancer) and TCP ports directly to Worker Roles (or Web Roles). </a:t>
            </a:r>
          </a:p>
          <a:p>
            <a:pPr marL="171450" lvl="0" indent="-171450">
              <a:buFont typeface="Arial" pitchFamily="34" charset="0"/>
              <a:buChar char="•"/>
            </a:pPr>
            <a:r>
              <a:rPr lang="en-US" baseline="0" dirty="0" smtClean="0"/>
              <a:t>We will still use the storage to communicate async and reliably via queues for a lot of options. </a:t>
            </a:r>
          </a:p>
          <a:p>
            <a:pPr marL="171450" lvl="0" indent="-171450">
              <a:buFont typeface="Arial" pitchFamily="34" charset="0"/>
              <a:buChar char="•"/>
            </a:pPr>
            <a:r>
              <a:rPr lang="en-US" baseline="0" dirty="0" smtClean="0"/>
              <a:t>However, inter-role communication fills in when you need direct synchronous comm.</a:t>
            </a:r>
          </a:p>
          <a:p>
            <a:pPr marL="171450" lvl="0" indent="-171450">
              <a:buFont typeface="Arial" pitchFamily="34" charset="0"/>
              <a:buChar char="•"/>
            </a:pPr>
            <a:endParaRPr lang="en-US" baseline="0" dirty="0" smtClean="0"/>
          </a:p>
          <a:p>
            <a:pPr marL="171450" lvl="0" indent="-171450">
              <a:buFont typeface="Arial" pitchFamily="34" charset="0"/>
              <a:buChar char="•"/>
            </a:pPr>
            <a:r>
              <a:rPr lang="en-US" baseline="0" dirty="0" smtClean="0"/>
              <a:t>The load balancers are a key to Windows Azure.</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356626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510722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534205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Let’s walk through</a:t>
            </a:r>
            <a:r>
              <a:rPr lang="en-US" baseline="0" dirty="0" smtClean="0"/>
              <a:t> some of the building block services that we’re providing and in particular highlight some of the new features of these services.  </a:t>
            </a:r>
          </a:p>
          <a:p>
            <a:pPr marL="171450" indent="-171450">
              <a:buFont typeface="Arial" pitchFamily="34" charset="0"/>
              <a:buChar char="•"/>
            </a:pPr>
            <a:r>
              <a:rPr lang="en-US" baseline="0" dirty="0" smtClean="0"/>
              <a:t>If you’ve been using Windows Azure you maybe familiar with some of these services.  However, there are several new features we’re enabling with all of them.  </a:t>
            </a:r>
          </a:p>
          <a:p>
            <a:pPr marL="171450" indent="-171450">
              <a:buFont typeface="Arial" pitchFamily="34" charset="0"/>
              <a:buChar char="•"/>
            </a:pPr>
            <a:r>
              <a:rPr lang="en-US" baseline="0" dirty="0" smtClean="0"/>
              <a:t>The first one I’m going to talk about is the SQL Database</a:t>
            </a:r>
          </a:p>
          <a:p>
            <a:pPr marL="171450" indent="-171450">
              <a:buFont typeface="Arial" pitchFamily="34" charset="0"/>
              <a:buChar char="•"/>
            </a:pPr>
            <a:r>
              <a:rPr lang="en-US" baseline="0" dirty="0" smtClean="0"/>
              <a:t>SQL Database is a service we’ve had for a while as part of Windows Azure</a:t>
            </a:r>
          </a:p>
          <a:p>
            <a:pPr marL="171450" indent="-171450">
              <a:buFont typeface="Arial" pitchFamily="34" charset="0"/>
              <a:buChar char="•"/>
            </a:pPr>
            <a:r>
              <a:rPr lang="en-US" baseline="0" dirty="0" smtClean="0"/>
              <a:t>It provides a relational SQL Server database engine in the cloud</a:t>
            </a:r>
            <a:endParaRPr lang="en-US" dirty="0" smtClean="0"/>
          </a:p>
          <a:p>
            <a:pPr marL="171450" indent="-171450">
              <a:buFont typeface="Arial" pitchFamily="34" charset="0"/>
              <a:buChar char="•"/>
            </a:pPr>
            <a:r>
              <a:rPr lang="en-US" dirty="0" smtClean="0"/>
              <a:t>We run the SQL engine for you, we do all of the</a:t>
            </a:r>
            <a:r>
              <a:rPr lang="en-US" baseline="0" dirty="0" smtClean="0"/>
              <a:t> clustering and availability work for you, so you don’t have to worry about standing up your own clustered environment. </a:t>
            </a:r>
            <a:endParaRPr lang="en-US" dirty="0" smtClean="0"/>
          </a:p>
          <a:p>
            <a:pPr marL="171450" indent="-171450">
              <a:buFont typeface="Arial" pitchFamily="34" charset="0"/>
              <a:buChar char="•"/>
            </a:pPr>
            <a:r>
              <a:rPr lang="en-US" dirty="0" smtClean="0"/>
              <a:t>It’s a fully managed service</a:t>
            </a:r>
          </a:p>
          <a:p>
            <a:pPr marL="171450" indent="-171450">
              <a:buFont typeface="Arial" pitchFamily="34" charset="0"/>
              <a:buChar char="•"/>
            </a:pPr>
            <a:r>
              <a:rPr lang="en-US" dirty="0" smtClean="0"/>
              <a:t>We</a:t>
            </a:r>
            <a:r>
              <a:rPr lang="en-US" baseline="0" dirty="0" smtClean="0"/>
              <a:t> also apply security patches and monitor the system</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736954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Windows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396358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Windows Azure. Because SQL Database provides the same tabular data stream (TDS) interface as SQL Server, you can use familiar tools and libraries to build client applications for data that is in the cloud.</a:t>
            </a:r>
          </a:p>
          <a:p>
            <a:endParaRPr lang="en-US" dirty="0" smtClean="0"/>
          </a:p>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Windows Azure platform account. The billing and metering aspect of the services layer enables multi-tenant support by providing monitoring and billing for database usage based on individual Windows Azure platform accounts. SQL Database is built on a scalable platform involving numerous physical servers; this layer handles all the connections routing between your application and the physical servers where your data resides.</a:t>
            </a:r>
          </a:p>
          <a:p>
            <a:endParaRPr lang="en-US" dirty="0" smtClean="0"/>
          </a:p>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a:p>
            <a:endParaRPr lang="en-US" dirty="0" smtClean="0"/>
          </a:p>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474401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a:p>
            <a:pPr rtl="0"/>
            <a:r>
              <a:rPr lang="en-US" baseline="0" dirty="0" smtClean="0">
                <a:effectLst/>
                <a:latin typeface="Segoe UI" panose="020B0502040204020203" pitchFamily="34" charset="0"/>
              </a:rPr>
              <a:t>Scalability using SQL Federation (discussed later in the presentation).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95886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fontScale="62500" lnSpcReduction="20000"/>
          </a:bodyPr>
          <a:lstStyle/>
          <a:p>
            <a:r>
              <a:rPr lang="en-US" sz="1100" b="1" kern="1200" dirty="0" smtClean="0">
                <a:solidFill>
                  <a:schemeClr val="tx1"/>
                </a:solidFill>
                <a:effectLst/>
                <a:latin typeface="Segoe UI" pitchFamily="34" charset="0"/>
                <a:ea typeface="+mn-ea"/>
                <a:cs typeface="+mn-cs"/>
              </a:rPr>
              <a:t>Key Points: </a:t>
            </a:r>
            <a:endParaRPr lang="en-US" sz="1100" kern="1200" dirty="0" smtClean="0">
              <a:solidFill>
                <a:schemeClr val="tx1"/>
              </a:solidFill>
              <a:effectLst/>
              <a:latin typeface="Segoe UI" pitchFamily="34" charset="0"/>
              <a:ea typeface="+mn-ea"/>
              <a:cs typeface="+mn-cs"/>
            </a:endParaRPr>
          </a:p>
          <a:p>
            <a:pPr lvl="0"/>
            <a:r>
              <a:rPr lang="en-US" sz="1100" kern="1200" dirty="0" smtClean="0">
                <a:solidFill>
                  <a:schemeClr val="tx1"/>
                </a:solidFill>
                <a:effectLst/>
                <a:latin typeface="Segoe UI" pitchFamily="34" charset="0"/>
                <a:ea typeface="+mn-ea"/>
                <a:cs typeface="+mn-cs"/>
              </a:rPr>
              <a:t>The Cloud is Here – this is what it’s all about:</a:t>
            </a:r>
          </a:p>
          <a:p>
            <a:pPr lvl="0"/>
            <a:r>
              <a:rPr lang="en-US" sz="1100" kern="1200" dirty="0" smtClean="0">
                <a:solidFill>
                  <a:schemeClr val="tx1"/>
                </a:solidFill>
                <a:effectLst/>
                <a:latin typeface="Segoe UI" pitchFamily="34" charset="0"/>
                <a:ea typeface="+mn-ea"/>
                <a:cs typeface="+mn-cs"/>
              </a:rPr>
              <a:t>Attributes:  Pooled Resources, Self Service, Elastic, Usage Based</a:t>
            </a:r>
          </a:p>
          <a:p>
            <a:pPr lvl="0"/>
            <a:r>
              <a:rPr lang="en-US" sz="1100" kern="1200" dirty="0" smtClean="0">
                <a:solidFill>
                  <a:schemeClr val="tx1"/>
                </a:solidFill>
                <a:effectLst/>
                <a:latin typeface="Segoe UI" pitchFamily="34" charset="0"/>
                <a:ea typeface="+mn-ea"/>
                <a:cs typeface="+mn-cs"/>
              </a:rPr>
              <a:t>Benefits: Focus, Agility, Economics</a:t>
            </a:r>
          </a:p>
          <a:p>
            <a:r>
              <a:rPr lang="en-US" sz="1100" b="1" kern="1200" dirty="0" smtClean="0">
                <a:solidFill>
                  <a:schemeClr val="tx1"/>
                </a:solidFill>
                <a:effectLst/>
                <a:latin typeface="Segoe UI" pitchFamily="34" charset="0"/>
                <a:ea typeface="+mn-ea"/>
                <a:cs typeface="+mn-cs"/>
              </a:rPr>
              <a:t> </a:t>
            </a:r>
            <a:endParaRPr lang="en-US" sz="1100" kern="1200" dirty="0" smtClean="0">
              <a:solidFill>
                <a:schemeClr val="tx1"/>
              </a:solidFill>
              <a:effectLst/>
              <a:latin typeface="Segoe UI" pitchFamily="34" charset="0"/>
              <a:ea typeface="+mn-ea"/>
              <a:cs typeface="+mn-cs"/>
            </a:endParaRPr>
          </a:p>
          <a:p>
            <a:r>
              <a:rPr lang="en-US" sz="1100" b="1" kern="1200" dirty="0" smtClean="0">
                <a:solidFill>
                  <a:schemeClr val="tx1"/>
                </a:solidFill>
                <a:effectLst/>
                <a:latin typeface="Segoe UI" pitchFamily="34" charset="0"/>
                <a:ea typeface="+mn-ea"/>
                <a:cs typeface="+mn-cs"/>
              </a:rPr>
              <a:t>Talk Track:</a:t>
            </a:r>
            <a:r>
              <a:rPr lang="en-US" sz="1100" kern="1200" dirty="0" smtClean="0">
                <a:solidFill>
                  <a:schemeClr val="tx1"/>
                </a:solidFill>
                <a:effectLst/>
                <a:latin typeface="Segoe UI" pitchFamily="34" charset="0"/>
                <a:ea typeface="+mn-ea"/>
                <a:cs typeface="+mn-cs"/>
              </a:rPr>
              <a:t> </a:t>
            </a:r>
          </a:p>
          <a:p>
            <a:r>
              <a:rPr lang="en-US" sz="1100" kern="1200" dirty="0" smtClean="0">
                <a:solidFill>
                  <a:schemeClr val="tx1"/>
                </a:solidFill>
                <a:effectLst/>
                <a:latin typeface="Segoe UI" pitchFamily="34" charset="0"/>
                <a:ea typeface="+mn-ea"/>
                <a:cs typeface="+mn-cs"/>
              </a:rPr>
              <a:t>Today, cloud computing is changing the very definition of IT.  And so the conversation needs to change as well.  Yesterday, the conversation was about consolidation and cost.  Today, the conversation is about the new breed of benefits that cloud computing delivers. It’s all about transforming the way IT serves your business by harnessing a new breed of power.  Microsoft is the only company that brings all of the pieces together in an integrated, comprehensive way.  With our long-term vision to change the world through computing, we help every customer transform the datacenter of today into the private cloud of tomorrow, with a pathway to the public cloud and beyond. </a:t>
            </a:r>
          </a:p>
          <a:p>
            <a:r>
              <a:rPr lang="en-US" sz="1100" kern="1200" dirty="0" smtClean="0">
                <a:solidFill>
                  <a:schemeClr val="tx1"/>
                </a:solidFill>
                <a:effectLst/>
                <a:latin typeface="Segoe UI" pitchFamily="34" charset="0"/>
                <a:ea typeface="+mn-ea"/>
                <a:cs typeface="+mn-cs"/>
              </a:rPr>
              <a:t> </a:t>
            </a:r>
          </a:p>
          <a:p>
            <a:r>
              <a:rPr lang="en-US" sz="1100" kern="1200" dirty="0" smtClean="0">
                <a:solidFill>
                  <a:schemeClr val="tx1"/>
                </a:solidFill>
                <a:effectLst/>
                <a:latin typeface="Segoe UI" pitchFamily="34" charset="0"/>
                <a:ea typeface="+mn-ea"/>
                <a:cs typeface="+mn-cs"/>
              </a:rPr>
              <a:t>With that said – cloud computing is the on-demand delivery of applications as standardized IT services, and inherently has four key attributes:</a:t>
            </a:r>
          </a:p>
          <a:p>
            <a:r>
              <a:rPr lang="en-US" sz="1100" kern="1200" dirty="0" smtClean="0">
                <a:solidFill>
                  <a:schemeClr val="tx1"/>
                </a:solidFill>
                <a:effectLst/>
                <a:latin typeface="Segoe UI" pitchFamily="34" charset="0"/>
                <a:ea typeface="+mn-ea"/>
                <a:cs typeface="+mn-cs"/>
              </a:rPr>
              <a:t> </a:t>
            </a:r>
          </a:p>
          <a:p>
            <a:pPr lvl="0"/>
            <a:r>
              <a:rPr lang="en-US" sz="1100" b="1" kern="1200" dirty="0" smtClean="0">
                <a:solidFill>
                  <a:schemeClr val="tx1"/>
                </a:solidFill>
                <a:effectLst/>
                <a:latin typeface="Segoe UI" pitchFamily="34" charset="0"/>
                <a:ea typeface="+mn-ea"/>
                <a:cs typeface="+mn-cs"/>
              </a:rPr>
              <a:t>Pooled Resources</a:t>
            </a:r>
            <a:r>
              <a:rPr lang="en-US" sz="1100" kern="1200" dirty="0" smtClean="0">
                <a:solidFill>
                  <a:schemeClr val="tx1"/>
                </a:solidFill>
                <a:effectLst/>
                <a:latin typeface="Segoe UI" pitchFamily="34" charset="0"/>
                <a:ea typeface="+mn-ea"/>
                <a:cs typeface="+mn-cs"/>
              </a:rPr>
              <a:t>: As I mentioned earlier, we often hear that cloud computing is just big </a:t>
            </a:r>
            <a:r>
              <a:rPr lang="en-US" sz="1100" kern="1200" dirty="0" err="1" smtClean="0">
                <a:solidFill>
                  <a:schemeClr val="tx1"/>
                </a:solidFill>
                <a:effectLst/>
                <a:latin typeface="Segoe UI" pitchFamily="34" charset="0"/>
                <a:ea typeface="+mn-ea"/>
                <a:cs typeface="+mn-cs"/>
              </a:rPr>
              <a:t>virt</a:t>
            </a:r>
            <a:r>
              <a:rPr lang="en-US" sz="1100" kern="1200" dirty="0" smtClean="0">
                <a:solidFill>
                  <a:schemeClr val="tx1"/>
                </a:solidFill>
                <a:effectLst/>
                <a:latin typeface="Segoe UI" pitchFamily="34" charset="0"/>
                <a:ea typeface="+mn-ea"/>
                <a:cs typeface="+mn-cs"/>
              </a:rPr>
              <a:t>.  It’s not.  Cloud Computing uses virtualization but it adds significantly to virtualization.  It pools those resources together and allows you to dynamically provision and scale applications.  </a:t>
            </a:r>
          </a:p>
          <a:p>
            <a:pPr lvl="0"/>
            <a:r>
              <a:rPr lang="en-US" sz="1100" b="1" kern="1200" dirty="0" smtClean="0">
                <a:solidFill>
                  <a:schemeClr val="tx1"/>
                </a:solidFill>
                <a:effectLst/>
                <a:latin typeface="Segoe UI" pitchFamily="34" charset="0"/>
                <a:ea typeface="+mn-ea"/>
                <a:cs typeface="+mn-cs"/>
              </a:rPr>
              <a:t>Self Service</a:t>
            </a:r>
            <a:r>
              <a:rPr lang="en-US" sz="1100" kern="1200" dirty="0" smtClean="0">
                <a:solidFill>
                  <a:schemeClr val="tx1"/>
                </a:solidFill>
                <a:effectLst/>
                <a:latin typeface="Segoe UI" pitchFamily="34" charset="0"/>
                <a:ea typeface="+mn-ea"/>
                <a:cs typeface="+mn-cs"/>
              </a:rPr>
              <a:t>: Once you pool your resource, Cloud Computing provides a self service way for the business to get at those resources or more specifically by providing self-service IT infrastructure to business units and departments with an SLA. This forces service-level discussion and removes the burden to procure, provision and manage infrastructure on a per application, ad-hoc basis </a:t>
            </a:r>
          </a:p>
          <a:p>
            <a:pPr lvl="0"/>
            <a:r>
              <a:rPr lang="en-US" sz="1100" b="1" kern="1200" dirty="0" smtClean="0">
                <a:solidFill>
                  <a:schemeClr val="tx1"/>
                </a:solidFill>
                <a:effectLst/>
                <a:latin typeface="Segoe UI" pitchFamily="34" charset="0"/>
                <a:ea typeface="+mn-ea"/>
                <a:cs typeface="+mn-cs"/>
              </a:rPr>
              <a:t>Elastic – </a:t>
            </a:r>
            <a:r>
              <a:rPr lang="en-US" sz="1100" kern="1200" dirty="0" smtClean="0">
                <a:solidFill>
                  <a:schemeClr val="tx1"/>
                </a:solidFill>
                <a:effectLst/>
                <a:latin typeface="Segoe UI" pitchFamily="34" charset="0"/>
                <a:ea typeface="+mn-ea"/>
                <a:cs typeface="+mn-cs"/>
              </a:rPr>
              <a:t>Scale up (or scale down) dynamically as resource needs change, enabling faster delivery of capacity.</a:t>
            </a:r>
          </a:p>
          <a:p>
            <a:pPr lvl="0"/>
            <a:r>
              <a:rPr lang="en-US" sz="1100" b="1" kern="1200" dirty="0" smtClean="0">
                <a:solidFill>
                  <a:schemeClr val="tx1"/>
                </a:solidFill>
                <a:effectLst/>
                <a:latin typeface="Segoe UI" pitchFamily="34" charset="0"/>
                <a:ea typeface="+mn-ea"/>
                <a:cs typeface="+mn-cs"/>
              </a:rPr>
              <a:t>Usage Based – </a:t>
            </a:r>
            <a:r>
              <a:rPr lang="en-US" sz="1100" kern="1200" dirty="0" smtClean="0">
                <a:solidFill>
                  <a:schemeClr val="tx1"/>
                </a:solidFill>
                <a:effectLst/>
                <a:latin typeface="Segoe UI" pitchFamily="34" charset="0"/>
                <a:ea typeface="+mn-ea"/>
                <a:cs typeface="+mn-cs"/>
              </a:rPr>
              <a:t>Paying for only what you use, when you need to use it </a:t>
            </a:r>
          </a:p>
          <a:p>
            <a:r>
              <a:rPr lang="en-US" sz="1100" kern="1200" dirty="0" smtClean="0">
                <a:solidFill>
                  <a:schemeClr val="tx1"/>
                </a:solidFill>
                <a:effectLst/>
                <a:latin typeface="Segoe UI" pitchFamily="34" charset="0"/>
                <a:ea typeface="+mn-ea"/>
                <a:cs typeface="+mn-cs"/>
              </a:rPr>
              <a:t>I am sure just hearing the attributes the benefits are crystalizing for each of you but I do want to spend a few minutes talking about the biggest benefits from our perspective:</a:t>
            </a:r>
          </a:p>
          <a:p>
            <a:pPr lvl="0"/>
            <a:r>
              <a:rPr lang="en-US" sz="1100" b="1" kern="1200" dirty="0" smtClean="0">
                <a:solidFill>
                  <a:schemeClr val="tx1"/>
                </a:solidFill>
                <a:effectLst/>
                <a:latin typeface="Segoe UI" pitchFamily="34" charset="0"/>
                <a:ea typeface="+mn-ea"/>
                <a:cs typeface="+mn-cs"/>
              </a:rPr>
              <a:t>Focus</a:t>
            </a:r>
            <a:r>
              <a:rPr lang="en-US" sz="1100" kern="1200" dirty="0" smtClean="0">
                <a:solidFill>
                  <a:schemeClr val="tx1"/>
                </a:solidFill>
                <a:effectLst/>
                <a:latin typeface="Segoe UI" pitchFamily="34" charset="0"/>
                <a:ea typeface="+mn-ea"/>
                <a:cs typeface="+mn-cs"/>
              </a:rPr>
              <a:t>:  This is about having more people able to focus on higher-level parts of the stack, managing those applications SLAs, rolling out new applications, not having to worry about the underlying infrastructure</a:t>
            </a:r>
          </a:p>
          <a:p>
            <a:pPr lvl="0"/>
            <a:r>
              <a:rPr lang="en-US" sz="1100" b="1" kern="1200" dirty="0" smtClean="0">
                <a:solidFill>
                  <a:schemeClr val="tx1"/>
                </a:solidFill>
                <a:effectLst/>
                <a:latin typeface="Segoe UI" pitchFamily="34" charset="0"/>
                <a:ea typeface="+mn-ea"/>
                <a:cs typeface="+mn-cs"/>
              </a:rPr>
              <a:t>Agility</a:t>
            </a:r>
            <a:r>
              <a:rPr lang="en-US" sz="1100" kern="1200" dirty="0" smtClean="0">
                <a:solidFill>
                  <a:schemeClr val="tx1"/>
                </a:solidFill>
                <a:effectLst/>
                <a:latin typeface="Segoe UI" pitchFamily="34" charset="0"/>
                <a:ea typeface="+mn-ea"/>
                <a:cs typeface="+mn-cs"/>
              </a:rPr>
              <a:t>:  This is not only about being able to deliver the applications more quickly to your users and to your customers, but also being able to respond to changes in demand. So, the next time the marketing department launches a campaign, doesn't tell anybody, your public website is underwater, it's very easy to scale that out quickly to meet that demand.</a:t>
            </a:r>
          </a:p>
          <a:p>
            <a:r>
              <a:rPr lang="en-US" sz="1100" b="1" kern="1200" dirty="0" smtClean="0">
                <a:solidFill>
                  <a:schemeClr val="tx1"/>
                </a:solidFill>
                <a:effectLst/>
                <a:latin typeface="Segoe UI" pitchFamily="34" charset="0"/>
                <a:ea typeface="+mn-ea"/>
                <a:cs typeface="+mn-cs"/>
              </a:rPr>
              <a:t>Economics</a:t>
            </a:r>
            <a:r>
              <a:rPr lang="en-US" sz="1100" kern="1200" dirty="0" smtClean="0">
                <a:solidFill>
                  <a:schemeClr val="tx1"/>
                </a:solidFill>
                <a:effectLst/>
                <a:latin typeface="Segoe UI" pitchFamily="34" charset="0"/>
                <a:ea typeface="+mn-ea"/>
                <a:cs typeface="+mn-cs"/>
              </a:rPr>
              <a:t>: Because you're running multiple workloads on the same overall infrastructure, you get better utilization across those applications. And because the Cloud pools together these resources, you can buy broader sets of resources at one time, lowering the overall cost. So, for agility and focus and economics, you have great motivation to move to the Cloud, and those benefits accrue to both public and to private Cloud Computing.</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087791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Windows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0889594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Windows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Windows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368578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database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At</a:t>
            </a:r>
            <a:r>
              <a:rPr lang="en-US" baseline="0" dirty="0" smtClean="0">
                <a:effectLst/>
                <a:latin typeface="Segoe UI" panose="020B0502040204020203" pitchFamily="34" charset="0"/>
              </a:rPr>
              <a:t> the database level, you’ll notice security similarities as that of on-premises. Much of the same security design principles that apply on-premises also apply in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3175" lvl="1" indent="0" defTabSz="914325">
              <a:spcBef>
                <a:spcPts val="900"/>
              </a:spcBef>
              <a:buNone/>
            </a:pPr>
            <a:r>
              <a:rPr lang="en-US" sz="1600" spc="-51" dirty="0" smtClean="0"/>
              <a:t>Logins must have an associated user account to connect to a database</a:t>
            </a:r>
          </a:p>
          <a:p>
            <a:pPr marL="3175" lvl="1" indent="0" defTabSz="914325">
              <a:spcBef>
                <a:spcPts val="900"/>
              </a:spcBef>
              <a:buNone/>
            </a:pPr>
            <a:r>
              <a:rPr lang="en-US" sz="1600" spc="-51" dirty="0" smtClean="0"/>
              <a:t>The admin login is automatically associated with a special user known as </a:t>
            </a:r>
            <a:r>
              <a:rPr lang="en-US" sz="1600" b="1" spc="-51" dirty="0" err="1" smtClean="0"/>
              <a:t>dbo</a:t>
            </a:r>
            <a:r>
              <a:rPr lang="en-US" sz="1600" spc="-51" dirty="0" smtClean="0"/>
              <a:t> (database owner)</a:t>
            </a:r>
          </a:p>
          <a:p>
            <a:pPr marL="3175" lvl="1" indent="0" defTabSz="914325">
              <a:spcBef>
                <a:spcPts val="900"/>
              </a:spcBef>
              <a:buNone/>
            </a:pPr>
            <a:r>
              <a:rPr lang="en-US" sz="1600" spc="-51" dirty="0" smtClean="0"/>
              <a:t>The </a:t>
            </a:r>
            <a:r>
              <a:rPr lang="en-US" sz="1600" spc="-51" dirty="0" err="1" smtClean="0"/>
              <a:t>dbo</a:t>
            </a:r>
            <a:r>
              <a:rPr lang="en-US" sz="1600" spc="-51" dirty="0" smtClean="0"/>
              <a:t> has full rights in the database and should only be used for administration</a:t>
            </a:r>
          </a:p>
          <a:p>
            <a:pPr marL="3175" lvl="1" indent="0" defTabSz="914325">
              <a:spcBef>
                <a:spcPts val="900"/>
              </a:spcBef>
              <a:buNone/>
            </a:pPr>
            <a:r>
              <a:rPr lang="en-US" sz="1600" spc="-51" dirty="0" smtClean="0"/>
              <a:t>Manage users with CREATE / ALTER / DROP USER commands</a:t>
            </a:r>
          </a:p>
          <a:p>
            <a:pPr marL="3175" lvl="1" indent="0" defTabSz="914325">
              <a:spcBef>
                <a:spcPts val="900"/>
              </a:spcBef>
              <a:buNone/>
            </a:pPr>
            <a:r>
              <a:rPr lang="en-US" sz="1600" spc="-51" dirty="0" smtClean="0"/>
              <a:t>Add users to system or user-defined database roles to grant privileges via </a:t>
            </a:r>
            <a:r>
              <a:rPr lang="en-US" sz="1600" spc="-51" dirty="0" err="1" smtClean="0"/>
              <a:t>sp_add_rolemember</a:t>
            </a:r>
            <a:endParaRPr lang="en-US" sz="1600" spc="-51" dirty="0" smtClean="0"/>
          </a:p>
          <a:p>
            <a:pPr marL="3175" lvl="1" indent="0" defTabSz="914325">
              <a:spcBef>
                <a:spcPts val="900"/>
              </a:spcBef>
              <a:buNone/>
            </a:pPr>
            <a:r>
              <a:rPr lang="en-US" sz="1600" spc="-51" dirty="0" smtClean="0"/>
              <a:t>Organize database objects into schema containers based upon common access control requirements, and grant privileges to schema containers instead of individual objects for better productivity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endParaRPr lang="en-US" dirty="0" smtClean="0">
              <a:effectLst/>
            </a:endParaRPr>
          </a:p>
          <a:p>
            <a:pPr marL="3175" lvl="1" indent="0" defTabSz="914325">
              <a:spcBef>
                <a:spcPts val="900"/>
              </a:spcBef>
              <a:buNone/>
            </a:pP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412723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Windows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Windows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921039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Windows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endParaRPr lang="en-US" dirty="0" smtClean="0">
              <a:effectLst/>
            </a:endParaRP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93406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sz="900" baseline="0" dirty="0" smtClean="0"/>
              <a:t>Define the SQL Reporting service and use it as another example of a managed service we’re providing today for databases, but that will extend more broadly in the future.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same great reporting service you know and</a:t>
            </a:r>
            <a:r>
              <a:rPr lang="en-US" baseline="0" dirty="0" smtClean="0">
                <a:effectLst/>
                <a:latin typeface="Segoe UI" panose="020B0502040204020203" pitchFamily="34" charset="0"/>
              </a:rPr>
              <a:t> love on-premises has been extended to the cloud and offered as a highly-available service on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SQL</a:t>
            </a:r>
            <a:r>
              <a:rPr lang="en-US" baseline="0" dirty="0" smtClean="0"/>
              <a:t> Reporting is based on SQL Server Reporting Services offered as a service</a:t>
            </a:r>
          </a:p>
          <a:p>
            <a:r>
              <a:rPr lang="en-US" baseline="0" dirty="0" smtClean="0"/>
              <a:t>Automatic High Availability through the benefits of the Azure platform</a:t>
            </a:r>
          </a:p>
          <a:p>
            <a:r>
              <a:rPr lang="en-US" baseline="0" dirty="0" smtClean="0"/>
              <a:t>Provision a report server in only minutes with just a few clicks of the mouse</a:t>
            </a:r>
          </a:p>
          <a:p>
            <a:r>
              <a:rPr lang="en-US" baseline="0" dirty="0" smtClean="0"/>
              <a:t>No need to install your own reporting services instance or apply updates</a:t>
            </a:r>
            <a:endParaRPr lang="en-US" dirty="0" smtClean="0"/>
          </a:p>
          <a:p>
            <a:r>
              <a:rPr lang="en-US" dirty="0" smtClean="0"/>
              <a:t>Developers can deliver highly visual and interactive reports as an integrated</a:t>
            </a:r>
            <a:r>
              <a:rPr lang="en-US" baseline="0" dirty="0" smtClean="0"/>
              <a:t> part of a Windows Azure based solution. </a:t>
            </a:r>
          </a:p>
          <a:p>
            <a:r>
              <a:rPr lang="en-US" baseline="0" dirty="0" smtClean="0"/>
              <a:t>Build reports using same familiar tools</a:t>
            </a: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http://msdn.microsoft.com/en-us/library/windowsazure/gg430130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704649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baseline="0" dirty="0" smtClean="0"/>
              <a:t>Introduce the data sync service as an added capability on top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Finally,</a:t>
            </a:r>
            <a:r>
              <a:rPr lang="en-US" baseline="0" dirty="0" smtClean="0">
                <a:effectLst/>
                <a:latin typeface="Segoe UI" panose="020B0502040204020203" pitchFamily="34" charset="0"/>
              </a:rPr>
              <a:t> a solution that allows developers to e</a:t>
            </a:r>
            <a:r>
              <a:rPr lang="en-US" dirty="0" smtClean="0">
                <a:effectLst/>
                <a:latin typeface="Segoe UI" panose="020B0502040204020203" pitchFamily="34" charset="0"/>
              </a:rPr>
              <a:t>asily create and schedule bi-directional synchronizations</a:t>
            </a:r>
            <a:r>
              <a:rPr lang="en-US" baseline="0" dirty="0" smtClean="0">
                <a:effectLst/>
                <a:latin typeface="Segoe UI" panose="020B0502040204020203" pitchFamily="34" charset="0"/>
              </a:rPr>
              <a:t> without investing in maintaining custom sync software.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0" dirty="0" smtClean="0"/>
              <a:t>Leverage the Microsoft Windows Azure platform and Microsoft SQL Azure without the necessity of creating and managing your own synchronization</a:t>
            </a:r>
            <a:r>
              <a:rPr lang="en-US" b="0" baseline="0" dirty="0" smtClean="0"/>
              <a:t> code.</a:t>
            </a:r>
          </a:p>
          <a:p>
            <a:pPr marL="171450" indent="-171450">
              <a:buFont typeface="Arial" pitchFamily="34" charset="0"/>
              <a:buChar char="•"/>
            </a:pPr>
            <a:r>
              <a:rPr lang="en-US" dirty="0" smtClean="0"/>
              <a:t>Conflict resolution</a:t>
            </a:r>
          </a:p>
          <a:p>
            <a:pPr marL="171450" indent="-171450">
              <a:buFont typeface="Arial" pitchFamily="34" charset="0"/>
              <a:buChar char="•"/>
            </a:pPr>
            <a:r>
              <a:rPr lang="en-US" dirty="0" smtClean="0"/>
              <a:t>Bi-directional</a:t>
            </a:r>
          </a:p>
          <a:p>
            <a:pPr marL="171450" indent="-171450">
              <a:buFont typeface="Arial" pitchFamily="34" charset="0"/>
              <a:buChar char="•"/>
            </a:pPr>
            <a:r>
              <a:rPr lang="en-US" dirty="0" smtClean="0"/>
              <a:t>Based</a:t>
            </a:r>
            <a:r>
              <a:rPr lang="en-US" baseline="0" dirty="0" smtClean="0"/>
              <a:t> on the Sync Framework</a:t>
            </a:r>
          </a:p>
          <a:p>
            <a:pPr marL="171450" indent="-171450">
              <a:buFont typeface="Arial" pitchFamily="34" charset="0"/>
              <a:buChar char="•"/>
            </a:pPr>
            <a:r>
              <a:rPr lang="en-US" baseline="0" dirty="0" smtClean="0"/>
              <a:t>NO CODE!</a:t>
            </a:r>
            <a:endParaRPr lang="en-US" dirty="0" smtClean="0"/>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http://msdn.microsoft.com/en-us/library/windowsazure/hh456371</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1034275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t>Introduce SQL Federation and the value it provides, without getting</a:t>
            </a:r>
            <a:r>
              <a:rPr lang="en-US" baseline="0" dirty="0" smtClean="0"/>
              <a:t> into the specific details of how it works.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Database</a:t>
            </a:r>
            <a:r>
              <a:rPr lang="en-US" baseline="0" dirty="0" smtClean="0">
                <a:effectLst/>
                <a:latin typeface="Segoe UI" panose="020B0502040204020203" pitchFamily="34" charset="0"/>
              </a:rPr>
              <a:t> performance and scalability are crucial in any cloud-based database platform. SQL Database provides this through SQL Federation, an elastic tier that can expand and contract with your applications workload without downtime. Harness 100s of SQL Database nodes.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baseline="0" dirty="0" smtClean="0"/>
              <a:t>Extend the scalability model to the Database Tier</a:t>
            </a:r>
            <a:endParaRPr lang="en-US" dirty="0" smtClean="0"/>
          </a:p>
          <a:p>
            <a:r>
              <a:rPr lang="en-US" dirty="0" smtClean="0"/>
              <a:t>Scale to practically</a:t>
            </a:r>
            <a:r>
              <a:rPr lang="en-US" baseline="0" dirty="0" smtClean="0"/>
              <a:t> unlimited number of nodes via database </a:t>
            </a:r>
            <a:r>
              <a:rPr lang="en-US" baseline="0" dirty="0" err="1" smtClean="0"/>
              <a:t>sharding</a:t>
            </a:r>
            <a:endParaRPr lang="en-US" baseline="0" dirty="0" smtClean="0"/>
          </a:p>
          <a:p>
            <a:r>
              <a:rPr lang="en-US" dirty="0" smtClean="0"/>
              <a:t>Scale by adding and removing nodes in front an</a:t>
            </a:r>
            <a:r>
              <a:rPr lang="en-US" baseline="0" dirty="0" smtClean="0"/>
              <a:t>d middle tiers</a:t>
            </a:r>
          </a:p>
          <a:p>
            <a:r>
              <a:rPr lang="en-US" spc="-51" dirty="0" smtClean="0">
                <a:solidFill>
                  <a:schemeClr val="tx1"/>
                </a:solidFill>
              </a:rPr>
              <a:t>No changes to the application! Data is guaranteed to be</a:t>
            </a:r>
            <a:r>
              <a:rPr lang="en-US" spc="-51" baseline="0" dirty="0" smtClean="0">
                <a:solidFill>
                  <a:schemeClr val="tx1"/>
                </a:solidFill>
              </a:rPr>
              <a:t> found regardless of how data is partitioned and the number of partitions.</a:t>
            </a:r>
            <a:endParaRPr lang="en-US" spc="-51" dirty="0" smtClean="0">
              <a:solidFill>
                <a:schemeClr val="tx1"/>
              </a:solidFill>
            </a:endParaRPr>
          </a:p>
          <a:p>
            <a:pPr rtl="0"/>
            <a:r>
              <a:rPr lang="en-US" b="1" dirty="0" smtClean="0">
                <a:effectLst/>
                <a:latin typeface="Segoe UI" panose="020B0502040204020203" pitchFamily="34" charset="0"/>
              </a:rPr>
              <a:t>Notes:</a:t>
            </a:r>
            <a:endParaRPr lang="en-US" dirty="0" smtClean="0">
              <a:effectLst/>
            </a:endParaRPr>
          </a:p>
          <a:p>
            <a:pPr marL="174625" lvl="1" indent="-171450" defTabSz="914287">
              <a:spcBef>
                <a:spcPts val="600"/>
              </a:spcBef>
            </a:pPr>
            <a:r>
              <a:rPr lang="en-US" spc="-51" dirty="0" smtClean="0">
                <a:solidFill>
                  <a:schemeClr val="tx1"/>
                </a:solidFill>
              </a:rPr>
              <a:t>New T-SQL Federation Syntax </a:t>
            </a:r>
          </a:p>
          <a:p>
            <a:pPr marL="174625" lvl="1" indent="-171450" defTabSz="914287">
              <a:spcBef>
                <a:spcPts val="600"/>
              </a:spcBef>
            </a:pPr>
            <a:r>
              <a:rPr lang="en-US" spc="-51" dirty="0" smtClean="0">
                <a:solidFill>
                  <a:schemeClr val="tx1"/>
                </a:solidFill>
              </a:rPr>
              <a:t>Add and remove database nodes seamlessly</a:t>
            </a:r>
          </a:p>
          <a:p>
            <a:pPr marL="174625" lvl="1" indent="-171450" defTabSz="914287">
              <a:spcBef>
                <a:spcPts val="600"/>
              </a:spcBef>
            </a:pPr>
            <a:r>
              <a:rPr lang="en-US" spc="-51" dirty="0" smtClean="0">
                <a:solidFill>
                  <a:schemeClr val="tx1"/>
                </a:solidFill>
              </a:rPr>
              <a:t>Enables greater scalability and performance</a:t>
            </a:r>
          </a:p>
          <a:p>
            <a:pPr marL="174625" lvl="1" indent="-171450" defTabSz="914287">
              <a:spcBef>
                <a:spcPts val="600"/>
              </a:spcBef>
            </a:pPr>
            <a:r>
              <a:rPr lang="en-US" spc="-51" dirty="0" smtClean="0">
                <a:solidFill>
                  <a:schemeClr val="tx1"/>
                </a:solidFill>
              </a:rPr>
              <a:t>Dynamic partitioning with no downtime</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17505464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794802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23388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xfrm>
            <a:off x="409575" y="698500"/>
            <a:ext cx="6203950" cy="3490913"/>
          </a:xfrm>
          <a:noFill/>
          <a:ln>
            <a:solidFill>
              <a:srgbClr val="000000"/>
            </a:solidFill>
            <a:miter lim="800000"/>
            <a:headEnd/>
            <a:tailEnd/>
          </a:ln>
        </p:spPr>
      </p:sp>
      <p:sp>
        <p:nvSpPr>
          <p:cNvPr id="3" name="Notes Placeholder 2"/>
          <p:cNvSpPr>
            <a:spLocks noGrp="1"/>
          </p:cNvSpPr>
          <p:nvPr>
            <p:ph type="body" idx="1"/>
          </p:nvPr>
        </p:nvSpPr>
        <p:spPr/>
        <p:txBody>
          <a:bodyPr>
            <a:normAutofit lnSpcReduction="10000"/>
          </a:bodyPr>
          <a:lstStyle/>
          <a:p>
            <a:r>
              <a:rPr lang="en-US" sz="1200" dirty="0" smtClean="0"/>
              <a:t>First let’s talk about the transformation that's actually happening within IT.</a:t>
            </a:r>
          </a:p>
          <a:p>
            <a:r>
              <a:rPr lang="en-US" sz="1200" dirty="0" smtClean="0"/>
              <a:t> </a:t>
            </a:r>
          </a:p>
          <a:p>
            <a:pPr>
              <a:spcBef>
                <a:spcPct val="0"/>
              </a:spcBef>
            </a:pPr>
            <a:r>
              <a:rPr lang="en-US" sz="1000" b="1" dirty="0" smtClean="0"/>
              <a:t>Goal of this slide</a:t>
            </a:r>
          </a:p>
          <a:p>
            <a:pPr>
              <a:spcBef>
                <a:spcPct val="0"/>
              </a:spcBef>
            </a:pPr>
            <a:r>
              <a:rPr lang="en-US" sz="1000" dirty="0" smtClean="0"/>
              <a:t>Frames the enterprise cloud computing conversation by highlighting the evolution from traditional to cloud computing models. Define industry taxonomy around IaaS and PaaS. </a:t>
            </a:r>
          </a:p>
          <a:p>
            <a:pPr>
              <a:spcBef>
                <a:spcPct val="0"/>
              </a:spcBef>
            </a:pPr>
            <a:endParaRPr lang="en-US" sz="1000" b="1" dirty="0" smtClean="0"/>
          </a:p>
          <a:p>
            <a:pPr defTabSz="1121552">
              <a:spcAft>
                <a:spcPts val="409"/>
              </a:spcAft>
              <a:defRPr/>
            </a:pPr>
            <a:r>
              <a:rPr lang="en-US" sz="1000" b="1" dirty="0" smtClean="0"/>
              <a:t>Talking Points: </a:t>
            </a:r>
          </a:p>
          <a:p>
            <a:pPr marL="175244" indent="-175244">
              <a:buFont typeface="Arial" pitchFamily="34" charset="0"/>
              <a:buChar char="•"/>
            </a:pPr>
            <a:r>
              <a:rPr lang="en-US" sz="1200" dirty="0" smtClean="0"/>
              <a:t>If you're in the infrastructure as a service layer (IaaS), you're thinking about your datacenter as a set of pooled virtual resources (including compute, network and storage), not in terms of individual hosts or VMs. That said, you still have to manage the virtual infrastructure, operating system and the full application stack. </a:t>
            </a:r>
          </a:p>
          <a:p>
            <a:pPr marL="175244" indent="-175244">
              <a:buFont typeface="Arial" pitchFamily="34" charset="0"/>
              <a:buChar char="•"/>
            </a:pPr>
            <a:r>
              <a:rPr lang="en-US" sz="1200" dirty="0" smtClean="0"/>
              <a:t>When you're in the platform as a service layer (PaaS), you're talking about building applications which will then be delivered as a service – the platform providing all the required building blocks for your app. You don’t have to worry about the underlying infrastructure, operating systems or the application platform infrastructure. You can focus all your energies on your applications.  With Windows Azure with primarily</a:t>
            </a:r>
            <a:r>
              <a:rPr lang="en-US" sz="1200" baseline="0" dirty="0" smtClean="0"/>
              <a:t> offer PaaS but are moving towards robust IaaS capabilities (more to come in this presentation with the Roadmap)</a:t>
            </a:r>
            <a:endParaRPr lang="en-US" sz="1200" dirty="0" smtClean="0"/>
          </a:p>
          <a:p>
            <a:pPr marL="175244" indent="-175244">
              <a:spcBef>
                <a:spcPct val="0"/>
              </a:spcBef>
              <a:buFont typeface="Arial" pitchFamily="34" charset="0"/>
              <a:buChar char="•"/>
            </a:pPr>
            <a:r>
              <a:rPr lang="en-US" sz="1000" dirty="0" smtClean="0"/>
              <a:t>A couple of data points from internal Microsoft research: </a:t>
            </a:r>
          </a:p>
          <a:p>
            <a:pPr marL="642562" lvl="1" indent="-175244">
              <a:spcBef>
                <a:spcPct val="0"/>
              </a:spcBef>
            </a:pPr>
            <a:r>
              <a:rPr lang="en-US" sz="1000" dirty="0" smtClean="0"/>
              <a:t>41% of our customers are using services across on premise and public clouds</a:t>
            </a:r>
          </a:p>
          <a:p>
            <a:pPr marL="642562" lvl="1" indent="-175244">
              <a:spcBef>
                <a:spcPct val="0"/>
              </a:spcBef>
            </a:pPr>
            <a:r>
              <a:rPr lang="en-US" sz="1000" dirty="0" smtClean="0"/>
              <a:t>80% of our customers over next 3 to 5 years will use hybrid models</a:t>
            </a:r>
          </a:p>
          <a:p>
            <a:pPr>
              <a:spcBef>
                <a:spcPct val="0"/>
              </a:spcBef>
            </a:pPr>
            <a:endParaRPr lang="en-US" dirty="0" smtClean="0"/>
          </a:p>
          <a:p>
            <a:pPr>
              <a:spcBef>
                <a:spcPct val="0"/>
              </a:spcBef>
            </a:pPr>
            <a:endParaRPr lang="en-US" dirty="0" smtClean="0"/>
          </a:p>
          <a:p>
            <a:pPr>
              <a:spcBef>
                <a:spcPct val="0"/>
              </a:spcBef>
            </a:pPr>
            <a:endParaRPr lang="en-US" dirty="0" smtClean="0"/>
          </a:p>
        </p:txBody>
      </p:sp>
      <p:sp>
        <p:nvSpPr>
          <p:cNvPr id="276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15D0EA3-1965-4818-A666-D9602DDFFE70}" type="slidenum">
              <a:rPr lang="en-US">
                <a:solidFill>
                  <a:prstClr val="black"/>
                </a:solidFill>
                <a:cs typeface="Arial" charset="0"/>
              </a:rPr>
              <a:pPr fontAlgn="base">
                <a:spcBef>
                  <a:spcPct val="0"/>
                </a:spcBef>
                <a:spcAft>
                  <a:spcPct val="0"/>
                </a:spcAft>
              </a:pPr>
              <a:t>7</a:t>
            </a:fld>
            <a:endParaRPr lang="en-US">
              <a:solidFill>
                <a:prstClr val="black"/>
              </a:solidFill>
              <a:cs typeface="Arial" charset="0"/>
            </a:endParaRPr>
          </a:p>
        </p:txBody>
      </p:sp>
    </p:spTree>
    <p:extLst>
      <p:ext uri="{BB962C8B-B14F-4D97-AF65-F5344CB8AC3E}">
        <p14:creationId xmlns:p14="http://schemas.microsoft.com/office/powerpoint/2010/main" val="755809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835584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now have a new distributed cache feature in Windows Azure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is a low latency, in-memory cache that you can stand up as part of our application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It’s elastic so you can dynamically grow or shrink the cache at will, based on how your application is doing</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don’t have to modify any application code or redeploy your application to increase or decrease the cache size.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Instead just go into the portal say you want more roles and Windows Azure will automatically spin them up</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also has high availability support.  </a:t>
            </a:r>
          </a:p>
          <a:p>
            <a:pPr marL="498731" marR="0" lvl="1"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So you can indicate when you cache something that you want to pin the data on at least two cache servers, so if there is a hardware failure you will not loose any data.</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 Distributed Cache can be used from any language.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It now supports the </a:t>
            </a:r>
            <a:r>
              <a:rPr lang="en-US" sz="1600" baseline="0" dirty="0" err="1" smtClean="0"/>
              <a:t>Memcach’D</a:t>
            </a:r>
            <a:r>
              <a:rPr lang="en-US" sz="1600" baseline="0" dirty="0" smtClean="0"/>
              <a:t> protocol, so if you have apps that use </a:t>
            </a:r>
            <a:r>
              <a:rPr lang="en-US" sz="1600" baseline="0" dirty="0" err="1" smtClean="0"/>
              <a:t>Memcached</a:t>
            </a:r>
            <a:r>
              <a:rPr lang="en-US" sz="1600" baseline="0" dirty="0" smtClean="0"/>
              <a:t> today you can simply point them to the new distributed cache and they will work with no code changes required. </a:t>
            </a:r>
          </a:p>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9821644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So what happened?  Let’s walk through an example with 4 web roles.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Basically if I spin up my application and I have 4 web roles and I say use 300MB for each role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…as soon as they startup in Windows Azure we will ring join the roles together.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This will create a uniform 1.2GB distributed cache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Then any of the roles that save the twitter data, regardless of whether the data is stored locally or on another role, any of the roles will be able to retrieve it in under a </a:t>
            </a:r>
            <a:r>
              <a:rPr lang="en-US" sz="1600" baseline="0" dirty="0" err="1" smtClean="0"/>
              <a:t>milisecond</a:t>
            </a:r>
            <a:endParaRPr lang="en-US" sz="1600" baseline="0" dirty="0" smtClean="0"/>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As you spin up more roles inside your application using the management portal as I showed earlier, Windows Azure will automatically keep adding more roles and caches and your cache can grow or shrink on demand.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559403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also go into your project and say you want a dedicated worker role that is just running the cache.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In this case you would not be using any your memory in an instance for the web server, making it all available to the cache.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Again you can choose the cache size you want, up to an extra large instance which would have 12GB of available memory in each role.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0" i="1" baseline="0" dirty="0" smtClean="0"/>
              <a:t>[transit to next slide]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3979823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1" dirty="0" smtClean="0"/>
              <a:t>Transition:</a:t>
            </a:r>
          </a:p>
          <a:p>
            <a:r>
              <a:rPr lang="en-US" b="0" dirty="0" smtClean="0"/>
              <a:t>Continue</a:t>
            </a:r>
            <a:r>
              <a:rPr lang="en-US" b="0" baseline="0" dirty="0" smtClean="0"/>
              <a:t> last slide</a:t>
            </a:r>
          </a:p>
          <a:p>
            <a:endParaRPr lang="en-US" b="0" dirty="0" smtClean="0"/>
          </a:p>
          <a:p>
            <a:r>
              <a:rPr lang="en-US" b="1" dirty="0" smtClean="0"/>
              <a:t>Speaking</a:t>
            </a:r>
            <a:r>
              <a:rPr lang="en-US" b="1" baseline="0" dirty="0" smtClean="0"/>
              <a:t>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scale up or scale down as needed and we will automatically add and remove the cache for you.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High Availability</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If we ever know a machine is going down, for example, you say that you want to remove it from the application then we will actually spend a minute moving all of the data onto other nodes if there’s memory available before we actually take down the machine.</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So you don’t actually loose even in a shutdown situation.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1" baseline="0" dirty="0" smtClean="0"/>
              <a:t>Programming Languages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Again you can access this in any language including using the </a:t>
            </a:r>
            <a:r>
              <a:rPr lang="en-US" sz="900" baseline="0" dirty="0" err="1" smtClean="0"/>
              <a:t>Memcach’d</a:t>
            </a:r>
            <a:r>
              <a:rPr lang="en-US" sz="900" baseline="0" dirty="0" smtClean="0"/>
              <a:t> interface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5308351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1172538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9/16/2013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39310323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alpha val="99000"/>
                  </a:prstClr>
                </a:solidFill>
              </a:rPr>
              <a:pPr/>
              <a:t>74</a:t>
            </a:fld>
            <a:endParaRPr lang="en-US" dirty="0">
              <a:solidFill>
                <a:prstClr val="black">
                  <a:alpha val="99000"/>
                </a:prstClr>
              </a:solidFill>
            </a:endParaRPr>
          </a:p>
        </p:txBody>
      </p:sp>
    </p:spTree>
    <p:extLst>
      <p:ext uri="{BB962C8B-B14F-4D97-AF65-F5344CB8AC3E}">
        <p14:creationId xmlns:p14="http://schemas.microsoft.com/office/powerpoint/2010/main" val="3451267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alpha val="99000"/>
                  </a:prstClr>
                </a:solidFill>
              </a:rPr>
              <a:pPr/>
              <a:t>75</a:t>
            </a:fld>
            <a:endParaRPr lang="en-US" dirty="0">
              <a:solidFill>
                <a:prstClr val="black">
                  <a:alpha val="99000"/>
                </a:prstClr>
              </a:solidFill>
            </a:endParaRPr>
          </a:p>
        </p:txBody>
      </p:sp>
    </p:spTree>
    <p:extLst>
      <p:ext uri="{BB962C8B-B14F-4D97-AF65-F5344CB8AC3E}">
        <p14:creationId xmlns:p14="http://schemas.microsoft.com/office/powerpoint/2010/main" val="30287876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112476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759353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alpha val="99000"/>
                  </a:prstClr>
                </a:solidFill>
              </a:rPr>
              <a:pPr/>
              <a:t>77</a:t>
            </a:fld>
            <a:endParaRPr lang="en-US" dirty="0">
              <a:solidFill>
                <a:prstClr val="black">
                  <a:alpha val="99000"/>
                </a:prstClr>
              </a:solidFill>
            </a:endParaRPr>
          </a:p>
        </p:txBody>
      </p:sp>
    </p:spTree>
    <p:extLst>
      <p:ext uri="{BB962C8B-B14F-4D97-AF65-F5344CB8AC3E}">
        <p14:creationId xmlns:p14="http://schemas.microsoft.com/office/powerpoint/2010/main" val="12544680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32982983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41586347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1566602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You can integrate with anyone using Active Directory</a:t>
            </a:r>
          </a:p>
          <a:p>
            <a:pPr marL="285750" indent="-285750">
              <a:buFont typeface="Arial" pitchFamily="34" charset="0"/>
              <a:buChar char="•"/>
            </a:pPr>
            <a:r>
              <a:rPr lang="en-US" dirty="0" smtClean="0"/>
              <a:t>Once you integrate</a:t>
            </a:r>
            <a:r>
              <a:rPr lang="en-US" baseline="0" dirty="0" smtClean="0"/>
              <a:t> </a:t>
            </a:r>
          </a:p>
          <a:p>
            <a:pPr marL="285750" indent="-285750">
              <a:buFont typeface="Arial" pitchFamily="34" charset="0"/>
              <a:buChar char="•"/>
            </a:pPr>
            <a:r>
              <a:rPr lang="en-US" baseline="0" dirty="0" smtClean="0"/>
              <a:t>You can also take advantage of our new graph 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40729778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dirty="0" smtClean="0"/>
              <a:t>Notes:</a:t>
            </a:r>
          </a:p>
          <a:p>
            <a:r>
              <a:rPr lang="en-US" sz="1200" dirty="0" smtClean="0"/>
              <a:t>Let's take a quick look at how it works.</a:t>
            </a:r>
          </a:p>
          <a:p>
            <a:r>
              <a:rPr lang="en-US" sz="1200" dirty="0" smtClean="0"/>
              <a:t>Here we have a user, its identity provider and one application running in windows azure.</a:t>
            </a:r>
          </a:p>
          <a:p>
            <a:r>
              <a:rPr lang="en-US" sz="1200" dirty="0" smtClean="0"/>
              <a:t>This application does not have to implement its own identity system, as it will use the identity provider; but it does need something that will engage it at the right moment, since it cannot rely on network software to do that automatically. This is done by &lt;click&gt; adding in front of the application some infrastructural component, a middleware module which will enforce the open authentication protocols without requiring any explicit application code.</a:t>
            </a:r>
          </a:p>
          <a:p>
            <a:r>
              <a:rPr lang="en-US" sz="1200" dirty="0" smtClean="0"/>
              <a:t>Let's say that the user opens a browser &lt;click&gt; and navigates to the application address &lt;click&gt;.</a:t>
            </a:r>
          </a:p>
          <a:p>
            <a:r>
              <a:rPr lang="en-US" sz="1200" dirty="0" smtClean="0"/>
              <a:t>The middleware will sense that the user is not authenticated yet, and will redirect him to the IP &lt;click&gt;. Here the IP will authenticate the user employing whatever authentication mechanism it chooses. Upon successful authentication, the IP will issue to the user a security token. &lt;click&gt;</a:t>
            </a:r>
          </a:p>
          <a:p>
            <a:r>
              <a:rPr lang="en-US" sz="1200" dirty="0" smtClean="0"/>
              <a:t>A security token is an artifact, , expressed in XML, binary or even JSON or other formats. It is digitally signed by the IP, so that its source and validity can be immediately assessed by anybody on the spot without requiring further round trips. Security tokens contains *claims*, attributes describing the user: name, roles, groups, email address are all valid examples. The fact that those claims travel in the security token makes it possible to verify that they are being asserted by the IP: that means that if the IP is a trusted authority, the assertions will be considered true by the application requesting the token. This is incredibly important, as it allows applications to request and obtain user information on the fly and use them in the context of a session without the need to explicitly provision the user.</a:t>
            </a:r>
          </a:p>
          <a:p>
            <a:r>
              <a:rPr lang="en-US" sz="1200" dirty="0" smtClean="0"/>
              <a:t>The browser will send the token to the application. The middleware will verify that the token &lt;click on the pentagon&gt;, and if it is it will &lt;click&gt; extract the claims and make them available to the application code; &lt;click&gt; it will also create a session cookie and send it back to the user, so that further requests will not require another token issuance.</a:t>
            </a:r>
          </a:p>
          <a:p>
            <a:r>
              <a:rPr lang="en-US" sz="1200" dirty="0" smtClean="0"/>
              <a:t>If you have AD&lt;click&gt; obtaining IP capabilities is very simple. You just need to install ADFS2, a windows server role which will add one or more STS facades to your directory and the management muscle to operate &amp; maintain it.</a:t>
            </a:r>
          </a:p>
          <a:p>
            <a:r>
              <a:rPr lang="en-US" sz="1200" dirty="0" smtClean="0"/>
              <a:t>On the application side &lt;click&gt;, what I've been calling "middleware" is in fact a collection of modules offered by WIF, an extension to the .NET framework which make claims a first class citizen in .NET development. WIF offers classes and visual studio tools which make using claims-based identity extremely easy.</a:t>
            </a:r>
          </a:p>
          <a:p>
            <a:endParaRPr lang="en-US" sz="1200" dirty="0" smtClean="0"/>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3872904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dirty="0" smtClean="0"/>
              <a:t>Notes:</a:t>
            </a:r>
            <a:endParaRPr lang="en-US" dirty="0" smtClean="0"/>
          </a:p>
          <a:p>
            <a:r>
              <a:rPr lang="en-US" dirty="0" smtClean="0"/>
              <a:t>The ACS would deserve multiple sessions on its own right to be properly covered, here I'm just giving you a quick sampler.</a:t>
            </a:r>
          </a:p>
          <a:p>
            <a:r>
              <a:rPr lang="en-US" dirty="0" smtClean="0"/>
              <a:t>What we have seen so far is just a small part of its surface. The schema here shows the ws-federation subsystem, what is normally used for browser-based, session-oriented application types. We've been playing only with ADFS IP types, but in fact &lt;click&gt; there are many out of the box popular IPs you can use right away with your application sticking to the same protocol &lt;click&gt; and a browser&lt;click&gt;.</a:t>
            </a:r>
          </a:p>
          <a:p>
            <a:r>
              <a:rPr lang="en-US" dirty="0" smtClean="0"/>
              <a:t>ACS can also do WS-Trust, a high-security protocol for SOAP web services, accepting identities from ADFS2 ws-trust endpoints or bare credentials registered in ACS for management purposes.</a:t>
            </a:r>
          </a:p>
          <a:p>
            <a:r>
              <a:rPr lang="en-US" dirty="0" smtClean="0"/>
              <a:t>&lt;click&gt; the same sources can be used within OAuth2.0 calls. OAuth is the current state of the art for securing REST calls: it is still in draft state, hence expect changes, but you can already experiment with it.</a:t>
            </a:r>
          </a:p>
          <a:p>
            <a:r>
              <a:rPr lang="en-US" dirty="0" smtClean="0"/>
              <a:t>&lt;click&gt; Both protocols can be used for rich client application types and in general &lt;click&gt; server 2 server interactions.</a:t>
            </a:r>
          </a:p>
          <a:p>
            <a:r>
              <a:rPr lang="en-US" dirty="0" smtClean="0"/>
              <a:t>Not shown here there are the management endpoints, the other portion of ACS' development surface, which can be used instead or alongside the portal for managing the namespace.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1875540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200" b="1" dirty="0" smtClean="0"/>
              <a:t>Notes:</a:t>
            </a:r>
            <a:endParaRPr lang="en-US" sz="1200" dirty="0" smtClean="0"/>
          </a:p>
          <a:p>
            <a:r>
              <a:rPr lang="en-US" sz="1200" dirty="0" smtClean="0"/>
              <a:t>let's take a look at another usage scenario for ACS.</a:t>
            </a:r>
          </a:p>
          <a:p>
            <a:r>
              <a:rPr lang="en-US" sz="1200" dirty="0" smtClean="0"/>
              <a:t>Let's say that you want to make your application available to users from major social and web IPs &lt;click&gt;. All those providers use different authentication protocols. Technically you could extend WIF to support those protocols directly, but you'd be writing a lot of low level code which changes very often (at least as of today's maturity level in the web authentication standards status).</a:t>
            </a:r>
          </a:p>
          <a:p>
            <a:r>
              <a:rPr lang="en-US" sz="1200" dirty="0" smtClean="0"/>
              <a:t>Once again, using an FP can be of help here. You don't need to change your application, the FP can take care of engaging with every IP using the appropriate protocol and still communicate with your application using the same protocol and token format used so far; we call this pattern protocol transition. Note that this pattern can even allow you to mix and match business and web IPs regardless of their different capabilities. </a:t>
            </a:r>
          </a:p>
          <a:p>
            <a:r>
              <a:rPr lang="en-US" sz="1200" dirty="0" smtClean="0"/>
              <a:t>Let's see how one basic flow would unfold. The user approaches the application a usual &lt;click&gt; and as usual gets redirected to the FP &lt;click&gt;. The HDR page &lt;click&gt; will reflect the available options. Let's assume that the user picks Facebook &lt;click&gt;. The system will redirect the user accordingly, and the authentication will take place using whatever protocol Facebook decides. Once the user successfully authenticates the flow will get back to ACS, which will &lt;click&gt; transform the token in the usual format. The token will then be sent to the application, which will process it as usual none the wiser of the fact that it came from a different protocol (remember that the app can always discover the original source of the token if it so chooses, it just does not have implementation requirements imposed because of it).</a:t>
            </a:r>
          </a:p>
          <a:p>
            <a:r>
              <a:rPr lang="en-US" sz="1200" dirty="0" smtClean="0"/>
              <a:t>Note that web and social providers do not always provide the same claims richness you can expect from business IPs; also, the sheer ability of signing in Facebook does not prove much from the business standpoint. For that reason, tokens obtained from web and social providers are often sued as part of a sign-up process in which a given identifier is stored and then used for authenticating registered users. In the same way, applications can gather information about the user and then associate those back to the claims collection whenever the user starts a session. There are two natural places in the architecture to implement those checks and enrichments &lt;click&gt;. You would perform those in ACS&lt; in form of rules, whenever those modifications should be available to a portfolio of multiple applications. You would instead leverage the WIF pipeline extensibility when the context enrichment is specific to one single application.</a:t>
            </a:r>
          </a:p>
          <a:p>
            <a:r>
              <a:rPr lang="en-US" sz="1200" dirty="0" smtClean="0"/>
              <a:t>In order to demonstrate that I will now show you part of a more realistic demo &lt;click&gt;, which demonstrates how a SaaS application can leverage ACS for signing up users coming from social providers and maintain local custom profiles. The entire process is implemented leveraging the ACS management APIs.</a:t>
            </a:r>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8592737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200" b="1" dirty="0" smtClean="0"/>
              <a:t>Notes:</a:t>
            </a:r>
            <a:endParaRPr lang="en-US" sz="1200" dirty="0" smtClean="0"/>
          </a:p>
          <a:p>
            <a:r>
              <a:rPr lang="en-US" sz="1200" dirty="0" smtClean="0"/>
              <a:t>let's take a look at another usage scenario for ACS.</a:t>
            </a:r>
          </a:p>
          <a:p>
            <a:r>
              <a:rPr lang="en-US" sz="1200" dirty="0" smtClean="0"/>
              <a:t>Let's say that you want to make your application available to users from major social and web IPs &lt;click&gt;. All those providers use different authentication protocols. Technically you could extend WIF to support those protocols directly, but you'd be writing a lot of low level code which changes very often (at least as of today's maturity level in the web authentication standards status).</a:t>
            </a:r>
          </a:p>
          <a:p>
            <a:r>
              <a:rPr lang="en-US" sz="1200" dirty="0" smtClean="0"/>
              <a:t>Once again, using an FP can be of help here. You don't need to change your application, the FP can take care of engaging with every IP using the appropriate protocol and still communicate with your application using the same protocol and token format used so far; we call this pattern protocol transition. Note that this pattern can even allow you to mix and match business and web IPs regardless of their different capabilities. </a:t>
            </a:r>
          </a:p>
          <a:p>
            <a:r>
              <a:rPr lang="en-US" sz="1200" dirty="0" smtClean="0"/>
              <a:t>Let's see how one basic flow would unfold. The user approaches the application a usual &lt;click&gt; and as usual gets redirected to the FP &lt;click&gt;. The HDR page &lt;click&gt; will reflect the available options. Let's assume that the user picks Facebook &lt;click&gt;. The system will redirect the user accordingly, and the authentication will take place using whatever protocol Facebook decides. Once the user successfully authenticates the flow will get back to ACS, which will &lt;click&gt; transform the token in the usual format. The token will then be sent to the application, which will process it as usual none the wiser of the fact that it came from a different protocol (remember that the app can always discover the original source of the token if it so chooses, it just does not have implementation requirements imposed because of it).</a:t>
            </a:r>
          </a:p>
          <a:p>
            <a:r>
              <a:rPr lang="en-US" sz="1200" dirty="0" smtClean="0"/>
              <a:t>Note that web and social providers do not always provide the same claims richness you can expect from business IPs; also, the sheer ability of signing in Facebook does not prove much from the business standpoint. For that reason, tokens obtained from web and social providers are often sued as part of a sign-up process in which a given identifier is stored and then used for authenticating registered users. In the same way, applications can gather information about the user and then associate those back to the claims collection whenever the user starts a session. There are two natural places in the architecture to implement those checks and enrichments &lt;click&gt;. You would perform those in ACS&lt; in form of rules, whenever those modifications should be available to a portfolio of multiple applications. You would instead leverage the WIF pipeline extensibility when the context enrichment is specific to one single application.</a:t>
            </a:r>
          </a:p>
          <a:p>
            <a:r>
              <a:rPr lang="en-US" sz="1200" dirty="0" smtClean="0"/>
              <a:t>In order to demonstrate that I will now show you part of a more realistic demo &lt;click&gt;, which demonstrates how a SaaS application can leverage ACS for signing up users coming from social providers and maintain local custom profiles. The entire process is implemented leveraging the ACS management APIs.</a:t>
            </a:r>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6546185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279939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9955361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 Points:</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addition to queues, the Service Bus also provides a relay capability that can be used to connect through networks and enable hybrid applications.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To see this in action, we’ll take a look at another simple scenario.</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In this case we have a SQL database in our on-premises environment (for our demo, my local laptop) and the data is exposed through a simple WCF service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By using the Service Bus relay, we can enable connectivity to our WCF service through Windows Azure</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Segoe UI" pitchFamily="34" charset="0"/>
              </a:rPr>
              <a:t>On the front end, we have a mobile web application created with ASP.NET MVC running as a Cloud Service in Windows Azure. This app will connect to the WCF service through the relay and serve up the data to users.</a:t>
            </a:r>
          </a:p>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1600" b="0" i="0" u="none" strike="noStrike" kern="1200" cap="none" spc="0" normalizeH="0" baseline="0" noProof="0" dirty="0" smtClean="0">
              <a:ln>
                <a:noFill/>
              </a:ln>
              <a:solidFill>
                <a:prstClr val="black"/>
              </a:solidFill>
              <a:effectLst/>
              <a:uLnTx/>
              <a:uFillTx/>
              <a:latin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5614480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endParaRPr lang="en-US" sz="1100" dirty="0" smtClean="0"/>
          </a:p>
          <a:p>
            <a:pPr marL="171450" indent="-171450">
              <a:buFont typeface="Arial" pitchFamily="34" charset="0"/>
              <a:buChar char="•"/>
            </a:pPr>
            <a:r>
              <a:rPr lang="en-US" sz="1100" dirty="0" smtClean="0"/>
              <a:t>This</a:t>
            </a:r>
            <a:r>
              <a:rPr lang="en-US" sz="1100" baseline="0" dirty="0" smtClean="0"/>
              <a:t> is a small sampling ..</a:t>
            </a:r>
            <a:endParaRPr lang="en-US" sz="1100" dirty="0" smtClean="0"/>
          </a:p>
          <a:p>
            <a:pPr marL="171450" indent="-171450">
              <a:buFont typeface="Arial" pitchFamily="34" charset="0"/>
              <a:buChar char="•"/>
            </a:pPr>
            <a:r>
              <a:rPr lang="en-US" sz="1100" dirty="0" smtClean="0"/>
              <a:t>We’ve talked</a:t>
            </a:r>
            <a:r>
              <a:rPr lang="en-US" sz="1100" baseline="0" dirty="0" smtClean="0"/>
              <a:t> about a few of these building block services.  </a:t>
            </a:r>
          </a:p>
          <a:p>
            <a:pPr marL="171450" indent="-171450">
              <a:buFont typeface="Arial" pitchFamily="34" charset="0"/>
              <a:buChar char="•"/>
            </a:pPr>
            <a:r>
              <a:rPr lang="en-US" sz="1100" baseline="0" dirty="0" smtClean="0"/>
              <a:t>In addition to Database, Storage, Caching, Messaging, and Identity…</a:t>
            </a:r>
          </a:p>
          <a:p>
            <a:pPr marL="384431" lvl="1" indent="-171450">
              <a:buFont typeface="Arial" pitchFamily="34" charset="0"/>
              <a:buChar char="•"/>
            </a:pPr>
            <a:r>
              <a:rPr lang="en-US" sz="1100" baseline="0" dirty="0" smtClean="0"/>
              <a:t>Big data - We also have services for managing big data…</a:t>
            </a:r>
          </a:p>
          <a:p>
            <a:pPr marL="384431" lvl="1" indent="-171450">
              <a:buFont typeface="Arial" pitchFamily="34" charset="0"/>
              <a:buChar char="•"/>
            </a:pPr>
            <a:r>
              <a:rPr lang="en-US" sz="1100" baseline="0" dirty="0" smtClean="0"/>
              <a:t>Traffic Manager - …</a:t>
            </a:r>
          </a:p>
          <a:p>
            <a:pPr marL="384431" lvl="1" indent="-171450">
              <a:buFont typeface="Arial" pitchFamily="34" charset="0"/>
              <a:buChar char="•"/>
            </a:pPr>
            <a:r>
              <a:rPr lang="en-US" sz="1100" baseline="0" dirty="0" smtClean="0"/>
              <a:t>Media Services - …</a:t>
            </a:r>
          </a:p>
          <a:p>
            <a:pPr marL="499520" lvl="2" indent="-171450">
              <a:buFont typeface="Arial" pitchFamily="34" charset="0"/>
              <a:buChar char="•"/>
            </a:pPr>
            <a:r>
              <a:rPr lang="en-US" sz="1100" baseline="0" dirty="0" smtClean="0"/>
              <a:t>Provides a managed service that allows you to create, manage, and distribute media.  </a:t>
            </a:r>
          </a:p>
          <a:p>
            <a:pPr marL="499520" lvl="2" indent="-171450">
              <a:buFont typeface="Arial" pitchFamily="34" charset="0"/>
              <a:buChar char="•"/>
            </a:pPr>
            <a:r>
              <a:rPr lang="en-US" sz="1100" baseline="0" dirty="0" smtClean="0"/>
              <a:t>You can target any type of device</a:t>
            </a:r>
          </a:p>
          <a:p>
            <a:pPr marL="499520" lvl="2" indent="-171450">
              <a:buFont typeface="Arial" pitchFamily="34" charset="0"/>
              <a:buChar char="•"/>
            </a:pPr>
            <a:r>
              <a:rPr lang="en-US" sz="1100" baseline="0" dirty="0" smtClean="0"/>
              <a:t>We’ll provide full </a:t>
            </a:r>
            <a:r>
              <a:rPr lang="en-US" sz="1100" baseline="0" dirty="0" err="1" smtClean="0"/>
              <a:t>analtyics</a:t>
            </a:r>
            <a:r>
              <a:rPr lang="en-US" sz="1100" baseline="0" dirty="0" smtClean="0"/>
              <a:t> on top of it. </a:t>
            </a:r>
          </a:p>
          <a:p>
            <a:pPr marL="384431" lvl="1" indent="-171450">
              <a:buFont typeface="Arial" pitchFamily="34" charset="0"/>
              <a:buChar char="•"/>
            </a:pPr>
            <a:r>
              <a:rPr lang="en-US" sz="1100" baseline="0" dirty="0" smtClean="0"/>
              <a:t>CDN – A content delivery network for putting your content closer to end users.  </a:t>
            </a:r>
          </a:p>
          <a:p>
            <a:pPr marL="171450" indent="-171450">
              <a:buFont typeface="Arial" pitchFamily="34" charset="0"/>
              <a:buChar char="•"/>
            </a:pPr>
            <a:r>
              <a:rPr lang="en-US" sz="1100" baseline="0" dirty="0" smtClean="0"/>
              <a:t>We’ll drill into more details on several of these services later today and </a:t>
            </a:r>
          </a:p>
          <a:p>
            <a:pPr marL="171450" indent="-171450">
              <a:buFont typeface="Arial" pitchFamily="34" charset="0"/>
              <a:buChar char="•"/>
            </a:pPr>
            <a:r>
              <a:rPr lang="en-US" sz="1100" baseline="0" dirty="0" smtClean="0"/>
              <a:t>You will see this list grow in the months and weeks ahead</a:t>
            </a:r>
          </a:p>
          <a:p>
            <a:pPr marL="171450" indent="-171450">
              <a:buFont typeface="Arial" pitchFamily="34" charset="0"/>
              <a:buChar char="•"/>
            </a:pPr>
            <a:endParaRPr lang="en-US" sz="1100" baseline="0" dirty="0" smtClean="0"/>
          </a:p>
          <a:p>
            <a:pPr marL="0" indent="0">
              <a:buFont typeface="Arial" pitchFamily="34" charset="0"/>
              <a:buNone/>
            </a:pPr>
            <a:endParaRPr lang="en-US" sz="1100" baseline="0" dirty="0" smtClean="0"/>
          </a:p>
          <a:p>
            <a:pPr marL="0" indent="0">
              <a:buFont typeface="Arial" pitchFamily="34" charset="0"/>
              <a:buNone/>
            </a:pPr>
            <a:endParaRPr lang="en-US" sz="1100"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41816110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In addition to the building block services that we provided from Microsoft, at BUILD we also introduced the Windows Azure Store.  </a:t>
            </a:r>
          </a:p>
          <a:p>
            <a:pPr marL="171450" indent="-171450">
              <a:buFont typeface="Arial" pitchFamily="34" charset="0"/>
              <a:buChar char="•"/>
            </a:pPr>
            <a:r>
              <a:rPr lang="en-US" dirty="0" smtClean="0"/>
              <a:t>Focused on developer services – both for data, storage options, application monitoring, and more. </a:t>
            </a:r>
          </a:p>
          <a:p>
            <a:pPr marL="171450" indent="-171450">
              <a:buFont typeface="Arial" pitchFamily="34" charset="0"/>
              <a:buChar char="•"/>
            </a:pPr>
            <a:r>
              <a:rPr lang="en-US" dirty="0" smtClean="0"/>
              <a:t>Many of these services are recognizable startups such as </a:t>
            </a:r>
            <a:r>
              <a:rPr lang="en-US" dirty="0" err="1" smtClean="0"/>
              <a:t>NewRelic</a:t>
            </a:r>
            <a:r>
              <a:rPr lang="en-US" dirty="0" smtClean="0"/>
              <a:t> and </a:t>
            </a:r>
            <a:r>
              <a:rPr lang="en-US" dirty="0" err="1" smtClean="0"/>
              <a:t>SendGrid</a:t>
            </a:r>
            <a:endParaRPr lang="en-US" dirty="0" smtClean="0"/>
          </a:p>
          <a:p>
            <a:pPr marL="0" indent="0">
              <a:buFont typeface="Arial" pitchFamily="34" charset="0"/>
              <a:buNone/>
            </a:pPr>
            <a:endParaRPr lang="en-US" dirty="0" smtClean="0"/>
          </a:p>
          <a:p>
            <a:pPr>
              <a:spcAft>
                <a:spcPts val="980"/>
              </a:spcAft>
              <a:tabLst>
                <a:tab pos="1791675" algn="l"/>
              </a:tabLst>
            </a:pPr>
            <a:endParaRPr lang="en-US" dirty="0" smtClean="0">
              <a:solidFill>
                <a:schemeClr val="tx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2025014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15458007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15535694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41071297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28502119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8598495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WPC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17932141-20D1-4170-9FA8-E20C47B82E0B}" type="datetime1">
              <a:rPr lang="en-US" smtClean="0">
                <a:solidFill>
                  <a:prstClr val="black"/>
                </a:solidFill>
              </a:rPr>
              <a:pPr/>
              <a:t>9/16/2013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7359854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Front page of the</a:t>
            </a:r>
            <a:r>
              <a:rPr lang="en-US" baseline="0" dirty="0" smtClean="0"/>
              <a:t> Live Demo Site</a:t>
            </a:r>
            <a:r>
              <a:rPr lang="en-US" dirty="0" smtClean="0"/>
              <a:t>.</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3965595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F9B987-E33B-42DF-BA13-6F28DA6CA565}" type="slidenum">
              <a:rPr lang="en-US" smtClean="0">
                <a:solidFill>
                  <a:prstClr val="black"/>
                </a:solidFill>
              </a:rPr>
              <a:pPr/>
              <a:t>15</a:t>
            </a:fld>
            <a:endParaRPr lang="en-US">
              <a:solidFill>
                <a:prstClr val="black"/>
              </a:solidFill>
            </a:endParaRPr>
          </a:p>
        </p:txBody>
      </p:sp>
      <p:sp>
        <p:nvSpPr>
          <p:cNvPr id="5" name="Date Placeholder 4"/>
          <p:cNvSpPr>
            <a:spLocks noGrp="1"/>
          </p:cNvSpPr>
          <p:nvPr>
            <p:ph type="dt" idx="11"/>
          </p:nvPr>
        </p:nvSpPr>
        <p:spPr/>
        <p:txBody>
          <a:bodyPr/>
          <a:lstStyle/>
          <a:p>
            <a:fld id="{7BAA6F5B-FC96-4B92-8A48-7AA88DAAE5F7}" type="datetime1">
              <a:rPr lang="en-US" smtClean="0">
                <a:solidFill>
                  <a:prstClr val="black"/>
                </a:solidFill>
              </a:rPr>
              <a:pPr/>
              <a:t>9/16/2013</a:t>
            </a:fld>
            <a:endParaRPr lang="en-US">
              <a:solidFill>
                <a:prstClr val="black"/>
              </a:solidFill>
            </a:endParaRPr>
          </a:p>
        </p:txBody>
      </p:sp>
    </p:spTree>
    <p:extLst>
      <p:ext uri="{BB962C8B-B14F-4D97-AF65-F5344CB8AC3E}">
        <p14:creationId xmlns:p14="http://schemas.microsoft.com/office/powerpoint/2010/main" val="28038206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a:t>
            </a:r>
            <a:r>
              <a:rPr lang="en-US" baseline="0" dirty="0" smtClean="0"/>
              <a:t> a Windows Azure HPC deployment.   You have an azure front end node, and an optional head node, that hosts the Windows Azure </a:t>
            </a:r>
            <a:r>
              <a:rPr lang="en-US" baseline="0" dirty="0" err="1" smtClean="0"/>
              <a:t>scheuder</a:t>
            </a:r>
            <a:r>
              <a:rPr lang="en-US" baseline="0" dirty="0" smtClean="0"/>
              <a:t>.  You can have as many compute node as you like.   There’s also a </a:t>
            </a:r>
            <a:r>
              <a:rPr lang="en-US" baseline="0" dirty="0" err="1" smtClean="0"/>
              <a:t>sql</a:t>
            </a:r>
            <a:r>
              <a:rPr lang="en-US" baseline="0" dirty="0" smtClean="0"/>
              <a:t> azure database that gets deployed to keep track of information about the cluster.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4136965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the services</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39936646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 board shows that the Compute Node’s CPU has been running at close to 100%.</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40484062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scale the compute resources horizontally by adding the number of X-Large </a:t>
            </a:r>
            <a:r>
              <a:rPr lang="en-US" baseline="0" dirty="0" err="1" smtClean="0"/>
              <a:t>ComputeNode</a:t>
            </a:r>
            <a:r>
              <a:rPr lang="en-US" baseline="0" dirty="0" smtClean="0"/>
              <a:t> instances. </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17625488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Instance</a:t>
            </a:r>
            <a:r>
              <a:rPr lang="en-US" baseline="0" dirty="0" smtClean="0"/>
              <a:t> page shows that there are 3 types of instances in the Windows Azure HPC Scheduler.</a:t>
            </a:r>
          </a:p>
          <a:p>
            <a:pPr marL="171450" indent="-171450">
              <a:buFont typeface="Arial" panose="020B0604020202020204" pitchFamily="34" charset="0"/>
              <a:buChar char="•"/>
            </a:pPr>
            <a:r>
              <a:rPr lang="en-US" baseline="0" dirty="0" err="1" smtClean="0"/>
              <a:t>HeadNode</a:t>
            </a:r>
            <a:r>
              <a:rPr lang="en-US" baseline="0" dirty="0" smtClean="0"/>
              <a:t> which controls the cluster. </a:t>
            </a:r>
          </a:p>
          <a:p>
            <a:pPr marL="171450" indent="-171450">
              <a:buFont typeface="Arial" panose="020B0604020202020204" pitchFamily="34" charset="0"/>
              <a:buChar char="•"/>
            </a:pPr>
            <a:r>
              <a:rPr lang="en-US" baseline="0" dirty="0" smtClean="0"/>
              <a:t>A </a:t>
            </a:r>
            <a:r>
              <a:rPr lang="en-US" baseline="0" dirty="0" err="1" smtClean="0"/>
              <a:t>FrontEnd</a:t>
            </a:r>
            <a:r>
              <a:rPr lang="en-US" baseline="0" dirty="0" smtClean="0"/>
              <a:t> Web role which hosts the MVC website.</a:t>
            </a:r>
          </a:p>
          <a:p>
            <a:pPr marL="171450" indent="-171450">
              <a:buFont typeface="Arial" panose="020B0604020202020204" pitchFamily="34" charset="0"/>
              <a:buChar char="•"/>
            </a:pPr>
            <a:r>
              <a:rPr lang="en-US" baseline="0" dirty="0" smtClean="0"/>
              <a:t>Extra Large Compute Nodes which can scale to meet computing needs.</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19888766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 showing CPU running at 100%</a:t>
            </a:r>
            <a:r>
              <a:rPr lang="en-US" baseline="0" dirty="0" smtClean="0"/>
              <a:t> https://weatherservice.cloudapp.net/HeatMapPage.aspx  </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25745363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112</a:t>
            </a:fld>
            <a:endParaRPr lang="en-US" dirty="0">
              <a:solidFill>
                <a:prstClr val="black"/>
              </a:solidFill>
            </a:endParaRPr>
          </a:p>
        </p:txBody>
      </p:sp>
    </p:spTree>
    <p:extLst>
      <p:ext uri="{BB962C8B-B14F-4D97-AF65-F5344CB8AC3E}">
        <p14:creationId xmlns:p14="http://schemas.microsoft.com/office/powerpoint/2010/main" val="13792855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6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29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2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6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5.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6.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8.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7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6.xml"/><Relationship Id="rId4" Type="http://schemas.microsoft.com/office/2007/relationships/hdphoto" Target="../media/hdphoto2.wdp"/></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8.xml"/></Relationships>
</file>

<file path=ppt/slideLayouts/_rels/slideLayout7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9.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6.xml"/><Relationship Id="rId7" Type="http://schemas.microsoft.com/office/2007/relationships/hdphoto" Target="../media/hdphoto1.wdp"/><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40.xml"/><Relationship Id="rId9" Type="http://schemas.openxmlformats.org/officeDocument/2006/relationships/image" Target="../media/image37.emf"/></Relationships>
</file>

<file path=ppt/slideLayouts/_rels/slideLayout78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slideMaster" Target="../slideMasters/slideMaster40.xml"/><Relationship Id="rId7" Type="http://schemas.openxmlformats.org/officeDocument/2006/relationships/oleObject" Target="../embeddings/oleObject4.bin"/><Relationship Id="rId2" Type="http://schemas.openxmlformats.org/officeDocument/2006/relationships/tags" Target="../tags/tag7.xml"/><Relationship Id="rId1" Type="http://schemas.openxmlformats.org/officeDocument/2006/relationships/vmlDrawing" Target="../drawings/vmlDrawing4.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782.xml.rels><?xml version="1.0" encoding="UTF-8" standalone="yes"?>
<Relationships xmlns="http://schemas.openxmlformats.org/package/2006/relationships"><Relationship Id="rId3" Type="http://schemas.openxmlformats.org/officeDocument/2006/relationships/slideMaster" Target="../slideMasters/slideMaster40.xml"/><Relationship Id="rId7" Type="http://schemas.openxmlformats.org/officeDocument/2006/relationships/image" Target="../media/image37.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2.wdp"/><Relationship Id="rId4" Type="http://schemas.openxmlformats.org/officeDocument/2006/relationships/image" Target="../media/image17.png"/></Relationships>
</file>

<file path=ppt/slideLayouts/_rels/slideLayout7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40.xml"/></Relationships>
</file>

<file path=ppt/slideLayouts/_rels/slideLayout784.xml.rels><?xml version="1.0" encoding="UTF-8" standalone="yes"?>
<Relationships xmlns="http://schemas.openxmlformats.org/package/2006/relationships"><Relationship Id="rId3" Type="http://schemas.openxmlformats.org/officeDocument/2006/relationships/slideMaster" Target="../slideMasters/slideMaster40.xml"/><Relationship Id="rId7" Type="http://schemas.openxmlformats.org/officeDocument/2006/relationships/image" Target="../media/image37.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microsoft.com/office/2007/relationships/hdphoto" Target="../media/hdphoto2.wdp"/><Relationship Id="rId4" Type="http://schemas.openxmlformats.org/officeDocument/2006/relationships/image" Target="../media/image17.png"/></Relationships>
</file>

<file path=ppt/slideLayouts/_rels/slideLayout785.xml.rels><?xml version="1.0" encoding="UTF-8" standalone="yes"?>
<Relationships xmlns="http://schemas.openxmlformats.org/package/2006/relationships"><Relationship Id="rId3" Type="http://schemas.openxmlformats.org/officeDocument/2006/relationships/slideMaster" Target="../slideMasters/slideMaster40.xml"/><Relationship Id="rId7" Type="http://schemas.openxmlformats.org/officeDocument/2006/relationships/image" Target="../media/image37.emf"/><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microsoft.com/office/2007/relationships/hdphoto" Target="../media/hdphoto2.wdp"/><Relationship Id="rId4" Type="http://schemas.openxmlformats.org/officeDocument/2006/relationships/image" Target="../media/image17.png"/></Relationships>
</file>

<file path=ppt/slideLayouts/_rels/slideLayout786.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7.emf"/><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Master" Target="../slideMasters/slideMaster40.xml"/><Relationship Id="rId4" Type="http://schemas.openxmlformats.org/officeDocument/2006/relationships/tags" Target="../tags/tag13.xml"/></Relationships>
</file>

<file path=ppt/slideLayouts/_rels/slideLayout78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37.emf"/><Relationship Id="rId5" Type="http://schemas.openxmlformats.org/officeDocument/2006/relationships/oleObject" Target="../embeddings/oleObject9.bin"/><Relationship Id="rId4" Type="http://schemas.openxmlformats.org/officeDocument/2006/relationships/slideMaster" Target="../slideMasters/slideMaster40.xml"/></Relationships>
</file>

<file path=ppt/slideLayouts/_rels/slideLayout78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37.emf"/><Relationship Id="rId5" Type="http://schemas.openxmlformats.org/officeDocument/2006/relationships/oleObject" Target="../embeddings/oleObject10.bin"/><Relationship Id="rId4" Type="http://schemas.openxmlformats.org/officeDocument/2006/relationships/slideMaster" Target="../slideMasters/slideMaster40.xml"/></Relationships>
</file>

<file path=ppt/slideLayouts/_rels/slideLayout78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19.xml"/><Relationship Id="rId7" Type="http://schemas.microsoft.com/office/2007/relationships/hdphoto" Target="../media/hdphoto1.wdp"/><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40.xml"/><Relationship Id="rId9" Type="http://schemas.openxmlformats.org/officeDocument/2006/relationships/image" Target="../media/image37.emf"/></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21.xml"/><Relationship Id="rId7" Type="http://schemas.openxmlformats.org/officeDocument/2006/relationships/image" Target="../media/image19.png"/><Relationship Id="rId2" Type="http://schemas.openxmlformats.org/officeDocument/2006/relationships/tags" Target="../tags/tag20.xml"/><Relationship Id="rId1" Type="http://schemas.openxmlformats.org/officeDocument/2006/relationships/vmlDrawing" Target="../drawings/vmlDrawing12.vml"/><Relationship Id="rId6" Type="http://schemas.openxmlformats.org/officeDocument/2006/relationships/image" Target="../media/image18.jpg"/><Relationship Id="rId5" Type="http://schemas.openxmlformats.org/officeDocument/2006/relationships/slideMaster" Target="../slideMasters/slideMaster40.xml"/><Relationship Id="rId4" Type="http://schemas.openxmlformats.org/officeDocument/2006/relationships/tags" Target="../tags/tag22.xml"/><Relationship Id="rId9" Type="http://schemas.openxmlformats.org/officeDocument/2006/relationships/image" Target="../media/image37.emf"/></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25.xml"/><Relationship Id="rId7" Type="http://schemas.microsoft.com/office/2007/relationships/hdphoto" Target="../media/hdphoto1.wdp"/><Relationship Id="rId2" Type="http://schemas.openxmlformats.org/officeDocument/2006/relationships/tags" Target="../tags/tag24.xml"/><Relationship Id="rId1" Type="http://schemas.openxmlformats.org/officeDocument/2006/relationships/vmlDrawing" Target="../drawings/vmlDrawing14.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41.xml"/><Relationship Id="rId9" Type="http://schemas.openxmlformats.org/officeDocument/2006/relationships/image" Target="../media/image37.emf"/></Relationships>
</file>

<file path=ppt/slideLayouts/_rels/slideLayout79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slideMaster" Target="../slideMasters/slideMaster41.xml"/><Relationship Id="rId7" Type="http://schemas.openxmlformats.org/officeDocument/2006/relationships/oleObject" Target="../embeddings/oleObject15.bin"/><Relationship Id="rId2" Type="http://schemas.openxmlformats.org/officeDocument/2006/relationships/tags" Target="../tags/tag26.xml"/><Relationship Id="rId1" Type="http://schemas.openxmlformats.org/officeDocument/2006/relationships/vmlDrawing" Target="../drawings/vmlDrawing15.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795.xml.rels><?xml version="1.0" encoding="UTF-8" standalone="yes"?>
<Relationships xmlns="http://schemas.openxmlformats.org/package/2006/relationships"><Relationship Id="rId3" Type="http://schemas.openxmlformats.org/officeDocument/2006/relationships/slideMaster" Target="../slideMasters/slideMaster41.xml"/><Relationship Id="rId7" Type="http://schemas.openxmlformats.org/officeDocument/2006/relationships/image" Target="../media/image37.emf"/><Relationship Id="rId2" Type="http://schemas.openxmlformats.org/officeDocument/2006/relationships/tags" Target="../tags/tag27.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microsoft.com/office/2007/relationships/hdphoto" Target="../media/hdphoto2.wdp"/><Relationship Id="rId4" Type="http://schemas.openxmlformats.org/officeDocument/2006/relationships/image" Target="../media/image17.png"/></Relationships>
</file>

<file path=ppt/slideLayouts/_rels/slideLayout7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41.xml"/></Relationships>
</file>

<file path=ppt/slideLayouts/_rels/slideLayout797.xml.rels><?xml version="1.0" encoding="UTF-8" standalone="yes"?>
<Relationships xmlns="http://schemas.openxmlformats.org/package/2006/relationships"><Relationship Id="rId3" Type="http://schemas.openxmlformats.org/officeDocument/2006/relationships/slideMaster" Target="../slideMasters/slideMaster41.xml"/><Relationship Id="rId7" Type="http://schemas.openxmlformats.org/officeDocument/2006/relationships/image" Target="../media/image37.emf"/><Relationship Id="rId2" Type="http://schemas.openxmlformats.org/officeDocument/2006/relationships/tags" Target="../tags/tag28.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microsoft.com/office/2007/relationships/hdphoto" Target="../media/hdphoto2.wdp"/><Relationship Id="rId4" Type="http://schemas.openxmlformats.org/officeDocument/2006/relationships/image" Target="../media/image17.png"/></Relationships>
</file>

<file path=ppt/slideLayouts/_rels/slideLayout798.xml.rels><?xml version="1.0" encoding="UTF-8" standalone="yes"?>
<Relationships xmlns="http://schemas.openxmlformats.org/package/2006/relationships"><Relationship Id="rId3" Type="http://schemas.openxmlformats.org/officeDocument/2006/relationships/slideMaster" Target="../slideMasters/slideMaster41.xml"/><Relationship Id="rId7" Type="http://schemas.openxmlformats.org/officeDocument/2006/relationships/image" Target="../media/image37.emf"/><Relationship Id="rId2" Type="http://schemas.openxmlformats.org/officeDocument/2006/relationships/tags" Target="../tags/tag29.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microsoft.com/office/2007/relationships/hdphoto" Target="../media/hdphoto2.wdp"/><Relationship Id="rId4" Type="http://schemas.openxmlformats.org/officeDocument/2006/relationships/image" Target="../media/image17.png"/></Relationships>
</file>

<file path=ppt/slideLayouts/_rels/slideLayout799.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7.emf"/><Relationship Id="rId2" Type="http://schemas.openxmlformats.org/officeDocument/2006/relationships/tags" Target="../tags/tag30.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41.xml"/><Relationship Id="rId4" Type="http://schemas.openxmlformats.org/officeDocument/2006/relationships/tags" Target="../tags/tag3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0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vmlDrawing" Target="../drawings/vmlDrawing20.vml"/><Relationship Id="rId6" Type="http://schemas.openxmlformats.org/officeDocument/2006/relationships/image" Target="../media/image37.emf"/><Relationship Id="rId5" Type="http://schemas.openxmlformats.org/officeDocument/2006/relationships/oleObject" Target="../embeddings/oleObject20.bin"/><Relationship Id="rId4" Type="http://schemas.openxmlformats.org/officeDocument/2006/relationships/slideMaster" Target="../slideMasters/slideMaster41.xml"/></Relationships>
</file>

<file path=ppt/slideLayouts/_rels/slideLayout801.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21.vml"/><Relationship Id="rId6" Type="http://schemas.openxmlformats.org/officeDocument/2006/relationships/image" Target="../media/image37.emf"/><Relationship Id="rId5" Type="http://schemas.openxmlformats.org/officeDocument/2006/relationships/oleObject" Target="../embeddings/oleObject21.bin"/><Relationship Id="rId4" Type="http://schemas.openxmlformats.org/officeDocument/2006/relationships/slideMaster" Target="../slideMasters/slideMaster41.xml"/></Relationships>
</file>

<file path=ppt/slideLayouts/_rels/slideLayout802.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tags" Target="../tags/tag38.xml"/><Relationship Id="rId7" Type="http://schemas.microsoft.com/office/2007/relationships/hdphoto" Target="../media/hdphoto1.wdp"/><Relationship Id="rId2" Type="http://schemas.openxmlformats.org/officeDocument/2006/relationships/tags" Target="../tags/tag37.xml"/><Relationship Id="rId1" Type="http://schemas.openxmlformats.org/officeDocument/2006/relationships/vmlDrawing" Target="../drawings/vmlDrawing22.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41.xml"/><Relationship Id="rId9" Type="http://schemas.openxmlformats.org/officeDocument/2006/relationships/image" Target="../media/image37.emf"/></Relationships>
</file>

<file path=ppt/slideLayouts/_rels/slideLayout803.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tags" Target="../tags/tag40.xml"/><Relationship Id="rId7" Type="http://schemas.openxmlformats.org/officeDocument/2006/relationships/image" Target="../media/image19.png"/><Relationship Id="rId2" Type="http://schemas.openxmlformats.org/officeDocument/2006/relationships/tags" Target="../tags/tag39.xml"/><Relationship Id="rId1" Type="http://schemas.openxmlformats.org/officeDocument/2006/relationships/vmlDrawing" Target="../drawings/vmlDrawing23.vml"/><Relationship Id="rId6" Type="http://schemas.openxmlformats.org/officeDocument/2006/relationships/image" Target="../media/image18.jpg"/><Relationship Id="rId5" Type="http://schemas.openxmlformats.org/officeDocument/2006/relationships/slideMaster" Target="../slideMasters/slideMaster41.xml"/><Relationship Id="rId4" Type="http://schemas.openxmlformats.org/officeDocument/2006/relationships/tags" Target="../tags/tag41.xml"/><Relationship Id="rId9" Type="http://schemas.openxmlformats.org/officeDocument/2006/relationships/image" Target="../media/image37.emf"/></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jpg"/><Relationship Id="rId1" Type="http://schemas.openxmlformats.org/officeDocument/2006/relationships/slideMaster" Target="../slideMasters/slideMaster42.xml"/><Relationship Id="rId4" Type="http://schemas.microsoft.com/office/2007/relationships/hdphoto" Target="../media/hdphoto6.wdp"/></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Master" Target="../slideMasters/slideMaster42.xml"/><Relationship Id="rId4" Type="http://schemas.microsoft.com/office/2007/relationships/hdphoto" Target="../media/hdphoto7.wdp"/></Relationships>
</file>

<file path=ppt/slideLayouts/_rels/slideLayout80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9.png"/><Relationship Id="rId1" Type="http://schemas.openxmlformats.org/officeDocument/2006/relationships/slideMaster" Target="../slideMasters/slideMaster42.xml"/></Relationships>
</file>

<file path=ppt/slideLayouts/_rels/slideLayout80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9.png"/><Relationship Id="rId1" Type="http://schemas.openxmlformats.org/officeDocument/2006/relationships/slideMaster" Target="../slideMasters/slideMaster4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9.png"/><Relationship Id="rId1" Type="http://schemas.openxmlformats.org/officeDocument/2006/relationships/slideMaster" Target="../slideMasters/slideMaster42.xml"/></Relationships>
</file>

<file path=ppt/slideLayouts/_rels/slideLayout8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9.png"/><Relationship Id="rId1" Type="http://schemas.openxmlformats.org/officeDocument/2006/relationships/slideMaster" Target="../slideMasters/slideMaster42.xml"/><Relationship Id="rId5" Type="http://schemas.microsoft.com/office/2007/relationships/hdphoto" Target="../media/hdphoto8.wdp"/><Relationship Id="rId4" Type="http://schemas.openxmlformats.org/officeDocument/2006/relationships/image" Target="../media/image40.png"/></Relationships>
</file>

<file path=ppt/slideLayouts/_rels/slideLayout8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9.png"/><Relationship Id="rId1" Type="http://schemas.openxmlformats.org/officeDocument/2006/relationships/slideMaster" Target="../slideMasters/slideMaster42.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jpg"/><Relationship Id="rId1" Type="http://schemas.openxmlformats.org/officeDocument/2006/relationships/slideMaster" Target="../slideMasters/slideMaster42.xml"/><Relationship Id="rId4" Type="http://schemas.microsoft.com/office/2007/relationships/hdphoto" Target="../media/hdphoto9.wdp"/></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2.xml"/></Relationships>
</file>

<file path=ppt/slideLayouts/_rels/slideLayout8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jpg"/><Relationship Id="rId1" Type="http://schemas.openxmlformats.org/officeDocument/2006/relationships/slideMaster" Target="../slideMasters/slideMaster42.xml"/><Relationship Id="rId6" Type="http://schemas.microsoft.com/office/2007/relationships/hdphoto" Target="../media/hdphoto6.wdp"/><Relationship Id="rId5" Type="http://schemas.openxmlformats.org/officeDocument/2006/relationships/image" Target="../media/image38.png"/><Relationship Id="rId4" Type="http://schemas.microsoft.com/office/2007/relationships/hdphoto" Target="../media/hdphoto10.wdp"/></Relationships>
</file>

<file path=ppt/slideLayouts/_rels/slideLayout8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2.xml"/></Relationships>
</file>

<file path=ppt/slideLayouts/_rels/slideLayout8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2.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19622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00359024"/>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9348639"/>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5426085"/>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9/16/2013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9/16/2013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9/16/2013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9/16/2013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9/16/2013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9"/>
            <a:ext cx="11158586" cy="1846659"/>
          </a:xfrm>
        </p:spPr>
        <p:txBody>
          <a:bodyPr/>
          <a:lstStyle>
            <a:lvl1pPr>
              <a:defRPr sz="2000"/>
            </a:lvl1pPr>
            <a:lvl2pPr marL="227013" indent="-6350">
              <a:defRPr sz="2000"/>
            </a:lvl2pPr>
            <a:lvl3pPr marL="463550" indent="-6350">
              <a:defRPr sz="2000"/>
            </a:lvl3pPr>
            <a:lvl4pPr marL="676275" indent="6350">
              <a:defRPr sz="2000"/>
            </a:lvl4pPr>
            <a:lvl5pPr marL="917575" indent="0">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5"/>
            <a:ext cx="11158586" cy="89255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032272640"/>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5"/>
            <a:ext cx="11158586" cy="89255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2" y="4612343"/>
            <a:ext cx="5455754"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3"/>
            <a:ext cx="6947121"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5"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3"/>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4"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3467678"/>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1"/>
            <a:ext cx="2507213"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4"/>
            <a:ext cx="1117600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3"/>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6" y="2824391"/>
            <a:ext cx="11158585"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7" y="4297687"/>
            <a:ext cx="5455754"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13" y="2834643"/>
            <a:ext cx="11158585"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297687"/>
            <a:ext cx="7515594"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9"/>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13" y="1920243"/>
            <a:ext cx="11158585"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6"/>
            <a:ext cx="2507213"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8"/>
            <a:ext cx="6947121"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79"/>
            <a:ext cx="11158585"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80"/>
            <a:ext cx="11158585"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8003" y="2266804"/>
            <a:ext cx="5486400"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3335"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1"/>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20"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sz="1900">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9"/>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9"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17323"/>
            <a:ext cx="11151917"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5" y="3452039"/>
            <a:ext cx="6486922"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7" y="5482009"/>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7"/>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grpSp>
      <p:sp>
        <p:nvSpPr>
          <p:cNvPr id="3" name="Subtitle 2"/>
          <p:cNvSpPr>
            <a:spLocks noGrp="1"/>
          </p:cNvSpPr>
          <p:nvPr>
            <p:ph type="subTitle" idx="1" hasCustomPrompt="1"/>
          </p:nvPr>
        </p:nvSpPr>
        <p:spPr>
          <a:xfrm>
            <a:off x="3475626" y="3419856"/>
            <a:ext cx="695125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6"/>
            <a:ext cx="11155093"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800"/>
            <a:ext cx="11151917"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472929266"/>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a:solidFill>
                  <a:srgbClr val="000000"/>
                </a:solidFill>
              </a:rPr>
              <a:pPr/>
              <a:t>16/09/2013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48" y="228602"/>
            <a:ext cx="11151918" cy="747596"/>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1" indent="-342797">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58791" cy="158750"/>
        </p:xfrm>
        <a:graphic>
          <a:graphicData uri="http://schemas.openxmlformats.org/presentationml/2006/ole">
            <mc:AlternateContent xmlns:mc="http://schemas.openxmlformats.org/markup-compatibility/2006">
              <mc:Choice xmlns:v="urn:schemas-microsoft-com:vml" Requires="v">
                <p:oleObj spid="_x0000_s3175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380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197228146"/>
      </p:ext>
    </p:extLst>
  </p:cSld>
  <p:clrMapOvr>
    <a:masterClrMapping/>
  </p:clrMapOvr>
  <p:transition>
    <p:fade/>
  </p:transition>
  <p:timing>
    <p:tnLst>
      <p:par>
        <p:cTn id="1" dur="indefinite" restart="never" nodeType="tmRoot"/>
      </p:par>
    </p:tn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482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541673641"/>
      </p:ext>
    </p:extLst>
  </p:cSld>
  <p:clrMapOvr>
    <a:masterClrMapping/>
  </p:clrMapOvr>
  <p:transition>
    <p:fade/>
  </p:transition>
  <p:timing>
    <p:tnLst>
      <p:par>
        <p:cTn id="1" dur="indefinite" restart="never" nodeType="tmRoot"/>
      </p:par>
    </p:tn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58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395027146"/>
      </p:ext>
    </p:extLst>
  </p:cSld>
  <p:clrMapOvr>
    <a:masterClrMapping/>
  </p:clrMapOvr>
  <p:transition>
    <p:fade/>
  </p:transition>
</p:sldLayout>
</file>

<file path=ppt/slideLayouts/slideLayout7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35560808"/>
      </p:ext>
    </p:extLst>
  </p:cSld>
  <p:clrMapOvr>
    <a:masterClrMapping/>
  </p:clrMapOvr>
  <p:transition>
    <p:fade/>
  </p:transition>
  <p:timing>
    <p:tnLst>
      <p:par>
        <p:cTn id="1" dur="indefinite" restart="never" nodeType="tmRoot"/>
      </p:par>
    </p:tnLst>
  </p:timing>
</p:sldLayout>
</file>

<file path=ppt/slideLayouts/slideLayout7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687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32157015"/>
      </p:ext>
    </p:extLst>
  </p:cSld>
  <p:clrMapOvr>
    <a:masterClrMapping/>
  </p:clrMapOvr>
  <p:transition>
    <p:fade/>
  </p:transition>
  <p:timing>
    <p:tnLst>
      <p:par>
        <p:cTn id="1" dur="indefinite" restart="never" nodeType="tmRoot"/>
      </p:par>
    </p:tn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789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3827794256"/>
      </p:ext>
    </p:extLst>
  </p:cSld>
  <p:clrMapOvr>
    <a:masterClrMapping/>
  </p:clrMapOvr>
  <p:transition>
    <p:fade/>
  </p:transition>
  <p:timing>
    <p:tnLst>
      <p:par>
        <p:cTn id="1" dur="indefinite" restart="never" nodeType="tmRoot"/>
      </p:par>
    </p:tn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89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241749638"/>
      </p:ext>
    </p:extLst>
  </p:cSld>
  <p:clrMapOvr>
    <a:masterClrMapping/>
  </p:clrMapOvr>
  <p:transition>
    <p:fade/>
  </p:transition>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994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160320820"/>
      </p:ext>
    </p:extLst>
  </p:cSld>
  <p:clrMapOvr>
    <a:masterClrMapping/>
  </p:clrMapOvr>
  <p:transition>
    <p:fade/>
  </p:transition>
  <p:timing>
    <p:tnLst>
      <p:par>
        <p:cTn id="1" dur="indefinite" restart="never" nodeType="tmRoot"/>
      </p:par>
    </p:tn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09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616988745"/>
      </p:ext>
    </p:extLst>
  </p:cSld>
  <p:clrMapOvr>
    <a:masterClrMapping/>
  </p:clrMapOvr>
  <p:transition>
    <p:fade/>
  </p:transition>
  <p:timing>
    <p:tnLst>
      <p:par>
        <p:cTn id="1" dur="indefinite" restart="never" nodeType="tmRoot"/>
      </p:par>
    </p:tnLst>
  </p:timing>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199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68456789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301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3621652844"/>
      </p:ext>
    </p:extLst>
  </p:cSld>
  <p:clrMapOvr>
    <a:masterClrMapping/>
  </p:clrMapOvr>
  <p:transition>
    <p:fade/>
  </p:transition>
  <p:timing>
    <p:tnLst>
      <p:par>
        <p:cTn id="1" dur="indefinite" restart="never" nodeType="tmRoot"/>
      </p:par>
    </p:tn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4323378"/>
      </p:ext>
    </p:extLst>
  </p:cSld>
  <p:clrMapOvr>
    <a:masterClrMapping/>
  </p:clrMapOvr>
  <p:transition>
    <p:fade/>
  </p:transition>
  <p:timing>
    <p:tnLst>
      <p:par>
        <p:cTn id="1" dur="indefinite" restart="never" nodeType="tmRoot"/>
      </p:par>
    </p:tn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1843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506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79260645"/>
      </p:ext>
    </p:extLst>
  </p:cSld>
  <p:clrMapOvr>
    <a:masterClrMapping/>
  </p:clrMapOvr>
  <p:transition>
    <p:fade/>
  </p:transition>
  <p:timing>
    <p:tnLst>
      <p:par>
        <p:cTn id="1" dur="indefinite" restart="never" nodeType="tmRoot"/>
      </p:par>
    </p:tn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608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34514906"/>
      </p:ext>
    </p:extLst>
  </p:cSld>
  <p:clrMapOvr>
    <a:masterClrMapping/>
  </p:clrMapOvr>
  <p:transition>
    <p:fade/>
  </p:transition>
  <p:timing>
    <p:tnLst>
      <p:par>
        <p:cTn id="1" dur="indefinite" restart="never" nodeType="tmRoot"/>
      </p:par>
    </p:tn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71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44952543"/>
      </p:ext>
    </p:extLst>
  </p:cSld>
  <p:clrMapOvr>
    <a:masterClrMapping/>
  </p:clrMapOvr>
  <p:transition>
    <p:fade/>
  </p:transition>
</p:sldLayout>
</file>

<file path=ppt/slideLayouts/slideLayout7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8090892"/>
      </p:ext>
    </p:extLst>
  </p:cSld>
  <p:clrMapOvr>
    <a:masterClrMapping/>
  </p:clrMapOvr>
  <p:transition>
    <p:fade/>
  </p:transition>
  <p:timing>
    <p:tnLst>
      <p:par>
        <p:cTn id="1" dur="indefinite" restart="never" nodeType="tmRoot"/>
      </p:par>
    </p:tn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813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3817266483"/>
      </p:ext>
    </p:extLst>
  </p:cSld>
  <p:clrMapOvr>
    <a:masterClrMapping/>
  </p:clrMapOvr>
  <p:transition>
    <p:fade/>
  </p:transition>
  <p:timing>
    <p:tnLst>
      <p:par>
        <p:cTn id="1" dur="indefinite" restart="never" nodeType="tmRoot"/>
      </p:par>
    </p:tn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916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182885521"/>
      </p:ext>
    </p:extLst>
  </p:cSld>
  <p:clrMapOvr>
    <a:masterClrMapping/>
  </p:clrMapOvr>
  <p:transition>
    <p:fade/>
  </p:transition>
  <p:timing>
    <p:tnLst>
      <p:par>
        <p:cTn id="1" dur="indefinite" restart="never" nodeType="tmRoot"/>
      </p:par>
    </p:tn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01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85634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120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768371177"/>
      </p:ext>
    </p:extLst>
  </p:cSld>
  <p:clrMapOvr>
    <a:masterClrMapping/>
  </p:clrMapOvr>
  <p:transition>
    <p:fade/>
  </p:transition>
  <p:timing>
    <p:tnLst>
      <p:par>
        <p:cTn id="1" dur="indefinite" restart="never" nodeType="tmRoot"/>
      </p:par>
    </p:tnLst>
  </p:timing>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22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753434051"/>
      </p:ext>
    </p:extLst>
  </p:cSld>
  <p:clrMapOvr>
    <a:masterClrMapping/>
  </p:clrMapOvr>
  <p:transition>
    <p:fade/>
  </p:transition>
  <p:timing>
    <p:tnLst>
      <p:par>
        <p:cTn id="1" dur="indefinite" restart="never" nodeType="tmRoot"/>
      </p:par>
    </p:tnLst>
  </p:timing>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325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2728661"/>
      </p:ext>
    </p:extLst>
  </p:cSld>
  <p:clrMapOvr>
    <a:masterClrMapping/>
  </p:clrMapOvr>
  <p:transition>
    <p:fade/>
  </p:transition>
  <p:timing>
    <p:tnLst>
      <p:par>
        <p:cTn id="1" dur="indefinite" restart="never" nodeType="tmRoot"/>
      </p:par>
    </p:tnLst>
  </p:timing>
</p:sldLayout>
</file>

<file path=ppt/slideLayouts/slideLayout80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428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2644672087"/>
      </p:ext>
    </p:extLst>
  </p:cSld>
  <p:clrMapOvr>
    <a:masterClrMapping/>
  </p:clrMapOvr>
  <p:transition>
    <p:fade/>
  </p:transition>
  <p:timing>
    <p:tnLst>
      <p:par>
        <p:cTn id="1" dur="indefinite" restart="never" nodeType="tmRoot"/>
      </p:par>
    </p:tnLst>
  </p:timing>
</p:sldLayout>
</file>

<file path=ppt/slideLayouts/slideLayout80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16308041"/>
      </p:ext>
    </p:extLst>
  </p:cSld>
  <p:clrMapOvr>
    <a:masterClrMapping/>
  </p:clrMapOvr>
  <p:transition>
    <p:fade/>
  </p:transition>
  <p:timing>
    <p:tnLst>
      <p:par>
        <p:cTn id="1" dur="indefinite" restart="never" nodeType="tmRoot"/>
      </p:par>
    </p:tnLst>
  </p:timing>
</p:sldLayout>
</file>

<file path=ppt/slideLayouts/slideLayout805.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7290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54166705"/>
      </p:ext>
    </p:extLst>
  </p:cSld>
  <p:clrMapOvr>
    <a:masterClrMapping/>
  </p:clrMapOvr>
  <p:transition>
    <p:fade/>
  </p:transition>
  <p:timing>
    <p:tnLst>
      <p:par>
        <p:cTn id="1" dur="indefinite" restart="never" nodeType="tmRoot"/>
      </p:par>
    </p:tnLst>
  </p:timing>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408636422"/>
      </p:ext>
    </p:extLst>
  </p:cSld>
  <p:clrMapOvr>
    <a:masterClrMapping/>
  </p:clrMapOvr>
  <p:transition>
    <p:fade/>
  </p:transition>
  <p:timing>
    <p:tnLst>
      <p:par>
        <p:cTn id="1" dur="indefinite" restart="never" nodeType="tmRoot"/>
      </p:par>
    </p:tnLst>
  </p:timing>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093348641"/>
      </p:ext>
    </p:extLst>
  </p:cSld>
  <p:clrMapOvr>
    <a:masterClrMapping/>
  </p:clrMapOvr>
  <p:transition>
    <p:fade/>
  </p:transition>
  <p:timing>
    <p:tnLst>
      <p:par>
        <p:cTn id="1" dur="indefinite" restart="never" nodeType="tmRoot"/>
      </p:par>
    </p:tnLst>
  </p:timing>
</p:sldLayout>
</file>

<file path=ppt/slideLayouts/slideLayout8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6881801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277929763"/>
      </p:ext>
    </p:extLst>
  </p:cSld>
  <p:clrMapOvr>
    <a:masterClrMapping/>
  </p:clrMapOvr>
  <p:transition>
    <p:fade/>
  </p:transition>
  <p:timing>
    <p:tnLst>
      <p:par>
        <p:cTn id="1" dur="indefinite" restart="never" nodeType="tmRoot"/>
      </p:par>
    </p:tnLst>
  </p:timing>
</p:sldLayout>
</file>

<file path=ppt/slideLayouts/slideLayout8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229678312"/>
      </p:ext>
    </p:extLst>
  </p:cSld>
  <p:clrMapOvr>
    <a:masterClrMapping/>
  </p:clrMapOvr>
  <p:transition>
    <p:fade/>
  </p:transition>
  <p:timing>
    <p:tnLst>
      <p:par>
        <p:cTn id="1" dur="indefinite" restart="never" nodeType="tmRoot"/>
      </p:par>
    </p:tnLst>
  </p:timing>
</p:sldLayout>
</file>

<file path=ppt/slideLayouts/slideLayout8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114719576"/>
      </p:ext>
    </p:extLst>
  </p:cSld>
  <p:clrMapOvr>
    <a:masterClrMapping/>
  </p:clrMapOvr>
  <p:transition>
    <p:fade/>
  </p:transition>
  <p:timing>
    <p:tnLst>
      <p:par>
        <p:cTn id="1" dur="indefinite" restart="never" nodeType="tmRoot"/>
      </p:par>
    </p:tnLst>
  </p:timing>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99213865"/>
      </p:ext>
    </p:extLst>
  </p:cSld>
  <p:clrMapOvr>
    <a:masterClrMapping/>
  </p:clrMapOvr>
  <p:transition>
    <p:fade/>
  </p:transition>
  <p:timing>
    <p:tnLst>
      <p:par>
        <p:cTn id="1" dur="indefinite" restart="never" nodeType="tmRoot"/>
      </p:par>
    </p:tnLst>
  </p:timing>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38140695"/>
      </p:ext>
    </p:extLst>
  </p:cSld>
  <p:clrMapOvr>
    <a:masterClrMapping/>
  </p:clrMapOvr>
  <p:transition>
    <p:fade/>
  </p:transition>
  <p:timing>
    <p:tnLst>
      <p:par>
        <p:cTn id="1" dur="indefinite" restart="never" nodeType="tmRoot"/>
      </p:par>
    </p:tnLst>
  </p:timing>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984983589"/>
      </p:ext>
    </p:extLst>
  </p:cSld>
  <p:clrMapOvr>
    <a:masterClrMapping/>
  </p:clrMapOvr>
  <p:transition>
    <p:fade/>
  </p:transition>
  <p:timing>
    <p:tnLst>
      <p:par>
        <p:cTn id="1" dur="indefinite" restart="never" nodeType="tmRoot"/>
      </p:par>
    </p:tnLst>
  </p:timing>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630961878"/>
      </p:ext>
    </p:extLst>
  </p:cSld>
  <p:clrMapOvr>
    <a:masterClrMapping/>
  </p:clrMapOvr>
  <p:transition>
    <p:fade/>
  </p:transition>
  <p:timing>
    <p:tnLst>
      <p:par>
        <p:cTn id="1" dur="indefinite" restart="never" nodeType="tmRoot"/>
      </p:par>
    </p:tnLst>
  </p:timing>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2165043957"/>
      </p:ext>
    </p:extLst>
  </p:cSld>
  <p:clrMapOvr>
    <a:masterClrMapping/>
  </p:clrMapOvr>
  <p:transition>
    <p:fade/>
  </p:transition>
  <p:timing>
    <p:tnLst>
      <p:par>
        <p:cTn id="1" dur="indefinite" restart="never" nodeType="tmRoot"/>
      </p:par>
    </p:tnLst>
  </p:timing>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095037209"/>
      </p:ext>
    </p:extLst>
  </p:cSld>
  <p:clrMapOvr>
    <a:masterClrMapping/>
  </p:clrMapOvr>
  <p:transition>
    <p:fade/>
  </p:transition>
  <p:timing>
    <p:tnLst>
      <p:par>
        <p:cTn id="1" dur="indefinite" restart="never" nodeType="tmRoot"/>
      </p:par>
    </p:tnLst>
  </p:timing>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61050042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747905270"/>
      </p:ext>
    </p:extLst>
  </p:cSld>
  <p:clrMapOvr>
    <a:masterClrMapping/>
  </p:clrMapOvr>
  <p:transition>
    <p:fade/>
  </p:transition>
  <p:timing>
    <p:tnLst>
      <p:par>
        <p:cTn id="1" dur="indefinite" restart="never" nodeType="tmRoot"/>
      </p:par>
    </p:tnLst>
  </p:timing>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258026607"/>
      </p:ext>
    </p:extLst>
  </p:cSld>
  <p:clrMapOvr>
    <a:masterClrMapping/>
  </p:clrMapOvr>
  <p:transition>
    <p:fade/>
  </p:transition>
  <p:timing>
    <p:tnLst>
      <p:par>
        <p:cTn id="1" dur="indefinite" restart="never" nodeType="tmRoot"/>
      </p:par>
    </p:tnLst>
  </p:timing>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607837"/>
      </p:ext>
    </p:extLst>
  </p:cSld>
  <p:clrMapOvr>
    <a:masterClrMapping/>
  </p:clrMapOvr>
  <p:transition>
    <p:fade/>
  </p:transition>
  <p:timing>
    <p:tnLst>
      <p:par>
        <p:cTn id="1" dur="indefinite" restart="never" nodeType="tmRoot"/>
      </p:par>
    </p:tnLst>
  </p:timing>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50875924"/>
      </p:ext>
    </p:extLst>
  </p:cSld>
  <p:clrMapOvr>
    <a:masterClrMapping/>
  </p:clrMapOvr>
  <p:transition>
    <p:fade/>
  </p:transition>
  <p:timing>
    <p:tnLst>
      <p:par>
        <p:cTn id="1" dur="indefinite" restart="never" nodeType="tmRoot"/>
      </p:par>
    </p:tnLst>
  </p:timing>
</p:sldLayout>
</file>

<file path=ppt/slideLayouts/slideLayout82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3557586"/>
      </p:ext>
    </p:extLst>
  </p:cSld>
  <p:clrMapOvr>
    <a:masterClrMapping/>
  </p:clrMapOvr>
  <p:transition>
    <p:fade/>
  </p:transition>
  <p:timing>
    <p:tnLst>
      <p:par>
        <p:cTn id="1" dur="indefinite" restart="never" nodeType="tmRoot"/>
      </p:par>
    </p:tnLst>
  </p:timing>
</p:sldLayout>
</file>

<file path=ppt/slideLayouts/slideLayout825.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78248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0.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theme" Target="../theme/theme11.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theme" Target="../theme/theme12.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slideLayout" Target="../slideLayouts/slideLayout262.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31" Type="http://schemas.openxmlformats.org/officeDocument/2006/relationships/slideLayout" Target="../slideLayouts/slideLayout264.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8" Type="http://schemas.openxmlformats.org/officeDocument/2006/relationships/slideLayout" Target="../slideLayouts/slideLayout24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theme" Target="../theme/theme13.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8" Type="http://schemas.openxmlformats.org/officeDocument/2006/relationships/slideLayout" Target="../slideLayouts/slideLayout27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theme" Target="../theme/theme14.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8" Type="http://schemas.openxmlformats.org/officeDocument/2006/relationships/slideLayout" Target="../slideLayouts/slideLayout305.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 Type="http://schemas.openxmlformats.org/officeDocument/2006/relationships/slideLayout" Target="../slideLayouts/slideLayout332.xml"/><Relationship Id="rId21" Type="http://schemas.openxmlformats.org/officeDocument/2006/relationships/slideLayout" Target="../slideLayouts/slideLayout350.xml"/><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theme" Target="../theme/theme15.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slideLayout" Target="../slideLayouts/slideLayout349.xml"/><Relationship Id="rId29" Type="http://schemas.openxmlformats.org/officeDocument/2006/relationships/slideLayout" Target="../slideLayouts/slideLayout358.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31" Type="http://schemas.openxmlformats.org/officeDocument/2006/relationships/slideLayout" Target="../slideLayouts/slideLayout360.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8" Type="http://schemas.openxmlformats.org/officeDocument/2006/relationships/slideLayout" Target="../slideLayouts/slideLayout33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3" Type="http://schemas.openxmlformats.org/officeDocument/2006/relationships/slideLayout" Target="../slideLayouts/slideLayout364.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10" Type="http://schemas.openxmlformats.org/officeDocument/2006/relationships/slideLayout" Target="../slideLayouts/slideLayout371.xml"/><Relationship Id="rId19" Type="http://schemas.openxmlformats.org/officeDocument/2006/relationships/theme" Target="../theme/theme16.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3" Type="http://schemas.openxmlformats.org/officeDocument/2006/relationships/slideLayout" Target="../slideLayouts/slideLayout382.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theme" Target="../theme/theme17.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slideLayout" Target="../slideLayouts/slideLayout411.xml"/><Relationship Id="rId18" Type="http://schemas.openxmlformats.org/officeDocument/2006/relationships/slideLayout" Target="../slideLayouts/slideLayout416.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17" Type="http://schemas.openxmlformats.org/officeDocument/2006/relationships/slideLayout" Target="../slideLayouts/slideLayout415.xml"/><Relationship Id="rId2" Type="http://schemas.openxmlformats.org/officeDocument/2006/relationships/slideLayout" Target="../slideLayouts/slideLayout400.xml"/><Relationship Id="rId16" Type="http://schemas.openxmlformats.org/officeDocument/2006/relationships/slideLayout" Target="../slideLayouts/slideLayout414.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5" Type="http://schemas.openxmlformats.org/officeDocument/2006/relationships/slideLayout" Target="../slideLayouts/slideLayout413.xml"/><Relationship Id="rId10" Type="http://schemas.openxmlformats.org/officeDocument/2006/relationships/slideLayout" Target="../slideLayouts/slideLayout408.xml"/><Relationship Id="rId19" Type="http://schemas.openxmlformats.org/officeDocument/2006/relationships/theme" Target="../theme/theme18.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slideLayout" Target="../slideLayouts/slideLayout41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slideLayout" Target="../slideLayouts/slideLayout429.xml"/><Relationship Id="rId18" Type="http://schemas.openxmlformats.org/officeDocument/2006/relationships/slideLayout" Target="../slideLayouts/slideLayout434.xml"/><Relationship Id="rId3" Type="http://schemas.openxmlformats.org/officeDocument/2006/relationships/slideLayout" Target="../slideLayouts/slideLayout419.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17" Type="http://schemas.openxmlformats.org/officeDocument/2006/relationships/slideLayout" Target="../slideLayouts/slideLayout433.xml"/><Relationship Id="rId2" Type="http://schemas.openxmlformats.org/officeDocument/2006/relationships/slideLayout" Target="../slideLayouts/slideLayout418.xml"/><Relationship Id="rId16" Type="http://schemas.openxmlformats.org/officeDocument/2006/relationships/slideLayout" Target="../slideLayouts/slideLayout432.xml"/><Relationship Id="rId20" Type="http://schemas.openxmlformats.org/officeDocument/2006/relationships/theme" Target="../theme/theme19.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5" Type="http://schemas.openxmlformats.org/officeDocument/2006/relationships/slideLayout" Target="../slideLayouts/slideLayout421.xml"/><Relationship Id="rId15" Type="http://schemas.openxmlformats.org/officeDocument/2006/relationships/slideLayout" Target="../slideLayouts/slideLayout431.xml"/><Relationship Id="rId10" Type="http://schemas.openxmlformats.org/officeDocument/2006/relationships/slideLayout" Target="../slideLayouts/slideLayout426.xml"/><Relationship Id="rId19" Type="http://schemas.openxmlformats.org/officeDocument/2006/relationships/slideLayout" Target="../slideLayouts/slideLayout435.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slideLayout" Target="../slideLayouts/slideLayout4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slideLayout" Target="../slideLayouts/slideLayout448.xml"/><Relationship Id="rId18" Type="http://schemas.openxmlformats.org/officeDocument/2006/relationships/slideLayout" Target="../slideLayouts/slideLayout453.xml"/><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slideLayout" Target="../slideLayouts/slideLayout447.xml"/><Relationship Id="rId17" Type="http://schemas.openxmlformats.org/officeDocument/2006/relationships/slideLayout" Target="../slideLayouts/slideLayout452.xml"/><Relationship Id="rId2" Type="http://schemas.openxmlformats.org/officeDocument/2006/relationships/slideLayout" Target="../slideLayouts/slideLayout437.xml"/><Relationship Id="rId16" Type="http://schemas.openxmlformats.org/officeDocument/2006/relationships/slideLayout" Target="../slideLayouts/slideLayout451.xml"/><Relationship Id="rId20" Type="http://schemas.openxmlformats.org/officeDocument/2006/relationships/theme" Target="../theme/theme20.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5" Type="http://schemas.openxmlformats.org/officeDocument/2006/relationships/slideLayout" Target="../slideLayouts/slideLayout450.xml"/><Relationship Id="rId10" Type="http://schemas.openxmlformats.org/officeDocument/2006/relationships/slideLayout" Target="../slideLayouts/slideLayout445.xml"/><Relationship Id="rId19" Type="http://schemas.openxmlformats.org/officeDocument/2006/relationships/slideLayout" Target="../slideLayouts/slideLayout454.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slideLayout" Target="../slideLayouts/slideLayout44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62.xml"/><Relationship Id="rId13" Type="http://schemas.openxmlformats.org/officeDocument/2006/relationships/slideLayout" Target="../slideLayouts/slideLayout467.xml"/><Relationship Id="rId18" Type="http://schemas.openxmlformats.org/officeDocument/2006/relationships/slideLayout" Target="../slideLayouts/slideLayout472.xml"/><Relationship Id="rId3" Type="http://schemas.openxmlformats.org/officeDocument/2006/relationships/slideLayout" Target="../slideLayouts/slideLayout457.xml"/><Relationship Id="rId7" Type="http://schemas.openxmlformats.org/officeDocument/2006/relationships/slideLayout" Target="../slideLayouts/slideLayout461.xml"/><Relationship Id="rId12" Type="http://schemas.openxmlformats.org/officeDocument/2006/relationships/slideLayout" Target="../slideLayouts/slideLayout466.xml"/><Relationship Id="rId17" Type="http://schemas.openxmlformats.org/officeDocument/2006/relationships/slideLayout" Target="../slideLayouts/slideLayout471.xml"/><Relationship Id="rId2" Type="http://schemas.openxmlformats.org/officeDocument/2006/relationships/slideLayout" Target="../slideLayouts/slideLayout456.xml"/><Relationship Id="rId16" Type="http://schemas.openxmlformats.org/officeDocument/2006/relationships/slideLayout" Target="../slideLayouts/slideLayout470.xml"/><Relationship Id="rId1" Type="http://schemas.openxmlformats.org/officeDocument/2006/relationships/slideLayout" Target="../slideLayouts/slideLayout455.xml"/><Relationship Id="rId6" Type="http://schemas.openxmlformats.org/officeDocument/2006/relationships/slideLayout" Target="../slideLayouts/slideLayout460.xml"/><Relationship Id="rId11" Type="http://schemas.openxmlformats.org/officeDocument/2006/relationships/slideLayout" Target="../slideLayouts/slideLayout465.xml"/><Relationship Id="rId5" Type="http://schemas.openxmlformats.org/officeDocument/2006/relationships/slideLayout" Target="../slideLayouts/slideLayout459.xml"/><Relationship Id="rId15" Type="http://schemas.openxmlformats.org/officeDocument/2006/relationships/slideLayout" Target="../slideLayouts/slideLayout469.xml"/><Relationship Id="rId10" Type="http://schemas.openxmlformats.org/officeDocument/2006/relationships/slideLayout" Target="../slideLayouts/slideLayout464.xml"/><Relationship Id="rId19" Type="http://schemas.openxmlformats.org/officeDocument/2006/relationships/theme" Target="../theme/theme21.xml"/><Relationship Id="rId4" Type="http://schemas.openxmlformats.org/officeDocument/2006/relationships/slideLayout" Target="../slideLayouts/slideLayout458.xml"/><Relationship Id="rId9" Type="http://schemas.openxmlformats.org/officeDocument/2006/relationships/slideLayout" Target="../slideLayouts/slideLayout463.xml"/><Relationship Id="rId14" Type="http://schemas.openxmlformats.org/officeDocument/2006/relationships/slideLayout" Target="../slideLayouts/slideLayout46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80.xml"/><Relationship Id="rId13" Type="http://schemas.openxmlformats.org/officeDocument/2006/relationships/slideLayout" Target="../slideLayouts/slideLayout485.xml"/><Relationship Id="rId18" Type="http://schemas.openxmlformats.org/officeDocument/2006/relationships/slideLayout" Target="../slideLayouts/slideLayout490.xml"/><Relationship Id="rId3" Type="http://schemas.openxmlformats.org/officeDocument/2006/relationships/slideLayout" Target="../slideLayouts/slideLayout475.xml"/><Relationship Id="rId7" Type="http://schemas.openxmlformats.org/officeDocument/2006/relationships/slideLayout" Target="../slideLayouts/slideLayout479.xml"/><Relationship Id="rId12" Type="http://schemas.openxmlformats.org/officeDocument/2006/relationships/slideLayout" Target="../slideLayouts/slideLayout484.xml"/><Relationship Id="rId17" Type="http://schemas.openxmlformats.org/officeDocument/2006/relationships/slideLayout" Target="../slideLayouts/slideLayout489.xml"/><Relationship Id="rId2" Type="http://schemas.openxmlformats.org/officeDocument/2006/relationships/slideLayout" Target="../slideLayouts/slideLayout474.xml"/><Relationship Id="rId16" Type="http://schemas.openxmlformats.org/officeDocument/2006/relationships/slideLayout" Target="../slideLayouts/slideLayout488.xml"/><Relationship Id="rId20" Type="http://schemas.openxmlformats.org/officeDocument/2006/relationships/theme" Target="../theme/theme22.xml"/><Relationship Id="rId1" Type="http://schemas.openxmlformats.org/officeDocument/2006/relationships/slideLayout" Target="../slideLayouts/slideLayout473.xml"/><Relationship Id="rId6" Type="http://schemas.openxmlformats.org/officeDocument/2006/relationships/slideLayout" Target="../slideLayouts/slideLayout478.xml"/><Relationship Id="rId11" Type="http://schemas.openxmlformats.org/officeDocument/2006/relationships/slideLayout" Target="../slideLayouts/slideLayout483.xml"/><Relationship Id="rId5" Type="http://schemas.openxmlformats.org/officeDocument/2006/relationships/slideLayout" Target="../slideLayouts/slideLayout477.xml"/><Relationship Id="rId15" Type="http://schemas.openxmlformats.org/officeDocument/2006/relationships/slideLayout" Target="../slideLayouts/slideLayout487.xml"/><Relationship Id="rId10" Type="http://schemas.openxmlformats.org/officeDocument/2006/relationships/slideLayout" Target="../slideLayouts/slideLayout482.xml"/><Relationship Id="rId19" Type="http://schemas.openxmlformats.org/officeDocument/2006/relationships/slideLayout" Target="../slideLayouts/slideLayout491.xml"/><Relationship Id="rId4" Type="http://schemas.openxmlformats.org/officeDocument/2006/relationships/slideLayout" Target="../slideLayouts/slideLayout476.xml"/><Relationship Id="rId9" Type="http://schemas.openxmlformats.org/officeDocument/2006/relationships/slideLayout" Target="../slideLayouts/slideLayout481.xml"/><Relationship Id="rId14" Type="http://schemas.openxmlformats.org/officeDocument/2006/relationships/slideLayout" Target="../slideLayouts/slideLayout486.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9.xml"/><Relationship Id="rId13" Type="http://schemas.openxmlformats.org/officeDocument/2006/relationships/slideLayout" Target="../slideLayouts/slideLayout504.xml"/><Relationship Id="rId18" Type="http://schemas.openxmlformats.org/officeDocument/2006/relationships/slideLayout" Target="../slideLayouts/slideLayout509.xml"/><Relationship Id="rId3" Type="http://schemas.openxmlformats.org/officeDocument/2006/relationships/slideLayout" Target="../slideLayouts/slideLayout494.xml"/><Relationship Id="rId7" Type="http://schemas.openxmlformats.org/officeDocument/2006/relationships/slideLayout" Target="../slideLayouts/slideLayout498.xml"/><Relationship Id="rId12" Type="http://schemas.openxmlformats.org/officeDocument/2006/relationships/slideLayout" Target="../slideLayouts/slideLayout503.xml"/><Relationship Id="rId17" Type="http://schemas.openxmlformats.org/officeDocument/2006/relationships/slideLayout" Target="../slideLayouts/slideLayout508.xml"/><Relationship Id="rId2" Type="http://schemas.openxmlformats.org/officeDocument/2006/relationships/slideLayout" Target="../slideLayouts/slideLayout493.xml"/><Relationship Id="rId16" Type="http://schemas.openxmlformats.org/officeDocument/2006/relationships/slideLayout" Target="../slideLayouts/slideLayout507.xml"/><Relationship Id="rId1" Type="http://schemas.openxmlformats.org/officeDocument/2006/relationships/slideLayout" Target="../slideLayouts/slideLayout492.xml"/><Relationship Id="rId6" Type="http://schemas.openxmlformats.org/officeDocument/2006/relationships/slideLayout" Target="../slideLayouts/slideLayout497.xml"/><Relationship Id="rId11" Type="http://schemas.openxmlformats.org/officeDocument/2006/relationships/slideLayout" Target="../slideLayouts/slideLayout502.xml"/><Relationship Id="rId5" Type="http://schemas.openxmlformats.org/officeDocument/2006/relationships/slideLayout" Target="../slideLayouts/slideLayout496.xml"/><Relationship Id="rId15" Type="http://schemas.openxmlformats.org/officeDocument/2006/relationships/slideLayout" Target="../slideLayouts/slideLayout506.xml"/><Relationship Id="rId10" Type="http://schemas.openxmlformats.org/officeDocument/2006/relationships/slideLayout" Target="../slideLayouts/slideLayout501.xml"/><Relationship Id="rId19" Type="http://schemas.openxmlformats.org/officeDocument/2006/relationships/theme" Target="../theme/theme23.xml"/><Relationship Id="rId4" Type="http://schemas.openxmlformats.org/officeDocument/2006/relationships/slideLayout" Target="../slideLayouts/slideLayout495.xml"/><Relationship Id="rId9" Type="http://schemas.openxmlformats.org/officeDocument/2006/relationships/slideLayout" Target="../slideLayouts/slideLayout500.xml"/><Relationship Id="rId14" Type="http://schemas.openxmlformats.org/officeDocument/2006/relationships/slideLayout" Target="../slideLayouts/slideLayout50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7.xml"/><Relationship Id="rId13" Type="http://schemas.openxmlformats.org/officeDocument/2006/relationships/slideLayout" Target="../slideLayouts/slideLayout522.xml"/><Relationship Id="rId18" Type="http://schemas.openxmlformats.org/officeDocument/2006/relationships/slideLayout" Target="../slideLayouts/slideLayout527.xml"/><Relationship Id="rId3" Type="http://schemas.openxmlformats.org/officeDocument/2006/relationships/slideLayout" Target="../slideLayouts/slideLayout512.xml"/><Relationship Id="rId7" Type="http://schemas.openxmlformats.org/officeDocument/2006/relationships/slideLayout" Target="../slideLayouts/slideLayout516.xml"/><Relationship Id="rId12" Type="http://schemas.openxmlformats.org/officeDocument/2006/relationships/slideLayout" Target="../slideLayouts/slideLayout521.xml"/><Relationship Id="rId17" Type="http://schemas.openxmlformats.org/officeDocument/2006/relationships/slideLayout" Target="../slideLayouts/slideLayout526.xml"/><Relationship Id="rId2" Type="http://schemas.openxmlformats.org/officeDocument/2006/relationships/slideLayout" Target="../slideLayouts/slideLayout511.xml"/><Relationship Id="rId16" Type="http://schemas.openxmlformats.org/officeDocument/2006/relationships/slideLayout" Target="../slideLayouts/slideLayout525.xml"/><Relationship Id="rId20" Type="http://schemas.openxmlformats.org/officeDocument/2006/relationships/theme" Target="../theme/theme24.xml"/><Relationship Id="rId1" Type="http://schemas.openxmlformats.org/officeDocument/2006/relationships/slideLayout" Target="../slideLayouts/slideLayout510.xml"/><Relationship Id="rId6" Type="http://schemas.openxmlformats.org/officeDocument/2006/relationships/slideLayout" Target="../slideLayouts/slideLayout515.xml"/><Relationship Id="rId11" Type="http://schemas.openxmlformats.org/officeDocument/2006/relationships/slideLayout" Target="../slideLayouts/slideLayout520.xml"/><Relationship Id="rId5" Type="http://schemas.openxmlformats.org/officeDocument/2006/relationships/slideLayout" Target="../slideLayouts/slideLayout514.xml"/><Relationship Id="rId15" Type="http://schemas.openxmlformats.org/officeDocument/2006/relationships/slideLayout" Target="../slideLayouts/slideLayout524.xml"/><Relationship Id="rId10" Type="http://schemas.openxmlformats.org/officeDocument/2006/relationships/slideLayout" Target="../slideLayouts/slideLayout519.xml"/><Relationship Id="rId19" Type="http://schemas.openxmlformats.org/officeDocument/2006/relationships/slideLayout" Target="../slideLayouts/slideLayout528.xml"/><Relationship Id="rId4" Type="http://schemas.openxmlformats.org/officeDocument/2006/relationships/slideLayout" Target="../slideLayouts/slideLayout513.xml"/><Relationship Id="rId9" Type="http://schemas.openxmlformats.org/officeDocument/2006/relationships/slideLayout" Target="../slideLayouts/slideLayout518.xml"/><Relationship Id="rId14" Type="http://schemas.openxmlformats.org/officeDocument/2006/relationships/slideLayout" Target="../slideLayouts/slideLayout52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6.xml"/><Relationship Id="rId13" Type="http://schemas.openxmlformats.org/officeDocument/2006/relationships/slideLayout" Target="../slideLayouts/slideLayout541.xml"/><Relationship Id="rId18" Type="http://schemas.openxmlformats.org/officeDocument/2006/relationships/image" Target="../media/image17.png"/><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slideLayout" Target="../slideLayouts/slideLayout540.xml"/><Relationship Id="rId17" Type="http://schemas.openxmlformats.org/officeDocument/2006/relationships/theme" Target="../theme/theme25.xml"/><Relationship Id="rId2" Type="http://schemas.openxmlformats.org/officeDocument/2006/relationships/slideLayout" Target="../slideLayouts/slideLayout530.xml"/><Relationship Id="rId16" Type="http://schemas.openxmlformats.org/officeDocument/2006/relationships/slideLayout" Target="../slideLayouts/slideLayout544.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5" Type="http://schemas.openxmlformats.org/officeDocument/2006/relationships/slideLayout" Target="../slideLayouts/slideLayout543.xml"/><Relationship Id="rId10" Type="http://schemas.openxmlformats.org/officeDocument/2006/relationships/slideLayout" Target="../slideLayouts/slideLayout538.xml"/><Relationship Id="rId19" Type="http://schemas.microsoft.com/office/2007/relationships/hdphoto" Target="../media/hdphoto2.wdp"/><Relationship Id="rId4" Type="http://schemas.openxmlformats.org/officeDocument/2006/relationships/slideLayout" Target="../slideLayouts/slideLayout532.xml"/><Relationship Id="rId9" Type="http://schemas.openxmlformats.org/officeDocument/2006/relationships/slideLayout" Target="../slideLayouts/slideLayout537.xml"/><Relationship Id="rId14" Type="http://schemas.openxmlformats.org/officeDocument/2006/relationships/slideLayout" Target="../slideLayouts/slideLayout54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52.xml"/><Relationship Id="rId13" Type="http://schemas.openxmlformats.org/officeDocument/2006/relationships/slideLayout" Target="../slideLayouts/slideLayout557.xml"/><Relationship Id="rId18" Type="http://schemas.openxmlformats.org/officeDocument/2006/relationships/image" Target="../media/image17.png"/><Relationship Id="rId3" Type="http://schemas.openxmlformats.org/officeDocument/2006/relationships/slideLayout" Target="../slideLayouts/slideLayout547.xml"/><Relationship Id="rId7" Type="http://schemas.openxmlformats.org/officeDocument/2006/relationships/slideLayout" Target="../slideLayouts/slideLayout551.xml"/><Relationship Id="rId12" Type="http://schemas.openxmlformats.org/officeDocument/2006/relationships/slideLayout" Target="../slideLayouts/slideLayout556.xml"/><Relationship Id="rId17" Type="http://schemas.openxmlformats.org/officeDocument/2006/relationships/theme" Target="../theme/theme26.xml"/><Relationship Id="rId2" Type="http://schemas.openxmlformats.org/officeDocument/2006/relationships/slideLayout" Target="../slideLayouts/slideLayout546.xml"/><Relationship Id="rId16" Type="http://schemas.openxmlformats.org/officeDocument/2006/relationships/slideLayout" Target="../slideLayouts/slideLayout560.xml"/><Relationship Id="rId1" Type="http://schemas.openxmlformats.org/officeDocument/2006/relationships/slideLayout" Target="../slideLayouts/slideLayout545.xml"/><Relationship Id="rId6" Type="http://schemas.openxmlformats.org/officeDocument/2006/relationships/slideLayout" Target="../slideLayouts/slideLayout550.xml"/><Relationship Id="rId11" Type="http://schemas.openxmlformats.org/officeDocument/2006/relationships/slideLayout" Target="../slideLayouts/slideLayout555.xml"/><Relationship Id="rId5" Type="http://schemas.openxmlformats.org/officeDocument/2006/relationships/slideLayout" Target="../slideLayouts/slideLayout549.xml"/><Relationship Id="rId15" Type="http://schemas.openxmlformats.org/officeDocument/2006/relationships/slideLayout" Target="../slideLayouts/slideLayout559.xml"/><Relationship Id="rId10" Type="http://schemas.openxmlformats.org/officeDocument/2006/relationships/slideLayout" Target="../slideLayouts/slideLayout554.xml"/><Relationship Id="rId19" Type="http://schemas.microsoft.com/office/2007/relationships/hdphoto" Target="../media/hdphoto2.wdp"/><Relationship Id="rId4" Type="http://schemas.openxmlformats.org/officeDocument/2006/relationships/slideLayout" Target="../slideLayouts/slideLayout548.xml"/><Relationship Id="rId9" Type="http://schemas.openxmlformats.org/officeDocument/2006/relationships/slideLayout" Target="../slideLayouts/slideLayout553.xml"/><Relationship Id="rId14" Type="http://schemas.openxmlformats.org/officeDocument/2006/relationships/slideLayout" Target="../slideLayouts/slideLayout558.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61.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9.xml"/><Relationship Id="rId13" Type="http://schemas.openxmlformats.org/officeDocument/2006/relationships/slideLayout" Target="../slideLayouts/slideLayout574.xml"/><Relationship Id="rId18" Type="http://schemas.openxmlformats.org/officeDocument/2006/relationships/image" Target="../media/image17.png"/><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slideLayout" Target="../slideLayouts/slideLayout573.xml"/><Relationship Id="rId17" Type="http://schemas.openxmlformats.org/officeDocument/2006/relationships/theme" Target="../theme/theme28.xml"/><Relationship Id="rId2" Type="http://schemas.openxmlformats.org/officeDocument/2006/relationships/slideLayout" Target="../slideLayouts/slideLayout563.xml"/><Relationship Id="rId16" Type="http://schemas.openxmlformats.org/officeDocument/2006/relationships/slideLayout" Target="../slideLayouts/slideLayout577.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5" Type="http://schemas.openxmlformats.org/officeDocument/2006/relationships/slideLayout" Target="../slideLayouts/slideLayout576.xml"/><Relationship Id="rId10" Type="http://schemas.openxmlformats.org/officeDocument/2006/relationships/slideLayout" Target="../slideLayouts/slideLayout571.xml"/><Relationship Id="rId19" Type="http://schemas.microsoft.com/office/2007/relationships/hdphoto" Target="../media/hdphoto2.wdp"/><Relationship Id="rId4" Type="http://schemas.openxmlformats.org/officeDocument/2006/relationships/slideLayout" Target="../slideLayouts/slideLayout565.xml"/><Relationship Id="rId9" Type="http://schemas.openxmlformats.org/officeDocument/2006/relationships/slideLayout" Target="../slideLayouts/slideLayout570.xml"/><Relationship Id="rId14" Type="http://schemas.openxmlformats.org/officeDocument/2006/relationships/slideLayout" Target="../slideLayouts/slideLayout575.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5.xml"/><Relationship Id="rId13" Type="http://schemas.openxmlformats.org/officeDocument/2006/relationships/slideLayout" Target="../slideLayouts/slideLayout590.xml"/><Relationship Id="rId18" Type="http://schemas.openxmlformats.org/officeDocument/2006/relationships/image" Target="../media/image17.png"/><Relationship Id="rId3" Type="http://schemas.openxmlformats.org/officeDocument/2006/relationships/slideLayout" Target="../slideLayouts/slideLayout580.xml"/><Relationship Id="rId7" Type="http://schemas.openxmlformats.org/officeDocument/2006/relationships/slideLayout" Target="../slideLayouts/slideLayout584.xml"/><Relationship Id="rId12" Type="http://schemas.openxmlformats.org/officeDocument/2006/relationships/slideLayout" Target="../slideLayouts/slideLayout589.xml"/><Relationship Id="rId17" Type="http://schemas.openxmlformats.org/officeDocument/2006/relationships/theme" Target="../theme/theme29.xml"/><Relationship Id="rId2" Type="http://schemas.openxmlformats.org/officeDocument/2006/relationships/slideLayout" Target="../slideLayouts/slideLayout579.xml"/><Relationship Id="rId16" Type="http://schemas.openxmlformats.org/officeDocument/2006/relationships/slideLayout" Target="../slideLayouts/slideLayout593.xml"/><Relationship Id="rId1" Type="http://schemas.openxmlformats.org/officeDocument/2006/relationships/slideLayout" Target="../slideLayouts/slideLayout578.xml"/><Relationship Id="rId6" Type="http://schemas.openxmlformats.org/officeDocument/2006/relationships/slideLayout" Target="../slideLayouts/slideLayout583.xml"/><Relationship Id="rId11" Type="http://schemas.openxmlformats.org/officeDocument/2006/relationships/slideLayout" Target="../slideLayouts/slideLayout588.xml"/><Relationship Id="rId5" Type="http://schemas.openxmlformats.org/officeDocument/2006/relationships/slideLayout" Target="../slideLayouts/slideLayout582.xml"/><Relationship Id="rId15" Type="http://schemas.openxmlformats.org/officeDocument/2006/relationships/slideLayout" Target="../slideLayouts/slideLayout592.xml"/><Relationship Id="rId10" Type="http://schemas.openxmlformats.org/officeDocument/2006/relationships/slideLayout" Target="../slideLayouts/slideLayout587.xml"/><Relationship Id="rId19" Type="http://schemas.microsoft.com/office/2007/relationships/hdphoto" Target="../media/hdphoto2.wdp"/><Relationship Id="rId4" Type="http://schemas.openxmlformats.org/officeDocument/2006/relationships/slideLayout" Target="../slideLayouts/slideLayout581.xml"/><Relationship Id="rId9" Type="http://schemas.openxmlformats.org/officeDocument/2006/relationships/slideLayout" Target="../slideLayouts/slideLayout586.xml"/><Relationship Id="rId14" Type="http://schemas.openxmlformats.org/officeDocument/2006/relationships/slideLayout" Target="../slideLayouts/slideLayout59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01.xml"/><Relationship Id="rId13" Type="http://schemas.openxmlformats.org/officeDocument/2006/relationships/slideLayout" Target="../slideLayouts/slideLayout606.xml"/><Relationship Id="rId18" Type="http://schemas.openxmlformats.org/officeDocument/2006/relationships/slideLayout" Target="../slideLayouts/slideLayout611.xml"/><Relationship Id="rId3" Type="http://schemas.openxmlformats.org/officeDocument/2006/relationships/slideLayout" Target="../slideLayouts/slideLayout596.xml"/><Relationship Id="rId7" Type="http://schemas.openxmlformats.org/officeDocument/2006/relationships/slideLayout" Target="../slideLayouts/slideLayout600.xml"/><Relationship Id="rId12" Type="http://schemas.openxmlformats.org/officeDocument/2006/relationships/slideLayout" Target="../slideLayouts/slideLayout605.xml"/><Relationship Id="rId17" Type="http://schemas.openxmlformats.org/officeDocument/2006/relationships/slideLayout" Target="../slideLayouts/slideLayout610.xml"/><Relationship Id="rId2" Type="http://schemas.openxmlformats.org/officeDocument/2006/relationships/slideLayout" Target="../slideLayouts/slideLayout595.xml"/><Relationship Id="rId16" Type="http://schemas.openxmlformats.org/officeDocument/2006/relationships/slideLayout" Target="../slideLayouts/slideLayout609.xml"/><Relationship Id="rId20" Type="http://schemas.openxmlformats.org/officeDocument/2006/relationships/theme" Target="../theme/theme30.xml"/><Relationship Id="rId1" Type="http://schemas.openxmlformats.org/officeDocument/2006/relationships/slideLayout" Target="../slideLayouts/slideLayout594.xml"/><Relationship Id="rId6" Type="http://schemas.openxmlformats.org/officeDocument/2006/relationships/slideLayout" Target="../slideLayouts/slideLayout599.xml"/><Relationship Id="rId11" Type="http://schemas.openxmlformats.org/officeDocument/2006/relationships/slideLayout" Target="../slideLayouts/slideLayout604.xml"/><Relationship Id="rId5" Type="http://schemas.openxmlformats.org/officeDocument/2006/relationships/slideLayout" Target="../slideLayouts/slideLayout598.xml"/><Relationship Id="rId15" Type="http://schemas.openxmlformats.org/officeDocument/2006/relationships/slideLayout" Target="../slideLayouts/slideLayout608.xml"/><Relationship Id="rId10" Type="http://schemas.openxmlformats.org/officeDocument/2006/relationships/slideLayout" Target="../slideLayouts/slideLayout603.xml"/><Relationship Id="rId19" Type="http://schemas.openxmlformats.org/officeDocument/2006/relationships/slideLayout" Target="../slideLayouts/slideLayout612.xml"/><Relationship Id="rId4" Type="http://schemas.openxmlformats.org/officeDocument/2006/relationships/slideLayout" Target="../slideLayouts/slideLayout597.xml"/><Relationship Id="rId9" Type="http://schemas.openxmlformats.org/officeDocument/2006/relationships/slideLayout" Target="../slideLayouts/slideLayout602.xml"/><Relationship Id="rId14" Type="http://schemas.openxmlformats.org/officeDocument/2006/relationships/slideLayout" Target="../slideLayouts/slideLayout60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20.xml"/><Relationship Id="rId13" Type="http://schemas.openxmlformats.org/officeDocument/2006/relationships/slideLayout" Target="../slideLayouts/slideLayout625.xml"/><Relationship Id="rId18" Type="http://schemas.openxmlformats.org/officeDocument/2006/relationships/slideLayout" Target="../slideLayouts/slideLayout630.xml"/><Relationship Id="rId3" Type="http://schemas.openxmlformats.org/officeDocument/2006/relationships/slideLayout" Target="../slideLayouts/slideLayout615.xml"/><Relationship Id="rId7" Type="http://schemas.openxmlformats.org/officeDocument/2006/relationships/slideLayout" Target="../slideLayouts/slideLayout619.xml"/><Relationship Id="rId12" Type="http://schemas.openxmlformats.org/officeDocument/2006/relationships/slideLayout" Target="../slideLayouts/slideLayout624.xml"/><Relationship Id="rId17" Type="http://schemas.openxmlformats.org/officeDocument/2006/relationships/slideLayout" Target="../slideLayouts/slideLayout629.xml"/><Relationship Id="rId2" Type="http://schemas.openxmlformats.org/officeDocument/2006/relationships/slideLayout" Target="../slideLayouts/slideLayout614.xml"/><Relationship Id="rId16" Type="http://schemas.openxmlformats.org/officeDocument/2006/relationships/slideLayout" Target="../slideLayouts/slideLayout628.xml"/><Relationship Id="rId20" Type="http://schemas.openxmlformats.org/officeDocument/2006/relationships/theme" Target="../theme/theme31.xml"/><Relationship Id="rId1" Type="http://schemas.openxmlformats.org/officeDocument/2006/relationships/slideLayout" Target="../slideLayouts/slideLayout613.xml"/><Relationship Id="rId6" Type="http://schemas.openxmlformats.org/officeDocument/2006/relationships/slideLayout" Target="../slideLayouts/slideLayout618.xml"/><Relationship Id="rId11" Type="http://schemas.openxmlformats.org/officeDocument/2006/relationships/slideLayout" Target="../slideLayouts/slideLayout623.xml"/><Relationship Id="rId5" Type="http://schemas.openxmlformats.org/officeDocument/2006/relationships/slideLayout" Target="../slideLayouts/slideLayout617.xml"/><Relationship Id="rId15" Type="http://schemas.openxmlformats.org/officeDocument/2006/relationships/slideLayout" Target="../slideLayouts/slideLayout627.xml"/><Relationship Id="rId10" Type="http://schemas.openxmlformats.org/officeDocument/2006/relationships/slideLayout" Target="../slideLayouts/slideLayout622.xml"/><Relationship Id="rId19" Type="http://schemas.openxmlformats.org/officeDocument/2006/relationships/slideLayout" Target="../slideLayouts/slideLayout631.xml"/><Relationship Id="rId4" Type="http://schemas.openxmlformats.org/officeDocument/2006/relationships/slideLayout" Target="../slideLayouts/slideLayout616.xml"/><Relationship Id="rId9" Type="http://schemas.openxmlformats.org/officeDocument/2006/relationships/slideLayout" Target="../slideLayouts/slideLayout621.xml"/><Relationship Id="rId14" Type="http://schemas.openxmlformats.org/officeDocument/2006/relationships/slideLayout" Target="../slideLayouts/slideLayout626.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9.xml"/><Relationship Id="rId13" Type="http://schemas.openxmlformats.org/officeDocument/2006/relationships/slideLayout" Target="../slideLayouts/slideLayout644.xml"/><Relationship Id="rId18" Type="http://schemas.openxmlformats.org/officeDocument/2006/relationships/slideLayout" Target="../slideLayouts/slideLayout649.xml"/><Relationship Id="rId3" Type="http://schemas.openxmlformats.org/officeDocument/2006/relationships/slideLayout" Target="../slideLayouts/slideLayout634.xml"/><Relationship Id="rId7" Type="http://schemas.openxmlformats.org/officeDocument/2006/relationships/slideLayout" Target="../slideLayouts/slideLayout638.xml"/><Relationship Id="rId12" Type="http://schemas.openxmlformats.org/officeDocument/2006/relationships/slideLayout" Target="../slideLayouts/slideLayout643.xml"/><Relationship Id="rId17" Type="http://schemas.openxmlformats.org/officeDocument/2006/relationships/slideLayout" Target="../slideLayouts/slideLayout648.xml"/><Relationship Id="rId2" Type="http://schemas.openxmlformats.org/officeDocument/2006/relationships/slideLayout" Target="../slideLayouts/slideLayout633.xml"/><Relationship Id="rId16" Type="http://schemas.openxmlformats.org/officeDocument/2006/relationships/slideLayout" Target="../slideLayouts/slideLayout647.xml"/><Relationship Id="rId1" Type="http://schemas.openxmlformats.org/officeDocument/2006/relationships/slideLayout" Target="../slideLayouts/slideLayout632.xml"/><Relationship Id="rId6" Type="http://schemas.openxmlformats.org/officeDocument/2006/relationships/slideLayout" Target="../slideLayouts/slideLayout637.xml"/><Relationship Id="rId11" Type="http://schemas.openxmlformats.org/officeDocument/2006/relationships/slideLayout" Target="../slideLayouts/slideLayout642.xml"/><Relationship Id="rId5" Type="http://schemas.openxmlformats.org/officeDocument/2006/relationships/slideLayout" Target="../slideLayouts/slideLayout636.xml"/><Relationship Id="rId15" Type="http://schemas.openxmlformats.org/officeDocument/2006/relationships/slideLayout" Target="../slideLayouts/slideLayout646.xml"/><Relationship Id="rId10" Type="http://schemas.openxmlformats.org/officeDocument/2006/relationships/slideLayout" Target="../slideLayouts/slideLayout641.xml"/><Relationship Id="rId19" Type="http://schemas.openxmlformats.org/officeDocument/2006/relationships/theme" Target="../theme/theme32.xml"/><Relationship Id="rId4" Type="http://schemas.openxmlformats.org/officeDocument/2006/relationships/slideLayout" Target="../slideLayouts/slideLayout635.xml"/><Relationship Id="rId9" Type="http://schemas.openxmlformats.org/officeDocument/2006/relationships/slideLayout" Target="../slideLayouts/slideLayout640.xml"/><Relationship Id="rId14" Type="http://schemas.openxmlformats.org/officeDocument/2006/relationships/slideLayout" Target="../slideLayouts/slideLayout64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7.xml"/><Relationship Id="rId13" Type="http://schemas.openxmlformats.org/officeDocument/2006/relationships/slideLayout" Target="../slideLayouts/slideLayout662.xml"/><Relationship Id="rId18" Type="http://schemas.openxmlformats.org/officeDocument/2006/relationships/slideLayout" Target="../slideLayouts/slideLayout667.xml"/><Relationship Id="rId3" Type="http://schemas.openxmlformats.org/officeDocument/2006/relationships/slideLayout" Target="../slideLayouts/slideLayout652.xml"/><Relationship Id="rId7" Type="http://schemas.openxmlformats.org/officeDocument/2006/relationships/slideLayout" Target="../slideLayouts/slideLayout656.xml"/><Relationship Id="rId12" Type="http://schemas.openxmlformats.org/officeDocument/2006/relationships/slideLayout" Target="../slideLayouts/slideLayout661.xml"/><Relationship Id="rId17" Type="http://schemas.openxmlformats.org/officeDocument/2006/relationships/slideLayout" Target="../slideLayouts/slideLayout666.xml"/><Relationship Id="rId2" Type="http://schemas.openxmlformats.org/officeDocument/2006/relationships/slideLayout" Target="../slideLayouts/slideLayout651.xml"/><Relationship Id="rId16" Type="http://schemas.openxmlformats.org/officeDocument/2006/relationships/slideLayout" Target="../slideLayouts/slideLayout665.xml"/><Relationship Id="rId20" Type="http://schemas.openxmlformats.org/officeDocument/2006/relationships/theme" Target="../theme/theme33.xml"/><Relationship Id="rId1" Type="http://schemas.openxmlformats.org/officeDocument/2006/relationships/slideLayout" Target="../slideLayouts/slideLayout650.xml"/><Relationship Id="rId6" Type="http://schemas.openxmlformats.org/officeDocument/2006/relationships/slideLayout" Target="../slideLayouts/slideLayout655.xml"/><Relationship Id="rId11" Type="http://schemas.openxmlformats.org/officeDocument/2006/relationships/slideLayout" Target="../slideLayouts/slideLayout660.xml"/><Relationship Id="rId5" Type="http://schemas.openxmlformats.org/officeDocument/2006/relationships/slideLayout" Target="../slideLayouts/slideLayout654.xml"/><Relationship Id="rId15" Type="http://schemas.openxmlformats.org/officeDocument/2006/relationships/slideLayout" Target="../slideLayouts/slideLayout664.xml"/><Relationship Id="rId10" Type="http://schemas.openxmlformats.org/officeDocument/2006/relationships/slideLayout" Target="../slideLayouts/slideLayout659.xml"/><Relationship Id="rId19" Type="http://schemas.openxmlformats.org/officeDocument/2006/relationships/slideLayout" Target="../slideLayouts/slideLayout668.xml"/><Relationship Id="rId4" Type="http://schemas.openxmlformats.org/officeDocument/2006/relationships/slideLayout" Target="../slideLayouts/slideLayout653.xml"/><Relationship Id="rId9" Type="http://schemas.openxmlformats.org/officeDocument/2006/relationships/slideLayout" Target="../slideLayouts/slideLayout658.xml"/><Relationship Id="rId14" Type="http://schemas.openxmlformats.org/officeDocument/2006/relationships/slideLayout" Target="../slideLayouts/slideLayout66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6.xml"/><Relationship Id="rId13" Type="http://schemas.openxmlformats.org/officeDocument/2006/relationships/slideLayout" Target="../slideLayouts/slideLayout681.xml"/><Relationship Id="rId18" Type="http://schemas.openxmlformats.org/officeDocument/2006/relationships/slideLayout" Target="../slideLayouts/slideLayout686.xml"/><Relationship Id="rId3" Type="http://schemas.openxmlformats.org/officeDocument/2006/relationships/slideLayout" Target="../slideLayouts/slideLayout671.xml"/><Relationship Id="rId7" Type="http://schemas.openxmlformats.org/officeDocument/2006/relationships/slideLayout" Target="../slideLayouts/slideLayout675.xml"/><Relationship Id="rId12" Type="http://schemas.openxmlformats.org/officeDocument/2006/relationships/slideLayout" Target="../slideLayouts/slideLayout680.xml"/><Relationship Id="rId17" Type="http://schemas.openxmlformats.org/officeDocument/2006/relationships/slideLayout" Target="../slideLayouts/slideLayout685.xml"/><Relationship Id="rId2" Type="http://schemas.openxmlformats.org/officeDocument/2006/relationships/slideLayout" Target="../slideLayouts/slideLayout670.xml"/><Relationship Id="rId16" Type="http://schemas.openxmlformats.org/officeDocument/2006/relationships/slideLayout" Target="../slideLayouts/slideLayout684.xml"/><Relationship Id="rId1" Type="http://schemas.openxmlformats.org/officeDocument/2006/relationships/slideLayout" Target="../slideLayouts/slideLayout669.xml"/><Relationship Id="rId6" Type="http://schemas.openxmlformats.org/officeDocument/2006/relationships/slideLayout" Target="../slideLayouts/slideLayout674.xml"/><Relationship Id="rId11" Type="http://schemas.openxmlformats.org/officeDocument/2006/relationships/slideLayout" Target="../slideLayouts/slideLayout679.xml"/><Relationship Id="rId5" Type="http://schemas.openxmlformats.org/officeDocument/2006/relationships/slideLayout" Target="../slideLayouts/slideLayout673.xml"/><Relationship Id="rId15" Type="http://schemas.openxmlformats.org/officeDocument/2006/relationships/slideLayout" Target="../slideLayouts/slideLayout683.xml"/><Relationship Id="rId10" Type="http://schemas.openxmlformats.org/officeDocument/2006/relationships/slideLayout" Target="../slideLayouts/slideLayout678.xml"/><Relationship Id="rId19" Type="http://schemas.openxmlformats.org/officeDocument/2006/relationships/theme" Target="../theme/theme34.xml"/><Relationship Id="rId4" Type="http://schemas.openxmlformats.org/officeDocument/2006/relationships/slideLayout" Target="../slideLayouts/slideLayout672.xml"/><Relationship Id="rId9" Type="http://schemas.openxmlformats.org/officeDocument/2006/relationships/slideLayout" Target="../slideLayouts/slideLayout677.xml"/><Relationship Id="rId14" Type="http://schemas.openxmlformats.org/officeDocument/2006/relationships/slideLayout" Target="../slideLayouts/slideLayout68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94.xml"/><Relationship Id="rId13" Type="http://schemas.openxmlformats.org/officeDocument/2006/relationships/slideLayout" Target="../slideLayouts/slideLayout699.xml"/><Relationship Id="rId18" Type="http://schemas.openxmlformats.org/officeDocument/2006/relationships/slideLayout" Target="../slideLayouts/slideLayout704.xml"/><Relationship Id="rId3" Type="http://schemas.openxmlformats.org/officeDocument/2006/relationships/slideLayout" Target="../slideLayouts/slideLayout689.xml"/><Relationship Id="rId21" Type="http://schemas.openxmlformats.org/officeDocument/2006/relationships/image" Target="../media/image17.png"/><Relationship Id="rId7" Type="http://schemas.openxmlformats.org/officeDocument/2006/relationships/slideLayout" Target="../slideLayouts/slideLayout693.xml"/><Relationship Id="rId12" Type="http://schemas.openxmlformats.org/officeDocument/2006/relationships/slideLayout" Target="../slideLayouts/slideLayout698.xml"/><Relationship Id="rId17" Type="http://schemas.openxmlformats.org/officeDocument/2006/relationships/slideLayout" Target="../slideLayouts/slideLayout703.xml"/><Relationship Id="rId2" Type="http://schemas.openxmlformats.org/officeDocument/2006/relationships/slideLayout" Target="../slideLayouts/slideLayout688.xml"/><Relationship Id="rId16" Type="http://schemas.openxmlformats.org/officeDocument/2006/relationships/slideLayout" Target="../slideLayouts/slideLayout702.xml"/><Relationship Id="rId20" Type="http://schemas.openxmlformats.org/officeDocument/2006/relationships/theme" Target="../theme/theme35.xml"/><Relationship Id="rId1" Type="http://schemas.openxmlformats.org/officeDocument/2006/relationships/slideLayout" Target="../slideLayouts/slideLayout687.xml"/><Relationship Id="rId6" Type="http://schemas.openxmlformats.org/officeDocument/2006/relationships/slideLayout" Target="../slideLayouts/slideLayout692.xml"/><Relationship Id="rId11" Type="http://schemas.openxmlformats.org/officeDocument/2006/relationships/slideLayout" Target="../slideLayouts/slideLayout697.xml"/><Relationship Id="rId5" Type="http://schemas.openxmlformats.org/officeDocument/2006/relationships/slideLayout" Target="../slideLayouts/slideLayout691.xml"/><Relationship Id="rId15" Type="http://schemas.openxmlformats.org/officeDocument/2006/relationships/slideLayout" Target="../slideLayouts/slideLayout701.xml"/><Relationship Id="rId10" Type="http://schemas.openxmlformats.org/officeDocument/2006/relationships/slideLayout" Target="../slideLayouts/slideLayout696.xml"/><Relationship Id="rId19" Type="http://schemas.openxmlformats.org/officeDocument/2006/relationships/slideLayout" Target="../slideLayouts/slideLayout705.xml"/><Relationship Id="rId4" Type="http://schemas.openxmlformats.org/officeDocument/2006/relationships/slideLayout" Target="../slideLayouts/slideLayout690.xml"/><Relationship Id="rId9" Type="http://schemas.openxmlformats.org/officeDocument/2006/relationships/slideLayout" Target="../slideLayouts/slideLayout695.xml"/><Relationship Id="rId14" Type="http://schemas.openxmlformats.org/officeDocument/2006/relationships/slideLayout" Target="../slideLayouts/slideLayout700.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13.xml"/><Relationship Id="rId13" Type="http://schemas.openxmlformats.org/officeDocument/2006/relationships/slideLayout" Target="../slideLayouts/slideLayout718.xml"/><Relationship Id="rId18" Type="http://schemas.openxmlformats.org/officeDocument/2006/relationships/slideLayout" Target="../slideLayouts/slideLayout723.xml"/><Relationship Id="rId26" Type="http://schemas.openxmlformats.org/officeDocument/2006/relationships/slideLayout" Target="../slideLayouts/slideLayout731.xml"/><Relationship Id="rId3" Type="http://schemas.openxmlformats.org/officeDocument/2006/relationships/slideLayout" Target="../slideLayouts/slideLayout708.xml"/><Relationship Id="rId21" Type="http://schemas.openxmlformats.org/officeDocument/2006/relationships/slideLayout" Target="../slideLayouts/slideLayout726.xml"/><Relationship Id="rId7" Type="http://schemas.openxmlformats.org/officeDocument/2006/relationships/slideLayout" Target="../slideLayouts/slideLayout712.xml"/><Relationship Id="rId12" Type="http://schemas.openxmlformats.org/officeDocument/2006/relationships/slideLayout" Target="../slideLayouts/slideLayout717.xml"/><Relationship Id="rId17" Type="http://schemas.openxmlformats.org/officeDocument/2006/relationships/slideLayout" Target="../slideLayouts/slideLayout722.xml"/><Relationship Id="rId25" Type="http://schemas.openxmlformats.org/officeDocument/2006/relationships/slideLayout" Target="../slideLayouts/slideLayout730.xml"/><Relationship Id="rId2" Type="http://schemas.openxmlformats.org/officeDocument/2006/relationships/slideLayout" Target="../slideLayouts/slideLayout707.xml"/><Relationship Id="rId16" Type="http://schemas.openxmlformats.org/officeDocument/2006/relationships/slideLayout" Target="../slideLayouts/slideLayout721.xml"/><Relationship Id="rId20" Type="http://schemas.openxmlformats.org/officeDocument/2006/relationships/slideLayout" Target="../slideLayouts/slideLayout725.xml"/><Relationship Id="rId29" Type="http://schemas.openxmlformats.org/officeDocument/2006/relationships/slideLayout" Target="../slideLayouts/slideLayout734.xml"/><Relationship Id="rId1" Type="http://schemas.openxmlformats.org/officeDocument/2006/relationships/slideLayout" Target="../slideLayouts/slideLayout706.xml"/><Relationship Id="rId6" Type="http://schemas.openxmlformats.org/officeDocument/2006/relationships/slideLayout" Target="../slideLayouts/slideLayout711.xml"/><Relationship Id="rId11" Type="http://schemas.openxmlformats.org/officeDocument/2006/relationships/slideLayout" Target="../slideLayouts/slideLayout716.xml"/><Relationship Id="rId24" Type="http://schemas.openxmlformats.org/officeDocument/2006/relationships/slideLayout" Target="../slideLayouts/slideLayout729.xml"/><Relationship Id="rId5" Type="http://schemas.openxmlformats.org/officeDocument/2006/relationships/slideLayout" Target="../slideLayouts/slideLayout710.xml"/><Relationship Id="rId15" Type="http://schemas.openxmlformats.org/officeDocument/2006/relationships/slideLayout" Target="../slideLayouts/slideLayout720.xml"/><Relationship Id="rId23" Type="http://schemas.openxmlformats.org/officeDocument/2006/relationships/slideLayout" Target="../slideLayouts/slideLayout728.xml"/><Relationship Id="rId28" Type="http://schemas.openxmlformats.org/officeDocument/2006/relationships/slideLayout" Target="../slideLayouts/slideLayout733.xml"/><Relationship Id="rId10" Type="http://schemas.openxmlformats.org/officeDocument/2006/relationships/slideLayout" Target="../slideLayouts/slideLayout715.xml"/><Relationship Id="rId19" Type="http://schemas.openxmlformats.org/officeDocument/2006/relationships/slideLayout" Target="../slideLayouts/slideLayout724.xml"/><Relationship Id="rId4" Type="http://schemas.openxmlformats.org/officeDocument/2006/relationships/slideLayout" Target="../slideLayouts/slideLayout709.xml"/><Relationship Id="rId9" Type="http://schemas.openxmlformats.org/officeDocument/2006/relationships/slideLayout" Target="../slideLayouts/slideLayout714.xml"/><Relationship Id="rId14" Type="http://schemas.openxmlformats.org/officeDocument/2006/relationships/slideLayout" Target="../slideLayouts/slideLayout719.xml"/><Relationship Id="rId22" Type="http://schemas.openxmlformats.org/officeDocument/2006/relationships/slideLayout" Target="../slideLayouts/slideLayout727.xml"/><Relationship Id="rId27" Type="http://schemas.openxmlformats.org/officeDocument/2006/relationships/slideLayout" Target="../slideLayouts/slideLayout732.xml"/><Relationship Id="rId30"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42.xml"/><Relationship Id="rId13" Type="http://schemas.openxmlformats.org/officeDocument/2006/relationships/slideLayout" Target="../slideLayouts/slideLayout747.xml"/><Relationship Id="rId18" Type="http://schemas.openxmlformats.org/officeDocument/2006/relationships/slideLayout" Target="../slideLayouts/slideLayout752.xml"/><Relationship Id="rId3" Type="http://schemas.openxmlformats.org/officeDocument/2006/relationships/slideLayout" Target="../slideLayouts/slideLayout737.xml"/><Relationship Id="rId7" Type="http://schemas.openxmlformats.org/officeDocument/2006/relationships/slideLayout" Target="../slideLayouts/slideLayout741.xml"/><Relationship Id="rId12" Type="http://schemas.openxmlformats.org/officeDocument/2006/relationships/slideLayout" Target="../slideLayouts/slideLayout746.xml"/><Relationship Id="rId17" Type="http://schemas.openxmlformats.org/officeDocument/2006/relationships/slideLayout" Target="../slideLayouts/slideLayout751.xml"/><Relationship Id="rId2" Type="http://schemas.openxmlformats.org/officeDocument/2006/relationships/slideLayout" Target="../slideLayouts/slideLayout736.xml"/><Relationship Id="rId16" Type="http://schemas.openxmlformats.org/officeDocument/2006/relationships/slideLayout" Target="../slideLayouts/slideLayout750.xml"/><Relationship Id="rId1" Type="http://schemas.openxmlformats.org/officeDocument/2006/relationships/slideLayout" Target="../slideLayouts/slideLayout735.xml"/><Relationship Id="rId6" Type="http://schemas.openxmlformats.org/officeDocument/2006/relationships/slideLayout" Target="../slideLayouts/slideLayout740.xml"/><Relationship Id="rId11" Type="http://schemas.openxmlformats.org/officeDocument/2006/relationships/slideLayout" Target="../slideLayouts/slideLayout745.xml"/><Relationship Id="rId5" Type="http://schemas.openxmlformats.org/officeDocument/2006/relationships/slideLayout" Target="../slideLayouts/slideLayout739.xml"/><Relationship Id="rId15" Type="http://schemas.openxmlformats.org/officeDocument/2006/relationships/slideLayout" Target="../slideLayouts/slideLayout749.xml"/><Relationship Id="rId10" Type="http://schemas.openxmlformats.org/officeDocument/2006/relationships/slideLayout" Target="../slideLayouts/slideLayout744.xml"/><Relationship Id="rId19" Type="http://schemas.openxmlformats.org/officeDocument/2006/relationships/theme" Target="../theme/theme37.xml"/><Relationship Id="rId4" Type="http://schemas.openxmlformats.org/officeDocument/2006/relationships/slideLayout" Target="../slideLayouts/slideLayout738.xml"/><Relationship Id="rId9" Type="http://schemas.openxmlformats.org/officeDocument/2006/relationships/slideLayout" Target="../slideLayouts/slideLayout743.xml"/><Relationship Id="rId14" Type="http://schemas.openxmlformats.org/officeDocument/2006/relationships/slideLayout" Target="../slideLayouts/slideLayout748.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60.xml"/><Relationship Id="rId13" Type="http://schemas.openxmlformats.org/officeDocument/2006/relationships/slideLayout" Target="../slideLayouts/slideLayout765.xml"/><Relationship Id="rId18" Type="http://schemas.openxmlformats.org/officeDocument/2006/relationships/slideLayout" Target="../slideLayouts/slideLayout770.xml"/><Relationship Id="rId3" Type="http://schemas.openxmlformats.org/officeDocument/2006/relationships/slideLayout" Target="../slideLayouts/slideLayout755.xml"/><Relationship Id="rId7" Type="http://schemas.openxmlformats.org/officeDocument/2006/relationships/slideLayout" Target="../slideLayouts/slideLayout759.xml"/><Relationship Id="rId12" Type="http://schemas.openxmlformats.org/officeDocument/2006/relationships/slideLayout" Target="../slideLayouts/slideLayout764.xml"/><Relationship Id="rId17" Type="http://schemas.openxmlformats.org/officeDocument/2006/relationships/slideLayout" Target="../slideLayouts/slideLayout769.xml"/><Relationship Id="rId2" Type="http://schemas.openxmlformats.org/officeDocument/2006/relationships/slideLayout" Target="../slideLayouts/slideLayout754.xml"/><Relationship Id="rId16" Type="http://schemas.openxmlformats.org/officeDocument/2006/relationships/slideLayout" Target="../slideLayouts/slideLayout768.xml"/><Relationship Id="rId1" Type="http://schemas.openxmlformats.org/officeDocument/2006/relationships/slideLayout" Target="../slideLayouts/slideLayout753.xml"/><Relationship Id="rId6" Type="http://schemas.openxmlformats.org/officeDocument/2006/relationships/slideLayout" Target="../slideLayouts/slideLayout758.xml"/><Relationship Id="rId11" Type="http://schemas.openxmlformats.org/officeDocument/2006/relationships/slideLayout" Target="../slideLayouts/slideLayout763.xml"/><Relationship Id="rId5" Type="http://schemas.openxmlformats.org/officeDocument/2006/relationships/slideLayout" Target="../slideLayouts/slideLayout757.xml"/><Relationship Id="rId15" Type="http://schemas.openxmlformats.org/officeDocument/2006/relationships/slideLayout" Target="../slideLayouts/slideLayout767.xml"/><Relationship Id="rId10" Type="http://schemas.openxmlformats.org/officeDocument/2006/relationships/slideLayout" Target="../slideLayouts/slideLayout762.xml"/><Relationship Id="rId19" Type="http://schemas.openxmlformats.org/officeDocument/2006/relationships/theme" Target="../theme/theme38.xml"/><Relationship Id="rId4" Type="http://schemas.openxmlformats.org/officeDocument/2006/relationships/slideLayout" Target="../slideLayouts/slideLayout756.xml"/><Relationship Id="rId9" Type="http://schemas.openxmlformats.org/officeDocument/2006/relationships/slideLayout" Target="../slideLayouts/slideLayout761.xml"/><Relationship Id="rId14" Type="http://schemas.openxmlformats.org/officeDocument/2006/relationships/slideLayout" Target="../slideLayouts/slideLayout76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8.xml"/><Relationship Id="rId3" Type="http://schemas.openxmlformats.org/officeDocument/2006/relationships/slideLayout" Target="../slideLayouts/slideLayout773.xml"/><Relationship Id="rId7" Type="http://schemas.openxmlformats.org/officeDocument/2006/relationships/slideLayout" Target="../slideLayouts/slideLayout777.xml"/><Relationship Id="rId2" Type="http://schemas.openxmlformats.org/officeDocument/2006/relationships/slideLayout" Target="../slideLayouts/slideLayout772.xml"/><Relationship Id="rId1" Type="http://schemas.openxmlformats.org/officeDocument/2006/relationships/slideLayout" Target="../slideLayouts/slideLayout771.xml"/><Relationship Id="rId6" Type="http://schemas.openxmlformats.org/officeDocument/2006/relationships/slideLayout" Target="../slideLayouts/slideLayout776.xml"/><Relationship Id="rId5" Type="http://schemas.openxmlformats.org/officeDocument/2006/relationships/slideLayout" Target="../slideLayouts/slideLayout775.xml"/><Relationship Id="rId10" Type="http://schemas.openxmlformats.org/officeDocument/2006/relationships/theme" Target="../theme/theme39.xml"/><Relationship Id="rId4" Type="http://schemas.openxmlformats.org/officeDocument/2006/relationships/slideLayout" Target="../slideLayouts/slideLayout774.xml"/><Relationship Id="rId9" Type="http://schemas.openxmlformats.org/officeDocument/2006/relationships/slideLayout" Target="../slideLayouts/slideLayout7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787.xml"/><Relationship Id="rId13" Type="http://schemas.openxmlformats.org/officeDocument/2006/relationships/slideLayout" Target="../slideLayouts/slideLayout792.xml"/><Relationship Id="rId18" Type="http://schemas.openxmlformats.org/officeDocument/2006/relationships/image" Target="../media/image37.emf"/><Relationship Id="rId3" Type="http://schemas.openxmlformats.org/officeDocument/2006/relationships/slideLayout" Target="../slideLayouts/slideLayout782.xml"/><Relationship Id="rId7" Type="http://schemas.openxmlformats.org/officeDocument/2006/relationships/slideLayout" Target="../slideLayouts/slideLayout786.xml"/><Relationship Id="rId12" Type="http://schemas.openxmlformats.org/officeDocument/2006/relationships/slideLayout" Target="../slideLayouts/slideLayout791.xml"/><Relationship Id="rId17" Type="http://schemas.openxmlformats.org/officeDocument/2006/relationships/oleObject" Target="../embeddings/oleObject2.bin"/><Relationship Id="rId2" Type="http://schemas.openxmlformats.org/officeDocument/2006/relationships/slideLayout" Target="../slideLayouts/slideLayout781.xml"/><Relationship Id="rId16" Type="http://schemas.openxmlformats.org/officeDocument/2006/relationships/tags" Target="../tags/tag4.xml"/><Relationship Id="rId1" Type="http://schemas.openxmlformats.org/officeDocument/2006/relationships/slideLayout" Target="../slideLayouts/slideLayout780.xml"/><Relationship Id="rId6" Type="http://schemas.openxmlformats.org/officeDocument/2006/relationships/slideLayout" Target="../slideLayouts/slideLayout785.xml"/><Relationship Id="rId11" Type="http://schemas.openxmlformats.org/officeDocument/2006/relationships/slideLayout" Target="../slideLayouts/slideLayout790.xml"/><Relationship Id="rId5" Type="http://schemas.openxmlformats.org/officeDocument/2006/relationships/slideLayout" Target="../slideLayouts/slideLayout784.xml"/><Relationship Id="rId15" Type="http://schemas.openxmlformats.org/officeDocument/2006/relationships/vmlDrawing" Target="../drawings/vmlDrawing2.vml"/><Relationship Id="rId10" Type="http://schemas.openxmlformats.org/officeDocument/2006/relationships/slideLayout" Target="../slideLayouts/slideLayout789.xml"/><Relationship Id="rId4" Type="http://schemas.openxmlformats.org/officeDocument/2006/relationships/slideLayout" Target="../slideLayouts/slideLayout783.xml"/><Relationship Id="rId9" Type="http://schemas.openxmlformats.org/officeDocument/2006/relationships/slideLayout" Target="../slideLayouts/slideLayout788.xml"/><Relationship Id="rId1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800.xml"/><Relationship Id="rId13" Type="http://schemas.openxmlformats.org/officeDocument/2006/relationships/slideLayout" Target="../slideLayouts/slideLayout805.xml"/><Relationship Id="rId18" Type="http://schemas.openxmlformats.org/officeDocument/2006/relationships/image" Target="../media/image37.emf"/><Relationship Id="rId3" Type="http://schemas.openxmlformats.org/officeDocument/2006/relationships/slideLayout" Target="../slideLayouts/slideLayout795.xml"/><Relationship Id="rId7" Type="http://schemas.openxmlformats.org/officeDocument/2006/relationships/slideLayout" Target="../slideLayouts/slideLayout799.xml"/><Relationship Id="rId12" Type="http://schemas.openxmlformats.org/officeDocument/2006/relationships/slideLayout" Target="../slideLayouts/slideLayout804.xml"/><Relationship Id="rId17" Type="http://schemas.openxmlformats.org/officeDocument/2006/relationships/oleObject" Target="../embeddings/oleObject13.bin"/><Relationship Id="rId2" Type="http://schemas.openxmlformats.org/officeDocument/2006/relationships/slideLayout" Target="../slideLayouts/slideLayout794.xml"/><Relationship Id="rId16" Type="http://schemas.openxmlformats.org/officeDocument/2006/relationships/tags" Target="../tags/tag23.xml"/><Relationship Id="rId1" Type="http://schemas.openxmlformats.org/officeDocument/2006/relationships/slideLayout" Target="../slideLayouts/slideLayout793.xml"/><Relationship Id="rId6" Type="http://schemas.openxmlformats.org/officeDocument/2006/relationships/slideLayout" Target="../slideLayouts/slideLayout798.xml"/><Relationship Id="rId11" Type="http://schemas.openxmlformats.org/officeDocument/2006/relationships/slideLayout" Target="../slideLayouts/slideLayout803.xml"/><Relationship Id="rId5" Type="http://schemas.openxmlformats.org/officeDocument/2006/relationships/slideLayout" Target="../slideLayouts/slideLayout797.xml"/><Relationship Id="rId15" Type="http://schemas.openxmlformats.org/officeDocument/2006/relationships/vmlDrawing" Target="../drawings/vmlDrawing13.vml"/><Relationship Id="rId10" Type="http://schemas.openxmlformats.org/officeDocument/2006/relationships/slideLayout" Target="../slideLayouts/slideLayout802.xml"/><Relationship Id="rId4" Type="http://schemas.openxmlformats.org/officeDocument/2006/relationships/slideLayout" Target="../slideLayouts/slideLayout796.xml"/><Relationship Id="rId9" Type="http://schemas.openxmlformats.org/officeDocument/2006/relationships/slideLayout" Target="../slideLayouts/slideLayout801.xml"/><Relationship Id="rId14"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813.xml"/><Relationship Id="rId13" Type="http://schemas.openxmlformats.org/officeDocument/2006/relationships/slideLayout" Target="../slideLayouts/slideLayout818.xml"/><Relationship Id="rId18" Type="http://schemas.openxmlformats.org/officeDocument/2006/relationships/slideLayout" Target="../slideLayouts/slideLayout823.xml"/><Relationship Id="rId3" Type="http://schemas.openxmlformats.org/officeDocument/2006/relationships/slideLayout" Target="../slideLayouts/slideLayout808.xml"/><Relationship Id="rId21" Type="http://schemas.openxmlformats.org/officeDocument/2006/relationships/theme" Target="../theme/theme42.xml"/><Relationship Id="rId7" Type="http://schemas.openxmlformats.org/officeDocument/2006/relationships/slideLayout" Target="../slideLayouts/slideLayout812.xml"/><Relationship Id="rId12" Type="http://schemas.openxmlformats.org/officeDocument/2006/relationships/slideLayout" Target="../slideLayouts/slideLayout817.xml"/><Relationship Id="rId17" Type="http://schemas.openxmlformats.org/officeDocument/2006/relationships/slideLayout" Target="../slideLayouts/slideLayout822.xml"/><Relationship Id="rId2" Type="http://schemas.openxmlformats.org/officeDocument/2006/relationships/slideLayout" Target="../slideLayouts/slideLayout807.xml"/><Relationship Id="rId16" Type="http://schemas.openxmlformats.org/officeDocument/2006/relationships/slideLayout" Target="../slideLayouts/slideLayout821.xml"/><Relationship Id="rId20" Type="http://schemas.openxmlformats.org/officeDocument/2006/relationships/slideLayout" Target="../slideLayouts/slideLayout825.xml"/><Relationship Id="rId1" Type="http://schemas.openxmlformats.org/officeDocument/2006/relationships/slideLayout" Target="../slideLayouts/slideLayout806.xml"/><Relationship Id="rId6" Type="http://schemas.openxmlformats.org/officeDocument/2006/relationships/slideLayout" Target="../slideLayouts/slideLayout811.xml"/><Relationship Id="rId11" Type="http://schemas.openxmlformats.org/officeDocument/2006/relationships/slideLayout" Target="../slideLayouts/slideLayout816.xml"/><Relationship Id="rId5" Type="http://schemas.openxmlformats.org/officeDocument/2006/relationships/slideLayout" Target="../slideLayouts/slideLayout810.xml"/><Relationship Id="rId15" Type="http://schemas.openxmlformats.org/officeDocument/2006/relationships/slideLayout" Target="../slideLayouts/slideLayout820.xml"/><Relationship Id="rId10" Type="http://schemas.openxmlformats.org/officeDocument/2006/relationships/slideLayout" Target="../slideLayouts/slideLayout815.xml"/><Relationship Id="rId19" Type="http://schemas.openxmlformats.org/officeDocument/2006/relationships/slideLayout" Target="../slideLayouts/slideLayout824.xml"/><Relationship Id="rId4" Type="http://schemas.openxmlformats.org/officeDocument/2006/relationships/slideLayout" Target="../slideLayouts/slideLayout809.xml"/><Relationship Id="rId9" Type="http://schemas.openxmlformats.org/officeDocument/2006/relationships/slideLayout" Target="../slideLayouts/slideLayout814.xml"/><Relationship Id="rId14" Type="http://schemas.openxmlformats.org/officeDocument/2006/relationships/slideLayout" Target="../slideLayouts/slideLayout8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theme" Target="../theme/theme5.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theme" Target="../theme/theme6.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theme" Target="../theme/theme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theme" Target="../theme/theme9.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3999" r:id="rId30"/>
    <p:sldLayoutId id="2147484000" r:id="rId31"/>
    <p:sldLayoutId id="2147484001"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6706" y="228602"/>
            <a:ext cx="11158586"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691641"/>
            <a:ext cx="11151916" cy="184665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1"/>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13" y="228602"/>
            <a:ext cx="11158585"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13" y="1463048"/>
            <a:ext cx="11158585"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 id="2147484428"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16"/>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2776"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233340982"/>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16"/>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4040"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3911076590"/>
      </p:ext>
    </p:extLst>
  </p:cSld>
  <p:clrMap bg1="lt1" tx1="dk1" bg2="lt2" tx2="dk2" accent1="accent1" accent2="accent2" accent3="accent3" accent4="accent4" accent5="accent5" accent6="accent6" hlink="hlink" folHlink="folHlink"/>
  <p:sldLayoutIdLst>
    <p:sldLayoutId id="2147484493" r:id="rId1"/>
    <p:sldLayoutId id="2147484494" r:id="rId2"/>
    <p:sldLayoutId id="2147484495" r:id="rId3"/>
    <p:sldLayoutId id="2147484496" r:id="rId4"/>
    <p:sldLayoutId id="2147484497" r:id="rId5"/>
    <p:sldLayoutId id="2147484498" r:id="rId6"/>
    <p:sldLayoutId id="2147484499" r:id="rId7"/>
    <p:sldLayoutId id="2147484500" r:id="rId8"/>
    <p:sldLayoutId id="2147484501" r:id="rId9"/>
    <p:sldLayoutId id="2147484502" r:id="rId10"/>
    <p:sldLayoutId id="2147484503" r:id="rId11"/>
    <p:sldLayoutId id="2147484504" r:id="rId12"/>
    <p:sldLayoutId id="2147484505" r:id="rId1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786110"/>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4448"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5.xml"/></Relationships>
</file>

<file path=ppt/slides/_rels/slide10.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19.xml"/><Relationship Id="rId6" Type="http://schemas.openxmlformats.org/officeDocument/2006/relationships/image" Target="../media/image68.png"/><Relationship Id="rId11" Type="http://schemas.openxmlformats.org/officeDocument/2006/relationships/image" Target="../media/image63.png"/><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1.xml"/><Relationship Id="rId1" Type="http://schemas.openxmlformats.org/officeDocument/2006/relationships/slideLayout" Target="../slideLayouts/slideLayout798.xml"/></Relationships>
</file>

<file path=ppt/slides/_rels/slide1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2.xml"/><Relationship Id="rId1" Type="http://schemas.openxmlformats.org/officeDocument/2006/relationships/slideLayout" Target="../slideLayouts/slideLayout793.xml"/></Relationships>
</file>

<file path=ppt/slides/_rels/slide10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804.xml"/></Relationships>
</file>

<file path=ppt/slides/_rels/slide10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04.xml"/></Relationships>
</file>

<file path=ppt/slides/_rels/slide1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804.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95.xml"/><Relationship Id="rId1" Type="http://schemas.openxmlformats.org/officeDocument/2006/relationships/slideLayout" Target="../slideLayouts/slideLayout804.xml"/></Relationships>
</file>

<file path=ppt/slides/_rels/slide10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99.xml"/></Relationships>
</file>

<file path=ppt/slides/_rels/slide10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99.xml"/></Relationships>
</file>

<file path=ppt/slides/_rels/slide10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99.xml"/></Relationships>
</file>

<file path=ppt/slides/_rels/slide1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95.xml"/></Relationships>
</file>

<file path=ppt/slides/_rels/slide1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01.xml"/><Relationship Id="rId5" Type="http://schemas.openxmlformats.org/officeDocument/2006/relationships/image" Target="../media/image63.png"/><Relationship Id="rId4" Type="http://schemas.openxmlformats.org/officeDocument/2006/relationships/image" Target="../media/image75.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9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9.xml"/></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6.png"/><Relationship Id="rId1" Type="http://schemas.openxmlformats.org/officeDocument/2006/relationships/slideLayout" Target="../slideLayouts/slideLayout105.xml"/><Relationship Id="rId6" Type="http://schemas.openxmlformats.org/officeDocument/2006/relationships/image" Target="../media/image63.png"/><Relationship Id="rId5" Type="http://schemas.microsoft.com/office/2007/relationships/hdphoto" Target="../media/hdphoto13.wdp"/><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81.xml"/></Relationships>
</file>

<file path=ppt/slides/_rels/slide16.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824.xml"/><Relationship Id="rId6" Type="http://schemas.microsoft.com/office/2007/relationships/hdphoto" Target="../media/hdphoto15.wdp"/><Relationship Id="rId5" Type="http://schemas.openxmlformats.org/officeDocument/2006/relationships/image" Target="../media/image79.png"/><Relationship Id="rId4" Type="http://schemas.microsoft.com/office/2007/relationships/hdphoto" Target="../media/hdphoto14.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43.xml"/><Relationship Id="rId7" Type="http://schemas.openxmlformats.org/officeDocument/2006/relationships/oleObject" Target="../embeddings/oleObject24.bin"/><Relationship Id="rId2" Type="http://schemas.openxmlformats.org/officeDocument/2006/relationships/tags" Target="../tags/tag42.xml"/><Relationship Id="rId1" Type="http://schemas.openxmlformats.org/officeDocument/2006/relationships/vmlDrawing" Target="../drawings/vmlDrawing24.vml"/><Relationship Id="rId6" Type="http://schemas.openxmlformats.org/officeDocument/2006/relationships/notesSlide" Target="../notesSlides/notesSlide13.xml"/><Relationship Id="rId5" Type="http://schemas.openxmlformats.org/officeDocument/2006/relationships/slideLayout" Target="../slideLayouts/slideLayout535.xml"/><Relationship Id="rId4"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773.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1.wdp"/></Relationships>
</file>

<file path=ppt/slides/_rels/slide20.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37.emf"/><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notesSlide" Target="../notesSlides/notesSlide14.xml"/><Relationship Id="rId4" Type="http://schemas.openxmlformats.org/officeDocument/2006/relationships/slideLayout" Target="../slideLayouts/slideLayout535.xml"/></Relationships>
</file>

<file path=ppt/slides/_rels/slide21.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37.emf"/><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notesSlide" Target="../notesSlides/notesSlide15.xml"/><Relationship Id="rId4" Type="http://schemas.openxmlformats.org/officeDocument/2006/relationships/slideLayout" Target="../slideLayouts/slideLayout534.xml"/></Relationships>
</file>

<file path=ppt/slides/_rels/slide22.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notesSlide" Target="../notesSlides/notesSlide16.xml"/><Relationship Id="rId3" Type="http://schemas.openxmlformats.org/officeDocument/2006/relationships/tags" Target="../tags/tag50.xml"/><Relationship Id="rId21" Type="http://schemas.openxmlformats.org/officeDocument/2006/relationships/tags" Target="../tags/tag68.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slideLayout" Target="../slideLayouts/slideLayout535.xm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1" Type="http://schemas.openxmlformats.org/officeDocument/2006/relationships/vmlDrawing" Target="../drawings/vmlDrawing27.v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tags" Target="../tags/tag71.xml"/><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tags" Target="../tags/tag70.xml"/><Relationship Id="rId28" Type="http://schemas.openxmlformats.org/officeDocument/2006/relationships/image" Target="../media/image37.emf"/><Relationship Id="rId10" Type="http://schemas.openxmlformats.org/officeDocument/2006/relationships/tags" Target="../tags/tag57.xml"/><Relationship Id="rId19" Type="http://schemas.openxmlformats.org/officeDocument/2006/relationships/tags" Target="../tags/tag66.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tags" Target="../tags/tag69.xml"/><Relationship Id="rId27"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73.xml"/><Relationship Id="rId7" Type="http://schemas.openxmlformats.org/officeDocument/2006/relationships/oleObject" Target="../embeddings/oleObject28.bin"/><Relationship Id="rId2" Type="http://schemas.openxmlformats.org/officeDocument/2006/relationships/tags" Target="../tags/tag72.xml"/><Relationship Id="rId1" Type="http://schemas.openxmlformats.org/officeDocument/2006/relationships/vmlDrawing" Target="../drawings/vmlDrawing28.vml"/><Relationship Id="rId6" Type="http://schemas.openxmlformats.org/officeDocument/2006/relationships/notesSlide" Target="../notesSlides/notesSlide17.xml"/><Relationship Id="rId5" Type="http://schemas.openxmlformats.org/officeDocument/2006/relationships/slideLayout" Target="../slideLayouts/slideLayout534.xml"/><Relationship Id="rId4" Type="http://schemas.openxmlformats.org/officeDocument/2006/relationships/tags" Target="../tags/tag74.xml"/></Relationships>
</file>

<file path=ppt/slides/_rels/slide2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37.emf"/><Relationship Id="rId2" Type="http://schemas.openxmlformats.org/officeDocument/2006/relationships/tags" Target="../tags/tag75.xml"/><Relationship Id="rId1" Type="http://schemas.openxmlformats.org/officeDocument/2006/relationships/vmlDrawing" Target="../drawings/vmlDrawing29.vml"/><Relationship Id="rId6" Type="http://schemas.openxmlformats.org/officeDocument/2006/relationships/oleObject" Target="../embeddings/oleObject29.bin"/><Relationship Id="rId5" Type="http://schemas.openxmlformats.org/officeDocument/2006/relationships/notesSlide" Target="../notesSlides/notesSlide18.xml"/><Relationship Id="rId4" Type="http://schemas.openxmlformats.org/officeDocument/2006/relationships/slideLayout" Target="../slideLayouts/slideLayout534.xml"/></Relationships>
</file>

<file path=ppt/slides/_rels/slide25.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3" Type="http://schemas.openxmlformats.org/officeDocument/2006/relationships/tags" Target="../tags/tag78.xml"/><Relationship Id="rId21" Type="http://schemas.openxmlformats.org/officeDocument/2006/relationships/tags" Target="../tags/tag96.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5" Type="http://schemas.openxmlformats.org/officeDocument/2006/relationships/image" Target="../media/image37.emf"/><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1" Type="http://schemas.openxmlformats.org/officeDocument/2006/relationships/vmlDrawing" Target="../drawings/vmlDrawing30.v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oleObject" Target="../embeddings/oleObject30.bin"/><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notesSlide" Target="../notesSlides/notesSlide19.xml"/><Relationship Id="rId10" Type="http://schemas.openxmlformats.org/officeDocument/2006/relationships/tags" Target="../tags/tag85.xml"/><Relationship Id="rId19" Type="http://schemas.openxmlformats.org/officeDocument/2006/relationships/tags" Target="../tags/tag94.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slideLayout" Target="../slideLayouts/slideLayout535.xml"/></Relationships>
</file>

<file path=ppt/slides/_rels/slide26.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slideLayout" Target="../slideLayouts/slideLayout535.xml"/><Relationship Id="rId3" Type="http://schemas.openxmlformats.org/officeDocument/2006/relationships/tags" Target="../tags/tag98.xml"/><Relationship Id="rId21" Type="http://schemas.openxmlformats.org/officeDocument/2006/relationships/image" Target="../media/image37.emf"/><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oleObject" Target="../embeddings/oleObject31.bin"/><Relationship Id="rId1" Type="http://schemas.openxmlformats.org/officeDocument/2006/relationships/vmlDrawing" Target="../drawings/vmlDrawing31.v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19" Type="http://schemas.openxmlformats.org/officeDocument/2006/relationships/notesSlide" Target="../notesSlides/notesSlide20.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0.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114.xml"/><Relationship Id="rId7" Type="http://schemas.openxmlformats.org/officeDocument/2006/relationships/notesSlide" Target="../notesSlides/notesSlide22.xml"/><Relationship Id="rId2" Type="http://schemas.openxmlformats.org/officeDocument/2006/relationships/tags" Target="../tags/tag113.xml"/><Relationship Id="rId1" Type="http://schemas.openxmlformats.org/officeDocument/2006/relationships/vmlDrawing" Target="../drawings/vmlDrawing32.vml"/><Relationship Id="rId6" Type="http://schemas.openxmlformats.org/officeDocument/2006/relationships/slideLayout" Target="../slideLayouts/slideLayout551.xml"/><Relationship Id="rId11" Type="http://schemas.microsoft.com/office/2007/relationships/hdphoto" Target="../media/hdphoto17.wdp"/><Relationship Id="rId5" Type="http://schemas.openxmlformats.org/officeDocument/2006/relationships/tags" Target="../tags/tag116.xml"/><Relationship Id="rId10" Type="http://schemas.openxmlformats.org/officeDocument/2006/relationships/image" Target="../media/image81.png"/><Relationship Id="rId4" Type="http://schemas.openxmlformats.org/officeDocument/2006/relationships/tags" Target="../tags/tag115.xml"/><Relationship Id="rId9" Type="http://schemas.openxmlformats.org/officeDocument/2006/relationships/image" Target="../media/image37.emf"/></Relationships>
</file>

<file path=ppt/slides/_rels/slide2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18.xml"/><Relationship Id="rId7" Type="http://schemas.openxmlformats.org/officeDocument/2006/relationships/oleObject" Target="../embeddings/oleObject33.bin"/><Relationship Id="rId2" Type="http://schemas.openxmlformats.org/officeDocument/2006/relationships/tags" Target="../tags/tag117.xml"/><Relationship Id="rId1" Type="http://schemas.openxmlformats.org/officeDocument/2006/relationships/vmlDrawing" Target="../drawings/vmlDrawing33.vml"/><Relationship Id="rId6" Type="http://schemas.openxmlformats.org/officeDocument/2006/relationships/notesSlide" Target="../notesSlides/notesSlide23.xml"/><Relationship Id="rId5" Type="http://schemas.openxmlformats.org/officeDocument/2006/relationships/slideLayout" Target="../slideLayouts/slideLayout550.xml"/><Relationship Id="rId4" Type="http://schemas.openxmlformats.org/officeDocument/2006/relationships/tags" Target="../tags/tag1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73.xml"/></Relationships>
</file>

<file path=ppt/slides/_rels/slide30.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tags" Target="../tags/tag136.xml"/><Relationship Id="rId3" Type="http://schemas.openxmlformats.org/officeDocument/2006/relationships/tags" Target="../tags/tag121.xml"/><Relationship Id="rId21" Type="http://schemas.openxmlformats.org/officeDocument/2006/relationships/slideLayout" Target="../slideLayouts/slideLayout550.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1" Type="http://schemas.openxmlformats.org/officeDocument/2006/relationships/vmlDrawing" Target="../drawings/vmlDrawing34.v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image" Target="../media/image37.emf"/><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oleObject" Target="../embeddings/oleObject34.bin"/><Relationship Id="rId10" Type="http://schemas.openxmlformats.org/officeDocument/2006/relationships/tags" Target="../tags/tag128.xml"/><Relationship Id="rId19" Type="http://schemas.openxmlformats.org/officeDocument/2006/relationships/tags" Target="../tags/tag137.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40.xml"/><Relationship Id="rId7" Type="http://schemas.openxmlformats.org/officeDocument/2006/relationships/oleObject" Target="../embeddings/oleObject35.bin"/><Relationship Id="rId2" Type="http://schemas.openxmlformats.org/officeDocument/2006/relationships/tags" Target="../tags/tag139.xml"/><Relationship Id="rId1" Type="http://schemas.openxmlformats.org/officeDocument/2006/relationships/vmlDrawing" Target="../drawings/vmlDrawing35.vml"/><Relationship Id="rId6" Type="http://schemas.openxmlformats.org/officeDocument/2006/relationships/notesSlide" Target="../notesSlides/notesSlide25.xml"/><Relationship Id="rId5" Type="http://schemas.openxmlformats.org/officeDocument/2006/relationships/slideLayout" Target="../slideLayouts/slideLayout550.xml"/><Relationship Id="rId4" Type="http://schemas.openxmlformats.org/officeDocument/2006/relationships/tags" Target="../tags/tag141.xml"/></Relationships>
</file>

<file path=ppt/slides/_rels/slide32.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43.xml"/><Relationship Id="rId7" Type="http://schemas.openxmlformats.org/officeDocument/2006/relationships/oleObject" Target="../embeddings/oleObject36.bin"/><Relationship Id="rId2" Type="http://schemas.openxmlformats.org/officeDocument/2006/relationships/tags" Target="../tags/tag142.xml"/><Relationship Id="rId1" Type="http://schemas.openxmlformats.org/officeDocument/2006/relationships/vmlDrawing" Target="../drawings/vmlDrawing36.vml"/><Relationship Id="rId6" Type="http://schemas.openxmlformats.org/officeDocument/2006/relationships/notesSlide" Target="../notesSlides/notesSlide26.xml"/><Relationship Id="rId5" Type="http://schemas.openxmlformats.org/officeDocument/2006/relationships/slideLayout" Target="../slideLayouts/slideLayout550.xml"/><Relationship Id="rId4" Type="http://schemas.openxmlformats.org/officeDocument/2006/relationships/tags" Target="../tags/tag144.xml"/></Relationships>
</file>

<file path=ppt/slides/_rels/slide3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46.xml"/><Relationship Id="rId7" Type="http://schemas.openxmlformats.org/officeDocument/2006/relationships/oleObject" Target="../embeddings/oleObject37.bin"/><Relationship Id="rId2" Type="http://schemas.openxmlformats.org/officeDocument/2006/relationships/tags" Target="../tags/tag145.xml"/><Relationship Id="rId1" Type="http://schemas.openxmlformats.org/officeDocument/2006/relationships/vmlDrawing" Target="../drawings/vmlDrawing37.vml"/><Relationship Id="rId6" Type="http://schemas.openxmlformats.org/officeDocument/2006/relationships/notesSlide" Target="../notesSlides/notesSlide27.xml"/><Relationship Id="rId5" Type="http://schemas.openxmlformats.org/officeDocument/2006/relationships/slideLayout" Target="../slideLayouts/slideLayout550.xml"/><Relationship Id="rId4" Type="http://schemas.openxmlformats.org/officeDocument/2006/relationships/tags" Target="../tags/tag147.xml"/></Relationships>
</file>

<file path=ppt/slides/_rels/slide3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49.xml"/><Relationship Id="rId7" Type="http://schemas.openxmlformats.org/officeDocument/2006/relationships/oleObject" Target="../embeddings/oleObject38.bin"/><Relationship Id="rId2" Type="http://schemas.openxmlformats.org/officeDocument/2006/relationships/tags" Target="../tags/tag148.xml"/><Relationship Id="rId1" Type="http://schemas.openxmlformats.org/officeDocument/2006/relationships/vmlDrawing" Target="../drawings/vmlDrawing38.vml"/><Relationship Id="rId6" Type="http://schemas.openxmlformats.org/officeDocument/2006/relationships/notesSlide" Target="../notesSlides/notesSlide28.xml"/><Relationship Id="rId5" Type="http://schemas.openxmlformats.org/officeDocument/2006/relationships/slideLayout" Target="../slideLayouts/slideLayout561.xml"/><Relationship Id="rId4" Type="http://schemas.openxmlformats.org/officeDocument/2006/relationships/tags" Target="../tags/tag150.xml"/></Relationships>
</file>

<file path=ppt/slides/_rels/slide3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52.xml"/><Relationship Id="rId7" Type="http://schemas.openxmlformats.org/officeDocument/2006/relationships/oleObject" Target="../embeddings/oleObject39.bin"/><Relationship Id="rId2" Type="http://schemas.openxmlformats.org/officeDocument/2006/relationships/tags" Target="../tags/tag151.xml"/><Relationship Id="rId1" Type="http://schemas.openxmlformats.org/officeDocument/2006/relationships/vmlDrawing" Target="../drawings/vmlDrawing39.vml"/><Relationship Id="rId6" Type="http://schemas.openxmlformats.org/officeDocument/2006/relationships/notesSlide" Target="../notesSlides/notesSlide29.xml"/><Relationship Id="rId5" Type="http://schemas.openxmlformats.org/officeDocument/2006/relationships/slideLayout" Target="../slideLayouts/slideLayout561.xml"/><Relationship Id="rId4" Type="http://schemas.openxmlformats.org/officeDocument/2006/relationships/tags" Target="../tags/tag153.xml"/><Relationship Id="rId9" Type="http://schemas.openxmlformats.org/officeDocument/2006/relationships/hyperlink" Target="http://schemas.microsoft.com/ServiceHosting/2008/10/ServiceDefinition"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55.xml"/><Relationship Id="rId7" Type="http://schemas.openxmlformats.org/officeDocument/2006/relationships/oleObject" Target="../embeddings/oleObject40.bin"/><Relationship Id="rId2" Type="http://schemas.openxmlformats.org/officeDocument/2006/relationships/tags" Target="../tags/tag154.xml"/><Relationship Id="rId1" Type="http://schemas.openxmlformats.org/officeDocument/2006/relationships/vmlDrawing" Target="../drawings/vmlDrawing40.vml"/><Relationship Id="rId6" Type="http://schemas.openxmlformats.org/officeDocument/2006/relationships/notesSlide" Target="../notesSlides/notesSlide30.xml"/><Relationship Id="rId5" Type="http://schemas.openxmlformats.org/officeDocument/2006/relationships/slideLayout" Target="../slideLayouts/slideLayout561.xml"/><Relationship Id="rId4" Type="http://schemas.openxmlformats.org/officeDocument/2006/relationships/tags" Target="../tags/tag156.xml"/></Relationships>
</file>

<file path=ppt/slides/_rels/slide3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58.xml"/><Relationship Id="rId7" Type="http://schemas.openxmlformats.org/officeDocument/2006/relationships/oleObject" Target="../embeddings/oleObject41.bin"/><Relationship Id="rId2" Type="http://schemas.openxmlformats.org/officeDocument/2006/relationships/tags" Target="../tags/tag157.xml"/><Relationship Id="rId1" Type="http://schemas.openxmlformats.org/officeDocument/2006/relationships/vmlDrawing" Target="../drawings/vmlDrawing41.vml"/><Relationship Id="rId6" Type="http://schemas.openxmlformats.org/officeDocument/2006/relationships/notesSlide" Target="../notesSlides/notesSlide31.xml"/><Relationship Id="rId5" Type="http://schemas.openxmlformats.org/officeDocument/2006/relationships/slideLayout" Target="../slideLayouts/slideLayout561.xml"/><Relationship Id="rId4" Type="http://schemas.openxmlformats.org/officeDocument/2006/relationships/tags" Target="../tags/tag159.xml"/><Relationship Id="rId9" Type="http://schemas.openxmlformats.org/officeDocument/2006/relationships/hyperlink" Target="http://schemas.microsoft.com/serviceHosting/2008/10ServiceConfiguration"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61.xml"/><Relationship Id="rId7" Type="http://schemas.openxmlformats.org/officeDocument/2006/relationships/oleObject" Target="../embeddings/oleObject42.bin"/><Relationship Id="rId2" Type="http://schemas.openxmlformats.org/officeDocument/2006/relationships/tags" Target="../tags/tag160.xml"/><Relationship Id="rId1" Type="http://schemas.openxmlformats.org/officeDocument/2006/relationships/vmlDrawing" Target="../drawings/vmlDrawing42.vml"/><Relationship Id="rId6" Type="http://schemas.openxmlformats.org/officeDocument/2006/relationships/notesSlide" Target="../notesSlides/notesSlide32.xml"/><Relationship Id="rId5" Type="http://schemas.openxmlformats.org/officeDocument/2006/relationships/slideLayout" Target="../slideLayouts/slideLayout561.xml"/><Relationship Id="rId4" Type="http://schemas.openxmlformats.org/officeDocument/2006/relationships/tags" Target="../tags/tag162.xml"/></Relationships>
</file>

<file path=ppt/slides/_rels/slide3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64.xml"/><Relationship Id="rId7" Type="http://schemas.openxmlformats.org/officeDocument/2006/relationships/oleObject" Target="../embeddings/oleObject43.bin"/><Relationship Id="rId2" Type="http://schemas.openxmlformats.org/officeDocument/2006/relationships/tags" Target="../tags/tag163.xml"/><Relationship Id="rId1" Type="http://schemas.openxmlformats.org/officeDocument/2006/relationships/vmlDrawing" Target="../drawings/vmlDrawing43.vml"/><Relationship Id="rId6" Type="http://schemas.openxmlformats.org/officeDocument/2006/relationships/notesSlide" Target="../notesSlides/notesSlide33.xml"/><Relationship Id="rId5" Type="http://schemas.openxmlformats.org/officeDocument/2006/relationships/slideLayout" Target="../slideLayouts/slideLayout561.xml"/><Relationship Id="rId4" Type="http://schemas.openxmlformats.org/officeDocument/2006/relationships/tags" Target="../tags/tag1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0.xml.rels><?xml version="1.0" encoding="UTF-8" standalone="yes"?>
<Relationships xmlns="http://schemas.openxmlformats.org/package/2006/relationships"><Relationship Id="rId3" Type="http://schemas.openxmlformats.org/officeDocument/2006/relationships/tags" Target="../tags/tag167.xml"/><Relationship Id="rId7" Type="http://schemas.openxmlformats.org/officeDocument/2006/relationships/image" Target="../media/image37.emf"/><Relationship Id="rId2" Type="http://schemas.openxmlformats.org/officeDocument/2006/relationships/tags" Target="../tags/tag166.xml"/><Relationship Id="rId1" Type="http://schemas.openxmlformats.org/officeDocument/2006/relationships/vmlDrawing" Target="../drawings/vmlDrawing44.vml"/><Relationship Id="rId6" Type="http://schemas.openxmlformats.org/officeDocument/2006/relationships/oleObject" Target="../embeddings/oleObject44.bin"/><Relationship Id="rId5" Type="http://schemas.openxmlformats.org/officeDocument/2006/relationships/notesSlide" Target="../notesSlides/notesSlide34.xml"/><Relationship Id="rId4" Type="http://schemas.openxmlformats.org/officeDocument/2006/relationships/slideLayout" Target="../slideLayouts/slideLayout567.xml"/></Relationships>
</file>

<file path=ppt/slides/_rels/slide4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69.xml"/><Relationship Id="rId7" Type="http://schemas.openxmlformats.org/officeDocument/2006/relationships/oleObject" Target="../embeddings/oleObject45.bin"/><Relationship Id="rId2" Type="http://schemas.openxmlformats.org/officeDocument/2006/relationships/tags" Target="../tags/tag168.xml"/><Relationship Id="rId1" Type="http://schemas.openxmlformats.org/officeDocument/2006/relationships/vmlDrawing" Target="../drawings/vmlDrawing45.vml"/><Relationship Id="rId6" Type="http://schemas.openxmlformats.org/officeDocument/2006/relationships/notesSlide" Target="../notesSlides/notesSlide35.xml"/><Relationship Id="rId5" Type="http://schemas.openxmlformats.org/officeDocument/2006/relationships/slideLayout" Target="../slideLayouts/slideLayout567.xml"/><Relationship Id="rId4" Type="http://schemas.openxmlformats.org/officeDocument/2006/relationships/tags" Target="../tags/tag170.xml"/></Relationships>
</file>

<file path=ppt/slides/_rels/slide42.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72.xml"/><Relationship Id="rId7" Type="http://schemas.openxmlformats.org/officeDocument/2006/relationships/oleObject" Target="../embeddings/oleObject46.bin"/><Relationship Id="rId2" Type="http://schemas.openxmlformats.org/officeDocument/2006/relationships/tags" Target="../tags/tag171.xml"/><Relationship Id="rId1" Type="http://schemas.openxmlformats.org/officeDocument/2006/relationships/vmlDrawing" Target="../drawings/vmlDrawing46.vml"/><Relationship Id="rId6" Type="http://schemas.openxmlformats.org/officeDocument/2006/relationships/notesSlide" Target="../notesSlides/notesSlide36.xml"/><Relationship Id="rId5" Type="http://schemas.openxmlformats.org/officeDocument/2006/relationships/slideLayout" Target="../slideLayouts/slideLayout567.xml"/><Relationship Id="rId4" Type="http://schemas.openxmlformats.org/officeDocument/2006/relationships/tags" Target="../tags/tag173.xml"/></Relationships>
</file>

<file path=ppt/slides/_rels/slide4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75.xml"/><Relationship Id="rId7" Type="http://schemas.openxmlformats.org/officeDocument/2006/relationships/oleObject" Target="../embeddings/oleObject47.bin"/><Relationship Id="rId2" Type="http://schemas.openxmlformats.org/officeDocument/2006/relationships/tags" Target="../tags/tag174.xml"/><Relationship Id="rId1" Type="http://schemas.openxmlformats.org/officeDocument/2006/relationships/vmlDrawing" Target="../drawings/vmlDrawing47.vml"/><Relationship Id="rId6" Type="http://schemas.openxmlformats.org/officeDocument/2006/relationships/notesSlide" Target="../notesSlides/notesSlide37.xml"/><Relationship Id="rId5" Type="http://schemas.openxmlformats.org/officeDocument/2006/relationships/slideLayout" Target="../slideLayouts/slideLayout567.xml"/><Relationship Id="rId4" Type="http://schemas.openxmlformats.org/officeDocument/2006/relationships/tags" Target="../tags/tag176.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568.xml"/><Relationship Id="rId3" Type="http://schemas.openxmlformats.org/officeDocument/2006/relationships/tags" Target="../tags/tag178.xml"/><Relationship Id="rId7" Type="http://schemas.openxmlformats.org/officeDocument/2006/relationships/tags" Target="../tags/tag182.xml"/><Relationship Id="rId2" Type="http://schemas.openxmlformats.org/officeDocument/2006/relationships/tags" Target="../tags/tag177.xml"/><Relationship Id="rId1" Type="http://schemas.openxmlformats.org/officeDocument/2006/relationships/vmlDrawing" Target="../drawings/vmlDrawing48.vml"/><Relationship Id="rId6" Type="http://schemas.openxmlformats.org/officeDocument/2006/relationships/tags" Target="../tags/tag181.xml"/><Relationship Id="rId11" Type="http://schemas.openxmlformats.org/officeDocument/2006/relationships/image" Target="../media/image37.emf"/><Relationship Id="rId5" Type="http://schemas.openxmlformats.org/officeDocument/2006/relationships/tags" Target="../tags/tag180.xml"/><Relationship Id="rId10" Type="http://schemas.openxmlformats.org/officeDocument/2006/relationships/oleObject" Target="../embeddings/oleObject48.bin"/><Relationship Id="rId4" Type="http://schemas.openxmlformats.org/officeDocument/2006/relationships/tags" Target="../tags/tag179.xml"/><Relationship Id="rId9"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84.xml"/><Relationship Id="rId7" Type="http://schemas.openxmlformats.org/officeDocument/2006/relationships/oleObject" Target="../embeddings/oleObject49.bin"/><Relationship Id="rId2" Type="http://schemas.openxmlformats.org/officeDocument/2006/relationships/tags" Target="../tags/tag183.xml"/><Relationship Id="rId1" Type="http://schemas.openxmlformats.org/officeDocument/2006/relationships/vmlDrawing" Target="../drawings/vmlDrawing49.vml"/><Relationship Id="rId6" Type="http://schemas.openxmlformats.org/officeDocument/2006/relationships/notesSlide" Target="../notesSlides/notesSlide39.xml"/><Relationship Id="rId5" Type="http://schemas.openxmlformats.org/officeDocument/2006/relationships/slideLayout" Target="../slideLayouts/slideLayout567.xml"/><Relationship Id="rId4" Type="http://schemas.openxmlformats.org/officeDocument/2006/relationships/tags" Target="../tags/tag185.xml"/></Relationships>
</file>

<file path=ppt/slides/_rels/slide4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87.xml"/><Relationship Id="rId7" Type="http://schemas.openxmlformats.org/officeDocument/2006/relationships/oleObject" Target="../embeddings/oleObject50.bin"/><Relationship Id="rId2" Type="http://schemas.openxmlformats.org/officeDocument/2006/relationships/tags" Target="../tags/tag186.xml"/><Relationship Id="rId1" Type="http://schemas.openxmlformats.org/officeDocument/2006/relationships/vmlDrawing" Target="../drawings/vmlDrawing50.vml"/><Relationship Id="rId6" Type="http://schemas.openxmlformats.org/officeDocument/2006/relationships/notesSlide" Target="../notesSlides/notesSlide40.xml"/><Relationship Id="rId5" Type="http://schemas.openxmlformats.org/officeDocument/2006/relationships/slideLayout" Target="../slideLayouts/slideLayout567.xml"/><Relationship Id="rId4" Type="http://schemas.openxmlformats.org/officeDocument/2006/relationships/tags" Target="../tags/tag188.xml"/></Relationships>
</file>

<file path=ppt/slides/_rels/slide47.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18" Type="http://schemas.openxmlformats.org/officeDocument/2006/relationships/tags" Target="../tags/tag205.xml"/><Relationship Id="rId3" Type="http://schemas.openxmlformats.org/officeDocument/2006/relationships/tags" Target="../tags/tag190.xml"/><Relationship Id="rId21" Type="http://schemas.openxmlformats.org/officeDocument/2006/relationships/tags" Target="../tags/tag208.xml"/><Relationship Id="rId7" Type="http://schemas.openxmlformats.org/officeDocument/2006/relationships/tags" Target="../tags/tag194.xml"/><Relationship Id="rId12" Type="http://schemas.openxmlformats.org/officeDocument/2006/relationships/tags" Target="../tags/tag199.xml"/><Relationship Id="rId17" Type="http://schemas.openxmlformats.org/officeDocument/2006/relationships/tags" Target="../tags/tag204.xml"/><Relationship Id="rId25" Type="http://schemas.openxmlformats.org/officeDocument/2006/relationships/image" Target="../media/image37.emf"/><Relationship Id="rId2" Type="http://schemas.openxmlformats.org/officeDocument/2006/relationships/tags" Target="../tags/tag189.xml"/><Relationship Id="rId16" Type="http://schemas.openxmlformats.org/officeDocument/2006/relationships/tags" Target="../tags/tag203.xml"/><Relationship Id="rId20" Type="http://schemas.openxmlformats.org/officeDocument/2006/relationships/tags" Target="../tags/tag207.xml"/><Relationship Id="rId1" Type="http://schemas.openxmlformats.org/officeDocument/2006/relationships/vmlDrawing" Target="../drawings/vmlDrawing51.vml"/><Relationship Id="rId6" Type="http://schemas.openxmlformats.org/officeDocument/2006/relationships/tags" Target="../tags/tag193.xml"/><Relationship Id="rId11" Type="http://schemas.openxmlformats.org/officeDocument/2006/relationships/tags" Target="../tags/tag198.xml"/><Relationship Id="rId24" Type="http://schemas.openxmlformats.org/officeDocument/2006/relationships/oleObject" Target="../embeddings/oleObject51.bin"/><Relationship Id="rId5" Type="http://schemas.openxmlformats.org/officeDocument/2006/relationships/tags" Target="../tags/tag192.xml"/><Relationship Id="rId15" Type="http://schemas.openxmlformats.org/officeDocument/2006/relationships/tags" Target="../tags/tag202.xml"/><Relationship Id="rId23" Type="http://schemas.openxmlformats.org/officeDocument/2006/relationships/notesSlide" Target="../notesSlides/notesSlide41.xml"/><Relationship Id="rId10" Type="http://schemas.openxmlformats.org/officeDocument/2006/relationships/tags" Target="../tags/tag197.xml"/><Relationship Id="rId19" Type="http://schemas.openxmlformats.org/officeDocument/2006/relationships/tags" Target="../tags/tag206.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 Id="rId22" Type="http://schemas.openxmlformats.org/officeDocument/2006/relationships/slideLayout" Target="../slideLayouts/slideLayout56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67.xml"/></Relationships>
</file>

<file path=ppt/slides/_rels/slide49.xml.rels><?xml version="1.0" encoding="UTF-8" standalone="yes"?>
<Relationships xmlns="http://schemas.openxmlformats.org/package/2006/relationships"><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tags" Target="../tags/tag233.xml"/><Relationship Id="rId39" Type="http://schemas.microsoft.com/office/2007/relationships/hdphoto" Target="../media/hdphoto18.wdp"/><Relationship Id="rId21" Type="http://schemas.openxmlformats.org/officeDocument/2006/relationships/tags" Target="../tags/tag228.xml"/><Relationship Id="rId34" Type="http://schemas.openxmlformats.org/officeDocument/2006/relationships/slideLayout" Target="../slideLayouts/slideLayout584.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33" Type="http://schemas.openxmlformats.org/officeDocument/2006/relationships/tags" Target="../tags/tag240.xml"/><Relationship Id="rId38" Type="http://schemas.openxmlformats.org/officeDocument/2006/relationships/image" Target="../media/image82.png"/><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29" Type="http://schemas.openxmlformats.org/officeDocument/2006/relationships/tags" Target="../tags/tag236.xml"/><Relationship Id="rId1" Type="http://schemas.openxmlformats.org/officeDocument/2006/relationships/vmlDrawing" Target="../drawings/vmlDrawing52.v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tags" Target="../tags/tag231.xml"/><Relationship Id="rId32" Type="http://schemas.openxmlformats.org/officeDocument/2006/relationships/tags" Target="../tags/tag239.xml"/><Relationship Id="rId37" Type="http://schemas.openxmlformats.org/officeDocument/2006/relationships/image" Target="../media/image37.emf"/><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tags" Target="../tags/tag235.xml"/><Relationship Id="rId36" Type="http://schemas.openxmlformats.org/officeDocument/2006/relationships/oleObject" Target="../embeddings/oleObject52.bin"/><Relationship Id="rId10" Type="http://schemas.openxmlformats.org/officeDocument/2006/relationships/tags" Target="../tags/tag217.xml"/><Relationship Id="rId19" Type="http://schemas.openxmlformats.org/officeDocument/2006/relationships/tags" Target="../tags/tag226.xml"/><Relationship Id="rId31" Type="http://schemas.openxmlformats.org/officeDocument/2006/relationships/tags" Target="../tags/tag238.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tags" Target="../tags/tag234.xml"/><Relationship Id="rId30" Type="http://schemas.openxmlformats.org/officeDocument/2006/relationships/tags" Target="../tags/tag237.xml"/><Relationship Id="rId35" Type="http://schemas.openxmlformats.org/officeDocument/2006/relationships/notesSlide" Target="../notesSlides/notesSlide43.xml"/><Relationship Id="rId8" Type="http://schemas.openxmlformats.org/officeDocument/2006/relationships/tags" Target="../tags/tag215.xml"/><Relationship Id="rId3" Type="http://schemas.openxmlformats.org/officeDocument/2006/relationships/tags" Target="../tags/tag210.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59.xml"/><Relationship Id="rId5" Type="http://schemas.openxmlformats.org/officeDocument/2006/relationships/image" Target="../media/image49.png"/><Relationship Id="rId4" Type="http://schemas.openxmlformats.org/officeDocument/2006/relationships/image" Target="../media/image4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81.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407.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410.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41.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437.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19.xml"/><Relationship Id="rId5" Type="http://schemas.openxmlformats.org/officeDocument/2006/relationships/image" Target="../media/image52.png"/><Relationship Id="rId4" Type="http://schemas.openxmlformats.org/officeDocument/2006/relationships/image" Target="../media/image5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64.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478.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0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01.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15.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58.xml"/><Relationship Id="rId4" Type="http://schemas.microsoft.com/office/2007/relationships/hdphoto" Target="../media/hdphoto19.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3.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258.xml"/><Relationship Id="rId4" Type="http://schemas.microsoft.com/office/2007/relationships/hdphoto" Target="../media/hdphoto20.wdp"/></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290.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1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295.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29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3.xml"/></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633.xml"/><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image" Target="../media/image96.png"/><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image" Target="../media/image95.png"/><Relationship Id="rId5" Type="http://schemas.openxmlformats.org/officeDocument/2006/relationships/tags" Target="../tags/tag245.xml"/><Relationship Id="rId10" Type="http://schemas.openxmlformats.org/officeDocument/2006/relationships/image" Target="../media/image94.png"/><Relationship Id="rId4" Type="http://schemas.openxmlformats.org/officeDocument/2006/relationships/tags" Target="../tags/tag244.xml"/><Relationship Id="rId9"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5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7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9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3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3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59.gif"/><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05.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3.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322.xml"/><Relationship Id="rId4" Type="http://schemas.microsoft.com/office/2007/relationships/hdphoto" Target="../media/hdphoto21.wdp"/></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5.xml"/><Relationship Id="rId1" Type="http://schemas.openxmlformats.org/officeDocument/2006/relationships/slideLayout" Target="../slideLayouts/slideLayout612.xml"/><Relationship Id="rId5" Type="http://schemas.openxmlformats.org/officeDocument/2006/relationships/image" Target="../media/image100.png"/><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618.xml"/><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77.xml"/><Relationship Id="rId1" Type="http://schemas.openxmlformats.org/officeDocument/2006/relationships/slideLayout" Target="../slideLayouts/slideLayout618.xml"/><Relationship Id="rId6" Type="http://schemas.openxmlformats.org/officeDocument/2006/relationships/image" Target="../media/image105.png"/><Relationship Id="rId5" Type="http://schemas.openxmlformats.org/officeDocument/2006/relationships/image" Target="../media/image99.png"/><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18" Type="http://schemas.microsoft.com/office/2007/relationships/hdphoto" Target="../media/hdphoto23.wdp"/><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6.png"/><Relationship Id="rId17" Type="http://schemas.openxmlformats.org/officeDocument/2006/relationships/image" Target="../media/image120.png"/><Relationship Id="rId2" Type="http://schemas.openxmlformats.org/officeDocument/2006/relationships/notesSlide" Target="../notesSlides/notesSlide78.xml"/><Relationship Id="rId16" Type="http://schemas.openxmlformats.org/officeDocument/2006/relationships/image" Target="../media/image107.png"/><Relationship Id="rId1" Type="http://schemas.openxmlformats.org/officeDocument/2006/relationships/slideLayout" Target="../slideLayouts/slideLayout618.xml"/><Relationship Id="rId6" Type="http://schemas.openxmlformats.org/officeDocument/2006/relationships/image" Target="../media/image111.png"/><Relationship Id="rId11" Type="http://schemas.microsoft.com/office/2007/relationships/hdphoto" Target="../media/hdphoto22.wdp"/><Relationship Id="rId5" Type="http://schemas.openxmlformats.org/officeDocument/2006/relationships/image" Target="../media/image110.png"/><Relationship Id="rId15" Type="http://schemas.openxmlformats.org/officeDocument/2006/relationships/image" Target="../media/image119.png"/><Relationship Id="rId10" Type="http://schemas.openxmlformats.org/officeDocument/2006/relationships/image" Target="../media/image115.png"/><Relationship Id="rId19" Type="http://schemas.openxmlformats.org/officeDocument/2006/relationships/image" Target="../media/image121.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8.pn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322.xml"/><Relationship Id="rId4" Type="http://schemas.microsoft.com/office/2007/relationships/hdphoto" Target="../media/hdphoto24.wdp"/></Relationships>
</file>

<file path=ppt/slides/_rels/slide87.xml.rels><?xml version="1.0" encoding="UTF-8" standalone="yes"?>
<Relationships xmlns="http://schemas.openxmlformats.org/package/2006/relationships"><Relationship Id="rId8" Type="http://schemas.microsoft.com/office/2007/relationships/hdphoto" Target="../media/hdphoto27.wdp"/><Relationship Id="rId3" Type="http://schemas.openxmlformats.org/officeDocument/2006/relationships/image" Target="../media/image123.png"/><Relationship Id="rId7" Type="http://schemas.openxmlformats.org/officeDocument/2006/relationships/image" Target="../media/image125.png"/><Relationship Id="rId12"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326.xml"/><Relationship Id="rId6" Type="http://schemas.microsoft.com/office/2007/relationships/hdphoto" Target="../media/hdphoto26.wdp"/><Relationship Id="rId11" Type="http://schemas.microsoft.com/office/2007/relationships/hdphoto" Target="../media/hdphoto28.wdp"/><Relationship Id="rId5" Type="http://schemas.openxmlformats.org/officeDocument/2006/relationships/image" Target="../media/image124.png"/><Relationship Id="rId10" Type="http://schemas.openxmlformats.org/officeDocument/2006/relationships/image" Target="../media/image127.png"/><Relationship Id="rId4" Type="http://schemas.microsoft.com/office/2007/relationships/hdphoto" Target="../media/hdphoto25.wdp"/><Relationship Id="rId9" Type="http://schemas.openxmlformats.org/officeDocument/2006/relationships/image" Target="../media/image126.png"/></Relationships>
</file>

<file path=ppt/slides/_rels/slide8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notesSlide" Target="../notesSlides/notesSlide81.xml"/><Relationship Id="rId1" Type="http://schemas.openxmlformats.org/officeDocument/2006/relationships/slideLayout" Target="../slideLayouts/slideLayout358.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96.pn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2.xml"/><Relationship Id="rId1" Type="http://schemas.openxmlformats.org/officeDocument/2006/relationships/slideLayout" Target="../slideLayouts/slideLayout354.xml"/><Relationship Id="rId4" Type="http://schemas.microsoft.com/office/2007/relationships/hdphoto" Target="../media/hdphoto29.wdp"/></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05.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9.png"/><Relationship Id="rId1" Type="http://schemas.openxmlformats.org/officeDocument/2006/relationships/slideLayout" Target="../slideLayouts/slideLayout36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4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88.xml"/><Relationship Id="rId1" Type="http://schemas.openxmlformats.org/officeDocument/2006/relationships/slideLayout" Target="../slideLayouts/slideLayout798.xml"/><Relationship Id="rId6" Type="http://schemas.openxmlformats.org/officeDocument/2006/relationships/image" Target="../media/image141.png"/><Relationship Id="rId5" Type="http://schemas.openxmlformats.org/officeDocument/2006/relationships/hyperlink" Target="http://weatherservice.cloudapp.net/" TargetMode="External"/><Relationship Id="rId4" Type="http://schemas.openxmlformats.org/officeDocument/2006/relationships/hyperlink" Target="http://aka.ms/oljnt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hyperlink" Target="http://weatherservice.cloudapp.net/" TargetMode="External"/><Relationship Id="rId2" Type="http://schemas.openxmlformats.org/officeDocument/2006/relationships/notesSlide" Target="../notesSlides/notesSlide89.xml"/><Relationship Id="rId1" Type="http://schemas.openxmlformats.org/officeDocument/2006/relationships/slideLayout" Target="../slideLayouts/slideLayout79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99.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slideLayout" Target="../slideLayouts/slideLayout797.xml"/><Relationship Id="rId18" Type="http://schemas.openxmlformats.org/officeDocument/2006/relationships/image" Target="../media/image147.emf"/><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tags" Target="../tags/tag258.xml"/><Relationship Id="rId17" Type="http://schemas.openxmlformats.org/officeDocument/2006/relationships/image" Target="../media/image146.png"/><Relationship Id="rId2" Type="http://schemas.openxmlformats.org/officeDocument/2006/relationships/tags" Target="../tags/tag248.xml"/><Relationship Id="rId16" Type="http://schemas.openxmlformats.org/officeDocument/2006/relationships/image" Target="../media/image37.emf"/><Relationship Id="rId1" Type="http://schemas.openxmlformats.org/officeDocument/2006/relationships/vmlDrawing" Target="../drawings/vmlDrawing53.v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5" Type="http://schemas.openxmlformats.org/officeDocument/2006/relationships/oleObject" Target="../embeddings/oleObject53.bin"/><Relationship Id="rId10" Type="http://schemas.openxmlformats.org/officeDocument/2006/relationships/tags" Target="../tags/tag256.xml"/><Relationship Id="rId19" Type="http://schemas.openxmlformats.org/officeDocument/2006/relationships/image" Target="../media/image148.png"/><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Overview of Windows Azure Services</a:t>
            </a:r>
            <a:endParaRPr lang="en-US" dirty="0"/>
          </a:p>
        </p:txBody>
      </p:sp>
      <p:sp>
        <p:nvSpPr>
          <p:cNvPr id="6" name="Text Placeholder 5"/>
          <p:cNvSpPr>
            <a:spLocks noGrp="1"/>
          </p:cNvSpPr>
          <p:nvPr>
            <p:ph type="body" sz="quarter" idx="11"/>
          </p:nvPr>
        </p:nvSpPr>
        <p:spPr>
          <a:xfrm>
            <a:off x="520702" y="4612342"/>
            <a:ext cx="5454333" cy="1144929"/>
          </a:xfrm>
        </p:spPr>
        <p:txBody>
          <a:bodyPr/>
          <a:lstStyle/>
          <a:p>
            <a:r>
              <a:rPr lang="en-US" dirty="0" smtClean="0"/>
              <a:t>Richard Conway</a:t>
            </a:r>
            <a:endParaRPr lang="en-US" dirty="0"/>
          </a:p>
          <a:p>
            <a:r>
              <a:rPr lang="en-US" dirty="0" smtClean="0"/>
              <a:t>Windows Azure MVP</a:t>
            </a:r>
            <a:endParaRPr lang="en-US" dirty="0"/>
          </a:p>
          <a:p>
            <a:r>
              <a:rPr lang="en-US" dirty="0" err="1" smtClean="0"/>
              <a:t>Elastacloud</a:t>
            </a:r>
            <a:r>
              <a:rPr lang="en-US" dirty="0" smtClean="0"/>
              <a:t> Limited</a:t>
            </a:r>
            <a:endParaRPr lang="en-US" dirty="0"/>
          </a:p>
        </p:txBody>
      </p:sp>
    </p:spTree>
    <p:extLst>
      <p:ext uri="{BB962C8B-B14F-4D97-AF65-F5344CB8AC3E}">
        <p14:creationId xmlns:p14="http://schemas.microsoft.com/office/powerpoint/2010/main" val="350533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a:grpSpLocks noChangeAspect="1"/>
          </p:cNvGrpSpPr>
          <p:nvPr/>
        </p:nvGrpSpPr>
        <p:grpSpPr>
          <a:xfrm>
            <a:off x="1524000" y="2932850"/>
            <a:ext cx="9144000" cy="3848950"/>
            <a:chOff x="0" y="1031644"/>
            <a:chExt cx="12188825" cy="5331092"/>
          </a:xfrm>
          <a:effectLst>
            <a:outerShdw blurRad="50800" dist="50800" dir="5400000" algn="ctr" rotWithShape="0">
              <a:srgbClr val="000000">
                <a:alpha val="31000"/>
              </a:srgbClr>
            </a:outerShdw>
          </a:effectLst>
        </p:grpSpPr>
        <p:pic>
          <p:nvPicPr>
            <p:cNvPr id="34" name="FIBER OPTICS" descr="fiber-optics-cables.png"/>
            <p:cNvPicPr>
              <a:picLocks noChangeAspect="1"/>
            </p:cNvPicPr>
            <p:nvPr/>
          </p:nvPicPr>
          <p:blipFill>
            <a:blip r:embed="rId2" cstate="email">
              <a:lum bright="6000" contrast="22000"/>
              <a:extLst>
                <a:ext uri="{28A0092B-C50C-407E-A947-70E740481C1C}">
                  <a14:useLocalDpi xmlns:a14="http://schemas.microsoft.com/office/drawing/2010/main" val="0"/>
                </a:ext>
              </a:extLst>
            </a:blip>
            <a:stretch>
              <a:fillRect/>
            </a:stretch>
          </p:blipFill>
          <p:spPr>
            <a:xfrm>
              <a:off x="0" y="1052979"/>
              <a:ext cx="12188825" cy="5309757"/>
            </a:xfrm>
            <a:prstGeom prst="rect">
              <a:avLst/>
            </a:prstGeom>
          </p:spPr>
        </p:pic>
        <p:pic>
          <p:nvPicPr>
            <p:cNvPr id="35" name="World map" descr="world-map.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44" y="1031644"/>
              <a:ext cx="12171337" cy="5302139"/>
            </a:xfrm>
            <a:prstGeom prst="rect">
              <a:avLst/>
            </a:prstGeom>
          </p:spPr>
        </p:pic>
      </p:grpSp>
      <p:sp>
        <p:nvSpPr>
          <p:cNvPr id="4" name="Title 3"/>
          <p:cNvSpPr>
            <a:spLocks noGrp="1"/>
          </p:cNvSpPr>
          <p:nvPr>
            <p:ph type="title"/>
          </p:nvPr>
        </p:nvSpPr>
        <p:spPr>
          <a:xfrm>
            <a:off x="1752600" y="184666"/>
            <a:ext cx="8229600" cy="639762"/>
          </a:xfrm>
        </p:spPr>
        <p:txBody>
          <a:bodyPr>
            <a:noAutofit/>
          </a:bodyPr>
          <a:lstStyle/>
          <a:p>
            <a:r>
              <a:rPr lang="en-US" sz="4800" dirty="0">
                <a:solidFill>
                  <a:schemeClr val="tx1"/>
                </a:solidFill>
                <a:cs typeface="Segoe UI Light" panose="020B0502040204020203" pitchFamily="34" charset="0"/>
              </a:rPr>
              <a:t>The Microsoft Cloud</a:t>
            </a:r>
          </a:p>
        </p:txBody>
      </p:sp>
      <p:sp>
        <p:nvSpPr>
          <p:cNvPr id="5" name="Content Placeholder 4"/>
          <p:cNvSpPr>
            <a:spLocks noGrp="1"/>
          </p:cNvSpPr>
          <p:nvPr>
            <p:ph idx="1"/>
          </p:nvPr>
        </p:nvSpPr>
        <p:spPr>
          <a:xfrm>
            <a:off x="1914031" y="867144"/>
            <a:ext cx="8363938" cy="5000307"/>
          </a:xfrm>
        </p:spPr>
        <p:txBody>
          <a:bodyPr>
            <a:normAutofit/>
          </a:bodyPr>
          <a:lstStyle/>
          <a:p>
            <a:pPr marL="0" indent="0">
              <a:buNone/>
            </a:pPr>
            <a:r>
              <a:rPr lang="en-US" sz="2400" dirty="0">
                <a:solidFill>
                  <a:schemeClr val="tx1"/>
                </a:solidFill>
                <a:latin typeface="Segoe UI Light" panose="020B0502040204020203" pitchFamily="34" charset="0"/>
                <a:cs typeface="Segoe UI Light" panose="020B0502040204020203" pitchFamily="34" charset="0"/>
              </a:rPr>
              <a:t>~100 Globally Distributed Data Centers</a:t>
            </a:r>
          </a:p>
        </p:txBody>
      </p:sp>
      <p:pic>
        <p:nvPicPr>
          <p:cNvPr id="28" name="Picture 27" descr="Quincy DC Aerial shot.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28800" y="1635815"/>
            <a:ext cx="2032264" cy="914401"/>
          </a:xfrm>
          <a:prstGeom prst="roundRect">
            <a:avLst>
              <a:gd name="adj" fmla="val 8594"/>
            </a:avLst>
          </a:prstGeom>
          <a:solidFill>
            <a:srgbClr val="FFFFFF">
              <a:shade val="85000"/>
            </a:srgbClr>
          </a:solidFill>
          <a:ln>
            <a:noFill/>
          </a:ln>
          <a:effectLst/>
        </p:spPr>
      </p:pic>
      <p:pic>
        <p:nvPicPr>
          <p:cNvPr id="1033" name="Picture 9" descr="E:\Documents\Microsoft\Products\GFS\Chicago DC Photos\Chicago dc1.jpg"/>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3962426" y="1635810"/>
            <a:ext cx="1585455" cy="914400"/>
          </a:xfrm>
          <a:prstGeom prst="roundRect">
            <a:avLst>
              <a:gd name="adj" fmla="val 8594"/>
            </a:avLst>
          </a:prstGeom>
          <a:solidFill>
            <a:srgbClr val="FFFFFF">
              <a:shade val="85000"/>
            </a:srgbClr>
          </a:solidFill>
          <a:ln>
            <a:noFill/>
          </a:ln>
          <a:effectLst/>
          <a:extLst/>
        </p:spPr>
      </p:pic>
      <p:pic>
        <p:nvPicPr>
          <p:cNvPr id="36"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736287" y="3794347"/>
            <a:ext cx="280945" cy="414416"/>
          </a:xfrm>
          <a:prstGeom prst="rect">
            <a:avLst/>
          </a:prstGeom>
          <a:noFill/>
          <a:effectLst>
            <a:glow rad="101600">
              <a:schemeClr val="accent5">
                <a:satMod val="175000"/>
                <a:alpha val="40000"/>
              </a:schemeClr>
            </a:glow>
          </a:effectLst>
        </p:spPr>
      </p:pic>
      <p:pic>
        <p:nvPicPr>
          <p:cNvPr id="37"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991376" y="4008392"/>
            <a:ext cx="280945" cy="414416"/>
          </a:xfrm>
          <a:prstGeom prst="rect">
            <a:avLst/>
          </a:prstGeom>
          <a:noFill/>
          <a:effectLst>
            <a:glow rad="101600">
              <a:schemeClr val="accent5">
                <a:satMod val="175000"/>
                <a:alpha val="40000"/>
              </a:schemeClr>
            </a:glow>
          </a:effectLst>
        </p:spPr>
      </p:pic>
      <p:pic>
        <p:nvPicPr>
          <p:cNvPr id="38"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554742" y="4356001"/>
            <a:ext cx="280945" cy="414416"/>
          </a:xfrm>
          <a:prstGeom prst="rect">
            <a:avLst/>
          </a:prstGeom>
          <a:noFill/>
          <a:effectLst>
            <a:glow rad="101600">
              <a:schemeClr val="accent5">
                <a:satMod val="175000"/>
                <a:alpha val="40000"/>
              </a:schemeClr>
            </a:glow>
          </a:effectLst>
        </p:spPr>
      </p:pic>
      <p:pic>
        <p:nvPicPr>
          <p:cNvPr id="39"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005092" y="4117983"/>
            <a:ext cx="280945" cy="414416"/>
          </a:xfrm>
          <a:prstGeom prst="rect">
            <a:avLst/>
          </a:prstGeom>
          <a:noFill/>
          <a:effectLst>
            <a:glow rad="101600">
              <a:schemeClr val="accent5">
                <a:satMod val="175000"/>
                <a:alpha val="40000"/>
              </a:schemeClr>
            </a:glow>
          </a:effectLst>
        </p:spPr>
      </p:pic>
      <p:pic>
        <p:nvPicPr>
          <p:cNvPr id="40"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019803" y="3886200"/>
            <a:ext cx="280945" cy="414416"/>
          </a:xfrm>
          <a:prstGeom prst="rect">
            <a:avLst/>
          </a:prstGeom>
          <a:noFill/>
          <a:effectLst>
            <a:glow rad="101600">
              <a:schemeClr val="accent5">
                <a:satMod val="175000"/>
                <a:alpha val="40000"/>
              </a:schemeClr>
            </a:glow>
          </a:effectLst>
        </p:spPr>
      </p:pic>
      <p:pic>
        <p:nvPicPr>
          <p:cNvPr id="41"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354099" y="5086694"/>
            <a:ext cx="280945" cy="414416"/>
          </a:xfrm>
          <a:prstGeom prst="rect">
            <a:avLst/>
          </a:prstGeom>
          <a:noFill/>
          <a:effectLst>
            <a:glow rad="139700">
              <a:schemeClr val="accent5">
                <a:satMod val="175000"/>
                <a:alpha val="40000"/>
              </a:schemeClr>
            </a:glow>
          </a:effectLst>
        </p:spPr>
      </p:pic>
      <p:pic>
        <p:nvPicPr>
          <p:cNvPr id="42"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681456" y="3886200"/>
            <a:ext cx="280945" cy="414416"/>
          </a:xfrm>
          <a:prstGeom prst="rect">
            <a:avLst/>
          </a:prstGeom>
          <a:noFill/>
          <a:effectLst>
            <a:glow rad="101600">
              <a:schemeClr val="accent5">
                <a:satMod val="175000"/>
                <a:alpha val="40000"/>
              </a:schemeClr>
            </a:glow>
          </a:effectLst>
        </p:spPr>
      </p:pic>
      <p:sp>
        <p:nvSpPr>
          <p:cNvPr id="22" name="TextBox 21"/>
          <p:cNvSpPr txBox="1"/>
          <p:nvPr/>
        </p:nvSpPr>
        <p:spPr>
          <a:xfrm>
            <a:off x="1831487" y="2542452"/>
            <a:ext cx="1049198" cy="307777"/>
          </a:xfrm>
          <a:prstGeom prst="rect">
            <a:avLst/>
          </a:prstGeom>
          <a:noFill/>
        </p:spPr>
        <p:txBody>
          <a:bodyPr wrap="none" rtlCol="0">
            <a:spAutoFit/>
          </a:bodyPr>
          <a:lstStyle/>
          <a:p>
            <a:r>
              <a:rPr lang="en-US" sz="1400" dirty="0">
                <a:latin typeface="Segoe UI Light" pitchFamily="34" charset="0"/>
                <a:cs typeface="Calibri" pitchFamily="34" charset="0"/>
              </a:rPr>
              <a:t>Quincy, WA</a:t>
            </a:r>
          </a:p>
        </p:txBody>
      </p:sp>
      <p:sp>
        <p:nvSpPr>
          <p:cNvPr id="45" name="TextBox 44"/>
          <p:cNvSpPr txBox="1"/>
          <p:nvPr/>
        </p:nvSpPr>
        <p:spPr>
          <a:xfrm>
            <a:off x="4003865" y="2542452"/>
            <a:ext cx="1013419" cy="307777"/>
          </a:xfrm>
          <a:prstGeom prst="rect">
            <a:avLst/>
          </a:prstGeom>
          <a:noFill/>
        </p:spPr>
        <p:txBody>
          <a:bodyPr wrap="none" rtlCol="0">
            <a:spAutoFit/>
          </a:bodyPr>
          <a:lstStyle/>
          <a:p>
            <a:r>
              <a:rPr lang="en-US" sz="1400" dirty="0">
                <a:latin typeface="Segoe UI Light" pitchFamily="34" charset="0"/>
                <a:cs typeface="Calibri" pitchFamily="34" charset="0"/>
              </a:rPr>
              <a:t>Chicago, IL</a:t>
            </a:r>
          </a:p>
        </p:txBody>
      </p:sp>
      <p:sp>
        <p:nvSpPr>
          <p:cNvPr id="46" name="TextBox 45"/>
          <p:cNvSpPr txBox="1"/>
          <p:nvPr/>
        </p:nvSpPr>
        <p:spPr>
          <a:xfrm>
            <a:off x="5641487" y="2542452"/>
            <a:ext cx="1386213" cy="307777"/>
          </a:xfrm>
          <a:prstGeom prst="rect">
            <a:avLst/>
          </a:prstGeom>
          <a:noFill/>
        </p:spPr>
        <p:txBody>
          <a:bodyPr wrap="none" rtlCol="0">
            <a:spAutoFit/>
          </a:bodyPr>
          <a:lstStyle/>
          <a:p>
            <a:r>
              <a:rPr lang="en-US" sz="1400" dirty="0">
                <a:latin typeface="Segoe UI Light" pitchFamily="34" charset="0"/>
                <a:cs typeface="Calibri" pitchFamily="34" charset="0"/>
              </a:rPr>
              <a:t>San Antonio, TX</a:t>
            </a:r>
          </a:p>
        </p:txBody>
      </p:sp>
      <p:sp>
        <p:nvSpPr>
          <p:cNvPr id="47" name="TextBox 46"/>
          <p:cNvSpPr txBox="1"/>
          <p:nvPr/>
        </p:nvSpPr>
        <p:spPr>
          <a:xfrm>
            <a:off x="7351465" y="2542452"/>
            <a:ext cx="1272721" cy="307777"/>
          </a:xfrm>
          <a:prstGeom prst="rect">
            <a:avLst/>
          </a:prstGeom>
          <a:noFill/>
        </p:spPr>
        <p:txBody>
          <a:bodyPr wrap="none" rtlCol="0">
            <a:spAutoFit/>
          </a:bodyPr>
          <a:lstStyle/>
          <a:p>
            <a:r>
              <a:rPr lang="en-US" sz="1400" dirty="0">
                <a:latin typeface="Segoe UI Light" pitchFamily="34" charset="0"/>
                <a:cs typeface="Calibri" pitchFamily="34" charset="0"/>
              </a:rPr>
              <a:t>Dublin, Ireland</a:t>
            </a:r>
          </a:p>
        </p:txBody>
      </p:sp>
      <p:pic>
        <p:nvPicPr>
          <p:cNvPr id="48"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838420" y="4389120"/>
            <a:ext cx="123980" cy="182880"/>
          </a:xfrm>
          <a:prstGeom prst="rect">
            <a:avLst/>
          </a:prstGeom>
          <a:noFill/>
          <a:effectLst/>
        </p:spPr>
      </p:pic>
      <p:pic>
        <p:nvPicPr>
          <p:cNvPr id="49"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076420" y="4419600"/>
            <a:ext cx="123980" cy="182880"/>
          </a:xfrm>
          <a:prstGeom prst="rect">
            <a:avLst/>
          </a:prstGeom>
          <a:noFill/>
          <a:effectLst/>
        </p:spPr>
      </p:pic>
      <p:pic>
        <p:nvPicPr>
          <p:cNvPr id="50"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429000" y="3962400"/>
            <a:ext cx="123980" cy="182880"/>
          </a:xfrm>
          <a:prstGeom prst="rect">
            <a:avLst/>
          </a:prstGeom>
          <a:noFill/>
          <a:effectLst/>
        </p:spPr>
      </p:pic>
      <p:pic>
        <p:nvPicPr>
          <p:cNvPr id="51"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800600" y="5562600"/>
            <a:ext cx="123980" cy="182880"/>
          </a:xfrm>
          <a:prstGeom prst="rect">
            <a:avLst/>
          </a:prstGeom>
          <a:noFill/>
          <a:effectLst/>
        </p:spPr>
      </p:pic>
      <p:pic>
        <p:nvPicPr>
          <p:cNvPr id="52"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267200" y="6019800"/>
            <a:ext cx="123980" cy="182880"/>
          </a:xfrm>
          <a:prstGeom prst="rect">
            <a:avLst/>
          </a:prstGeom>
          <a:noFill/>
          <a:effectLst/>
        </p:spPr>
      </p:pic>
      <p:pic>
        <p:nvPicPr>
          <p:cNvPr id="53"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962400" y="4572000"/>
            <a:ext cx="123980" cy="182880"/>
          </a:xfrm>
          <a:prstGeom prst="rect">
            <a:avLst/>
          </a:prstGeom>
          <a:noFill/>
          <a:effectLst/>
        </p:spPr>
      </p:pic>
      <p:pic>
        <p:nvPicPr>
          <p:cNvPr id="54"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248400" y="4191000"/>
            <a:ext cx="123980" cy="182880"/>
          </a:xfrm>
          <a:prstGeom prst="rect">
            <a:avLst/>
          </a:prstGeom>
          <a:noFill/>
          <a:effectLst/>
        </p:spPr>
      </p:pic>
      <p:pic>
        <p:nvPicPr>
          <p:cNvPr id="55"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867400" y="4191000"/>
            <a:ext cx="123980" cy="182880"/>
          </a:xfrm>
          <a:prstGeom prst="rect">
            <a:avLst/>
          </a:prstGeom>
          <a:noFill/>
          <a:effectLst/>
        </p:spPr>
      </p:pic>
      <p:pic>
        <p:nvPicPr>
          <p:cNvPr id="56"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9372600" y="5867400"/>
            <a:ext cx="123980" cy="182880"/>
          </a:xfrm>
          <a:prstGeom prst="rect">
            <a:avLst/>
          </a:prstGeom>
          <a:noFill/>
          <a:effectLst/>
        </p:spPr>
      </p:pic>
      <p:pic>
        <p:nvPicPr>
          <p:cNvPr id="57"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610600" y="4724400"/>
            <a:ext cx="123980" cy="182880"/>
          </a:xfrm>
          <a:prstGeom prst="rect">
            <a:avLst/>
          </a:prstGeom>
          <a:noFill/>
          <a:effectLst/>
        </p:spPr>
      </p:pic>
      <p:pic>
        <p:nvPicPr>
          <p:cNvPr id="58"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9144000" y="4419600"/>
            <a:ext cx="123980" cy="182880"/>
          </a:xfrm>
          <a:prstGeom prst="rect">
            <a:avLst/>
          </a:prstGeom>
          <a:noFill/>
          <a:effectLst/>
        </p:spPr>
      </p:pic>
      <p:pic>
        <p:nvPicPr>
          <p:cNvPr id="59"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610600" y="4495800"/>
            <a:ext cx="123980" cy="182880"/>
          </a:xfrm>
          <a:prstGeom prst="rect">
            <a:avLst/>
          </a:prstGeom>
          <a:noFill/>
          <a:effectLst/>
        </p:spPr>
      </p:pic>
      <p:pic>
        <p:nvPicPr>
          <p:cNvPr id="60" name="Picture 2" descr="C:\Users\alexbrad\Documents\Logos\DVD_ART34\Artwork_Imagery\Icons - Illustrations\_XML ICONS\Servers computer.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458200" y="4419600"/>
            <a:ext cx="123980" cy="182880"/>
          </a:xfrm>
          <a:prstGeom prst="rect">
            <a:avLst/>
          </a:prstGeom>
          <a:noFill/>
          <a:effectLst/>
        </p:spPr>
      </p:pic>
      <p:pic>
        <p:nvPicPr>
          <p:cNvPr id="1034" name="Picture 10" descr="E:\Documents\Microsoft\Products\GFS\PhotosDataCenter_public_ok\SanAntonio\Microsoft San Antonio 2 Data Center (credit to Aero Photo) .jpg"/>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5641486" y="1628003"/>
            <a:ext cx="1600200" cy="925873"/>
          </a:xfrm>
          <a:prstGeom prst="roundRect">
            <a:avLst>
              <a:gd name="adj" fmla="val 8594"/>
            </a:avLst>
          </a:prstGeom>
          <a:solidFill>
            <a:srgbClr val="FFFFFF">
              <a:shade val="85000"/>
            </a:srgbClr>
          </a:solidFill>
          <a:ln>
            <a:noFill/>
          </a:ln>
          <a:effectLst/>
          <a:extLst/>
        </p:spPr>
      </p:pic>
      <p:pic>
        <p:nvPicPr>
          <p:cNvPr id="1035" name="Picture 11" descr="E:\Documents\Microsoft\Products\GFS\Generation4graphics\Aerial.jpg"/>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a:stretch/>
        </p:blipFill>
        <p:spPr bwMode="auto">
          <a:xfrm>
            <a:off x="9029937" y="1628002"/>
            <a:ext cx="1409489" cy="914400"/>
          </a:xfrm>
          <a:prstGeom prst="roundRect">
            <a:avLst>
              <a:gd name="adj" fmla="val 8594"/>
            </a:avLst>
          </a:prstGeom>
          <a:solidFill>
            <a:srgbClr val="FFFFFF">
              <a:shade val="85000"/>
            </a:srgbClr>
          </a:solidFill>
          <a:ln>
            <a:noFill/>
          </a:ln>
          <a:effectLst/>
          <a:extLst/>
        </p:spPr>
      </p:pic>
      <p:sp>
        <p:nvSpPr>
          <p:cNvPr id="63" name="TextBox 62"/>
          <p:cNvSpPr txBox="1"/>
          <p:nvPr/>
        </p:nvSpPr>
        <p:spPr>
          <a:xfrm>
            <a:off x="9013638" y="2542452"/>
            <a:ext cx="1513556" cy="307777"/>
          </a:xfrm>
          <a:prstGeom prst="rect">
            <a:avLst/>
          </a:prstGeom>
          <a:noFill/>
        </p:spPr>
        <p:txBody>
          <a:bodyPr wrap="none" rtlCol="0">
            <a:spAutoFit/>
          </a:bodyPr>
          <a:lstStyle/>
          <a:p>
            <a:r>
              <a:rPr lang="en-US" sz="1400" dirty="0">
                <a:latin typeface="Segoe UI Light" pitchFamily="34" charset="0"/>
                <a:cs typeface="Calibri" pitchFamily="34" charset="0"/>
              </a:rPr>
              <a:t>Generation 4 DCs</a:t>
            </a:r>
          </a:p>
        </p:txBody>
      </p:sp>
      <p:sp>
        <p:nvSpPr>
          <p:cNvPr id="2" name="Rectangle 1"/>
          <p:cNvSpPr>
            <a:spLocks noChangeArrowheads="1"/>
          </p:cNvSpPr>
          <p:nvPr/>
        </p:nvSpPr>
        <p:spPr bwMode="auto">
          <a:xfrm>
            <a:off x="1524026"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FFFFFF"/>
              </a:solidFill>
              <a:cs typeface="Arial" charset="0"/>
            </a:endParaRPr>
          </a:p>
        </p:txBody>
      </p:sp>
      <p:pic>
        <p:nvPicPr>
          <p:cNvPr id="1026" name="Picture 2" descr="C:\Users\Public\Documents\Microsoft\Events\Architect Council\Dublin-DC.bmp"/>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351465" y="1628005"/>
            <a:ext cx="1551763" cy="909151"/>
          </a:xfrm>
          <a:prstGeom prst="roundRect">
            <a:avLst>
              <a:gd name="adj" fmla="val 8594"/>
            </a:avLst>
          </a:prstGeom>
          <a:solidFill>
            <a:srgbClr val="FFFFFF">
              <a:shade val="85000"/>
            </a:srgbClr>
          </a:solidFill>
          <a:ln>
            <a:noFill/>
          </a:ln>
          <a:effectLst/>
          <a:extLst/>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09822" y="6248400"/>
            <a:ext cx="1905778" cy="457200"/>
          </a:xfrm>
          <a:prstGeom prst="rect">
            <a:avLst/>
          </a:prstGeom>
        </p:spPr>
      </p:pic>
      <p:pic>
        <p:nvPicPr>
          <p:cNvPr id="43"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732693" y="4602480"/>
            <a:ext cx="280945" cy="414416"/>
          </a:xfrm>
          <a:prstGeom prst="rect">
            <a:avLst/>
          </a:prstGeom>
          <a:noFill/>
          <a:effectLst>
            <a:glow rad="139700">
              <a:schemeClr val="accent5">
                <a:satMod val="175000"/>
                <a:alpha val="40000"/>
              </a:schemeClr>
            </a:glow>
          </a:effectLst>
        </p:spPr>
      </p:pic>
      <p:pic>
        <p:nvPicPr>
          <p:cNvPr id="61"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972482" y="3874818"/>
            <a:ext cx="280945" cy="414416"/>
          </a:xfrm>
          <a:prstGeom prst="rect">
            <a:avLst/>
          </a:prstGeom>
          <a:noFill/>
          <a:effectLst>
            <a:glow rad="139700">
              <a:schemeClr val="accent5">
                <a:satMod val="175000"/>
                <a:alpha val="40000"/>
              </a:schemeClr>
            </a:glow>
          </a:effectLst>
        </p:spPr>
      </p:pic>
      <p:pic>
        <p:nvPicPr>
          <p:cNvPr id="62"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124882" y="4027218"/>
            <a:ext cx="280945" cy="414416"/>
          </a:xfrm>
          <a:prstGeom prst="rect">
            <a:avLst/>
          </a:prstGeom>
          <a:noFill/>
          <a:effectLst>
            <a:glow rad="139700">
              <a:schemeClr val="accent5">
                <a:satMod val="175000"/>
                <a:alpha val="40000"/>
              </a:schemeClr>
            </a:glow>
          </a:effectLst>
        </p:spPr>
      </p:pic>
      <p:pic>
        <p:nvPicPr>
          <p:cNvPr id="64" name="Picture 2" descr="C:\Users\alexbrad\Documents\Logos\DVD_ART34\Artwork_Imagery\Icons - Illustrations\_XML ICONS\Servers computer.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77282" y="4179618"/>
            <a:ext cx="280945" cy="414416"/>
          </a:xfrm>
          <a:prstGeom prst="rect">
            <a:avLst/>
          </a:prstGeom>
          <a:noFill/>
          <a:effectLst>
            <a:glow rad="139700">
              <a:schemeClr val="accent5">
                <a:satMod val="175000"/>
                <a:alpha val="40000"/>
              </a:schemeClr>
            </a:glow>
          </a:effectLst>
        </p:spPr>
      </p:pic>
    </p:spTree>
    <p:extLst>
      <p:ext uri="{BB962C8B-B14F-4D97-AF65-F5344CB8AC3E}">
        <p14:creationId xmlns:p14="http://schemas.microsoft.com/office/powerpoint/2010/main" val="3003158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0" fill="hold"/>
                                        <p:tgtEl>
                                          <p:spTgt spid="38"/>
                                        </p:tgtEl>
                                        <p:attrNameLst>
                                          <p:attrName>ppt_x</p:attrName>
                                        </p:attrNameLst>
                                      </p:cBhvr>
                                      <p:tavLst>
                                        <p:tav tm="0">
                                          <p:val>
                                            <p:strVal val="#ppt_x"/>
                                          </p:val>
                                        </p:tav>
                                        <p:tav tm="100000">
                                          <p:val>
                                            <p:strVal val="#ppt_x"/>
                                          </p:val>
                                        </p:tav>
                                      </p:tavLst>
                                    </p:anim>
                                    <p:anim calcmode="lin" valueType="num">
                                      <p:cBhvr additive="base">
                                        <p:cTn id="8" dur="100" fill="hold"/>
                                        <p:tgtEl>
                                          <p:spTgt spid="38"/>
                                        </p:tgtEl>
                                        <p:attrNameLst>
                                          <p:attrName>ppt_y</p:attrName>
                                        </p:attrNameLst>
                                      </p:cBhvr>
                                      <p:tavLst>
                                        <p:tav tm="0">
                                          <p:val>
                                            <p:strVal val="0-#ppt_h/2"/>
                                          </p:val>
                                        </p:tav>
                                        <p:tav tm="100000">
                                          <p:val>
                                            <p:strVal val="#ppt_y"/>
                                          </p:val>
                                        </p:tav>
                                      </p:tavLst>
                                    </p:anim>
                                  </p:childTnLst>
                                </p:cTn>
                              </p:par>
                            </p:childTnLst>
                          </p:cTn>
                        </p:par>
                        <p:par>
                          <p:cTn id="9" fill="hold">
                            <p:stCondLst>
                              <p:cond delay="100"/>
                            </p:stCondLst>
                            <p:childTnLst>
                              <p:par>
                                <p:cTn id="10" presetID="2" presetClass="entr" presetSubtype="1"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100" fill="hold"/>
                                        <p:tgtEl>
                                          <p:spTgt spid="37"/>
                                        </p:tgtEl>
                                        <p:attrNameLst>
                                          <p:attrName>ppt_x</p:attrName>
                                        </p:attrNameLst>
                                      </p:cBhvr>
                                      <p:tavLst>
                                        <p:tav tm="0">
                                          <p:val>
                                            <p:strVal val="#ppt_x"/>
                                          </p:val>
                                        </p:tav>
                                        <p:tav tm="100000">
                                          <p:val>
                                            <p:strVal val="#ppt_x"/>
                                          </p:val>
                                        </p:tav>
                                      </p:tavLst>
                                    </p:anim>
                                    <p:anim calcmode="lin" valueType="num">
                                      <p:cBhvr additive="base">
                                        <p:cTn id="13" dur="1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200"/>
                            </p:stCondLst>
                            <p:childTnLst>
                              <p:par>
                                <p:cTn id="15" presetID="2" presetClass="entr" presetSubtype="1"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100" fill="hold"/>
                                        <p:tgtEl>
                                          <p:spTgt spid="40"/>
                                        </p:tgtEl>
                                        <p:attrNameLst>
                                          <p:attrName>ppt_x</p:attrName>
                                        </p:attrNameLst>
                                      </p:cBhvr>
                                      <p:tavLst>
                                        <p:tav tm="0">
                                          <p:val>
                                            <p:strVal val="#ppt_x"/>
                                          </p:val>
                                        </p:tav>
                                        <p:tav tm="100000">
                                          <p:val>
                                            <p:strVal val="#ppt_x"/>
                                          </p:val>
                                        </p:tav>
                                      </p:tavLst>
                                    </p:anim>
                                    <p:anim calcmode="lin" valueType="num">
                                      <p:cBhvr additive="base">
                                        <p:cTn id="18" dur="100" fill="hold"/>
                                        <p:tgtEl>
                                          <p:spTgt spid="40"/>
                                        </p:tgtEl>
                                        <p:attrNameLst>
                                          <p:attrName>ppt_y</p:attrName>
                                        </p:attrNameLst>
                                      </p:cBhvr>
                                      <p:tavLst>
                                        <p:tav tm="0">
                                          <p:val>
                                            <p:strVal val="0-#ppt_h/2"/>
                                          </p:val>
                                        </p:tav>
                                        <p:tav tm="100000">
                                          <p:val>
                                            <p:strVal val="#ppt_y"/>
                                          </p:val>
                                        </p:tav>
                                      </p:tavLst>
                                    </p:anim>
                                  </p:childTnLst>
                                </p:cTn>
                              </p:par>
                            </p:childTnLst>
                          </p:cTn>
                        </p:par>
                        <p:par>
                          <p:cTn id="19" fill="hold">
                            <p:stCondLst>
                              <p:cond delay="300"/>
                            </p:stCondLst>
                            <p:childTnLst>
                              <p:par>
                                <p:cTn id="20" presetID="2"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100" fill="hold"/>
                                        <p:tgtEl>
                                          <p:spTgt spid="42"/>
                                        </p:tgtEl>
                                        <p:attrNameLst>
                                          <p:attrName>ppt_x</p:attrName>
                                        </p:attrNameLst>
                                      </p:cBhvr>
                                      <p:tavLst>
                                        <p:tav tm="0">
                                          <p:val>
                                            <p:strVal val="#ppt_x"/>
                                          </p:val>
                                        </p:tav>
                                        <p:tav tm="100000">
                                          <p:val>
                                            <p:strVal val="#ppt_x"/>
                                          </p:val>
                                        </p:tav>
                                      </p:tavLst>
                                    </p:anim>
                                    <p:anim calcmode="lin" valueType="num">
                                      <p:cBhvr additive="base">
                                        <p:cTn id="23" dur="100" fill="hold"/>
                                        <p:tgtEl>
                                          <p:spTgt spid="42"/>
                                        </p:tgtEl>
                                        <p:attrNameLst>
                                          <p:attrName>ppt_y</p:attrName>
                                        </p:attrNameLst>
                                      </p:cBhvr>
                                      <p:tavLst>
                                        <p:tav tm="0">
                                          <p:val>
                                            <p:strVal val="0-#ppt_h/2"/>
                                          </p:val>
                                        </p:tav>
                                        <p:tav tm="100000">
                                          <p:val>
                                            <p:strVal val="#ppt_y"/>
                                          </p:val>
                                        </p:tav>
                                      </p:tavLst>
                                    </p:anim>
                                  </p:childTnLst>
                                </p:cTn>
                              </p:par>
                            </p:childTnLst>
                          </p:cTn>
                        </p:par>
                        <p:par>
                          <p:cTn id="24" fill="hold">
                            <p:stCondLst>
                              <p:cond delay="400"/>
                            </p:stCondLst>
                            <p:childTnLst>
                              <p:par>
                                <p:cTn id="25" presetID="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100" fill="hold"/>
                                        <p:tgtEl>
                                          <p:spTgt spid="39"/>
                                        </p:tgtEl>
                                        <p:attrNameLst>
                                          <p:attrName>ppt_x</p:attrName>
                                        </p:attrNameLst>
                                      </p:cBhvr>
                                      <p:tavLst>
                                        <p:tav tm="0">
                                          <p:val>
                                            <p:strVal val="#ppt_x"/>
                                          </p:val>
                                        </p:tav>
                                        <p:tav tm="100000">
                                          <p:val>
                                            <p:strVal val="#ppt_x"/>
                                          </p:val>
                                        </p:tav>
                                      </p:tavLst>
                                    </p:anim>
                                    <p:anim calcmode="lin" valueType="num">
                                      <p:cBhvr additive="base">
                                        <p:cTn id="28" dur="100" fill="hold"/>
                                        <p:tgtEl>
                                          <p:spTgt spid="39"/>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2" presetClass="entr" presetSubtype="1"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100" fill="hold"/>
                                        <p:tgtEl>
                                          <p:spTgt spid="41"/>
                                        </p:tgtEl>
                                        <p:attrNameLst>
                                          <p:attrName>ppt_x</p:attrName>
                                        </p:attrNameLst>
                                      </p:cBhvr>
                                      <p:tavLst>
                                        <p:tav tm="0">
                                          <p:val>
                                            <p:strVal val="#ppt_x"/>
                                          </p:val>
                                        </p:tav>
                                        <p:tav tm="100000">
                                          <p:val>
                                            <p:strVal val="#ppt_x"/>
                                          </p:val>
                                        </p:tav>
                                      </p:tavLst>
                                    </p:anim>
                                    <p:anim calcmode="lin" valueType="num">
                                      <p:cBhvr additive="base">
                                        <p:cTn id="33" dur="100" fill="hold"/>
                                        <p:tgtEl>
                                          <p:spTgt spid="41"/>
                                        </p:tgtEl>
                                        <p:attrNameLst>
                                          <p:attrName>ppt_y</p:attrName>
                                        </p:attrNameLst>
                                      </p:cBhvr>
                                      <p:tavLst>
                                        <p:tav tm="0">
                                          <p:val>
                                            <p:strVal val="0-#ppt_h/2"/>
                                          </p:val>
                                        </p:tav>
                                        <p:tav tm="100000">
                                          <p:val>
                                            <p:strVal val="#ppt_y"/>
                                          </p:val>
                                        </p:tav>
                                      </p:tavLst>
                                    </p:anim>
                                  </p:childTnLst>
                                </p:cTn>
                              </p:par>
                            </p:childTnLst>
                          </p:cTn>
                        </p:par>
                        <p:par>
                          <p:cTn id="34" fill="hold">
                            <p:stCondLst>
                              <p:cond delay="600"/>
                            </p:stCondLst>
                            <p:childTnLst>
                              <p:par>
                                <p:cTn id="35" presetID="2" presetClass="entr" presetSubtype="1"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100" fill="hold"/>
                                        <p:tgtEl>
                                          <p:spTgt spid="36"/>
                                        </p:tgtEl>
                                        <p:attrNameLst>
                                          <p:attrName>ppt_x</p:attrName>
                                        </p:attrNameLst>
                                      </p:cBhvr>
                                      <p:tavLst>
                                        <p:tav tm="0">
                                          <p:val>
                                            <p:strVal val="#ppt_x"/>
                                          </p:val>
                                        </p:tav>
                                        <p:tav tm="100000">
                                          <p:val>
                                            <p:strVal val="#ppt_x"/>
                                          </p:val>
                                        </p:tav>
                                      </p:tavLst>
                                    </p:anim>
                                    <p:anim calcmode="lin" valueType="num">
                                      <p:cBhvr additive="base">
                                        <p:cTn id="38" dur="100" fill="hold"/>
                                        <p:tgtEl>
                                          <p:spTgt spid="36"/>
                                        </p:tgtEl>
                                        <p:attrNameLst>
                                          <p:attrName>ppt_y</p:attrName>
                                        </p:attrNameLst>
                                      </p:cBhvr>
                                      <p:tavLst>
                                        <p:tav tm="0">
                                          <p:val>
                                            <p:strVal val="0-#ppt_h/2"/>
                                          </p:val>
                                        </p:tav>
                                        <p:tav tm="100000">
                                          <p:val>
                                            <p:strVal val="#ppt_y"/>
                                          </p:val>
                                        </p:tav>
                                      </p:tavLst>
                                    </p:anim>
                                  </p:childTnLst>
                                </p:cTn>
                              </p:par>
                            </p:childTnLst>
                          </p:cTn>
                        </p:par>
                        <p:par>
                          <p:cTn id="39" fill="hold">
                            <p:stCondLst>
                              <p:cond delay="700"/>
                            </p:stCondLst>
                            <p:childTnLst>
                              <p:par>
                                <p:cTn id="40" presetID="2" presetClass="entr" presetSubtype="1"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100" fill="hold"/>
                                        <p:tgtEl>
                                          <p:spTgt spid="53"/>
                                        </p:tgtEl>
                                        <p:attrNameLst>
                                          <p:attrName>ppt_x</p:attrName>
                                        </p:attrNameLst>
                                      </p:cBhvr>
                                      <p:tavLst>
                                        <p:tav tm="0">
                                          <p:val>
                                            <p:strVal val="#ppt_x"/>
                                          </p:val>
                                        </p:tav>
                                        <p:tav tm="100000">
                                          <p:val>
                                            <p:strVal val="#ppt_x"/>
                                          </p:val>
                                        </p:tav>
                                      </p:tavLst>
                                    </p:anim>
                                    <p:anim calcmode="lin" valueType="num">
                                      <p:cBhvr additive="base">
                                        <p:cTn id="43" dur="100" fill="hold"/>
                                        <p:tgtEl>
                                          <p:spTgt spid="53"/>
                                        </p:tgtEl>
                                        <p:attrNameLst>
                                          <p:attrName>ppt_y</p:attrName>
                                        </p:attrNameLst>
                                      </p:cBhvr>
                                      <p:tavLst>
                                        <p:tav tm="0">
                                          <p:val>
                                            <p:strVal val="0-#ppt_h/2"/>
                                          </p:val>
                                        </p:tav>
                                        <p:tav tm="100000">
                                          <p:val>
                                            <p:strVal val="#ppt_y"/>
                                          </p:val>
                                        </p:tav>
                                      </p:tavLst>
                                    </p:anim>
                                  </p:childTnLst>
                                </p:cTn>
                              </p:par>
                            </p:childTnLst>
                          </p:cTn>
                        </p:par>
                        <p:par>
                          <p:cTn id="44" fill="hold">
                            <p:stCondLst>
                              <p:cond delay="800"/>
                            </p:stCondLst>
                            <p:childTnLst>
                              <p:par>
                                <p:cTn id="45" presetID="2" presetClass="entr" presetSubtype="1"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100" fill="hold"/>
                                        <p:tgtEl>
                                          <p:spTgt spid="49"/>
                                        </p:tgtEl>
                                        <p:attrNameLst>
                                          <p:attrName>ppt_x</p:attrName>
                                        </p:attrNameLst>
                                      </p:cBhvr>
                                      <p:tavLst>
                                        <p:tav tm="0">
                                          <p:val>
                                            <p:strVal val="#ppt_x"/>
                                          </p:val>
                                        </p:tav>
                                        <p:tav tm="100000">
                                          <p:val>
                                            <p:strVal val="#ppt_x"/>
                                          </p:val>
                                        </p:tav>
                                      </p:tavLst>
                                    </p:anim>
                                    <p:anim calcmode="lin" valueType="num">
                                      <p:cBhvr additive="base">
                                        <p:cTn id="48" dur="100" fill="hold"/>
                                        <p:tgtEl>
                                          <p:spTgt spid="49"/>
                                        </p:tgtEl>
                                        <p:attrNameLst>
                                          <p:attrName>ppt_y</p:attrName>
                                        </p:attrNameLst>
                                      </p:cBhvr>
                                      <p:tavLst>
                                        <p:tav tm="0">
                                          <p:val>
                                            <p:strVal val="0-#ppt_h/2"/>
                                          </p:val>
                                        </p:tav>
                                        <p:tav tm="100000">
                                          <p:val>
                                            <p:strVal val="#ppt_y"/>
                                          </p:val>
                                        </p:tav>
                                      </p:tavLst>
                                    </p:anim>
                                  </p:childTnLst>
                                </p:cTn>
                              </p:par>
                            </p:childTnLst>
                          </p:cTn>
                        </p:par>
                        <p:par>
                          <p:cTn id="49" fill="hold">
                            <p:stCondLst>
                              <p:cond delay="900"/>
                            </p:stCondLst>
                            <p:childTnLst>
                              <p:par>
                                <p:cTn id="50" presetID="2" presetClass="entr" presetSubtype="1"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100" fill="hold"/>
                                        <p:tgtEl>
                                          <p:spTgt spid="52"/>
                                        </p:tgtEl>
                                        <p:attrNameLst>
                                          <p:attrName>ppt_x</p:attrName>
                                        </p:attrNameLst>
                                      </p:cBhvr>
                                      <p:tavLst>
                                        <p:tav tm="0">
                                          <p:val>
                                            <p:strVal val="#ppt_x"/>
                                          </p:val>
                                        </p:tav>
                                        <p:tav tm="100000">
                                          <p:val>
                                            <p:strVal val="#ppt_x"/>
                                          </p:val>
                                        </p:tav>
                                      </p:tavLst>
                                    </p:anim>
                                    <p:anim calcmode="lin" valueType="num">
                                      <p:cBhvr additive="base">
                                        <p:cTn id="53" dur="100" fill="hold"/>
                                        <p:tgtEl>
                                          <p:spTgt spid="52"/>
                                        </p:tgtEl>
                                        <p:attrNameLst>
                                          <p:attrName>ppt_y</p:attrName>
                                        </p:attrNameLst>
                                      </p:cBhvr>
                                      <p:tavLst>
                                        <p:tav tm="0">
                                          <p:val>
                                            <p:strVal val="0-#ppt_h/2"/>
                                          </p:val>
                                        </p:tav>
                                        <p:tav tm="100000">
                                          <p:val>
                                            <p:strVal val="#ppt_y"/>
                                          </p:val>
                                        </p:tav>
                                      </p:tavLst>
                                    </p:anim>
                                  </p:childTnLst>
                                </p:cTn>
                              </p:par>
                            </p:childTnLst>
                          </p:cTn>
                        </p:par>
                        <p:par>
                          <p:cTn id="54" fill="hold">
                            <p:stCondLst>
                              <p:cond delay="1000"/>
                            </p:stCondLst>
                            <p:childTnLst>
                              <p:par>
                                <p:cTn id="55" presetID="2" presetClass="entr" presetSubtype="1" fill="hold" nodeType="after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100" fill="hold"/>
                                        <p:tgtEl>
                                          <p:spTgt spid="50"/>
                                        </p:tgtEl>
                                        <p:attrNameLst>
                                          <p:attrName>ppt_x</p:attrName>
                                        </p:attrNameLst>
                                      </p:cBhvr>
                                      <p:tavLst>
                                        <p:tav tm="0">
                                          <p:val>
                                            <p:strVal val="#ppt_x"/>
                                          </p:val>
                                        </p:tav>
                                        <p:tav tm="100000">
                                          <p:val>
                                            <p:strVal val="#ppt_x"/>
                                          </p:val>
                                        </p:tav>
                                      </p:tavLst>
                                    </p:anim>
                                    <p:anim calcmode="lin" valueType="num">
                                      <p:cBhvr additive="base">
                                        <p:cTn id="58" dur="100" fill="hold"/>
                                        <p:tgtEl>
                                          <p:spTgt spid="50"/>
                                        </p:tgtEl>
                                        <p:attrNameLst>
                                          <p:attrName>ppt_y</p:attrName>
                                        </p:attrNameLst>
                                      </p:cBhvr>
                                      <p:tavLst>
                                        <p:tav tm="0">
                                          <p:val>
                                            <p:strVal val="0-#ppt_h/2"/>
                                          </p:val>
                                        </p:tav>
                                        <p:tav tm="100000">
                                          <p:val>
                                            <p:strVal val="#ppt_y"/>
                                          </p:val>
                                        </p:tav>
                                      </p:tavLst>
                                    </p:anim>
                                  </p:childTnLst>
                                </p:cTn>
                              </p:par>
                            </p:childTnLst>
                          </p:cTn>
                        </p:par>
                        <p:par>
                          <p:cTn id="59" fill="hold">
                            <p:stCondLst>
                              <p:cond delay="1100"/>
                            </p:stCondLst>
                            <p:childTnLst>
                              <p:par>
                                <p:cTn id="60" presetID="2" presetClass="entr" presetSubtype="1" fill="hold" nodeType="after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additive="base">
                                        <p:cTn id="62" dur="100" fill="hold"/>
                                        <p:tgtEl>
                                          <p:spTgt spid="58"/>
                                        </p:tgtEl>
                                        <p:attrNameLst>
                                          <p:attrName>ppt_x</p:attrName>
                                        </p:attrNameLst>
                                      </p:cBhvr>
                                      <p:tavLst>
                                        <p:tav tm="0">
                                          <p:val>
                                            <p:strVal val="#ppt_x"/>
                                          </p:val>
                                        </p:tav>
                                        <p:tav tm="100000">
                                          <p:val>
                                            <p:strVal val="#ppt_x"/>
                                          </p:val>
                                        </p:tav>
                                      </p:tavLst>
                                    </p:anim>
                                    <p:anim calcmode="lin" valueType="num">
                                      <p:cBhvr additive="base">
                                        <p:cTn id="63" dur="100" fill="hold"/>
                                        <p:tgtEl>
                                          <p:spTgt spid="58"/>
                                        </p:tgtEl>
                                        <p:attrNameLst>
                                          <p:attrName>ppt_y</p:attrName>
                                        </p:attrNameLst>
                                      </p:cBhvr>
                                      <p:tavLst>
                                        <p:tav tm="0">
                                          <p:val>
                                            <p:strVal val="0-#ppt_h/2"/>
                                          </p:val>
                                        </p:tav>
                                        <p:tav tm="100000">
                                          <p:val>
                                            <p:strVal val="#ppt_y"/>
                                          </p:val>
                                        </p:tav>
                                      </p:tavLst>
                                    </p:anim>
                                  </p:childTnLst>
                                </p:cTn>
                              </p:par>
                            </p:childTnLst>
                          </p:cTn>
                        </p:par>
                        <p:par>
                          <p:cTn id="64" fill="hold">
                            <p:stCondLst>
                              <p:cond delay="1200"/>
                            </p:stCondLst>
                            <p:childTnLst>
                              <p:par>
                                <p:cTn id="65" presetID="2" presetClass="entr" presetSubtype="1"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100" fill="hold"/>
                                        <p:tgtEl>
                                          <p:spTgt spid="55"/>
                                        </p:tgtEl>
                                        <p:attrNameLst>
                                          <p:attrName>ppt_x</p:attrName>
                                        </p:attrNameLst>
                                      </p:cBhvr>
                                      <p:tavLst>
                                        <p:tav tm="0">
                                          <p:val>
                                            <p:strVal val="#ppt_x"/>
                                          </p:val>
                                        </p:tav>
                                        <p:tav tm="100000">
                                          <p:val>
                                            <p:strVal val="#ppt_x"/>
                                          </p:val>
                                        </p:tav>
                                      </p:tavLst>
                                    </p:anim>
                                    <p:anim calcmode="lin" valueType="num">
                                      <p:cBhvr additive="base">
                                        <p:cTn id="68" dur="100" fill="hold"/>
                                        <p:tgtEl>
                                          <p:spTgt spid="55"/>
                                        </p:tgtEl>
                                        <p:attrNameLst>
                                          <p:attrName>ppt_y</p:attrName>
                                        </p:attrNameLst>
                                      </p:cBhvr>
                                      <p:tavLst>
                                        <p:tav tm="0">
                                          <p:val>
                                            <p:strVal val="0-#ppt_h/2"/>
                                          </p:val>
                                        </p:tav>
                                        <p:tav tm="100000">
                                          <p:val>
                                            <p:strVal val="#ppt_y"/>
                                          </p:val>
                                        </p:tav>
                                      </p:tavLst>
                                    </p:anim>
                                  </p:childTnLst>
                                </p:cTn>
                              </p:par>
                            </p:childTnLst>
                          </p:cTn>
                        </p:par>
                        <p:par>
                          <p:cTn id="69" fill="hold">
                            <p:stCondLst>
                              <p:cond delay="1300"/>
                            </p:stCondLst>
                            <p:childTnLst>
                              <p:par>
                                <p:cTn id="70" presetID="2" presetClass="entr" presetSubtype="1" fill="hold" nodeType="after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100" fill="hold"/>
                                        <p:tgtEl>
                                          <p:spTgt spid="48"/>
                                        </p:tgtEl>
                                        <p:attrNameLst>
                                          <p:attrName>ppt_x</p:attrName>
                                        </p:attrNameLst>
                                      </p:cBhvr>
                                      <p:tavLst>
                                        <p:tav tm="0">
                                          <p:val>
                                            <p:strVal val="#ppt_x"/>
                                          </p:val>
                                        </p:tav>
                                        <p:tav tm="100000">
                                          <p:val>
                                            <p:strVal val="#ppt_x"/>
                                          </p:val>
                                        </p:tav>
                                      </p:tavLst>
                                    </p:anim>
                                    <p:anim calcmode="lin" valueType="num">
                                      <p:cBhvr additive="base">
                                        <p:cTn id="73" dur="100" fill="hold"/>
                                        <p:tgtEl>
                                          <p:spTgt spid="48"/>
                                        </p:tgtEl>
                                        <p:attrNameLst>
                                          <p:attrName>ppt_y</p:attrName>
                                        </p:attrNameLst>
                                      </p:cBhvr>
                                      <p:tavLst>
                                        <p:tav tm="0">
                                          <p:val>
                                            <p:strVal val="0-#ppt_h/2"/>
                                          </p:val>
                                        </p:tav>
                                        <p:tav tm="100000">
                                          <p:val>
                                            <p:strVal val="#ppt_y"/>
                                          </p:val>
                                        </p:tav>
                                      </p:tavLst>
                                    </p:anim>
                                  </p:childTnLst>
                                </p:cTn>
                              </p:par>
                            </p:childTnLst>
                          </p:cTn>
                        </p:par>
                        <p:par>
                          <p:cTn id="74" fill="hold">
                            <p:stCondLst>
                              <p:cond delay="1400"/>
                            </p:stCondLst>
                            <p:childTnLst>
                              <p:par>
                                <p:cTn id="75" presetID="2" presetClass="entr" presetSubtype="1" fill="hold" nodeType="afterEffect">
                                  <p:stCondLst>
                                    <p:cond delay="0"/>
                                  </p:stCondLst>
                                  <p:childTnLst>
                                    <p:set>
                                      <p:cBhvr>
                                        <p:cTn id="76" dur="1" fill="hold">
                                          <p:stCondLst>
                                            <p:cond delay="0"/>
                                          </p:stCondLst>
                                        </p:cTn>
                                        <p:tgtEl>
                                          <p:spTgt spid="56"/>
                                        </p:tgtEl>
                                        <p:attrNameLst>
                                          <p:attrName>style.visibility</p:attrName>
                                        </p:attrNameLst>
                                      </p:cBhvr>
                                      <p:to>
                                        <p:strVal val="visible"/>
                                      </p:to>
                                    </p:set>
                                    <p:anim calcmode="lin" valueType="num">
                                      <p:cBhvr additive="base">
                                        <p:cTn id="77" dur="100" fill="hold"/>
                                        <p:tgtEl>
                                          <p:spTgt spid="56"/>
                                        </p:tgtEl>
                                        <p:attrNameLst>
                                          <p:attrName>ppt_x</p:attrName>
                                        </p:attrNameLst>
                                      </p:cBhvr>
                                      <p:tavLst>
                                        <p:tav tm="0">
                                          <p:val>
                                            <p:strVal val="#ppt_x"/>
                                          </p:val>
                                        </p:tav>
                                        <p:tav tm="100000">
                                          <p:val>
                                            <p:strVal val="#ppt_x"/>
                                          </p:val>
                                        </p:tav>
                                      </p:tavLst>
                                    </p:anim>
                                    <p:anim calcmode="lin" valueType="num">
                                      <p:cBhvr additive="base">
                                        <p:cTn id="78" dur="100" fill="hold"/>
                                        <p:tgtEl>
                                          <p:spTgt spid="56"/>
                                        </p:tgtEl>
                                        <p:attrNameLst>
                                          <p:attrName>ppt_y</p:attrName>
                                        </p:attrNameLst>
                                      </p:cBhvr>
                                      <p:tavLst>
                                        <p:tav tm="0">
                                          <p:val>
                                            <p:strVal val="0-#ppt_h/2"/>
                                          </p:val>
                                        </p:tav>
                                        <p:tav tm="100000">
                                          <p:val>
                                            <p:strVal val="#ppt_y"/>
                                          </p:val>
                                        </p:tav>
                                      </p:tavLst>
                                    </p:anim>
                                  </p:childTnLst>
                                </p:cTn>
                              </p:par>
                            </p:childTnLst>
                          </p:cTn>
                        </p:par>
                        <p:par>
                          <p:cTn id="79" fill="hold">
                            <p:stCondLst>
                              <p:cond delay="1500"/>
                            </p:stCondLst>
                            <p:childTnLst>
                              <p:par>
                                <p:cTn id="80" presetID="2" presetClass="entr" presetSubtype="1" fill="hold" nodeType="after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additive="base">
                                        <p:cTn id="82" dur="100" fill="hold"/>
                                        <p:tgtEl>
                                          <p:spTgt spid="51"/>
                                        </p:tgtEl>
                                        <p:attrNameLst>
                                          <p:attrName>ppt_x</p:attrName>
                                        </p:attrNameLst>
                                      </p:cBhvr>
                                      <p:tavLst>
                                        <p:tav tm="0">
                                          <p:val>
                                            <p:strVal val="#ppt_x"/>
                                          </p:val>
                                        </p:tav>
                                        <p:tav tm="100000">
                                          <p:val>
                                            <p:strVal val="#ppt_x"/>
                                          </p:val>
                                        </p:tav>
                                      </p:tavLst>
                                    </p:anim>
                                    <p:anim calcmode="lin" valueType="num">
                                      <p:cBhvr additive="base">
                                        <p:cTn id="83" dur="100" fill="hold"/>
                                        <p:tgtEl>
                                          <p:spTgt spid="51"/>
                                        </p:tgtEl>
                                        <p:attrNameLst>
                                          <p:attrName>ppt_y</p:attrName>
                                        </p:attrNameLst>
                                      </p:cBhvr>
                                      <p:tavLst>
                                        <p:tav tm="0">
                                          <p:val>
                                            <p:strVal val="0-#ppt_h/2"/>
                                          </p:val>
                                        </p:tav>
                                        <p:tav tm="100000">
                                          <p:val>
                                            <p:strVal val="#ppt_y"/>
                                          </p:val>
                                        </p:tav>
                                      </p:tavLst>
                                    </p:anim>
                                  </p:childTnLst>
                                </p:cTn>
                              </p:par>
                            </p:childTnLst>
                          </p:cTn>
                        </p:par>
                        <p:par>
                          <p:cTn id="84" fill="hold">
                            <p:stCondLst>
                              <p:cond delay="1600"/>
                            </p:stCondLst>
                            <p:childTnLst>
                              <p:par>
                                <p:cTn id="85" presetID="2" presetClass="entr" presetSubtype="1" fill="hold" nodeType="after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100" fill="hold"/>
                                        <p:tgtEl>
                                          <p:spTgt spid="54"/>
                                        </p:tgtEl>
                                        <p:attrNameLst>
                                          <p:attrName>ppt_x</p:attrName>
                                        </p:attrNameLst>
                                      </p:cBhvr>
                                      <p:tavLst>
                                        <p:tav tm="0">
                                          <p:val>
                                            <p:strVal val="#ppt_x"/>
                                          </p:val>
                                        </p:tav>
                                        <p:tav tm="100000">
                                          <p:val>
                                            <p:strVal val="#ppt_x"/>
                                          </p:val>
                                        </p:tav>
                                      </p:tavLst>
                                    </p:anim>
                                    <p:anim calcmode="lin" valueType="num">
                                      <p:cBhvr additive="base">
                                        <p:cTn id="88" dur="100" fill="hold"/>
                                        <p:tgtEl>
                                          <p:spTgt spid="54"/>
                                        </p:tgtEl>
                                        <p:attrNameLst>
                                          <p:attrName>ppt_y</p:attrName>
                                        </p:attrNameLst>
                                      </p:cBhvr>
                                      <p:tavLst>
                                        <p:tav tm="0">
                                          <p:val>
                                            <p:strVal val="0-#ppt_h/2"/>
                                          </p:val>
                                        </p:tav>
                                        <p:tav tm="100000">
                                          <p:val>
                                            <p:strVal val="#ppt_y"/>
                                          </p:val>
                                        </p:tav>
                                      </p:tavLst>
                                    </p:anim>
                                  </p:childTnLst>
                                </p:cTn>
                              </p:par>
                            </p:childTnLst>
                          </p:cTn>
                        </p:par>
                        <p:par>
                          <p:cTn id="89" fill="hold">
                            <p:stCondLst>
                              <p:cond delay="1700"/>
                            </p:stCondLst>
                            <p:childTnLst>
                              <p:par>
                                <p:cTn id="90" presetID="2" presetClass="entr" presetSubtype="1" fill="hold" nodeType="afterEffect">
                                  <p:stCondLst>
                                    <p:cond delay="0"/>
                                  </p:stCondLst>
                                  <p:childTnLst>
                                    <p:set>
                                      <p:cBhvr>
                                        <p:cTn id="91" dur="1" fill="hold">
                                          <p:stCondLst>
                                            <p:cond delay="0"/>
                                          </p:stCondLst>
                                        </p:cTn>
                                        <p:tgtEl>
                                          <p:spTgt spid="57"/>
                                        </p:tgtEl>
                                        <p:attrNameLst>
                                          <p:attrName>style.visibility</p:attrName>
                                        </p:attrNameLst>
                                      </p:cBhvr>
                                      <p:to>
                                        <p:strVal val="visible"/>
                                      </p:to>
                                    </p:set>
                                    <p:anim calcmode="lin" valueType="num">
                                      <p:cBhvr additive="base">
                                        <p:cTn id="92" dur="100" fill="hold"/>
                                        <p:tgtEl>
                                          <p:spTgt spid="57"/>
                                        </p:tgtEl>
                                        <p:attrNameLst>
                                          <p:attrName>ppt_x</p:attrName>
                                        </p:attrNameLst>
                                      </p:cBhvr>
                                      <p:tavLst>
                                        <p:tav tm="0">
                                          <p:val>
                                            <p:strVal val="#ppt_x"/>
                                          </p:val>
                                        </p:tav>
                                        <p:tav tm="100000">
                                          <p:val>
                                            <p:strVal val="#ppt_x"/>
                                          </p:val>
                                        </p:tav>
                                      </p:tavLst>
                                    </p:anim>
                                    <p:anim calcmode="lin" valueType="num">
                                      <p:cBhvr additive="base">
                                        <p:cTn id="93" dur="100" fill="hold"/>
                                        <p:tgtEl>
                                          <p:spTgt spid="57"/>
                                        </p:tgtEl>
                                        <p:attrNameLst>
                                          <p:attrName>ppt_y</p:attrName>
                                        </p:attrNameLst>
                                      </p:cBhvr>
                                      <p:tavLst>
                                        <p:tav tm="0">
                                          <p:val>
                                            <p:strVal val="0-#ppt_h/2"/>
                                          </p:val>
                                        </p:tav>
                                        <p:tav tm="100000">
                                          <p:val>
                                            <p:strVal val="#ppt_y"/>
                                          </p:val>
                                        </p:tav>
                                      </p:tavLst>
                                    </p:anim>
                                  </p:childTnLst>
                                </p:cTn>
                              </p:par>
                            </p:childTnLst>
                          </p:cTn>
                        </p:par>
                        <p:par>
                          <p:cTn id="94" fill="hold">
                            <p:stCondLst>
                              <p:cond delay="1800"/>
                            </p:stCondLst>
                            <p:childTnLst>
                              <p:par>
                                <p:cTn id="95" presetID="2" presetClass="entr" presetSubtype="1" fill="hold" nodeType="afterEffect">
                                  <p:stCondLst>
                                    <p:cond delay="0"/>
                                  </p:stCondLst>
                                  <p:childTnLst>
                                    <p:set>
                                      <p:cBhvr>
                                        <p:cTn id="96" dur="1" fill="hold">
                                          <p:stCondLst>
                                            <p:cond delay="0"/>
                                          </p:stCondLst>
                                        </p:cTn>
                                        <p:tgtEl>
                                          <p:spTgt spid="60"/>
                                        </p:tgtEl>
                                        <p:attrNameLst>
                                          <p:attrName>style.visibility</p:attrName>
                                        </p:attrNameLst>
                                      </p:cBhvr>
                                      <p:to>
                                        <p:strVal val="visible"/>
                                      </p:to>
                                    </p:set>
                                    <p:anim calcmode="lin" valueType="num">
                                      <p:cBhvr additive="base">
                                        <p:cTn id="97" dur="100" fill="hold"/>
                                        <p:tgtEl>
                                          <p:spTgt spid="60"/>
                                        </p:tgtEl>
                                        <p:attrNameLst>
                                          <p:attrName>ppt_x</p:attrName>
                                        </p:attrNameLst>
                                      </p:cBhvr>
                                      <p:tavLst>
                                        <p:tav tm="0">
                                          <p:val>
                                            <p:strVal val="#ppt_x"/>
                                          </p:val>
                                        </p:tav>
                                        <p:tav tm="100000">
                                          <p:val>
                                            <p:strVal val="#ppt_x"/>
                                          </p:val>
                                        </p:tav>
                                      </p:tavLst>
                                    </p:anim>
                                    <p:anim calcmode="lin" valueType="num">
                                      <p:cBhvr additive="base">
                                        <p:cTn id="98" dur="100" fill="hold"/>
                                        <p:tgtEl>
                                          <p:spTgt spid="60"/>
                                        </p:tgtEl>
                                        <p:attrNameLst>
                                          <p:attrName>ppt_y</p:attrName>
                                        </p:attrNameLst>
                                      </p:cBhvr>
                                      <p:tavLst>
                                        <p:tav tm="0">
                                          <p:val>
                                            <p:strVal val="0-#ppt_h/2"/>
                                          </p:val>
                                        </p:tav>
                                        <p:tav tm="100000">
                                          <p:val>
                                            <p:strVal val="#ppt_y"/>
                                          </p:val>
                                        </p:tav>
                                      </p:tavLst>
                                    </p:anim>
                                  </p:childTnLst>
                                </p:cTn>
                              </p:par>
                            </p:childTnLst>
                          </p:cTn>
                        </p:par>
                        <p:par>
                          <p:cTn id="99" fill="hold">
                            <p:stCondLst>
                              <p:cond delay="1900"/>
                            </p:stCondLst>
                            <p:childTnLst>
                              <p:par>
                                <p:cTn id="100" presetID="2" presetClass="entr" presetSubtype="1" fill="hold" nodeType="afterEffect">
                                  <p:stCondLst>
                                    <p:cond delay="0"/>
                                  </p:stCondLst>
                                  <p:childTnLst>
                                    <p:set>
                                      <p:cBhvr>
                                        <p:cTn id="101" dur="1" fill="hold">
                                          <p:stCondLst>
                                            <p:cond delay="0"/>
                                          </p:stCondLst>
                                        </p:cTn>
                                        <p:tgtEl>
                                          <p:spTgt spid="59"/>
                                        </p:tgtEl>
                                        <p:attrNameLst>
                                          <p:attrName>style.visibility</p:attrName>
                                        </p:attrNameLst>
                                      </p:cBhvr>
                                      <p:to>
                                        <p:strVal val="visible"/>
                                      </p:to>
                                    </p:set>
                                    <p:anim calcmode="lin" valueType="num">
                                      <p:cBhvr additive="base">
                                        <p:cTn id="102" dur="100" fill="hold"/>
                                        <p:tgtEl>
                                          <p:spTgt spid="59"/>
                                        </p:tgtEl>
                                        <p:attrNameLst>
                                          <p:attrName>ppt_x</p:attrName>
                                        </p:attrNameLst>
                                      </p:cBhvr>
                                      <p:tavLst>
                                        <p:tav tm="0">
                                          <p:val>
                                            <p:strVal val="#ppt_x"/>
                                          </p:val>
                                        </p:tav>
                                        <p:tav tm="100000">
                                          <p:val>
                                            <p:strVal val="#ppt_x"/>
                                          </p:val>
                                        </p:tav>
                                      </p:tavLst>
                                    </p:anim>
                                    <p:anim calcmode="lin" valueType="num">
                                      <p:cBhvr additive="base">
                                        <p:cTn id="103" dur="100" fill="hold"/>
                                        <p:tgtEl>
                                          <p:spTgt spid="59"/>
                                        </p:tgtEl>
                                        <p:attrNameLst>
                                          <p:attrName>ppt_y</p:attrName>
                                        </p:attrNameLst>
                                      </p:cBhvr>
                                      <p:tavLst>
                                        <p:tav tm="0">
                                          <p:val>
                                            <p:strVal val="0-#ppt_h/2"/>
                                          </p:val>
                                        </p:tav>
                                        <p:tav tm="100000">
                                          <p:val>
                                            <p:strVal val="#ppt_y"/>
                                          </p:val>
                                        </p:tav>
                                      </p:tavLst>
                                    </p:anim>
                                  </p:childTnLst>
                                </p:cTn>
                              </p:par>
                            </p:childTnLst>
                          </p:cTn>
                        </p:par>
                        <p:par>
                          <p:cTn id="104" fill="hold">
                            <p:stCondLst>
                              <p:cond delay="2000"/>
                            </p:stCondLst>
                            <p:childTnLst>
                              <p:par>
                                <p:cTn id="105" presetID="2" presetClass="entr" presetSubtype="1" fill="hold" nodeType="afterEffect">
                                  <p:stCondLst>
                                    <p:cond delay="0"/>
                                  </p:stCondLst>
                                  <p:childTnLst>
                                    <p:set>
                                      <p:cBhvr>
                                        <p:cTn id="106" dur="1" fill="hold">
                                          <p:stCondLst>
                                            <p:cond delay="0"/>
                                          </p:stCondLst>
                                        </p:cTn>
                                        <p:tgtEl>
                                          <p:spTgt spid="43"/>
                                        </p:tgtEl>
                                        <p:attrNameLst>
                                          <p:attrName>style.visibility</p:attrName>
                                        </p:attrNameLst>
                                      </p:cBhvr>
                                      <p:to>
                                        <p:strVal val="visible"/>
                                      </p:to>
                                    </p:set>
                                    <p:anim calcmode="lin" valueType="num">
                                      <p:cBhvr additive="base">
                                        <p:cTn id="107" dur="100" fill="hold"/>
                                        <p:tgtEl>
                                          <p:spTgt spid="43"/>
                                        </p:tgtEl>
                                        <p:attrNameLst>
                                          <p:attrName>ppt_x</p:attrName>
                                        </p:attrNameLst>
                                      </p:cBhvr>
                                      <p:tavLst>
                                        <p:tav tm="0">
                                          <p:val>
                                            <p:strVal val="#ppt_x"/>
                                          </p:val>
                                        </p:tav>
                                        <p:tav tm="100000">
                                          <p:val>
                                            <p:strVal val="#ppt_x"/>
                                          </p:val>
                                        </p:tav>
                                      </p:tavLst>
                                    </p:anim>
                                    <p:anim calcmode="lin" valueType="num">
                                      <p:cBhvr additive="base">
                                        <p:cTn id="108" dur="100" fill="hold"/>
                                        <p:tgtEl>
                                          <p:spTgt spid="43"/>
                                        </p:tgtEl>
                                        <p:attrNameLst>
                                          <p:attrName>ppt_y</p:attrName>
                                        </p:attrNameLst>
                                      </p:cBhvr>
                                      <p:tavLst>
                                        <p:tav tm="0">
                                          <p:val>
                                            <p:strVal val="0-#ppt_h/2"/>
                                          </p:val>
                                        </p:tav>
                                        <p:tav tm="100000">
                                          <p:val>
                                            <p:strVal val="#ppt_y"/>
                                          </p:val>
                                        </p:tav>
                                      </p:tavLst>
                                    </p:anim>
                                  </p:childTnLst>
                                </p:cTn>
                              </p:par>
                            </p:childTnLst>
                          </p:cTn>
                        </p:par>
                        <p:par>
                          <p:cTn id="109" fill="hold">
                            <p:stCondLst>
                              <p:cond delay="2100"/>
                            </p:stCondLst>
                            <p:childTnLst>
                              <p:par>
                                <p:cTn id="110" presetID="2" presetClass="entr" presetSubtype="1" fill="hold" nodeType="afterEffect">
                                  <p:stCondLst>
                                    <p:cond delay="0"/>
                                  </p:stCondLst>
                                  <p:childTnLst>
                                    <p:set>
                                      <p:cBhvr>
                                        <p:cTn id="111" dur="1" fill="hold">
                                          <p:stCondLst>
                                            <p:cond delay="0"/>
                                          </p:stCondLst>
                                        </p:cTn>
                                        <p:tgtEl>
                                          <p:spTgt spid="61"/>
                                        </p:tgtEl>
                                        <p:attrNameLst>
                                          <p:attrName>style.visibility</p:attrName>
                                        </p:attrNameLst>
                                      </p:cBhvr>
                                      <p:to>
                                        <p:strVal val="visible"/>
                                      </p:to>
                                    </p:set>
                                    <p:anim calcmode="lin" valueType="num">
                                      <p:cBhvr additive="base">
                                        <p:cTn id="112" dur="100" fill="hold"/>
                                        <p:tgtEl>
                                          <p:spTgt spid="61"/>
                                        </p:tgtEl>
                                        <p:attrNameLst>
                                          <p:attrName>ppt_x</p:attrName>
                                        </p:attrNameLst>
                                      </p:cBhvr>
                                      <p:tavLst>
                                        <p:tav tm="0">
                                          <p:val>
                                            <p:strVal val="#ppt_x"/>
                                          </p:val>
                                        </p:tav>
                                        <p:tav tm="100000">
                                          <p:val>
                                            <p:strVal val="#ppt_x"/>
                                          </p:val>
                                        </p:tav>
                                      </p:tavLst>
                                    </p:anim>
                                    <p:anim calcmode="lin" valueType="num">
                                      <p:cBhvr additive="base">
                                        <p:cTn id="113" dur="100" fill="hold"/>
                                        <p:tgtEl>
                                          <p:spTgt spid="61"/>
                                        </p:tgtEl>
                                        <p:attrNameLst>
                                          <p:attrName>ppt_y</p:attrName>
                                        </p:attrNameLst>
                                      </p:cBhvr>
                                      <p:tavLst>
                                        <p:tav tm="0">
                                          <p:val>
                                            <p:strVal val="0-#ppt_h/2"/>
                                          </p:val>
                                        </p:tav>
                                        <p:tav tm="100000">
                                          <p:val>
                                            <p:strVal val="#ppt_y"/>
                                          </p:val>
                                        </p:tav>
                                      </p:tavLst>
                                    </p:anim>
                                  </p:childTnLst>
                                </p:cTn>
                              </p:par>
                            </p:childTnLst>
                          </p:cTn>
                        </p:par>
                        <p:par>
                          <p:cTn id="114" fill="hold">
                            <p:stCondLst>
                              <p:cond delay="2200"/>
                            </p:stCondLst>
                            <p:childTnLst>
                              <p:par>
                                <p:cTn id="115" presetID="2" presetClass="entr" presetSubtype="1" fill="hold" nodeType="afterEffect">
                                  <p:stCondLst>
                                    <p:cond delay="0"/>
                                  </p:stCondLst>
                                  <p:childTnLst>
                                    <p:set>
                                      <p:cBhvr>
                                        <p:cTn id="116" dur="1" fill="hold">
                                          <p:stCondLst>
                                            <p:cond delay="0"/>
                                          </p:stCondLst>
                                        </p:cTn>
                                        <p:tgtEl>
                                          <p:spTgt spid="62"/>
                                        </p:tgtEl>
                                        <p:attrNameLst>
                                          <p:attrName>style.visibility</p:attrName>
                                        </p:attrNameLst>
                                      </p:cBhvr>
                                      <p:to>
                                        <p:strVal val="visible"/>
                                      </p:to>
                                    </p:set>
                                    <p:anim calcmode="lin" valueType="num">
                                      <p:cBhvr additive="base">
                                        <p:cTn id="117" dur="100" fill="hold"/>
                                        <p:tgtEl>
                                          <p:spTgt spid="62"/>
                                        </p:tgtEl>
                                        <p:attrNameLst>
                                          <p:attrName>ppt_x</p:attrName>
                                        </p:attrNameLst>
                                      </p:cBhvr>
                                      <p:tavLst>
                                        <p:tav tm="0">
                                          <p:val>
                                            <p:strVal val="#ppt_x"/>
                                          </p:val>
                                        </p:tav>
                                        <p:tav tm="100000">
                                          <p:val>
                                            <p:strVal val="#ppt_x"/>
                                          </p:val>
                                        </p:tav>
                                      </p:tavLst>
                                    </p:anim>
                                    <p:anim calcmode="lin" valueType="num">
                                      <p:cBhvr additive="base">
                                        <p:cTn id="118" dur="100" fill="hold"/>
                                        <p:tgtEl>
                                          <p:spTgt spid="62"/>
                                        </p:tgtEl>
                                        <p:attrNameLst>
                                          <p:attrName>ppt_y</p:attrName>
                                        </p:attrNameLst>
                                      </p:cBhvr>
                                      <p:tavLst>
                                        <p:tav tm="0">
                                          <p:val>
                                            <p:strVal val="0-#ppt_h/2"/>
                                          </p:val>
                                        </p:tav>
                                        <p:tav tm="100000">
                                          <p:val>
                                            <p:strVal val="#ppt_y"/>
                                          </p:val>
                                        </p:tav>
                                      </p:tavLst>
                                    </p:anim>
                                  </p:childTnLst>
                                </p:cTn>
                              </p:par>
                            </p:childTnLst>
                          </p:cTn>
                        </p:par>
                        <p:par>
                          <p:cTn id="119" fill="hold">
                            <p:stCondLst>
                              <p:cond delay="2300"/>
                            </p:stCondLst>
                            <p:childTnLst>
                              <p:par>
                                <p:cTn id="120" presetID="2" presetClass="entr" presetSubtype="1" fill="hold" nodeType="afterEffect">
                                  <p:stCondLst>
                                    <p:cond delay="0"/>
                                  </p:stCondLst>
                                  <p:childTnLst>
                                    <p:set>
                                      <p:cBhvr>
                                        <p:cTn id="121" dur="1" fill="hold">
                                          <p:stCondLst>
                                            <p:cond delay="0"/>
                                          </p:stCondLst>
                                        </p:cTn>
                                        <p:tgtEl>
                                          <p:spTgt spid="64"/>
                                        </p:tgtEl>
                                        <p:attrNameLst>
                                          <p:attrName>style.visibility</p:attrName>
                                        </p:attrNameLst>
                                      </p:cBhvr>
                                      <p:to>
                                        <p:strVal val="visible"/>
                                      </p:to>
                                    </p:set>
                                    <p:anim calcmode="lin" valueType="num">
                                      <p:cBhvr additive="base">
                                        <p:cTn id="122" dur="100" fill="hold"/>
                                        <p:tgtEl>
                                          <p:spTgt spid="64"/>
                                        </p:tgtEl>
                                        <p:attrNameLst>
                                          <p:attrName>ppt_x</p:attrName>
                                        </p:attrNameLst>
                                      </p:cBhvr>
                                      <p:tavLst>
                                        <p:tav tm="0">
                                          <p:val>
                                            <p:strVal val="#ppt_x"/>
                                          </p:val>
                                        </p:tav>
                                        <p:tav tm="100000">
                                          <p:val>
                                            <p:strVal val="#ppt_x"/>
                                          </p:val>
                                        </p:tav>
                                      </p:tavLst>
                                    </p:anim>
                                    <p:anim calcmode="lin" valueType="num">
                                      <p:cBhvr additive="base">
                                        <p:cTn id="123" dur="10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2749" y="-160990"/>
            <a:ext cx="8246502" cy="7179980"/>
          </a:xfrm>
          <a:prstGeom prst="rect">
            <a:avLst/>
          </a:prstGeom>
        </p:spPr>
      </p:pic>
    </p:spTree>
    <p:extLst>
      <p:ext uri="{BB962C8B-B14F-4D97-AF65-F5344CB8AC3E}">
        <p14:creationId xmlns:p14="http://schemas.microsoft.com/office/powerpoint/2010/main" val="275600684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4294967295"/>
          </p:nvPr>
        </p:nvSpPr>
        <p:spPr>
          <a:xfrm>
            <a:off x="1525192" y="3601994"/>
            <a:ext cx="9141619" cy="443198"/>
          </a:xfrm>
          <a:prstGeom prst="rect">
            <a:avLst/>
          </a:prstGeom>
        </p:spPr>
        <p:txBody>
          <a:bodyPr/>
          <a:lstStyle/>
          <a:p>
            <a:endParaRPr lang="en-US"/>
          </a:p>
        </p:txBody>
      </p:sp>
      <p:pic>
        <p:nvPicPr>
          <p:cNvPr id="4" name="Picture 3"/>
          <p:cNvPicPr>
            <a:picLocks noChangeAspect="1"/>
          </p:cNvPicPr>
          <p:nvPr/>
        </p:nvPicPr>
        <p:blipFill>
          <a:blip r:embed="rId3"/>
          <a:stretch>
            <a:fillRect/>
          </a:stretch>
        </p:blipFill>
        <p:spPr>
          <a:xfrm>
            <a:off x="1216462" y="893"/>
            <a:ext cx="9759079" cy="6832976"/>
          </a:xfrm>
          <a:prstGeom prst="rect">
            <a:avLst/>
          </a:prstGeom>
        </p:spPr>
      </p:pic>
    </p:spTree>
    <p:extLst>
      <p:ext uri="{BB962C8B-B14F-4D97-AF65-F5344CB8AC3E}">
        <p14:creationId xmlns:p14="http://schemas.microsoft.com/office/powerpoint/2010/main" val="297129610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1199920" y="893"/>
            <a:ext cx="9899913" cy="6863282"/>
          </a:xfrm>
          <a:prstGeom prst="rect">
            <a:avLst/>
          </a:prstGeom>
        </p:spPr>
      </p:pic>
    </p:spTree>
    <p:extLst>
      <p:ext uri="{BB962C8B-B14F-4D97-AF65-F5344CB8AC3E}">
        <p14:creationId xmlns:p14="http://schemas.microsoft.com/office/powerpoint/2010/main" val="332961983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6"/>
            <a:ext cx="11653523" cy="511081"/>
          </a:xfrm>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89" y="289513"/>
            <a:ext cx="12188825" cy="6568488"/>
          </a:xfrm>
          <a:prstGeom prst="rect">
            <a:avLst/>
          </a:prstGeom>
        </p:spPr>
      </p:pic>
    </p:spTree>
    <p:extLst>
      <p:ext uri="{BB962C8B-B14F-4D97-AF65-F5344CB8AC3E}">
        <p14:creationId xmlns:p14="http://schemas.microsoft.com/office/powerpoint/2010/main" val="240931163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1220601" y="893"/>
            <a:ext cx="9863194" cy="6862422"/>
          </a:xfrm>
          <a:prstGeom prst="rect">
            <a:avLst/>
          </a:prstGeom>
        </p:spPr>
      </p:pic>
    </p:spTree>
    <p:extLst>
      <p:ext uri="{BB962C8B-B14F-4D97-AF65-F5344CB8AC3E}">
        <p14:creationId xmlns:p14="http://schemas.microsoft.com/office/powerpoint/2010/main" val="84752578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35" y="365924"/>
            <a:ext cx="10871997" cy="1563677"/>
          </a:xfrm>
        </p:spPr>
        <p:txBody>
          <a:bodyPr/>
          <a:lstStyle/>
          <a:p>
            <a:r>
              <a:rPr lang="en-US" b="1" dirty="0" err="1" smtClean="0">
                <a:solidFill>
                  <a:schemeClr val="bg2">
                    <a:lumMod val="50000"/>
                  </a:schemeClr>
                </a:solidFill>
                <a:latin typeface="Segoe UI Light" panose="020B0502040204020203" pitchFamily="34" charset="0"/>
                <a:cs typeface="Segoe UI Light" panose="020B0502040204020203" pitchFamily="34" charset="0"/>
              </a:rPr>
              <a:t>HeatMap</a:t>
            </a:r>
            <a:r>
              <a:rPr lang="en-US" b="1" dirty="0" smtClean="0">
                <a:solidFill>
                  <a:schemeClr val="bg2">
                    <a:lumMod val="50000"/>
                  </a:schemeClr>
                </a:solidFill>
                <a:latin typeface="Segoe UI Light" panose="020B0502040204020203" pitchFamily="34" charset="0"/>
                <a:cs typeface="Segoe UI Light" panose="020B0502040204020203" pitchFamily="34" charset="0"/>
              </a:rPr>
              <a:t>: 5 Compute Nodes running at 100%</a:t>
            </a:r>
            <a:endParaRPr lang="en-US" b="1" dirty="0">
              <a:solidFill>
                <a:schemeClr val="bg2">
                  <a:lumMod val="50000"/>
                </a:schemeClr>
              </a:solidFill>
              <a:latin typeface="Segoe UI Light" panose="020B0502040204020203" pitchFamily="34" charset="0"/>
              <a:cs typeface="Segoe UI Light" panose="020B0502040204020203" pitchFamily="34" charset="0"/>
            </a:endParaRP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39570" y="1691141"/>
            <a:ext cx="10547129" cy="2749967"/>
          </a:xfrm>
          <a:prstGeom prst="rect">
            <a:avLst/>
          </a:prstGeom>
        </p:spPr>
      </p:pic>
    </p:spTree>
    <p:extLst>
      <p:ext uri="{BB962C8B-B14F-4D97-AF65-F5344CB8AC3E}">
        <p14:creationId xmlns:p14="http://schemas.microsoft.com/office/powerpoint/2010/main" val="281666561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Map: Scaling to 96 cores</a:t>
            </a:r>
            <a:endParaRPr lang="en-US" dirty="0"/>
          </a:p>
        </p:txBody>
      </p:sp>
      <p:sp>
        <p:nvSpPr>
          <p:cNvPr id="3" name="Text Placeholder 2"/>
          <p:cNvSpPr>
            <a:spLocks noGrp="1"/>
          </p:cNvSpPr>
          <p:nvPr>
            <p:ph type="body" sz="quarter" idx="11"/>
          </p:nvPr>
        </p:nvSpPr>
        <p:spPr>
          <a:xfrm>
            <a:off x="3475392" y="3641568"/>
            <a:ext cx="6945312" cy="794064"/>
          </a:xfrm>
        </p:spPr>
        <p:txBody>
          <a:bodyPr/>
          <a:lstStyle/>
          <a:p>
            <a:endParaRPr lang="en-US"/>
          </a:p>
        </p:txBody>
      </p:sp>
      <p:pic>
        <p:nvPicPr>
          <p:cNvPr id="4" name="Picture 3"/>
          <p:cNvPicPr>
            <a:picLocks noChangeAspect="1"/>
          </p:cNvPicPr>
          <p:nvPr/>
        </p:nvPicPr>
        <p:blipFill>
          <a:blip r:embed="rId2"/>
          <a:stretch>
            <a:fillRect/>
          </a:stretch>
        </p:blipFill>
        <p:spPr>
          <a:xfrm>
            <a:off x="520701" y="1481645"/>
            <a:ext cx="11149013" cy="5040270"/>
          </a:xfrm>
          <a:prstGeom prst="rect">
            <a:avLst/>
          </a:prstGeom>
        </p:spPr>
      </p:pic>
    </p:spTree>
    <p:extLst>
      <p:ext uri="{BB962C8B-B14F-4D97-AF65-F5344CB8AC3E}">
        <p14:creationId xmlns:p14="http://schemas.microsoft.com/office/powerpoint/2010/main" val="131616635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389044" y="109381"/>
            <a:ext cx="11668126" cy="9109159"/>
          </a:xfrm>
          <a:prstGeom prst="rect">
            <a:avLst/>
          </a:prstGeom>
        </p:spPr>
      </p:pic>
    </p:spTree>
    <p:extLst>
      <p:ext uri="{BB962C8B-B14F-4D97-AF65-F5344CB8AC3E}">
        <p14:creationId xmlns:p14="http://schemas.microsoft.com/office/powerpoint/2010/main" val="35964500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1"/>
          </p:nvPr>
        </p:nvSpPr>
        <p:spPr>
          <a:xfrm>
            <a:off x="3475392" y="3641568"/>
            <a:ext cx="6945312" cy="794064"/>
          </a:xfrm>
        </p:spPr>
        <p:txBody>
          <a:bodyPr/>
          <a:lstStyle/>
          <a:p>
            <a:endParaRPr lang="en-US"/>
          </a:p>
        </p:txBody>
      </p:sp>
      <p:pic>
        <p:nvPicPr>
          <p:cNvPr id="4" name="Picture 3"/>
          <p:cNvPicPr>
            <a:picLocks noChangeAspect="1"/>
          </p:cNvPicPr>
          <p:nvPr/>
        </p:nvPicPr>
        <p:blipFill>
          <a:blip r:embed="rId2"/>
          <a:stretch>
            <a:fillRect/>
          </a:stretch>
        </p:blipFill>
        <p:spPr>
          <a:xfrm>
            <a:off x="520700" y="0"/>
            <a:ext cx="10488920" cy="6596230"/>
          </a:xfrm>
          <a:prstGeom prst="rect">
            <a:avLst/>
          </a:prstGeom>
        </p:spPr>
      </p:pic>
    </p:spTree>
    <p:extLst>
      <p:ext uri="{BB962C8B-B14F-4D97-AF65-F5344CB8AC3E}">
        <p14:creationId xmlns:p14="http://schemas.microsoft.com/office/powerpoint/2010/main" val="63684681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Processing Steps</a:t>
            </a:r>
            <a:endParaRPr lang="en-US" dirty="0"/>
          </a:p>
        </p:txBody>
      </p:sp>
      <p:sp>
        <p:nvSpPr>
          <p:cNvPr id="5" name="Text Placeholder 4"/>
          <p:cNvSpPr>
            <a:spLocks noGrp="1"/>
          </p:cNvSpPr>
          <p:nvPr>
            <p:ph type="body" sz="quarter" idx="10"/>
          </p:nvPr>
        </p:nvSpPr>
        <p:spPr>
          <a:xfrm>
            <a:off x="519248" y="1447799"/>
            <a:ext cx="11151917" cy="443198"/>
          </a:xfrm>
        </p:spPr>
        <p:txBody>
          <a:bodyPr/>
          <a:lstStyle/>
          <a:p>
            <a:endParaRPr lang="en-US"/>
          </a:p>
        </p:txBody>
      </p:sp>
      <p:pic>
        <p:nvPicPr>
          <p:cNvPr id="6" name="Picture 5"/>
          <p:cNvPicPr>
            <a:picLocks noChangeAspect="1"/>
          </p:cNvPicPr>
          <p:nvPr/>
        </p:nvPicPr>
        <p:blipFill>
          <a:blip r:embed="rId2"/>
          <a:stretch>
            <a:fillRect/>
          </a:stretch>
        </p:blipFill>
        <p:spPr>
          <a:xfrm>
            <a:off x="520700" y="1229626"/>
            <a:ext cx="11149013" cy="5586520"/>
          </a:xfrm>
          <a:prstGeom prst="rect">
            <a:avLst/>
          </a:prstGeom>
        </p:spPr>
      </p:pic>
    </p:spTree>
    <p:extLst>
      <p:ext uri="{BB962C8B-B14F-4D97-AF65-F5344CB8AC3E}">
        <p14:creationId xmlns:p14="http://schemas.microsoft.com/office/powerpoint/2010/main" val="34316272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su\shares\gfscomms\photos\photosdatacenter\CH1 print res jpegs for presspass\CH1-180.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986625" y="1524000"/>
            <a:ext cx="4692664" cy="3352800"/>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28800" y="228857"/>
            <a:ext cx="8305800" cy="747897"/>
          </a:xfrm>
        </p:spPr>
        <p:txBody>
          <a:bodyPr>
            <a:noAutofit/>
          </a:bodyPr>
          <a:lstStyle/>
          <a:p>
            <a:pPr algn="l"/>
            <a:r>
              <a:rPr lang="en-US" sz="4800" dirty="0">
                <a:solidFill>
                  <a:schemeClr val="tx1"/>
                </a:solidFill>
                <a:cs typeface="Segoe UI Light" panose="020B0502040204020203" pitchFamily="34" charset="0"/>
              </a:rPr>
              <a:t>Inside a Microsoft Data Center</a:t>
            </a:r>
          </a:p>
        </p:txBody>
      </p:sp>
      <p:pic>
        <p:nvPicPr>
          <p:cNvPr id="4" name="Picture 2" descr="C:\Users\rickba\Desktop\GOV pics\SDC13304.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2286000" y="1219202"/>
            <a:ext cx="3670900" cy="48978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rickba\Desktop\GOV pics\SDC13299.JPG"/>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5335863" y="4267251"/>
            <a:ext cx="3960561" cy="2194405"/>
          </a:xfrm>
          <a:prstGeom prst="ellipse">
            <a:avLst/>
          </a:prstGeom>
          <a:ln w="6350" cap="rnd">
            <a:solidFill>
              <a:srgbClr val="9AC8EF"/>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9822" y="6248400"/>
            <a:ext cx="1905778" cy="457200"/>
          </a:xfrm>
          <a:prstGeom prst="rect">
            <a:avLst/>
          </a:prstGeom>
        </p:spPr>
      </p:pic>
    </p:spTree>
    <p:extLst>
      <p:ext uri="{BB962C8B-B14F-4D97-AF65-F5344CB8AC3E}">
        <p14:creationId xmlns:p14="http://schemas.microsoft.com/office/powerpoint/2010/main" val="1253862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Pre-Processing</a:t>
            </a:r>
            <a:endParaRPr lang="en-US" dirty="0"/>
          </a:p>
        </p:txBody>
      </p:sp>
      <p:sp>
        <p:nvSpPr>
          <p:cNvPr id="6" name="Rectangle 5"/>
          <p:cNvSpPr/>
          <p:nvPr/>
        </p:nvSpPr>
        <p:spPr>
          <a:xfrm>
            <a:off x="520701" y="1100485"/>
            <a:ext cx="11669712" cy="4893647"/>
          </a:xfrm>
          <a:prstGeom prst="rect">
            <a:avLst/>
          </a:prstGeom>
        </p:spPr>
        <p:txBody>
          <a:bodyPr wrap="square">
            <a:spAutoFit/>
          </a:bodyPr>
          <a:lstStyle/>
          <a:p>
            <a:pPr defTabSz="1218987"/>
            <a:r>
              <a:rPr lang="en-US" sz="2400" b="1" u="sng" dirty="0" err="1">
                <a:solidFill>
                  <a:srgbClr val="292929"/>
                </a:solidFill>
              </a:rPr>
              <a:t>Geogrid</a:t>
            </a:r>
            <a:r>
              <a:rPr lang="en-US" sz="2400" b="1" u="sng" dirty="0">
                <a:solidFill>
                  <a:srgbClr val="292929"/>
                </a:solidFill>
              </a:rPr>
              <a:t>:</a:t>
            </a:r>
            <a:endParaRPr lang="en-US" sz="2400" dirty="0">
              <a:solidFill>
                <a:srgbClr val="292929"/>
              </a:solidFill>
            </a:endParaRPr>
          </a:p>
          <a:p>
            <a:pPr defTabSz="1218987">
              <a:buFont typeface="Arial" panose="020B0604020202020204" pitchFamily="34" charset="0"/>
              <a:buChar char="•"/>
            </a:pPr>
            <a:r>
              <a:rPr lang="en-US" sz="2400" dirty="0">
                <a:solidFill>
                  <a:srgbClr val="292929"/>
                </a:solidFill>
              </a:rPr>
              <a:t>Defines the model horizontal domain</a:t>
            </a:r>
          </a:p>
          <a:p>
            <a:pPr defTabSz="1218987">
              <a:buFont typeface="Arial" panose="020B0604020202020204" pitchFamily="34" charset="0"/>
              <a:buChar char="•"/>
            </a:pPr>
            <a:r>
              <a:rPr lang="en-US" sz="2400" dirty="0">
                <a:solidFill>
                  <a:srgbClr val="292929"/>
                </a:solidFill>
              </a:rPr>
              <a:t>Horizontally interpolates static data to the model domain</a:t>
            </a:r>
          </a:p>
          <a:p>
            <a:pPr defTabSz="1218987">
              <a:buFont typeface="Arial" panose="020B0604020202020204" pitchFamily="34" charset="0"/>
              <a:buChar char="•"/>
            </a:pPr>
            <a:r>
              <a:rPr lang="en-US" sz="2400" dirty="0">
                <a:solidFill>
                  <a:srgbClr val="292929"/>
                </a:solidFill>
              </a:rPr>
              <a:t>Output conforms to the WRF I/O API</a:t>
            </a:r>
          </a:p>
          <a:p>
            <a:pPr defTabSz="1218987"/>
            <a:r>
              <a:rPr lang="en-US" sz="2400" b="1" u="sng" dirty="0" err="1">
                <a:solidFill>
                  <a:srgbClr val="292929"/>
                </a:solidFill>
              </a:rPr>
              <a:t>Ungrib</a:t>
            </a:r>
            <a:r>
              <a:rPr lang="en-US" sz="2400" b="1" u="sng" dirty="0">
                <a:solidFill>
                  <a:srgbClr val="292929"/>
                </a:solidFill>
              </a:rPr>
              <a:t>:</a:t>
            </a:r>
            <a:endParaRPr lang="en-US" sz="2400" dirty="0">
              <a:solidFill>
                <a:srgbClr val="292929"/>
              </a:solidFill>
            </a:endParaRPr>
          </a:p>
          <a:p>
            <a:pPr defTabSz="1218987">
              <a:buFont typeface="Arial" panose="020B0604020202020204" pitchFamily="34" charset="0"/>
              <a:buChar char="•"/>
            </a:pPr>
            <a:r>
              <a:rPr lang="en-US" sz="2400" dirty="0">
                <a:solidFill>
                  <a:srgbClr val="292929"/>
                </a:solidFill>
              </a:rPr>
              <a:t>Decodes </a:t>
            </a:r>
            <a:r>
              <a:rPr lang="en-US" sz="2400" dirty="0" err="1">
                <a:solidFill>
                  <a:srgbClr val="292929"/>
                </a:solidFill>
              </a:rPr>
              <a:t>Grib</a:t>
            </a:r>
            <a:r>
              <a:rPr lang="en-US" sz="2400" dirty="0">
                <a:solidFill>
                  <a:srgbClr val="292929"/>
                </a:solidFill>
              </a:rPr>
              <a:t> Edition 1 and 2 data (</a:t>
            </a:r>
            <a:r>
              <a:rPr lang="en-US" sz="2400" dirty="0" err="1">
                <a:solidFill>
                  <a:srgbClr val="292929"/>
                </a:solidFill>
              </a:rPr>
              <a:t>Grib</a:t>
            </a:r>
            <a:r>
              <a:rPr lang="en-US" sz="2400" dirty="0">
                <a:solidFill>
                  <a:srgbClr val="292929"/>
                </a:solidFill>
              </a:rPr>
              <a:t> is the file format of the NOAA forecast data)</a:t>
            </a:r>
          </a:p>
          <a:p>
            <a:pPr defTabSz="1218987">
              <a:buFont typeface="Arial" panose="020B0604020202020204" pitchFamily="34" charset="0"/>
              <a:buChar char="•"/>
            </a:pPr>
            <a:r>
              <a:rPr lang="en-US" sz="2400" dirty="0">
                <a:solidFill>
                  <a:srgbClr val="292929"/>
                </a:solidFill>
              </a:rPr>
              <a:t>Uses tables to decide which variables to extract from the data</a:t>
            </a:r>
          </a:p>
          <a:p>
            <a:pPr defTabSz="1218987">
              <a:buFont typeface="Arial" panose="020B0604020202020204" pitchFamily="34" charset="0"/>
              <a:buChar char="•"/>
            </a:pPr>
            <a:r>
              <a:rPr lang="en-US" sz="2400" dirty="0">
                <a:solidFill>
                  <a:srgbClr val="292929"/>
                </a:solidFill>
              </a:rPr>
              <a:t>Supports isobaric and generalized vertical coordinates</a:t>
            </a:r>
          </a:p>
          <a:p>
            <a:pPr defTabSz="1218987">
              <a:buFont typeface="Arial" panose="020B0604020202020204" pitchFamily="34" charset="0"/>
              <a:buChar char="•"/>
            </a:pPr>
            <a:r>
              <a:rPr lang="en-US" sz="2400" dirty="0">
                <a:solidFill>
                  <a:srgbClr val="292929"/>
                </a:solidFill>
              </a:rPr>
              <a:t>Output is in a non-WRF-I/O-API form, referred to as an intermediate format</a:t>
            </a:r>
          </a:p>
          <a:p>
            <a:pPr defTabSz="1218987"/>
            <a:r>
              <a:rPr lang="en-US" sz="2400" b="1" u="sng" dirty="0" err="1">
                <a:solidFill>
                  <a:srgbClr val="292929"/>
                </a:solidFill>
              </a:rPr>
              <a:t>Metgrid</a:t>
            </a:r>
            <a:r>
              <a:rPr lang="en-US" sz="2400" b="1" u="sng" dirty="0">
                <a:solidFill>
                  <a:srgbClr val="292929"/>
                </a:solidFill>
              </a:rPr>
              <a:t>:</a:t>
            </a:r>
            <a:endParaRPr lang="en-US" sz="2400" dirty="0">
              <a:solidFill>
                <a:srgbClr val="292929"/>
              </a:solidFill>
            </a:endParaRPr>
          </a:p>
          <a:p>
            <a:pPr defTabSz="1218987">
              <a:buFont typeface="Arial" panose="020B0604020202020204" pitchFamily="34" charset="0"/>
              <a:buChar char="•"/>
            </a:pPr>
            <a:r>
              <a:rPr lang="en-US" sz="2400" dirty="0">
                <a:solidFill>
                  <a:srgbClr val="292929"/>
                </a:solidFill>
              </a:rPr>
              <a:t>Ingest static data and raw meteorological fields</a:t>
            </a:r>
          </a:p>
          <a:p>
            <a:pPr defTabSz="1218987">
              <a:buFont typeface="Arial" panose="020B0604020202020204" pitchFamily="34" charset="0"/>
              <a:buChar char="•"/>
            </a:pPr>
            <a:r>
              <a:rPr lang="en-US" sz="2400" dirty="0">
                <a:solidFill>
                  <a:srgbClr val="292929"/>
                </a:solidFill>
              </a:rPr>
              <a:t>Horizontally interpolate meteorological fields to the model domain</a:t>
            </a:r>
          </a:p>
          <a:p>
            <a:pPr defTabSz="1218987">
              <a:buFont typeface="Arial" panose="020B0604020202020204" pitchFamily="34" charset="0"/>
              <a:buChar char="•"/>
            </a:pPr>
            <a:r>
              <a:rPr lang="en-US" sz="2400" dirty="0">
                <a:solidFill>
                  <a:srgbClr val="292929"/>
                </a:solidFill>
              </a:rPr>
              <a:t>Output conforms to WRF I/O API</a:t>
            </a:r>
          </a:p>
        </p:txBody>
      </p:sp>
    </p:spTree>
    <p:extLst>
      <p:ext uri="{BB962C8B-B14F-4D97-AF65-F5344CB8AC3E}">
        <p14:creationId xmlns:p14="http://schemas.microsoft.com/office/powerpoint/2010/main" val="175475347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 steps for Bing Map overlay</a:t>
            </a:r>
            <a:endParaRPr lang="en-US" dirty="0"/>
          </a:p>
        </p:txBody>
      </p:sp>
      <p:sp>
        <p:nvSpPr>
          <p:cNvPr id="6" name="Rectangle 5"/>
          <p:cNvSpPr/>
          <p:nvPr/>
        </p:nvSpPr>
        <p:spPr>
          <a:xfrm>
            <a:off x="520701" y="1825653"/>
            <a:ext cx="10864311" cy="3785652"/>
          </a:xfrm>
          <a:prstGeom prst="rect">
            <a:avLst/>
          </a:prstGeom>
        </p:spPr>
        <p:txBody>
          <a:bodyPr wrap="square">
            <a:spAutoFit/>
          </a:bodyPr>
          <a:lstStyle/>
          <a:p>
            <a:pPr defTabSz="1218987">
              <a:buFont typeface="Arial" panose="020B0604020202020204" pitchFamily="34" charset="0"/>
              <a:buChar char="•"/>
            </a:pPr>
            <a:r>
              <a:rPr lang="en-US" sz="2400" b="1" u="sng" dirty="0">
                <a:solidFill>
                  <a:srgbClr val="292929"/>
                </a:solidFill>
              </a:rPr>
              <a:t>Gdal_translate:</a:t>
            </a:r>
            <a:endParaRPr lang="en-US" sz="2400" dirty="0">
              <a:solidFill>
                <a:srgbClr val="292929"/>
              </a:solidFill>
            </a:endParaRPr>
          </a:p>
          <a:p>
            <a:pPr marL="742950" lvl="1" indent="-285750" defTabSz="1218987">
              <a:buFont typeface="Arial" panose="020B0604020202020204" pitchFamily="34" charset="0"/>
              <a:buChar char="•"/>
            </a:pPr>
            <a:r>
              <a:rPr lang="en-US" sz="2400" dirty="0">
                <a:solidFill>
                  <a:srgbClr val="292929"/>
                </a:solidFill>
              </a:rPr>
              <a:t>Converts file from </a:t>
            </a:r>
            <a:r>
              <a:rPr lang="en-US" sz="2400" dirty="0" err="1">
                <a:solidFill>
                  <a:srgbClr val="292929"/>
                </a:solidFill>
              </a:rPr>
              <a:t>png</a:t>
            </a:r>
            <a:r>
              <a:rPr lang="en-US" sz="2400" dirty="0">
                <a:solidFill>
                  <a:srgbClr val="292929"/>
                </a:solidFill>
              </a:rPr>
              <a:t> to geospatial Tiff (</a:t>
            </a:r>
            <a:r>
              <a:rPr lang="en-US" sz="2400" dirty="0" err="1">
                <a:solidFill>
                  <a:srgbClr val="292929"/>
                </a:solidFill>
              </a:rPr>
              <a:t>geoTiff</a:t>
            </a:r>
            <a:r>
              <a:rPr lang="en-US" sz="2400" dirty="0">
                <a:solidFill>
                  <a:srgbClr val="292929"/>
                </a:solidFill>
              </a:rPr>
              <a:t>) format</a:t>
            </a:r>
          </a:p>
          <a:p>
            <a:pPr marL="742950" lvl="1" indent="-285750" defTabSz="1218987">
              <a:buFont typeface="Arial" panose="020B0604020202020204" pitchFamily="34" charset="0"/>
              <a:buChar char="•"/>
            </a:pPr>
            <a:r>
              <a:rPr lang="en-US" sz="2400" dirty="0">
                <a:solidFill>
                  <a:srgbClr val="292929"/>
                </a:solidFill>
              </a:rPr>
              <a:t>Assigns geo-referencing (“ground control points”) to specified pixel values</a:t>
            </a:r>
          </a:p>
          <a:p>
            <a:pPr marL="742950" lvl="1" indent="-285750" defTabSz="1218987">
              <a:buFont typeface="Arial" panose="020B0604020202020204" pitchFamily="34" charset="0"/>
              <a:buChar char="•"/>
            </a:pPr>
            <a:r>
              <a:rPr lang="en-US" sz="2400" dirty="0">
                <a:solidFill>
                  <a:srgbClr val="292929"/>
                </a:solidFill>
              </a:rPr>
              <a:t>Labels the output (</a:t>
            </a:r>
            <a:r>
              <a:rPr lang="en-US" sz="2400" dirty="0" err="1">
                <a:solidFill>
                  <a:srgbClr val="292929"/>
                </a:solidFill>
              </a:rPr>
              <a:t>geoTiff</a:t>
            </a:r>
            <a:r>
              <a:rPr lang="en-US" sz="2400" dirty="0">
                <a:solidFill>
                  <a:srgbClr val="292929"/>
                </a:solidFill>
              </a:rPr>
              <a:t>) file’s header with map projection information</a:t>
            </a:r>
          </a:p>
          <a:p>
            <a:pPr defTabSz="1218987">
              <a:buFont typeface="Arial" panose="020B0604020202020204" pitchFamily="34" charset="0"/>
              <a:buChar char="•"/>
            </a:pPr>
            <a:r>
              <a:rPr lang="en-US" sz="2400" b="1" u="sng" dirty="0">
                <a:solidFill>
                  <a:srgbClr val="292929"/>
                </a:solidFill>
              </a:rPr>
              <a:t>Gdalwarp:</a:t>
            </a:r>
            <a:endParaRPr lang="en-US" sz="2400" dirty="0">
              <a:solidFill>
                <a:srgbClr val="292929"/>
              </a:solidFill>
            </a:endParaRPr>
          </a:p>
          <a:p>
            <a:pPr marL="742950" lvl="1" indent="-285750" defTabSz="1218987">
              <a:buFont typeface="Arial" panose="020B0604020202020204" pitchFamily="34" charset="0"/>
              <a:buChar char="•"/>
            </a:pPr>
            <a:r>
              <a:rPr lang="en-US" sz="2400" dirty="0">
                <a:solidFill>
                  <a:srgbClr val="292929"/>
                </a:solidFill>
              </a:rPr>
              <a:t>Geographically </a:t>
            </a:r>
            <a:r>
              <a:rPr lang="en-US" sz="2400" dirty="0" err="1">
                <a:solidFill>
                  <a:srgbClr val="292929"/>
                </a:solidFill>
              </a:rPr>
              <a:t>reprojects</a:t>
            </a:r>
            <a:r>
              <a:rPr lang="en-US" sz="2400" dirty="0">
                <a:solidFill>
                  <a:srgbClr val="292929"/>
                </a:solidFill>
              </a:rPr>
              <a:t> the output file from gdal_translate to the map projection of Bing Maps</a:t>
            </a:r>
          </a:p>
          <a:p>
            <a:pPr defTabSz="1218987">
              <a:buFont typeface="Arial" panose="020B0604020202020204" pitchFamily="34" charset="0"/>
              <a:buChar char="•"/>
            </a:pPr>
            <a:r>
              <a:rPr lang="en-US" sz="2400" b="1" u="sng" dirty="0">
                <a:solidFill>
                  <a:srgbClr val="292929"/>
                </a:solidFill>
              </a:rPr>
              <a:t>Gdal2tiles.py:</a:t>
            </a:r>
            <a:endParaRPr lang="en-US" sz="2400" dirty="0">
              <a:solidFill>
                <a:srgbClr val="292929"/>
              </a:solidFill>
            </a:endParaRPr>
          </a:p>
          <a:p>
            <a:pPr marL="742950" lvl="1" indent="-285750" defTabSz="1218987">
              <a:buFont typeface="Arial" panose="020B0604020202020204" pitchFamily="34" charset="0"/>
              <a:buChar char="•"/>
            </a:pPr>
            <a:r>
              <a:rPr lang="en-US" sz="2400" dirty="0">
                <a:solidFill>
                  <a:srgbClr val="292929"/>
                </a:solidFill>
              </a:rPr>
              <a:t>A python script that generates tiles from the output file from gdalwarp</a:t>
            </a:r>
          </a:p>
          <a:p>
            <a:pPr marL="742950" lvl="1" indent="-285750" defTabSz="1218987">
              <a:buFont typeface="Arial" panose="020B0604020202020204" pitchFamily="34" charset="0"/>
              <a:buChar char="•"/>
            </a:pPr>
            <a:r>
              <a:rPr lang="en-US" sz="2400" dirty="0">
                <a:solidFill>
                  <a:srgbClr val="292929"/>
                </a:solidFill>
              </a:rPr>
              <a:t>Zoom levels are specified on the command line</a:t>
            </a:r>
          </a:p>
        </p:txBody>
      </p:sp>
    </p:spTree>
    <p:extLst>
      <p:ext uri="{BB962C8B-B14F-4D97-AF65-F5344CB8AC3E}">
        <p14:creationId xmlns:p14="http://schemas.microsoft.com/office/powerpoint/2010/main" val="15656631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503721"/>
            <a:ext cx="10237787" cy="997196"/>
          </a:xfrm>
        </p:spPr>
        <p:txBody>
          <a:bodyPr/>
          <a:lstStyle/>
          <a:p>
            <a:r>
              <a:rPr lang="en-US" dirty="0" smtClean="0">
                <a:gradFill>
                  <a:gsLst>
                    <a:gs pos="1250">
                      <a:srgbClr val="FFFFFF"/>
                    </a:gs>
                    <a:gs pos="100000">
                      <a:srgbClr val="FFFFFF"/>
                    </a:gs>
                  </a:gsLst>
                  <a:lin ang="5400000" scaled="0"/>
                </a:gradFill>
              </a:rPr>
              <a:t>Weather Demo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0200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 Computing Patterns</a:t>
            </a:r>
            <a:endParaRPr lang="en-US" dirty="0"/>
          </a:p>
        </p:txBody>
      </p:sp>
      <p:grpSp>
        <p:nvGrpSpPr>
          <p:cNvPr id="23" name="Group 22"/>
          <p:cNvGrpSpPr/>
          <p:nvPr/>
        </p:nvGrpSpPr>
        <p:grpSpPr>
          <a:xfrm>
            <a:off x="1841164" y="1680406"/>
            <a:ext cx="5718904" cy="848886"/>
            <a:chOff x="507461" y="884257"/>
            <a:chExt cx="9150247" cy="1358217"/>
          </a:xfrm>
        </p:grpSpPr>
        <p:cxnSp>
          <p:nvCxnSpPr>
            <p:cNvPr id="4" name="Straight Arrow Connector 3"/>
            <p:cNvCxnSpPr/>
            <p:nvPr/>
          </p:nvCxnSpPr>
          <p:spPr bwMode="auto">
            <a:xfrm rot="16200000" flipV="1">
              <a:off x="362488" y="1542925"/>
              <a:ext cx="1074328" cy="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899651" y="2067230"/>
              <a:ext cx="3784575" cy="112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4750416" y="1949197"/>
              <a:ext cx="1371353" cy="16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148" eaLnBrk="0" fontAlgn="base" hangingPunct="0">
                <a:spcBef>
                  <a:spcPct val="20000"/>
                </a:spcBef>
                <a:spcAft>
                  <a:spcPct val="0"/>
                </a:spcAft>
                <a:buClr>
                  <a:srgbClr val="000000"/>
                </a:buClr>
              </a:pPr>
              <a:r>
                <a:rPr lang="en-US" sz="1063" i="1" dirty="0">
                  <a:solidFill>
                    <a:srgbClr val="FFFFFF">
                      <a:alpha val="99000"/>
                    </a:srgbClr>
                  </a:solidFill>
                </a:rPr>
                <a:t>t</a:t>
              </a:r>
            </a:p>
          </p:txBody>
        </p:sp>
        <p:sp>
          <p:nvSpPr>
            <p:cNvPr id="7" name="Rectangle 6"/>
            <p:cNvSpPr/>
            <p:nvPr/>
          </p:nvSpPr>
          <p:spPr>
            <a:xfrm rot="16200000">
              <a:off x="19418" y="1497953"/>
              <a:ext cx="1232564" cy="256477"/>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r>
                <a:rPr lang="en-US" sz="875" dirty="0">
                  <a:solidFill>
                    <a:schemeClr val="tx1">
                      <a:alpha val="99000"/>
                    </a:schemeClr>
                  </a:solidFill>
                </a:rPr>
                <a:t>Compute </a:t>
              </a:r>
            </a:p>
          </p:txBody>
        </p:sp>
        <p:cxnSp>
          <p:nvCxnSpPr>
            <p:cNvPr id="9" name="Straight Arrow Connector 8"/>
            <p:cNvCxnSpPr/>
            <p:nvPr/>
          </p:nvCxnSpPr>
          <p:spPr bwMode="auto">
            <a:xfrm flipV="1">
              <a:off x="899651" y="1666832"/>
              <a:ext cx="1222772" cy="78440"/>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329884" y="1641655"/>
              <a:ext cx="1281109" cy="10361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819827" y="1556149"/>
              <a:ext cx="1023652" cy="1878"/>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073596" y="1232935"/>
              <a:ext cx="1340774" cy="707883"/>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endParaRPr lang="en-US" sz="813" dirty="0">
                <a:solidFill>
                  <a:srgbClr val="FFFFFF">
                    <a:alpha val="99000"/>
                  </a:srgbClr>
                </a:solidFill>
              </a:endParaRPr>
            </a:p>
            <a:p>
              <a:pPr marL="228538" indent="-228538" algn="ctr" defTabSz="914148" eaLnBrk="0" fontAlgn="base" hangingPunct="0">
                <a:lnSpc>
                  <a:spcPts val="799"/>
                </a:lnSpc>
                <a:spcAft>
                  <a:spcPts val="600"/>
                </a:spcAft>
                <a:buClr>
                  <a:srgbClr val="000000"/>
                </a:buClr>
              </a:pPr>
              <a:r>
                <a:rPr lang="en-US" sz="813" dirty="0">
                  <a:solidFill>
                    <a:schemeClr val="tx1">
                      <a:alpha val="99000"/>
                    </a:schemeClr>
                  </a:solidFill>
                </a:rPr>
                <a:t>Inactivity</a:t>
              </a:r>
            </a:p>
            <a:p>
              <a:pPr marL="228538" indent="-228538" algn="ctr" defTabSz="914148" eaLnBrk="0" fontAlgn="base" hangingPunct="0">
                <a:lnSpc>
                  <a:spcPts val="799"/>
                </a:lnSpc>
                <a:spcAft>
                  <a:spcPts val="600"/>
                </a:spcAft>
                <a:buClr>
                  <a:srgbClr val="000000"/>
                </a:buClr>
              </a:pPr>
              <a:r>
                <a:rPr lang="en-US" sz="813" dirty="0">
                  <a:solidFill>
                    <a:srgbClr val="FFFFFF">
                      <a:alpha val="99000"/>
                    </a:srgbClr>
                  </a:solidFill>
                </a:rPr>
                <a:t>Period </a:t>
              </a:r>
            </a:p>
          </p:txBody>
        </p:sp>
        <p:cxnSp>
          <p:nvCxnSpPr>
            <p:cNvPr id="14" name="Straight Connector 13"/>
            <p:cNvCxnSpPr/>
            <p:nvPr/>
          </p:nvCxnSpPr>
          <p:spPr bwMode="auto">
            <a:xfrm rot="5400000" flipH="1" flipV="1">
              <a:off x="1636244" y="1556149"/>
              <a:ext cx="1023652" cy="1878"/>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nvGrpSpPr>
            <p:cNvPr id="57" name="Group 56"/>
            <p:cNvGrpSpPr/>
            <p:nvPr/>
          </p:nvGrpSpPr>
          <p:grpSpPr>
            <a:xfrm>
              <a:off x="5128636" y="884257"/>
              <a:ext cx="4529072" cy="1142779"/>
              <a:chOff x="342904" y="1278609"/>
              <a:chExt cx="3773244" cy="952315"/>
            </a:xfrm>
          </p:grpSpPr>
          <p:sp>
            <p:nvSpPr>
              <p:cNvPr id="15" name="TextBox 14"/>
              <p:cNvSpPr txBox="1"/>
              <p:nvPr/>
            </p:nvSpPr>
            <p:spPr>
              <a:xfrm>
                <a:off x="342904" y="1278609"/>
                <a:ext cx="3773244" cy="353940"/>
              </a:xfrm>
              <a:prstGeom prst="rect">
                <a:avLst/>
              </a:prstGeom>
              <a:noFill/>
              <a:ln>
                <a:noFill/>
              </a:ln>
            </p:spPr>
            <p:txBody>
              <a:bodyPr wrap="square" lIns="0" tIns="28574" rIns="0" bIns="28574" rtlCol="0">
                <a:spAutoFit/>
              </a:bodyPr>
              <a:lstStyle/>
              <a:p>
                <a:pPr defTabSz="914186">
                  <a:lnSpc>
                    <a:spcPct val="90000"/>
                  </a:lnSpc>
                  <a:spcBef>
                    <a:spcPct val="20000"/>
                  </a:spcBef>
                </a:pPr>
                <a:r>
                  <a:rPr lang="en-US" sz="1500" dirty="0">
                    <a:solidFill>
                      <a:srgbClr val="00AEEF">
                        <a:alpha val="99000"/>
                      </a:srgbClr>
                    </a:solidFill>
                    <a:ea typeface="Segoe UI" pitchFamily="34" charset="0"/>
                    <a:cs typeface="Segoe UI" pitchFamily="34" charset="0"/>
                  </a:rPr>
                  <a:t>On and Off – </a:t>
                </a:r>
                <a:r>
                  <a:rPr lang="en-US" sz="1500" dirty="0">
                    <a:solidFill>
                      <a:srgbClr val="00B050">
                        <a:alpha val="99000"/>
                      </a:srgbClr>
                    </a:solidFill>
                    <a:ea typeface="Segoe UI" pitchFamily="34" charset="0"/>
                    <a:cs typeface="Segoe UI" pitchFamily="34" charset="0"/>
                  </a:rPr>
                  <a:t>Start/End Semester</a:t>
                </a:r>
              </a:p>
            </p:txBody>
          </p:sp>
          <p:sp>
            <p:nvSpPr>
              <p:cNvPr id="16" name="Rectangle 15"/>
              <p:cNvSpPr/>
              <p:nvPr/>
            </p:nvSpPr>
            <p:spPr>
              <a:xfrm>
                <a:off x="342905" y="1692315"/>
                <a:ext cx="3613706" cy="538609"/>
              </a:xfrm>
              <a:prstGeom prst="rect">
                <a:avLst/>
              </a:prstGeom>
              <a:ln>
                <a:noFill/>
              </a:ln>
            </p:spPr>
            <p:txBody>
              <a:bodyPr wrap="square" lIns="0" tIns="0" rIns="0" bIns="0">
                <a:spAutoFit/>
              </a:bodyPr>
              <a:lstStyle/>
              <a:p>
                <a:pPr marL="0" lvl="1" defTabSz="914073" fontAlgn="base">
                  <a:spcAft>
                    <a:spcPct val="0"/>
                  </a:spcAft>
                </a:pPr>
                <a:r>
                  <a:rPr lang="en-US" sz="875" dirty="0">
                    <a:solidFill>
                      <a:schemeClr val="tx1">
                        <a:alpha val="99000"/>
                      </a:schemeClr>
                    </a:solidFill>
                    <a:ea typeface="Kozuka Gothic Pro R" pitchFamily="34" charset="-128"/>
                  </a:rPr>
                  <a:t>On &amp; off workloads (e.g. batch job)</a:t>
                </a:r>
              </a:p>
              <a:p>
                <a:pPr marL="0" lvl="1" defTabSz="914073" fontAlgn="base">
                  <a:spcAft>
                    <a:spcPct val="0"/>
                  </a:spcAft>
                </a:pPr>
                <a:r>
                  <a:rPr lang="en-US" sz="875" dirty="0">
                    <a:solidFill>
                      <a:schemeClr val="tx1">
                        <a:alpha val="99000"/>
                      </a:schemeClr>
                    </a:solidFill>
                    <a:ea typeface="Kozuka Gothic Pro R" pitchFamily="34" charset="-128"/>
                  </a:rPr>
                  <a:t>Over provisioned capacity is wasted </a:t>
                </a:r>
              </a:p>
              <a:p>
                <a:pPr marL="0" lvl="1" defTabSz="914073" fontAlgn="base">
                  <a:spcAft>
                    <a:spcPct val="0"/>
                  </a:spcAft>
                </a:pPr>
                <a:r>
                  <a:rPr lang="en-US" sz="875" dirty="0">
                    <a:solidFill>
                      <a:schemeClr val="tx1">
                        <a:alpha val="99000"/>
                      </a:schemeClr>
                    </a:solidFill>
                    <a:ea typeface="Kozuka Gothic Pro R" pitchFamily="34" charset="-128"/>
                  </a:rPr>
                  <a:t>Time to market can be cumbersome </a:t>
                </a:r>
              </a:p>
            </p:txBody>
          </p:sp>
        </p:grpSp>
      </p:grpSp>
      <p:grpSp>
        <p:nvGrpSpPr>
          <p:cNvPr id="42" name="Group 41"/>
          <p:cNvGrpSpPr/>
          <p:nvPr/>
        </p:nvGrpSpPr>
        <p:grpSpPr>
          <a:xfrm>
            <a:off x="1361819" y="3676889"/>
            <a:ext cx="9692331" cy="1008517"/>
            <a:chOff x="-4420901" y="4078627"/>
            <a:chExt cx="15507730" cy="1613626"/>
          </a:xfrm>
        </p:grpSpPr>
        <p:grpSp>
          <p:nvGrpSpPr>
            <p:cNvPr id="32" name="Group 31"/>
            <p:cNvGrpSpPr/>
            <p:nvPr/>
          </p:nvGrpSpPr>
          <p:grpSpPr>
            <a:xfrm>
              <a:off x="518776" y="4340067"/>
              <a:ext cx="10568052" cy="1352186"/>
              <a:chOff x="518776" y="4340067"/>
              <a:chExt cx="10568052" cy="1352186"/>
            </a:xfrm>
          </p:grpSpPr>
          <p:sp>
            <p:nvSpPr>
              <p:cNvPr id="53" name="Text Placeholder 6"/>
              <p:cNvSpPr txBox="1">
                <a:spLocks/>
              </p:cNvSpPr>
              <p:nvPr/>
            </p:nvSpPr>
            <p:spPr bwMode="auto">
              <a:xfrm>
                <a:off x="4750416" y="5449824"/>
                <a:ext cx="1371353" cy="16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148" eaLnBrk="0" fontAlgn="base" hangingPunct="0">
                  <a:spcBef>
                    <a:spcPct val="20000"/>
                  </a:spcBef>
                  <a:spcAft>
                    <a:spcPct val="0"/>
                  </a:spcAft>
                  <a:buClr>
                    <a:srgbClr val="000000"/>
                  </a:buClr>
                </a:pPr>
                <a:r>
                  <a:rPr lang="en-US" sz="1063" i="1" dirty="0">
                    <a:solidFill>
                      <a:srgbClr val="FFFFFF">
                        <a:alpha val="99000"/>
                      </a:srgbClr>
                    </a:solidFill>
                  </a:rPr>
                  <a:t>t</a:t>
                </a:r>
              </a:p>
            </p:txBody>
          </p:sp>
          <p:grpSp>
            <p:nvGrpSpPr>
              <p:cNvPr id="11" name="Group 10"/>
              <p:cNvGrpSpPr/>
              <p:nvPr/>
            </p:nvGrpSpPr>
            <p:grpSpPr>
              <a:xfrm>
                <a:off x="518776" y="4340067"/>
                <a:ext cx="10568052" cy="1352186"/>
                <a:chOff x="518776" y="4340067"/>
                <a:chExt cx="10568052" cy="1352186"/>
              </a:xfrm>
            </p:grpSpPr>
            <p:grpSp>
              <p:nvGrpSpPr>
                <p:cNvPr id="59" name="Group 58"/>
                <p:cNvGrpSpPr/>
                <p:nvPr/>
              </p:nvGrpSpPr>
              <p:grpSpPr>
                <a:xfrm>
                  <a:off x="5128639" y="4340067"/>
                  <a:ext cx="5958189" cy="1209585"/>
                  <a:chOff x="342904" y="3922776"/>
                  <a:chExt cx="4963865" cy="1007987"/>
                </a:xfrm>
              </p:grpSpPr>
              <p:sp>
                <p:nvSpPr>
                  <p:cNvPr id="22" name="TextBox 21"/>
                  <p:cNvSpPr txBox="1"/>
                  <p:nvPr/>
                </p:nvSpPr>
                <p:spPr>
                  <a:xfrm>
                    <a:off x="342904" y="3922776"/>
                    <a:ext cx="4963865" cy="353940"/>
                  </a:xfrm>
                  <a:prstGeom prst="rect">
                    <a:avLst/>
                  </a:prstGeom>
                  <a:noFill/>
                  <a:ln>
                    <a:noFill/>
                  </a:ln>
                </p:spPr>
                <p:txBody>
                  <a:bodyPr wrap="square" lIns="0" tIns="28574" rIns="0" bIns="28574" rtlCol="0">
                    <a:spAutoFit/>
                  </a:bodyPr>
                  <a:lstStyle/>
                  <a:p>
                    <a:pPr defTabSz="914186">
                      <a:lnSpc>
                        <a:spcPct val="90000"/>
                      </a:lnSpc>
                      <a:spcBef>
                        <a:spcPct val="20000"/>
                      </a:spcBef>
                    </a:pPr>
                    <a:r>
                      <a:rPr lang="en-US" sz="1500" dirty="0">
                        <a:solidFill>
                          <a:srgbClr val="00AEEF">
                            <a:alpha val="99000"/>
                          </a:srgbClr>
                        </a:solidFill>
                        <a:ea typeface="Segoe UI" pitchFamily="34" charset="0"/>
                        <a:cs typeface="Segoe UI" pitchFamily="34" charset="0"/>
                      </a:rPr>
                      <a:t>Unpredictable Bursting – </a:t>
                    </a:r>
                    <a:r>
                      <a:rPr lang="en-US" sz="1500" dirty="0">
                        <a:solidFill>
                          <a:srgbClr val="00B050">
                            <a:alpha val="99000"/>
                          </a:srgbClr>
                        </a:solidFill>
                        <a:ea typeface="Segoe UI" pitchFamily="34" charset="0"/>
                        <a:cs typeface="Segoe UI" pitchFamily="34" charset="0"/>
                      </a:rPr>
                      <a:t>Web demand</a:t>
                    </a:r>
                  </a:p>
                </p:txBody>
              </p:sp>
              <p:sp>
                <p:nvSpPr>
                  <p:cNvPr id="24" name="Rectangle 23"/>
                  <p:cNvSpPr/>
                  <p:nvPr/>
                </p:nvSpPr>
                <p:spPr>
                  <a:xfrm>
                    <a:off x="342905" y="4392154"/>
                    <a:ext cx="3045807" cy="538609"/>
                  </a:xfrm>
                  <a:prstGeom prst="rect">
                    <a:avLst/>
                  </a:prstGeom>
                  <a:ln>
                    <a:noFill/>
                  </a:ln>
                </p:spPr>
                <p:txBody>
                  <a:bodyPr wrap="square" lIns="0" tIns="0" rIns="0" bIns="0">
                    <a:spAutoFit/>
                  </a:bodyPr>
                  <a:lstStyle/>
                  <a:p>
                    <a:pPr marL="0" lvl="1" defTabSz="914073" fontAlgn="base">
                      <a:spcAft>
                        <a:spcPct val="0"/>
                      </a:spcAft>
                    </a:pPr>
                    <a:r>
                      <a:rPr lang="en-US" sz="875" dirty="0">
                        <a:solidFill>
                          <a:schemeClr val="tx1">
                            <a:alpha val="99000"/>
                          </a:schemeClr>
                        </a:solidFill>
                        <a:ea typeface="Kozuka Gothic Pro R" pitchFamily="34" charset="-128"/>
                      </a:rPr>
                      <a:t>Unexpected/unplanned peak in demand  </a:t>
                    </a:r>
                  </a:p>
                  <a:p>
                    <a:pPr marL="0" lvl="1" defTabSz="914073" fontAlgn="base">
                      <a:spcAft>
                        <a:spcPct val="0"/>
                      </a:spcAft>
                    </a:pPr>
                    <a:r>
                      <a:rPr lang="en-US" sz="875" dirty="0">
                        <a:solidFill>
                          <a:schemeClr val="tx1">
                            <a:alpha val="99000"/>
                          </a:schemeClr>
                        </a:solidFill>
                        <a:ea typeface="Kozuka Gothic Pro R" pitchFamily="34" charset="-128"/>
                      </a:rPr>
                      <a:t>Sudden spike impacts performance </a:t>
                    </a:r>
                  </a:p>
                  <a:p>
                    <a:pPr marL="0" lvl="1" defTabSz="914073" fontAlgn="base">
                      <a:spcAft>
                        <a:spcPct val="0"/>
                      </a:spcAft>
                    </a:pPr>
                    <a:r>
                      <a:rPr lang="en-US" sz="875" dirty="0">
                        <a:solidFill>
                          <a:schemeClr val="tx1">
                            <a:alpha val="99000"/>
                          </a:schemeClr>
                        </a:solidFill>
                        <a:ea typeface="Kozuka Gothic Pro R" pitchFamily="34" charset="-128"/>
                      </a:rPr>
                      <a:t>Can’t over provision for extreme cases </a:t>
                    </a:r>
                  </a:p>
                </p:txBody>
              </p:sp>
            </p:grpSp>
            <p:grpSp>
              <p:nvGrpSpPr>
                <p:cNvPr id="43" name="Group 42"/>
                <p:cNvGrpSpPr/>
                <p:nvPr/>
              </p:nvGrpSpPr>
              <p:grpSpPr>
                <a:xfrm>
                  <a:off x="518776" y="4468823"/>
                  <a:ext cx="4176762" cy="1223430"/>
                  <a:chOff x="791247" y="4550306"/>
                  <a:chExt cx="3479728" cy="1019525"/>
                </a:xfrm>
              </p:grpSpPr>
              <p:cxnSp>
                <p:nvCxnSpPr>
                  <p:cNvPr id="18" name="Straight Arrow Connector 17"/>
                  <p:cNvCxnSpPr/>
                  <p:nvPr/>
                </p:nvCxnSpPr>
                <p:spPr bwMode="auto">
                  <a:xfrm flipH="1" flipV="1">
                    <a:off x="1117985" y="4556078"/>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117984" y="544273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388322" y="4953231"/>
                    <a:ext cx="1019525" cy="213675"/>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r>
                      <a:rPr lang="en-US" sz="875" dirty="0">
                        <a:solidFill>
                          <a:schemeClr val="tx1">
                            <a:alpha val="99000"/>
                          </a:schemeClr>
                        </a:solidFill>
                      </a:rPr>
                      <a:t>Compute</a:t>
                    </a:r>
                    <a:r>
                      <a:rPr lang="en-US" sz="875" dirty="0">
                        <a:solidFill>
                          <a:srgbClr val="FFFFFF">
                            <a:alpha val="99000"/>
                          </a:srgbClr>
                        </a:solidFill>
                      </a:rPr>
                      <a:t> </a:t>
                    </a:r>
                  </a:p>
                </p:txBody>
              </p:sp>
              <p:grpSp>
                <p:nvGrpSpPr>
                  <p:cNvPr id="25" name="Group 24"/>
                  <p:cNvGrpSpPr/>
                  <p:nvPr/>
                </p:nvGrpSpPr>
                <p:grpSpPr>
                  <a:xfrm>
                    <a:off x="1112038" y="4660000"/>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defTabSz="914186"/>
                      <a:endParaRPr lang="en-US" sz="1813" dirty="0">
                        <a:solidFill>
                          <a:srgbClr val="292929"/>
                        </a:solidFill>
                      </a:endParaRPr>
                    </a:p>
                  </p:txBody>
                </p:sp>
              </p:grpSp>
            </p:grpSp>
          </p:grpSp>
        </p:grpSp>
        <p:cxnSp>
          <p:nvCxnSpPr>
            <p:cNvPr id="63" name="Straight Connector 62"/>
            <p:cNvCxnSpPr/>
            <p:nvPr/>
          </p:nvCxnSpPr>
          <p:spPr>
            <a:xfrm>
              <a:off x="-4420901" y="4078627"/>
              <a:ext cx="1550773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168743" y="4762737"/>
            <a:ext cx="9615104" cy="986100"/>
            <a:chOff x="-6425742" y="5815987"/>
            <a:chExt cx="15384166" cy="1577760"/>
          </a:xfrm>
        </p:grpSpPr>
        <p:grpSp>
          <p:nvGrpSpPr>
            <p:cNvPr id="34" name="Group 33"/>
            <p:cNvGrpSpPr/>
            <p:nvPr/>
          </p:nvGrpSpPr>
          <p:grpSpPr>
            <a:xfrm>
              <a:off x="536693" y="5975365"/>
              <a:ext cx="8421731" cy="1418382"/>
              <a:chOff x="536693" y="5975365"/>
              <a:chExt cx="8421731" cy="1418382"/>
            </a:xfrm>
          </p:grpSpPr>
          <p:sp>
            <p:nvSpPr>
              <p:cNvPr id="54" name="Text Placeholder 6"/>
              <p:cNvSpPr txBox="1">
                <a:spLocks/>
              </p:cNvSpPr>
              <p:nvPr/>
            </p:nvSpPr>
            <p:spPr bwMode="auto">
              <a:xfrm>
                <a:off x="4750416" y="7178736"/>
                <a:ext cx="1371353" cy="2150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148" eaLnBrk="0" fontAlgn="base" hangingPunct="0">
                  <a:spcBef>
                    <a:spcPct val="20000"/>
                  </a:spcBef>
                  <a:spcAft>
                    <a:spcPct val="0"/>
                  </a:spcAft>
                  <a:buClr>
                    <a:srgbClr val="000000"/>
                  </a:buClr>
                </a:pPr>
                <a:r>
                  <a:rPr lang="en-US" sz="1063" i="1" dirty="0">
                    <a:solidFill>
                      <a:srgbClr val="FFFFFF">
                        <a:alpha val="99000"/>
                      </a:srgbClr>
                    </a:solidFill>
                  </a:rPr>
                  <a:t>t</a:t>
                </a:r>
              </a:p>
            </p:txBody>
          </p:sp>
          <p:grpSp>
            <p:nvGrpSpPr>
              <p:cNvPr id="21" name="Group 20"/>
              <p:cNvGrpSpPr/>
              <p:nvPr/>
            </p:nvGrpSpPr>
            <p:grpSpPr>
              <a:xfrm>
                <a:off x="536693" y="5975365"/>
                <a:ext cx="8421731" cy="1340859"/>
                <a:chOff x="536693" y="5975365"/>
                <a:chExt cx="8421731" cy="1340859"/>
              </a:xfrm>
            </p:grpSpPr>
            <p:grpSp>
              <p:nvGrpSpPr>
                <p:cNvPr id="60" name="Group 59"/>
                <p:cNvGrpSpPr/>
                <p:nvPr/>
              </p:nvGrpSpPr>
              <p:grpSpPr>
                <a:xfrm>
                  <a:off x="4347256" y="6052372"/>
                  <a:ext cx="4611168" cy="1218378"/>
                  <a:chOff x="-308078" y="5146382"/>
                  <a:chExt cx="3841639" cy="1015315"/>
                </a:xfrm>
              </p:grpSpPr>
              <p:sp>
                <p:nvSpPr>
                  <p:cNvPr id="44" name="TextBox 43"/>
                  <p:cNvSpPr txBox="1"/>
                  <p:nvPr/>
                </p:nvSpPr>
                <p:spPr>
                  <a:xfrm>
                    <a:off x="-308078" y="5146382"/>
                    <a:ext cx="3841639" cy="353940"/>
                  </a:xfrm>
                  <a:prstGeom prst="rect">
                    <a:avLst/>
                  </a:prstGeom>
                  <a:noFill/>
                  <a:ln>
                    <a:noFill/>
                  </a:ln>
                </p:spPr>
                <p:txBody>
                  <a:bodyPr wrap="square" lIns="0" tIns="28574" rIns="0" bIns="28574" rtlCol="0">
                    <a:spAutoFit/>
                  </a:bodyPr>
                  <a:lstStyle/>
                  <a:p>
                    <a:pPr defTabSz="914186">
                      <a:lnSpc>
                        <a:spcPct val="90000"/>
                      </a:lnSpc>
                      <a:spcBef>
                        <a:spcPct val="20000"/>
                      </a:spcBef>
                    </a:pPr>
                    <a:r>
                      <a:rPr lang="en-US" sz="1500" dirty="0">
                        <a:solidFill>
                          <a:srgbClr val="00AEEF">
                            <a:alpha val="99000"/>
                          </a:srgbClr>
                        </a:solidFill>
                        <a:ea typeface="Segoe UI" pitchFamily="34" charset="0"/>
                        <a:cs typeface="Segoe UI" pitchFamily="34" charset="0"/>
                      </a:rPr>
                      <a:t>Predictable Burst – </a:t>
                    </a:r>
                    <a:r>
                      <a:rPr lang="en-US" sz="1500" dirty="0">
                        <a:solidFill>
                          <a:srgbClr val="00B050">
                            <a:alpha val="99000"/>
                          </a:srgbClr>
                        </a:solidFill>
                        <a:ea typeface="Segoe UI" pitchFamily="34" charset="0"/>
                        <a:cs typeface="Segoe UI" pitchFamily="34" charset="0"/>
                      </a:rPr>
                      <a:t>Registration</a:t>
                    </a:r>
                    <a:endParaRPr lang="en-US" sz="1500" dirty="0">
                      <a:solidFill>
                        <a:srgbClr val="00AEEF">
                          <a:alpha val="99000"/>
                        </a:srgbClr>
                      </a:solidFill>
                      <a:ea typeface="Segoe UI" pitchFamily="34" charset="0"/>
                      <a:cs typeface="Segoe UI" pitchFamily="34" charset="0"/>
                    </a:endParaRPr>
                  </a:p>
                </p:txBody>
              </p:sp>
              <p:sp>
                <p:nvSpPr>
                  <p:cNvPr id="45" name="Rectangle 44"/>
                  <p:cNvSpPr/>
                  <p:nvPr/>
                </p:nvSpPr>
                <p:spPr>
                  <a:xfrm>
                    <a:off x="342904" y="5623088"/>
                    <a:ext cx="3190657" cy="538609"/>
                  </a:xfrm>
                  <a:prstGeom prst="rect">
                    <a:avLst/>
                  </a:prstGeom>
                  <a:ln>
                    <a:noFill/>
                  </a:ln>
                </p:spPr>
                <p:txBody>
                  <a:bodyPr wrap="square" lIns="0" tIns="0" rIns="0" bIns="0">
                    <a:spAutoFit/>
                  </a:bodyPr>
                  <a:lstStyle/>
                  <a:p>
                    <a:pPr marL="0" lvl="1" defTabSz="914073" fontAlgn="base">
                      <a:spcAft>
                        <a:spcPct val="0"/>
                      </a:spcAft>
                    </a:pPr>
                    <a:r>
                      <a:rPr lang="en-US" sz="875" dirty="0">
                        <a:solidFill>
                          <a:schemeClr val="tx1">
                            <a:alpha val="99000"/>
                          </a:schemeClr>
                        </a:solidFill>
                        <a:ea typeface="Kozuka Gothic Pro R" pitchFamily="34" charset="-128"/>
                      </a:rPr>
                      <a:t>Services with micro seasonality trends   </a:t>
                    </a:r>
                  </a:p>
                  <a:p>
                    <a:pPr marL="0" lvl="1" defTabSz="914073" fontAlgn="base">
                      <a:spcAft>
                        <a:spcPct val="0"/>
                      </a:spcAft>
                    </a:pPr>
                    <a:r>
                      <a:rPr lang="en-US" sz="875" dirty="0">
                        <a:solidFill>
                          <a:schemeClr val="tx1">
                            <a:alpha val="99000"/>
                          </a:schemeClr>
                        </a:solidFill>
                        <a:ea typeface="Kozuka Gothic Pro R" pitchFamily="34" charset="-128"/>
                      </a:rPr>
                      <a:t>Peaks due to periodic increased demand</a:t>
                    </a:r>
                  </a:p>
                  <a:p>
                    <a:pPr marL="0" lvl="1" defTabSz="914073" fontAlgn="base">
                      <a:spcAft>
                        <a:spcPct val="0"/>
                      </a:spcAft>
                    </a:pPr>
                    <a:r>
                      <a:rPr lang="en-US" sz="875" dirty="0">
                        <a:solidFill>
                          <a:schemeClr val="tx1">
                            <a:alpha val="99000"/>
                          </a:schemeClr>
                        </a:solidFill>
                        <a:ea typeface="Kozuka Gothic Pro R" pitchFamily="34" charset="-128"/>
                      </a:rPr>
                      <a:t>IT complexity and wasted capacity</a:t>
                    </a:r>
                  </a:p>
                </p:txBody>
              </p:sp>
            </p:grpSp>
            <p:grpSp>
              <p:nvGrpSpPr>
                <p:cNvPr id="50" name="Group 49"/>
                <p:cNvGrpSpPr/>
                <p:nvPr/>
              </p:nvGrpSpPr>
              <p:grpSpPr>
                <a:xfrm>
                  <a:off x="536693" y="5975365"/>
                  <a:ext cx="4158470" cy="1340859"/>
                  <a:chOff x="673196" y="5615471"/>
                  <a:chExt cx="3464489" cy="1117382"/>
                </a:xfrm>
              </p:grpSpPr>
              <p:cxnSp>
                <p:nvCxnSpPr>
                  <p:cNvPr id="39" name="Straight Arrow Connector 38"/>
                  <p:cNvCxnSpPr/>
                  <p:nvPr/>
                </p:nvCxnSpPr>
                <p:spPr bwMode="auto">
                  <a:xfrm flipV="1">
                    <a:off x="999934" y="5835406"/>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984695" y="6720306"/>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267764" y="6020903"/>
                    <a:ext cx="1024540" cy="213675"/>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r>
                      <a:rPr lang="en-US" sz="875" dirty="0">
                        <a:solidFill>
                          <a:schemeClr val="tx1">
                            <a:alpha val="99000"/>
                          </a:schemeClr>
                        </a:solidFill>
                      </a:rPr>
                      <a:t>Compute</a:t>
                    </a:r>
                    <a:r>
                      <a:rPr lang="en-US" sz="875" dirty="0">
                        <a:solidFill>
                          <a:srgbClr val="FFFFFF">
                            <a:alpha val="99000"/>
                          </a:srgbClr>
                        </a:solidFill>
                      </a:rPr>
                      <a:t> </a:t>
                    </a:r>
                  </a:p>
                </p:txBody>
              </p:sp>
              <p:sp>
                <p:nvSpPr>
                  <p:cNvPr id="48" name="Freeform 47"/>
                  <p:cNvSpPr/>
                  <p:nvPr/>
                </p:nvSpPr>
                <p:spPr>
                  <a:xfrm>
                    <a:off x="997841" y="5891755"/>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defTabSz="914186"/>
                    <a:endParaRPr lang="en-US" sz="1813" dirty="0">
                      <a:solidFill>
                        <a:srgbClr val="292929"/>
                      </a:solidFill>
                    </a:endParaRPr>
                  </a:p>
                </p:txBody>
              </p:sp>
              <p:cxnSp>
                <p:nvCxnSpPr>
                  <p:cNvPr id="49" name="Straight Connector 48"/>
                  <p:cNvCxnSpPr/>
                  <p:nvPr/>
                </p:nvCxnSpPr>
                <p:spPr bwMode="auto">
                  <a:xfrm>
                    <a:off x="1023975" y="6266416"/>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cxnSp>
          <p:nvCxnSpPr>
            <p:cNvPr id="64" name="Straight Connector 63"/>
            <p:cNvCxnSpPr/>
            <p:nvPr/>
          </p:nvCxnSpPr>
          <p:spPr>
            <a:xfrm>
              <a:off x="-6425742" y="5815987"/>
              <a:ext cx="1538416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168744" y="2605481"/>
            <a:ext cx="9700054" cy="1025094"/>
            <a:chOff x="-2945986" y="2364377"/>
            <a:chExt cx="15520087" cy="1640150"/>
          </a:xfrm>
        </p:grpSpPr>
        <p:sp>
          <p:nvSpPr>
            <p:cNvPr id="52" name="Text Placeholder 6"/>
            <p:cNvSpPr txBox="1">
              <a:spLocks/>
            </p:cNvSpPr>
            <p:nvPr/>
          </p:nvSpPr>
          <p:spPr bwMode="auto">
            <a:xfrm>
              <a:off x="4750416" y="3749040"/>
              <a:ext cx="1371353" cy="16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148" eaLnBrk="0" fontAlgn="base" hangingPunct="0">
                <a:spcBef>
                  <a:spcPct val="20000"/>
                </a:spcBef>
                <a:spcAft>
                  <a:spcPct val="0"/>
                </a:spcAft>
                <a:buClr>
                  <a:srgbClr val="000000"/>
                </a:buClr>
              </a:pPr>
              <a:r>
                <a:rPr lang="en-US" sz="1063" i="1" dirty="0">
                  <a:solidFill>
                    <a:srgbClr val="FFFFFF">
                      <a:alpha val="99000"/>
                    </a:srgbClr>
                  </a:solidFill>
                </a:rPr>
                <a:t>t</a:t>
              </a:r>
            </a:p>
          </p:txBody>
        </p:sp>
        <p:grpSp>
          <p:nvGrpSpPr>
            <p:cNvPr id="8" name="Group 7"/>
            <p:cNvGrpSpPr/>
            <p:nvPr/>
          </p:nvGrpSpPr>
          <p:grpSpPr>
            <a:xfrm>
              <a:off x="507466" y="2635459"/>
              <a:ext cx="9515867" cy="1369068"/>
              <a:chOff x="507466" y="2635459"/>
              <a:chExt cx="9515867" cy="1369068"/>
            </a:xfrm>
          </p:grpSpPr>
          <p:grpSp>
            <p:nvGrpSpPr>
              <p:cNvPr id="58" name="Group 57"/>
              <p:cNvGrpSpPr/>
              <p:nvPr/>
            </p:nvGrpSpPr>
            <p:grpSpPr>
              <a:xfrm>
                <a:off x="5128637" y="2635459"/>
                <a:ext cx="4894696" cy="1152616"/>
                <a:chOff x="342905" y="2530549"/>
                <a:chExt cx="4077851" cy="960513"/>
              </a:xfrm>
            </p:grpSpPr>
            <p:sp>
              <p:nvSpPr>
                <p:cNvPr id="35" name="TextBox 34"/>
                <p:cNvSpPr txBox="1"/>
                <p:nvPr/>
              </p:nvSpPr>
              <p:spPr>
                <a:xfrm>
                  <a:off x="342905" y="2530549"/>
                  <a:ext cx="4077851" cy="353940"/>
                </a:xfrm>
                <a:prstGeom prst="rect">
                  <a:avLst/>
                </a:prstGeom>
                <a:noFill/>
                <a:ln>
                  <a:noFill/>
                </a:ln>
              </p:spPr>
              <p:txBody>
                <a:bodyPr wrap="square" lIns="0" tIns="28574" rIns="0" bIns="28574" rtlCol="0">
                  <a:spAutoFit/>
                </a:bodyPr>
                <a:lstStyle/>
                <a:p>
                  <a:pPr defTabSz="914186">
                    <a:lnSpc>
                      <a:spcPct val="90000"/>
                    </a:lnSpc>
                    <a:spcBef>
                      <a:spcPct val="20000"/>
                    </a:spcBef>
                  </a:pPr>
                  <a:r>
                    <a:rPr lang="en-US" sz="1500" dirty="0">
                      <a:solidFill>
                        <a:srgbClr val="00AEEF">
                          <a:alpha val="99000"/>
                        </a:srgbClr>
                      </a:solidFill>
                      <a:ea typeface="Segoe UI" pitchFamily="34" charset="0"/>
                      <a:cs typeface="Segoe UI" pitchFamily="34" charset="0"/>
                    </a:rPr>
                    <a:t>Growing Fast – </a:t>
                  </a:r>
                  <a:r>
                    <a:rPr lang="en-US" sz="1500" dirty="0">
                      <a:solidFill>
                        <a:srgbClr val="00B050">
                          <a:alpha val="99000"/>
                        </a:srgbClr>
                      </a:solidFill>
                      <a:ea typeface="Segoe UI" pitchFamily="34" charset="0"/>
                      <a:cs typeface="Segoe UI" pitchFamily="34" charset="0"/>
                    </a:rPr>
                    <a:t>Research Project</a:t>
                  </a:r>
                  <a:endParaRPr lang="en-US" sz="1500" dirty="0">
                    <a:solidFill>
                      <a:srgbClr val="00AEEF">
                        <a:alpha val="99000"/>
                      </a:srgbClr>
                    </a:solidFill>
                    <a:ea typeface="Segoe UI" pitchFamily="34" charset="0"/>
                    <a:cs typeface="Segoe UI" pitchFamily="34" charset="0"/>
                  </a:endParaRPr>
                </a:p>
              </p:txBody>
            </p:sp>
            <p:sp>
              <p:nvSpPr>
                <p:cNvPr id="36" name="Rectangle 35"/>
                <p:cNvSpPr/>
                <p:nvPr/>
              </p:nvSpPr>
              <p:spPr>
                <a:xfrm>
                  <a:off x="342905" y="2952453"/>
                  <a:ext cx="3119051" cy="538609"/>
                </a:xfrm>
                <a:prstGeom prst="rect">
                  <a:avLst/>
                </a:prstGeom>
                <a:ln>
                  <a:noFill/>
                </a:ln>
              </p:spPr>
              <p:txBody>
                <a:bodyPr wrap="square" lIns="0" tIns="0" rIns="0" bIns="0">
                  <a:spAutoFit/>
                </a:bodyPr>
                <a:lstStyle/>
                <a:p>
                  <a:pPr marL="0" lvl="1" defTabSz="914073" fontAlgn="base">
                    <a:spcAft>
                      <a:spcPct val="0"/>
                    </a:spcAft>
                  </a:pPr>
                  <a:r>
                    <a:rPr lang="en-US" sz="875" dirty="0">
                      <a:solidFill>
                        <a:schemeClr val="tx1">
                          <a:alpha val="99000"/>
                        </a:schemeClr>
                      </a:solidFill>
                      <a:ea typeface="Kozuka Gothic Pro R" pitchFamily="34" charset="-128"/>
                    </a:rPr>
                    <a:t>Successful services needs to grow/scale   </a:t>
                  </a:r>
                </a:p>
                <a:p>
                  <a:pPr marL="0" lvl="1" defTabSz="914073" fontAlgn="base">
                    <a:spcAft>
                      <a:spcPct val="0"/>
                    </a:spcAft>
                  </a:pPr>
                  <a:r>
                    <a:rPr lang="en-US" sz="875" dirty="0">
                      <a:solidFill>
                        <a:schemeClr val="tx1">
                          <a:alpha val="99000"/>
                        </a:schemeClr>
                      </a:solidFill>
                      <a:ea typeface="Kozuka Gothic Pro R" pitchFamily="34" charset="-128"/>
                    </a:rPr>
                    <a:t>Keeping up w/ growth is big IT challenge </a:t>
                  </a:r>
                </a:p>
                <a:p>
                  <a:pPr marL="0" lvl="1" defTabSz="914073" fontAlgn="base">
                    <a:spcAft>
                      <a:spcPct val="0"/>
                    </a:spcAft>
                  </a:pPr>
                  <a:r>
                    <a:rPr lang="en-US" sz="875" dirty="0">
                      <a:solidFill>
                        <a:schemeClr val="tx1">
                          <a:alpha val="99000"/>
                        </a:schemeClr>
                      </a:solidFill>
                      <a:ea typeface="Kozuka Gothic Pro R" pitchFamily="34" charset="-128"/>
                    </a:rPr>
                    <a:t>Cannot provision hardware fast enough</a:t>
                  </a:r>
                </a:p>
              </p:txBody>
            </p:sp>
          </p:grpSp>
          <p:grpSp>
            <p:nvGrpSpPr>
              <p:cNvPr id="38" name="Group 37"/>
              <p:cNvGrpSpPr/>
              <p:nvPr/>
            </p:nvGrpSpPr>
            <p:grpSpPr>
              <a:xfrm>
                <a:off x="507466" y="2729083"/>
                <a:ext cx="4180935" cy="1275444"/>
                <a:chOff x="801149" y="3079921"/>
                <a:chExt cx="3483205" cy="1062870"/>
              </a:xfrm>
            </p:grpSpPr>
            <p:cxnSp>
              <p:nvCxnSpPr>
                <p:cNvPr id="30" name="Straight Arrow Connector 29"/>
                <p:cNvCxnSpPr/>
                <p:nvPr/>
              </p:nvCxnSpPr>
              <p:spPr bwMode="auto">
                <a:xfrm flipH="1" flipV="1">
                  <a:off x="1127885" y="3079921"/>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1131363" y="3996754"/>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400512" y="3528479"/>
                  <a:ext cx="1014949" cy="213675"/>
                </a:xfrm>
                <a:prstGeom prst="rect">
                  <a:avLst/>
                </a:prstGeom>
                <a:ln>
                  <a:noFill/>
                </a:ln>
              </p:spPr>
              <p:txBody>
                <a:bodyPr wrap="square" lIns="57148" tIns="28574" rIns="57148" bIns="28574">
                  <a:spAutoFit/>
                </a:bodyPr>
                <a:lstStyle/>
                <a:p>
                  <a:pPr marL="228538" indent="-228538" algn="ctr" defTabSz="914148" eaLnBrk="0" fontAlgn="base" hangingPunct="0">
                    <a:lnSpc>
                      <a:spcPts val="799"/>
                    </a:lnSpc>
                    <a:spcBef>
                      <a:spcPct val="20000"/>
                    </a:spcBef>
                    <a:spcAft>
                      <a:spcPct val="0"/>
                    </a:spcAft>
                    <a:buClr>
                      <a:srgbClr val="000000"/>
                    </a:buClr>
                  </a:pPr>
                  <a:r>
                    <a:rPr lang="en-US" sz="875" dirty="0">
                      <a:solidFill>
                        <a:schemeClr val="tx1">
                          <a:alpha val="99000"/>
                        </a:schemeClr>
                      </a:solidFill>
                    </a:rPr>
                    <a:t>Compute</a:t>
                  </a:r>
                  <a:r>
                    <a:rPr lang="en-US" sz="875" dirty="0">
                      <a:solidFill>
                        <a:srgbClr val="FFFFFF">
                          <a:alpha val="99000"/>
                        </a:srgbClr>
                      </a:solidFill>
                    </a:rPr>
                    <a:t> </a:t>
                  </a:r>
                </a:p>
              </p:txBody>
            </p:sp>
            <p:sp>
              <p:nvSpPr>
                <p:cNvPr id="37" name="Freeform 36"/>
                <p:cNvSpPr/>
                <p:nvPr/>
              </p:nvSpPr>
              <p:spPr>
                <a:xfrm>
                  <a:off x="1122045" y="3133426"/>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57148" tIns="28574" rIns="57148" bIns="28574" rtlCol="0" anchor="ctr"/>
                <a:lstStyle/>
                <a:p>
                  <a:pPr algn="ctr" defTabSz="914186"/>
                  <a:endParaRPr lang="en-US" sz="1813" dirty="0">
                    <a:solidFill>
                      <a:srgbClr val="292929"/>
                    </a:solidFill>
                  </a:endParaRPr>
                </a:p>
              </p:txBody>
            </p:sp>
          </p:grpSp>
        </p:grpSp>
        <p:cxnSp>
          <p:nvCxnSpPr>
            <p:cNvPr id="51" name="Straight Connector 50"/>
            <p:cNvCxnSpPr/>
            <p:nvPr/>
          </p:nvCxnSpPr>
          <p:spPr>
            <a:xfrm>
              <a:off x="-2945986" y="2364377"/>
              <a:ext cx="1552008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921745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981200" y="1209584"/>
            <a:ext cx="8364538" cy="2935288"/>
          </a:xfrm>
        </p:spPr>
        <p:txBody>
          <a:bodyPr>
            <a:normAutofit/>
          </a:bodyPr>
          <a:lstStyle/>
          <a:p>
            <a:pPr marL="0" indent="0">
              <a:buNone/>
            </a:pPr>
            <a:r>
              <a:rPr lang="en-US" sz="2400" dirty="0">
                <a:solidFill>
                  <a:schemeClr val="tx1">
                    <a:lumMod val="50000"/>
                    <a:lumOff val="50000"/>
                  </a:schemeClr>
                </a:solidFill>
                <a:latin typeface="Segoe UI Light" panose="020B0502040204020203" pitchFamily="34" charset="0"/>
                <a:cs typeface="Segoe UI Light" panose="020B0502040204020203" pitchFamily="34" charset="0"/>
              </a:rPr>
              <a:t>While limiting the amount of VMs you have running is a good way to save costs you need at least two instances for SLA, availability and load balancing</a:t>
            </a:r>
          </a:p>
          <a:p>
            <a:pPr marL="0" indent="0">
              <a:buNone/>
            </a:pPr>
            <a:endParaRPr lang="en-US" sz="800" dirty="0">
              <a:solidFill>
                <a:schemeClr val="tx1">
                  <a:lumMod val="50000"/>
                  <a:lumOff val="50000"/>
                </a:schemeClr>
              </a:solidFill>
              <a:latin typeface="Segoe UI Light" panose="020B0502040204020203" pitchFamily="34" charset="0"/>
              <a:cs typeface="Segoe UI Light" panose="020B0502040204020203" pitchFamily="34" charset="0"/>
            </a:endParaRPr>
          </a:p>
          <a:p>
            <a:pPr marL="0" indent="0">
              <a:buNone/>
            </a:pPr>
            <a:r>
              <a:rPr lang="en-US" sz="2400" dirty="0">
                <a:solidFill>
                  <a:schemeClr val="tx1">
                    <a:lumMod val="50000"/>
                    <a:lumOff val="50000"/>
                  </a:schemeClr>
                </a:solidFill>
                <a:latin typeface="Segoe UI Light" panose="020B0502040204020203" pitchFamily="34" charset="0"/>
                <a:cs typeface="Segoe UI Light" panose="020B0502040204020203" pitchFamily="34" charset="0"/>
              </a:rPr>
              <a:t>Use dynamic scaling to handle burst</a:t>
            </a:r>
          </a:p>
          <a:p>
            <a:pPr marL="0" indent="0">
              <a:buNone/>
            </a:pPr>
            <a:endParaRPr lang="en-US" sz="800" dirty="0">
              <a:solidFill>
                <a:schemeClr val="tx1">
                  <a:lumMod val="50000"/>
                  <a:lumOff val="50000"/>
                </a:schemeClr>
              </a:solidFill>
              <a:latin typeface="Segoe UI Light" panose="020B0502040204020203" pitchFamily="34" charset="0"/>
              <a:cs typeface="Segoe UI Light" panose="020B0502040204020203" pitchFamily="34" charset="0"/>
            </a:endParaRPr>
          </a:p>
          <a:p>
            <a:pPr marL="0" indent="0">
              <a:buNone/>
            </a:pPr>
            <a:r>
              <a:rPr lang="en-US" sz="2400" dirty="0">
                <a:solidFill>
                  <a:schemeClr val="tx1">
                    <a:lumMod val="50000"/>
                    <a:lumOff val="50000"/>
                  </a:schemeClr>
                </a:solidFill>
                <a:latin typeface="Segoe UI Light" panose="020B0502040204020203" pitchFamily="34" charset="0"/>
                <a:cs typeface="Segoe UI Light" panose="020B0502040204020203" pitchFamily="34" charset="0"/>
              </a:rPr>
              <a:t>Consider spinning down some portion of capacity during off hours (night, weekend, holiday)</a:t>
            </a:r>
          </a:p>
        </p:txBody>
      </p:sp>
      <p:sp>
        <p:nvSpPr>
          <p:cNvPr id="8" name="Title 1"/>
          <p:cNvSpPr txBox="1">
            <a:spLocks/>
          </p:cNvSpPr>
          <p:nvPr/>
        </p:nvSpPr>
        <p:spPr>
          <a:xfrm>
            <a:off x="1889761" y="274361"/>
            <a:ext cx="8229600" cy="640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chemeClr val="bg1">
                    <a:lumMod val="50000"/>
                  </a:schemeClr>
                </a:solidFill>
                <a:latin typeface="Segoe UI Light" panose="020B0502040204020203" pitchFamily="34" charset="0"/>
                <a:cs typeface="Segoe UI Light" panose="020B0502040204020203" pitchFamily="34" charset="0"/>
              </a:rPr>
              <a:t>Instance Counts</a:t>
            </a:r>
          </a:p>
        </p:txBody>
      </p:sp>
      <p:sp>
        <p:nvSpPr>
          <p:cNvPr id="5" name="Freeform 207"/>
          <p:cNvSpPr>
            <a:spLocks noEditPoints="1"/>
          </p:cNvSpPr>
          <p:nvPr/>
        </p:nvSpPr>
        <p:spPr bwMode="black">
          <a:xfrm>
            <a:off x="3732986" y="4613910"/>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7" name="Freeform 207"/>
          <p:cNvSpPr>
            <a:spLocks noEditPoints="1"/>
          </p:cNvSpPr>
          <p:nvPr/>
        </p:nvSpPr>
        <p:spPr bwMode="black">
          <a:xfrm>
            <a:off x="4737198" y="4613910"/>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9" name="Freeform 207"/>
          <p:cNvSpPr>
            <a:spLocks noEditPoints="1"/>
          </p:cNvSpPr>
          <p:nvPr/>
        </p:nvSpPr>
        <p:spPr bwMode="black">
          <a:xfrm>
            <a:off x="3732986" y="5492217"/>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10" name="Freeform 207"/>
          <p:cNvSpPr>
            <a:spLocks noEditPoints="1"/>
          </p:cNvSpPr>
          <p:nvPr/>
        </p:nvSpPr>
        <p:spPr bwMode="black">
          <a:xfrm>
            <a:off x="4737198" y="5492217"/>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4" name="Sun 3"/>
          <p:cNvSpPr/>
          <p:nvPr/>
        </p:nvSpPr>
        <p:spPr>
          <a:xfrm>
            <a:off x="2956560" y="4955109"/>
            <a:ext cx="685800" cy="685800"/>
          </a:xfrm>
          <a:prstGeom prst="su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oon 10"/>
          <p:cNvSpPr/>
          <p:nvPr/>
        </p:nvSpPr>
        <p:spPr>
          <a:xfrm>
            <a:off x="6385560" y="5069409"/>
            <a:ext cx="342900" cy="457200"/>
          </a:xfrm>
          <a:prstGeom prst="mo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07"/>
          <p:cNvSpPr>
            <a:spLocks noEditPoints="1"/>
          </p:cNvSpPr>
          <p:nvPr/>
        </p:nvSpPr>
        <p:spPr bwMode="black">
          <a:xfrm>
            <a:off x="7162800" y="5448504"/>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sp>
        <p:nvSpPr>
          <p:cNvPr id="13" name="Freeform 207"/>
          <p:cNvSpPr>
            <a:spLocks noEditPoints="1"/>
          </p:cNvSpPr>
          <p:nvPr/>
        </p:nvSpPr>
        <p:spPr bwMode="black">
          <a:xfrm>
            <a:off x="7162800" y="4642893"/>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cxnSp>
        <p:nvCxnSpPr>
          <p:cNvPr id="15" name="Straight Connector 14"/>
          <p:cNvCxnSpPr/>
          <p:nvPr/>
        </p:nvCxnSpPr>
        <p:spPr>
          <a:xfrm>
            <a:off x="6004560" y="4343400"/>
            <a:ext cx="0" cy="1981200"/>
          </a:xfrm>
          <a:prstGeom prst="line">
            <a:avLst/>
          </a:prstGeom>
        </p:spPr>
        <p:style>
          <a:lnRef idx="1">
            <a:schemeClr val="accent4"/>
          </a:lnRef>
          <a:fillRef idx="0">
            <a:schemeClr val="accent4"/>
          </a:fillRef>
          <a:effectRef idx="0">
            <a:schemeClr val="accent4"/>
          </a:effectRef>
          <a:fontRef idx="minor">
            <a:schemeClr val="tx1"/>
          </a:fontRef>
        </p:style>
      </p:cxn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9822" y="6248400"/>
            <a:ext cx="1905778" cy="457200"/>
          </a:xfrm>
          <a:prstGeom prst="rect">
            <a:avLst/>
          </a:prstGeom>
        </p:spPr>
      </p:pic>
    </p:spTree>
    <p:extLst>
      <p:ext uri="{BB962C8B-B14F-4D97-AF65-F5344CB8AC3E}">
        <p14:creationId xmlns:p14="http://schemas.microsoft.com/office/powerpoint/2010/main" val="57844444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760" y="274320"/>
            <a:ext cx="8229600" cy="640080"/>
          </a:xfrm>
        </p:spPr>
        <p:txBody>
          <a:bodyPr>
            <a:noAutofit/>
          </a:bodyPr>
          <a:lstStyle/>
          <a:p>
            <a:pPr algn="l"/>
            <a:r>
              <a:rPr lang="en-US" sz="4800" dirty="0">
                <a:solidFill>
                  <a:schemeClr val="bg1">
                    <a:lumMod val="50000"/>
                  </a:schemeClr>
                </a:solidFill>
                <a:cs typeface="Segoe UI Light" panose="020B0502040204020203" pitchFamily="34" charset="0"/>
              </a:rPr>
              <a:t>Leverage Parallel Operations</a:t>
            </a:r>
          </a:p>
        </p:txBody>
      </p:sp>
      <p:sp>
        <p:nvSpPr>
          <p:cNvPr id="3" name="Text Placeholder 2"/>
          <p:cNvSpPr>
            <a:spLocks noGrp="1"/>
          </p:cNvSpPr>
          <p:nvPr>
            <p:ph type="body" sz="quarter" idx="4294967295"/>
          </p:nvPr>
        </p:nvSpPr>
        <p:spPr>
          <a:xfrm>
            <a:off x="2066132" y="1246277"/>
            <a:ext cx="8364537" cy="1490032"/>
          </a:xfrm>
        </p:spPr>
        <p:txBody>
          <a:bodyPr>
            <a:normAutofit/>
          </a:bodyPr>
          <a:lstStyle/>
          <a:p>
            <a:pPr marL="57150" indent="0">
              <a:buNone/>
            </a:pPr>
            <a:r>
              <a:rPr lang="en-US" sz="2800" dirty="0">
                <a:solidFill>
                  <a:schemeClr val="tx1">
                    <a:lumMod val="50000"/>
                    <a:lumOff val="50000"/>
                  </a:schemeClr>
                </a:solidFill>
                <a:latin typeface="Segoe UI Light" panose="020B0502040204020203" pitchFamily="34" charset="0"/>
                <a:cs typeface="Segoe UI Light" panose="020B0502040204020203" pitchFamily="34" charset="0"/>
              </a:rPr>
              <a:t>If you’re re-selling a service hosted in Azure, you could charge premium for faster turnaround while your processing costs are the same</a:t>
            </a:r>
          </a:p>
        </p:txBody>
      </p:sp>
      <p:sp>
        <p:nvSpPr>
          <p:cNvPr id="8" name="TextBox 7"/>
          <p:cNvSpPr txBox="1"/>
          <p:nvPr/>
        </p:nvSpPr>
        <p:spPr>
          <a:xfrm>
            <a:off x="3400192" y="3276247"/>
            <a:ext cx="606256"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9am</a:t>
            </a:r>
          </a:p>
        </p:txBody>
      </p:sp>
      <p:sp>
        <p:nvSpPr>
          <p:cNvPr id="9" name="TextBox 8"/>
          <p:cNvSpPr txBox="1"/>
          <p:nvPr/>
        </p:nvSpPr>
        <p:spPr>
          <a:xfrm>
            <a:off x="4260808" y="3276247"/>
            <a:ext cx="688009"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10am</a:t>
            </a:r>
          </a:p>
        </p:txBody>
      </p:sp>
      <p:sp>
        <p:nvSpPr>
          <p:cNvPr id="10" name="TextBox 9"/>
          <p:cNvSpPr txBox="1"/>
          <p:nvPr/>
        </p:nvSpPr>
        <p:spPr>
          <a:xfrm>
            <a:off x="5290854" y="3276247"/>
            <a:ext cx="651140"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11am</a:t>
            </a:r>
          </a:p>
        </p:txBody>
      </p:sp>
      <p:sp>
        <p:nvSpPr>
          <p:cNvPr id="11" name="TextBox 10"/>
          <p:cNvSpPr txBox="1"/>
          <p:nvPr/>
        </p:nvSpPr>
        <p:spPr>
          <a:xfrm>
            <a:off x="6315877" y="3292564"/>
            <a:ext cx="688009"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12am</a:t>
            </a:r>
          </a:p>
        </p:txBody>
      </p:sp>
      <p:sp>
        <p:nvSpPr>
          <p:cNvPr id="12" name="Freeform 113"/>
          <p:cNvSpPr>
            <a:spLocks noEditPoints="1"/>
          </p:cNvSpPr>
          <p:nvPr/>
        </p:nvSpPr>
        <p:spPr bwMode="black">
          <a:xfrm>
            <a:off x="2319922" y="3071465"/>
            <a:ext cx="763974" cy="71888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47B602"/>
          </a:solidFill>
          <a:ln>
            <a:solidFill>
              <a:srgbClr val="47B602"/>
            </a:solidFill>
          </a:ln>
          <a:extLst/>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3291840" y="3733800"/>
            <a:ext cx="822960" cy="548640"/>
            <a:chOff x="1539240" y="3733800"/>
            <a:chExt cx="822960" cy="548640"/>
          </a:xfrm>
        </p:grpSpPr>
        <p:sp>
          <p:nvSpPr>
            <p:cNvPr id="6" name="Freeform 207"/>
            <p:cNvSpPr>
              <a:spLocks noEditPoints="1"/>
            </p:cNvSpPr>
            <p:nvPr/>
          </p:nvSpPr>
          <p:spPr bwMode="black">
            <a:xfrm>
              <a:off x="1539240" y="3733800"/>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pic>
          <p:nvPicPr>
            <p:cNvPr id="13"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0651053">
              <a:off x="1835158" y="3782127"/>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4260807" y="3733800"/>
            <a:ext cx="822960" cy="548640"/>
            <a:chOff x="2736807" y="3733800"/>
            <a:chExt cx="822960" cy="548640"/>
          </a:xfrm>
        </p:grpSpPr>
        <p:sp>
          <p:nvSpPr>
            <p:cNvPr id="7" name="Freeform 207"/>
            <p:cNvSpPr>
              <a:spLocks noEditPoints="1"/>
            </p:cNvSpPr>
            <p:nvPr/>
          </p:nvSpPr>
          <p:spPr bwMode="black">
            <a:xfrm>
              <a:off x="2736807" y="3733800"/>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pic>
          <p:nvPicPr>
            <p:cNvPr id="14" name="Picture 2" descr="C:\Users\stephle.NORTHAMERICA\AppData\Local\Microsoft\Windows\Temporary Internet Files\Content.IE5\CJ16YF70\MC900433834[1].png"/>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0651053">
              <a:off x="3045313" y="3811040"/>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5181600" y="3733800"/>
            <a:ext cx="822960" cy="548640"/>
            <a:chOff x="3811371" y="3893613"/>
            <a:chExt cx="822960" cy="548640"/>
          </a:xfrm>
        </p:grpSpPr>
        <p:sp>
          <p:nvSpPr>
            <p:cNvPr id="4" name="Freeform 207"/>
            <p:cNvSpPr>
              <a:spLocks noEditPoints="1"/>
            </p:cNvSpPr>
            <p:nvPr/>
          </p:nvSpPr>
          <p:spPr bwMode="black">
            <a:xfrm>
              <a:off x="3811371" y="3893613"/>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pic>
          <p:nvPicPr>
            <p:cNvPr id="15" name="Picture 2" descr="C:\Users\stephle.NORTHAMERICA\AppData\Local\Microsoft\Windows\Temporary Internet Files\Content.IE5\CJ16YF70\MC900433834[1].png"/>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0651053">
              <a:off x="4109035" y="3966517"/>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6248400" y="3733800"/>
            <a:ext cx="822960" cy="548640"/>
            <a:chOff x="5000098" y="3893613"/>
            <a:chExt cx="822960" cy="548640"/>
          </a:xfrm>
        </p:grpSpPr>
        <p:sp>
          <p:nvSpPr>
            <p:cNvPr id="5" name="Freeform 207"/>
            <p:cNvSpPr>
              <a:spLocks noEditPoints="1"/>
            </p:cNvSpPr>
            <p:nvPr/>
          </p:nvSpPr>
          <p:spPr bwMode="black">
            <a:xfrm>
              <a:off x="5000098" y="3893613"/>
              <a:ext cx="822960" cy="54864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pic>
          <p:nvPicPr>
            <p:cNvPr id="16" name="Picture 2" descr="C:\Users\stephle.NORTHAMERICA\AppData\Local\Microsoft\Windows\Temporary Internet Files\Content.IE5\CJ16YF70\MC900433834[1].png"/>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0651053">
              <a:off x="5274417" y="3960336"/>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2895601" y="4917492"/>
            <a:ext cx="1656391" cy="1102308"/>
            <a:chOff x="1295399" y="4747053"/>
            <a:chExt cx="1656391" cy="1102308"/>
          </a:xfrm>
        </p:grpSpPr>
        <p:sp>
          <p:nvSpPr>
            <p:cNvPr id="17" name="Freeform 207"/>
            <p:cNvSpPr>
              <a:spLocks noEditPoints="1"/>
            </p:cNvSpPr>
            <p:nvPr/>
          </p:nvSpPr>
          <p:spPr bwMode="black">
            <a:xfrm>
              <a:off x="1295399" y="4747053"/>
              <a:ext cx="1656391" cy="1102308"/>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noFill/>
            <a:ln w="19050">
              <a:solidFill>
                <a:srgbClr val="0094C8"/>
              </a:solidFill>
              <a:prstDash val="sysDash"/>
              <a:round/>
              <a:headEnd/>
              <a:tailEnd/>
            </a:ln>
            <a:extLst/>
          </p:spPr>
          <p:txBody>
            <a:bodyPr vert="horz" wrap="square" lIns="64005" tIns="32003" rIns="64005" bIns="32003" numCol="1" anchor="t" anchorCtr="0" compatLnSpc="1">
              <a:prstTxWarp prst="textNoShape">
                <a:avLst/>
              </a:prstTxWarp>
            </a:bodyPr>
            <a:lstStyle/>
            <a:p>
              <a:pPr defTabSz="767680"/>
              <a:endParaRPr lang="en-US" sz="1100">
                <a:solidFill>
                  <a:srgbClr val="FFFFFF"/>
                </a:solidFill>
                <a:latin typeface="Segoe UI Light" panose="020B0502040204020203" pitchFamily="34" charset="0"/>
                <a:cs typeface="Segoe UI Light" panose="020B0502040204020203" pitchFamily="34" charset="0"/>
              </a:endParaRPr>
            </a:p>
          </p:txBody>
        </p:sp>
        <p:grpSp>
          <p:nvGrpSpPr>
            <p:cNvPr id="30" name="Group 29"/>
            <p:cNvGrpSpPr/>
            <p:nvPr/>
          </p:nvGrpSpPr>
          <p:grpSpPr>
            <a:xfrm>
              <a:off x="1901579" y="4908540"/>
              <a:ext cx="613021" cy="501660"/>
              <a:chOff x="1706548" y="4789876"/>
              <a:chExt cx="613021" cy="501660"/>
            </a:xfrm>
          </p:grpSpPr>
          <p:pic>
            <p:nvPicPr>
              <p:cNvPr id="18"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0651053">
                <a:off x="1894641" y="4789876"/>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0651053">
                <a:off x="2045249" y="4909058"/>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0651053">
                <a:off x="1706548" y="49103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tephle.NORTHAMERICA\AppData\Local\Microsoft\Windows\Temporary Internet Files\Content.IE5\CJ16YF70\MC900433834[1].pn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0651053">
                <a:off x="1875899" y="5017216"/>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25" name="Table 24"/>
          <p:cNvGraphicFramePr>
            <a:graphicFrameLocks noGrp="1"/>
          </p:cNvGraphicFramePr>
          <p:nvPr>
            <p:extLst/>
          </p:nvPr>
        </p:nvGraphicFramePr>
        <p:xfrm>
          <a:off x="7641200" y="3276247"/>
          <a:ext cx="2590800" cy="2456672"/>
        </p:xfrm>
        <a:graphic>
          <a:graphicData uri="http://schemas.openxmlformats.org/drawingml/2006/table">
            <a:tbl>
              <a:tblPr firstRow="1" bandRow="1">
                <a:tableStyleId>{2D5ABB26-0587-4C30-8999-92F81FD0307C}</a:tableStyleId>
              </a:tblPr>
              <a:tblGrid>
                <a:gridCol w="1295400"/>
                <a:gridCol w="1295400"/>
              </a:tblGrid>
              <a:tr h="713566">
                <a:tc>
                  <a:txBody>
                    <a:bodyPr/>
                    <a:lstStyle/>
                    <a:p>
                      <a:pPr algn="ctr"/>
                      <a:r>
                        <a:rPr lang="en-US" baseline="0" dirty="0" smtClean="0">
                          <a:latin typeface="Segoe UI Light" panose="020B0502040204020203" pitchFamily="34" charset="0"/>
                          <a:cs typeface="Segoe UI Light" panose="020B0502040204020203" pitchFamily="34" charset="0"/>
                        </a:rPr>
                        <a:t>Job Time</a:t>
                      </a:r>
                      <a:endParaRPr lang="en-US" dirty="0">
                        <a:latin typeface="Segoe UI Light" panose="020B0502040204020203" pitchFamily="34" charset="0"/>
                        <a:cs typeface="Segoe UI Light" panose="020B0502040204020203" pitchFamily="34" charset="0"/>
                      </a:endParaRPr>
                    </a:p>
                  </a:txBody>
                  <a:tcPr/>
                </a:tc>
                <a:tc>
                  <a:txBody>
                    <a:bodyPr/>
                    <a:lstStyle/>
                    <a:p>
                      <a:r>
                        <a:rPr lang="en-US" dirty="0" smtClean="0">
                          <a:latin typeface="Segoe UI Light" panose="020B0502040204020203" pitchFamily="34" charset="0"/>
                          <a:cs typeface="Segoe UI Light" panose="020B0502040204020203" pitchFamily="34" charset="0"/>
                        </a:rPr>
                        <a:t>Your</a:t>
                      </a:r>
                      <a:r>
                        <a:rPr lang="en-US" baseline="0" dirty="0" smtClean="0">
                          <a:latin typeface="Segoe UI Light" panose="020B0502040204020203" pitchFamily="34" charset="0"/>
                          <a:cs typeface="Segoe UI Light" panose="020B0502040204020203" pitchFamily="34" charset="0"/>
                        </a:rPr>
                        <a:t> Cost</a:t>
                      </a:r>
                      <a:endParaRPr lang="en-US" dirty="0">
                        <a:latin typeface="Segoe UI Light" panose="020B0502040204020203" pitchFamily="34" charset="0"/>
                        <a:cs typeface="Segoe UI Light" panose="020B0502040204020203" pitchFamily="34" charset="0"/>
                      </a:endParaRPr>
                    </a:p>
                  </a:txBody>
                  <a:tcPr/>
                </a:tc>
              </a:tr>
              <a:tr h="810787">
                <a:tc>
                  <a:txBody>
                    <a:bodyPr/>
                    <a:lstStyle/>
                    <a:p>
                      <a:pPr algn="ctr"/>
                      <a:r>
                        <a:rPr lang="en-US" dirty="0" smtClean="0">
                          <a:latin typeface="Segoe UI Light" panose="020B0502040204020203" pitchFamily="34" charset="0"/>
                          <a:cs typeface="Segoe UI Light" panose="020B0502040204020203" pitchFamily="34" charset="0"/>
                        </a:rPr>
                        <a:t>4 hours</a:t>
                      </a:r>
                      <a:endParaRPr lang="en-US" dirty="0">
                        <a:latin typeface="Segoe UI Light" panose="020B0502040204020203" pitchFamily="34" charset="0"/>
                        <a:cs typeface="Segoe UI Light" panose="020B0502040204020203" pitchFamily="34" charset="0"/>
                      </a:endParaRPr>
                    </a:p>
                  </a:txBody>
                  <a:tcPr/>
                </a:tc>
                <a:tc>
                  <a:txBody>
                    <a:bodyPr/>
                    <a:lstStyle/>
                    <a:p>
                      <a:pPr algn="ctr"/>
                      <a:r>
                        <a:rPr lang="en-US" dirty="0" smtClean="0">
                          <a:latin typeface="Segoe UI Light" panose="020B0502040204020203" pitchFamily="34" charset="0"/>
                          <a:cs typeface="Segoe UI Light" panose="020B0502040204020203" pitchFamily="34" charset="0"/>
                        </a:rPr>
                        <a:t>.48</a:t>
                      </a:r>
                      <a:endParaRPr lang="en-US" dirty="0">
                        <a:latin typeface="Segoe UI Light" panose="020B0502040204020203" pitchFamily="34" charset="0"/>
                        <a:cs typeface="Segoe UI Light" panose="020B0502040204020203" pitchFamily="34" charset="0"/>
                      </a:endParaRPr>
                    </a:p>
                  </a:txBody>
                  <a:tcPr/>
                </a:tc>
              </a:tr>
              <a:tr h="932319">
                <a:tc>
                  <a:txBody>
                    <a:bodyPr/>
                    <a:lstStyle/>
                    <a:p>
                      <a:pPr algn="ctr"/>
                      <a:r>
                        <a:rPr lang="en-US" dirty="0" smtClean="0">
                          <a:latin typeface="Segoe UI Light" panose="020B0502040204020203" pitchFamily="34" charset="0"/>
                          <a:cs typeface="Segoe UI Light" panose="020B0502040204020203" pitchFamily="34" charset="0"/>
                        </a:rPr>
                        <a:t>1 hour</a:t>
                      </a:r>
                      <a:endParaRPr lang="en-US" dirty="0">
                        <a:latin typeface="Segoe UI Light" panose="020B0502040204020203" pitchFamily="34" charset="0"/>
                        <a:cs typeface="Segoe UI Light" panose="020B0502040204020203" pitchFamily="34" charset="0"/>
                      </a:endParaRPr>
                    </a:p>
                  </a:txBody>
                  <a:tcPr anchor="ctr"/>
                </a:tc>
                <a:tc>
                  <a:txBody>
                    <a:bodyPr/>
                    <a:lstStyle/>
                    <a:p>
                      <a:pPr algn="ctr"/>
                      <a:r>
                        <a:rPr lang="en-US" dirty="0" smtClean="0">
                          <a:latin typeface="Segoe UI Light" panose="020B0502040204020203" pitchFamily="34" charset="0"/>
                          <a:cs typeface="Segoe UI Light" panose="020B0502040204020203" pitchFamily="34" charset="0"/>
                        </a:rPr>
                        <a:t>.48</a:t>
                      </a:r>
                      <a:endParaRPr lang="en-US" dirty="0">
                        <a:latin typeface="Segoe UI Light" panose="020B0502040204020203" pitchFamily="34" charset="0"/>
                        <a:cs typeface="Segoe UI Light" panose="020B0502040204020203" pitchFamily="34" charset="0"/>
                      </a:endParaRPr>
                    </a:p>
                  </a:txBody>
                  <a:tcPr anchor="ctr"/>
                </a:tc>
              </a:tr>
            </a:tbl>
          </a:graphicData>
        </a:graphic>
      </p:graphicFrame>
      <p:sp>
        <p:nvSpPr>
          <p:cNvPr id="32" name="TextBox 31"/>
          <p:cNvSpPr txBox="1"/>
          <p:nvPr/>
        </p:nvSpPr>
        <p:spPr>
          <a:xfrm>
            <a:off x="3410711" y="4588054"/>
            <a:ext cx="606256"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9am</a:t>
            </a: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9822" y="6248400"/>
            <a:ext cx="1905778" cy="457200"/>
          </a:xfrm>
          <a:prstGeom prst="rect">
            <a:avLst/>
          </a:prstGeom>
        </p:spPr>
      </p:pic>
    </p:spTree>
    <p:extLst>
      <p:ext uri="{BB962C8B-B14F-4D97-AF65-F5344CB8AC3E}">
        <p14:creationId xmlns:p14="http://schemas.microsoft.com/office/powerpoint/2010/main" val="29078002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a:t>
            </a:r>
            <a:r>
              <a:rPr lang="en-US" dirty="0" smtClean="0"/>
              <a:t>Network Architecture</a:t>
            </a:r>
            <a:endParaRPr lang="en-US" dirty="0"/>
          </a:p>
        </p:txBody>
      </p:sp>
      <p:sp>
        <p:nvSpPr>
          <p:cNvPr id="10" name="Text Placeholder 2"/>
          <p:cNvSpPr txBox="1">
            <a:spLocks/>
          </p:cNvSpPr>
          <p:nvPr/>
        </p:nvSpPr>
        <p:spPr>
          <a:xfrm>
            <a:off x="609004" y="947384"/>
            <a:ext cx="5383348" cy="448934"/>
          </a:xfrm>
          <a:prstGeom prst="rect">
            <a:avLst/>
          </a:prstGeom>
        </p:spPr>
        <p:txBody>
          <a:bodyPr vert="horz" lIns="91403" tIns="45701" rIns="91403" bIns="45701"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defRPr/>
            </a:pPr>
            <a:r>
              <a:rPr lang="en-US" sz="1999" dirty="0">
                <a:solidFill>
                  <a:srgbClr val="FFFFFF"/>
                </a:solidFill>
                <a:latin typeface="Calibri"/>
              </a:rPr>
              <a:t>DLA </a:t>
            </a:r>
            <a:r>
              <a:rPr lang="en-US" sz="1999" dirty="0">
                <a:solidFill>
                  <a:srgbClr val="5F5F5F"/>
                </a:solidFill>
                <a:latin typeface="Calibri"/>
              </a:rPr>
              <a:t>Architecture (Old)</a:t>
            </a:r>
          </a:p>
        </p:txBody>
      </p:sp>
      <p:sp>
        <p:nvSpPr>
          <p:cNvPr id="11" name="Text Placeholder 4"/>
          <p:cNvSpPr txBox="1">
            <a:spLocks/>
          </p:cNvSpPr>
          <p:nvPr/>
        </p:nvSpPr>
        <p:spPr>
          <a:xfrm>
            <a:off x="6493671" y="947384"/>
            <a:ext cx="5385463" cy="448934"/>
          </a:xfrm>
          <a:prstGeom prst="rect">
            <a:avLst/>
          </a:prstGeom>
        </p:spPr>
        <p:txBody>
          <a:bodyPr vert="horz" lIns="91403" tIns="45701" rIns="91403" bIns="45701"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defRPr/>
            </a:pPr>
            <a:r>
              <a:rPr lang="en-US" sz="1999" dirty="0">
                <a:solidFill>
                  <a:srgbClr val="5F5F5F"/>
                </a:solidFill>
                <a:latin typeface="Calibri"/>
              </a:rPr>
              <a:t>Quantum10 Architecture (New)</a:t>
            </a:r>
          </a:p>
        </p:txBody>
      </p:sp>
      <p:sp>
        <p:nvSpPr>
          <p:cNvPr id="14" name="Rectangle 13"/>
          <p:cNvSpPr/>
          <p:nvPr/>
        </p:nvSpPr>
        <p:spPr>
          <a:xfrm>
            <a:off x="7059629"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5" name="Rectangle 14"/>
          <p:cNvSpPr/>
          <p:nvPr/>
        </p:nvSpPr>
        <p:spPr>
          <a:xfrm>
            <a:off x="8078753"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6" name="Rectangle 15"/>
          <p:cNvSpPr/>
          <p:nvPr/>
        </p:nvSpPr>
        <p:spPr>
          <a:xfrm>
            <a:off x="10367605"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7" name="Rectangle 16"/>
          <p:cNvSpPr/>
          <p:nvPr/>
        </p:nvSpPr>
        <p:spPr>
          <a:xfrm>
            <a:off x="11386729"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8" name="Rectangle 17"/>
          <p:cNvSpPr/>
          <p:nvPr/>
        </p:nvSpPr>
        <p:spPr>
          <a:xfrm>
            <a:off x="7513227"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sp>
        <p:nvSpPr>
          <p:cNvPr id="19" name="Rectangle 18"/>
          <p:cNvSpPr/>
          <p:nvPr/>
        </p:nvSpPr>
        <p:spPr>
          <a:xfrm>
            <a:off x="9833139"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sp>
        <p:nvSpPr>
          <p:cNvPr id="20" name="Rectangle 19"/>
          <p:cNvSpPr/>
          <p:nvPr/>
        </p:nvSpPr>
        <p:spPr>
          <a:xfrm>
            <a:off x="10852262"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cxnSp>
        <p:nvCxnSpPr>
          <p:cNvPr id="21" name="Straight Connector 20"/>
          <p:cNvCxnSpPr>
            <a:stCxn id="18" idx="2"/>
            <a:endCxn id="14" idx="0"/>
          </p:cNvCxnSpPr>
          <p:nvPr/>
        </p:nvCxnSpPr>
        <p:spPr>
          <a:xfrm flipH="1">
            <a:off x="7268466" y="3159478"/>
            <a:ext cx="453598" cy="729005"/>
          </a:xfrm>
          <a:prstGeom prst="line">
            <a:avLst/>
          </a:prstGeom>
          <a:noFill/>
          <a:ln w="9525" cap="flat" cmpd="sng" algn="ctr">
            <a:solidFill>
              <a:schemeClr val="tx1"/>
            </a:solidFill>
            <a:prstDash val="solid"/>
          </a:ln>
          <a:effectLst/>
        </p:spPr>
      </p:cxnSp>
      <p:cxnSp>
        <p:nvCxnSpPr>
          <p:cNvPr id="22" name="Straight Connector 21"/>
          <p:cNvCxnSpPr>
            <a:stCxn id="19" idx="2"/>
            <a:endCxn id="14" idx="0"/>
          </p:cNvCxnSpPr>
          <p:nvPr/>
        </p:nvCxnSpPr>
        <p:spPr>
          <a:xfrm flipH="1">
            <a:off x="7268467" y="3159478"/>
            <a:ext cx="2773511" cy="729005"/>
          </a:xfrm>
          <a:prstGeom prst="line">
            <a:avLst/>
          </a:prstGeom>
          <a:noFill/>
          <a:ln w="9525" cap="flat" cmpd="sng" algn="ctr">
            <a:solidFill>
              <a:schemeClr val="tx1"/>
            </a:solidFill>
            <a:prstDash val="solid"/>
          </a:ln>
          <a:effectLst/>
        </p:spPr>
      </p:cxnSp>
      <p:cxnSp>
        <p:nvCxnSpPr>
          <p:cNvPr id="24" name="Straight Connector 23"/>
          <p:cNvCxnSpPr>
            <a:stCxn id="18" idx="2"/>
            <a:endCxn id="15" idx="0"/>
          </p:cNvCxnSpPr>
          <p:nvPr/>
        </p:nvCxnSpPr>
        <p:spPr>
          <a:xfrm>
            <a:off x="7722065" y="3159478"/>
            <a:ext cx="565527" cy="729005"/>
          </a:xfrm>
          <a:prstGeom prst="line">
            <a:avLst/>
          </a:prstGeom>
          <a:noFill/>
          <a:ln w="9525" cap="flat" cmpd="sng" algn="ctr">
            <a:solidFill>
              <a:schemeClr val="tx1"/>
            </a:solidFill>
            <a:prstDash val="solid"/>
          </a:ln>
          <a:effectLst/>
        </p:spPr>
      </p:cxnSp>
      <p:cxnSp>
        <p:nvCxnSpPr>
          <p:cNvPr id="25" name="Straight Connector 24"/>
          <p:cNvCxnSpPr>
            <a:stCxn id="19" idx="2"/>
            <a:endCxn id="15" idx="0"/>
          </p:cNvCxnSpPr>
          <p:nvPr/>
        </p:nvCxnSpPr>
        <p:spPr>
          <a:xfrm flipH="1">
            <a:off x="8287591" y="3159478"/>
            <a:ext cx="1754386" cy="729005"/>
          </a:xfrm>
          <a:prstGeom prst="line">
            <a:avLst/>
          </a:prstGeom>
          <a:noFill/>
          <a:ln w="9525" cap="flat" cmpd="sng" algn="ctr">
            <a:solidFill>
              <a:schemeClr val="tx1"/>
            </a:solidFill>
            <a:prstDash val="solid"/>
          </a:ln>
          <a:effectLst/>
        </p:spPr>
      </p:cxnSp>
      <p:sp>
        <p:nvSpPr>
          <p:cNvPr id="26" name="TextBox 25"/>
          <p:cNvSpPr txBox="1"/>
          <p:nvPr/>
        </p:nvSpPr>
        <p:spPr>
          <a:xfrm>
            <a:off x="9279590" y="3751434"/>
            <a:ext cx="415330" cy="468850"/>
          </a:xfrm>
          <a:prstGeom prst="rect">
            <a:avLst/>
          </a:prstGeom>
          <a:noFill/>
          <a:ln>
            <a:noFill/>
          </a:ln>
        </p:spPr>
        <p:txBody>
          <a:bodyPr wrap="none" rtlCol="0">
            <a:spAutoFit/>
          </a:bodyPr>
          <a:lstStyle/>
          <a:p>
            <a:pPr defTabSz="914038">
              <a:defRPr/>
            </a:pPr>
            <a:r>
              <a:rPr lang="en-US" sz="2399" kern="0" dirty="0">
                <a:solidFill>
                  <a:srgbClr val="FFFFFF"/>
                </a:solidFill>
              </a:rPr>
              <a:t>…</a:t>
            </a:r>
          </a:p>
        </p:txBody>
      </p:sp>
      <p:sp>
        <p:nvSpPr>
          <p:cNvPr id="27" name="TextBox 26"/>
          <p:cNvSpPr txBox="1"/>
          <p:nvPr/>
        </p:nvSpPr>
        <p:spPr>
          <a:xfrm>
            <a:off x="9181569" y="2899394"/>
            <a:ext cx="415330" cy="468850"/>
          </a:xfrm>
          <a:prstGeom prst="rect">
            <a:avLst/>
          </a:prstGeom>
          <a:noFill/>
          <a:ln>
            <a:noFill/>
          </a:ln>
        </p:spPr>
        <p:txBody>
          <a:bodyPr wrap="none" rtlCol="0">
            <a:spAutoFit/>
          </a:bodyPr>
          <a:lstStyle/>
          <a:p>
            <a:pPr defTabSz="914038">
              <a:defRPr/>
            </a:pPr>
            <a:r>
              <a:rPr lang="en-US" sz="2399" kern="0" dirty="0">
                <a:solidFill>
                  <a:srgbClr val="FFFFFF"/>
                </a:solidFill>
              </a:rPr>
              <a:t>…</a:t>
            </a:r>
          </a:p>
        </p:txBody>
      </p:sp>
      <p:cxnSp>
        <p:nvCxnSpPr>
          <p:cNvPr id="28" name="Straight Connector 27"/>
          <p:cNvCxnSpPr>
            <a:stCxn id="20" idx="2"/>
            <a:endCxn id="15" idx="0"/>
          </p:cNvCxnSpPr>
          <p:nvPr/>
        </p:nvCxnSpPr>
        <p:spPr>
          <a:xfrm flipH="1">
            <a:off x="8287593" y="3159478"/>
            <a:ext cx="2773509" cy="729005"/>
          </a:xfrm>
          <a:prstGeom prst="line">
            <a:avLst/>
          </a:prstGeom>
          <a:noFill/>
          <a:ln w="9525" cap="flat" cmpd="sng" algn="ctr">
            <a:solidFill>
              <a:schemeClr val="tx1"/>
            </a:solidFill>
            <a:prstDash val="solid"/>
          </a:ln>
          <a:effectLst/>
        </p:spPr>
      </p:cxnSp>
      <p:cxnSp>
        <p:nvCxnSpPr>
          <p:cNvPr id="29" name="Straight Connector 28"/>
          <p:cNvCxnSpPr>
            <a:stCxn id="18" idx="2"/>
            <a:endCxn id="16" idx="0"/>
          </p:cNvCxnSpPr>
          <p:nvPr/>
        </p:nvCxnSpPr>
        <p:spPr>
          <a:xfrm>
            <a:off x="7722066" y="3159478"/>
            <a:ext cx="2854378" cy="729005"/>
          </a:xfrm>
          <a:prstGeom prst="line">
            <a:avLst/>
          </a:prstGeom>
          <a:noFill/>
          <a:ln w="9525" cap="flat" cmpd="sng" algn="ctr">
            <a:solidFill>
              <a:schemeClr val="tx1"/>
            </a:solidFill>
            <a:prstDash val="solid"/>
          </a:ln>
          <a:effectLst/>
        </p:spPr>
      </p:cxnSp>
      <p:cxnSp>
        <p:nvCxnSpPr>
          <p:cNvPr id="30" name="Straight Connector 29"/>
          <p:cNvCxnSpPr>
            <a:stCxn id="19" idx="2"/>
            <a:endCxn id="16" idx="0"/>
          </p:cNvCxnSpPr>
          <p:nvPr/>
        </p:nvCxnSpPr>
        <p:spPr>
          <a:xfrm>
            <a:off x="10041978" y="3159478"/>
            <a:ext cx="534466" cy="729005"/>
          </a:xfrm>
          <a:prstGeom prst="line">
            <a:avLst/>
          </a:prstGeom>
          <a:noFill/>
          <a:ln w="9525" cap="flat" cmpd="sng" algn="ctr">
            <a:solidFill>
              <a:schemeClr val="tx1"/>
            </a:solidFill>
            <a:prstDash val="solid"/>
          </a:ln>
          <a:effectLst/>
        </p:spPr>
      </p:cxnSp>
      <p:cxnSp>
        <p:nvCxnSpPr>
          <p:cNvPr id="31" name="Straight Connector 30"/>
          <p:cNvCxnSpPr>
            <a:stCxn id="20" idx="2"/>
            <a:endCxn id="16" idx="0"/>
          </p:cNvCxnSpPr>
          <p:nvPr/>
        </p:nvCxnSpPr>
        <p:spPr>
          <a:xfrm flipH="1">
            <a:off x="10576443" y="3159478"/>
            <a:ext cx="484657" cy="729005"/>
          </a:xfrm>
          <a:prstGeom prst="line">
            <a:avLst/>
          </a:prstGeom>
          <a:noFill/>
          <a:ln w="9525" cap="flat" cmpd="sng" algn="ctr">
            <a:solidFill>
              <a:schemeClr val="tx1"/>
            </a:solidFill>
            <a:prstDash val="solid"/>
          </a:ln>
          <a:effectLst/>
        </p:spPr>
      </p:cxnSp>
      <p:cxnSp>
        <p:nvCxnSpPr>
          <p:cNvPr id="32" name="Straight Connector 31"/>
          <p:cNvCxnSpPr>
            <a:stCxn id="20" idx="2"/>
            <a:endCxn id="17" idx="0"/>
          </p:cNvCxnSpPr>
          <p:nvPr/>
        </p:nvCxnSpPr>
        <p:spPr>
          <a:xfrm>
            <a:off x="11061100" y="3159478"/>
            <a:ext cx="534467" cy="729005"/>
          </a:xfrm>
          <a:prstGeom prst="line">
            <a:avLst/>
          </a:prstGeom>
          <a:noFill/>
          <a:ln w="9525" cap="flat" cmpd="sng" algn="ctr">
            <a:solidFill>
              <a:schemeClr val="tx1"/>
            </a:solidFill>
            <a:prstDash val="solid"/>
          </a:ln>
          <a:effectLst/>
        </p:spPr>
      </p:cxnSp>
      <p:cxnSp>
        <p:nvCxnSpPr>
          <p:cNvPr id="33" name="Straight Connector 32"/>
          <p:cNvCxnSpPr>
            <a:stCxn id="19" idx="2"/>
            <a:endCxn id="17" idx="0"/>
          </p:cNvCxnSpPr>
          <p:nvPr/>
        </p:nvCxnSpPr>
        <p:spPr>
          <a:xfrm>
            <a:off x="10041979" y="3159478"/>
            <a:ext cx="1553589" cy="729005"/>
          </a:xfrm>
          <a:prstGeom prst="line">
            <a:avLst/>
          </a:prstGeom>
          <a:noFill/>
          <a:ln w="9525" cap="flat" cmpd="sng" algn="ctr">
            <a:solidFill>
              <a:schemeClr val="tx1"/>
            </a:solidFill>
            <a:prstDash val="solid"/>
          </a:ln>
          <a:effectLst/>
        </p:spPr>
      </p:cxnSp>
      <p:cxnSp>
        <p:nvCxnSpPr>
          <p:cNvPr id="34" name="Straight Connector 33"/>
          <p:cNvCxnSpPr>
            <a:stCxn id="18" idx="2"/>
            <a:endCxn id="17" idx="0"/>
          </p:cNvCxnSpPr>
          <p:nvPr/>
        </p:nvCxnSpPr>
        <p:spPr>
          <a:xfrm>
            <a:off x="7722065" y="3159478"/>
            <a:ext cx="3873502" cy="729005"/>
          </a:xfrm>
          <a:prstGeom prst="line">
            <a:avLst/>
          </a:prstGeom>
          <a:noFill/>
          <a:ln w="9525" cap="flat" cmpd="sng" algn="ctr">
            <a:solidFill>
              <a:schemeClr val="tx1"/>
            </a:solidFill>
            <a:prstDash val="solid"/>
          </a:ln>
          <a:effectLst/>
        </p:spPr>
      </p:cxnSp>
      <p:sp>
        <p:nvSpPr>
          <p:cNvPr id="35" name="Rectangle 34"/>
          <p:cNvSpPr/>
          <p:nvPr/>
        </p:nvSpPr>
        <p:spPr>
          <a:xfrm>
            <a:off x="8646789" y="1697081"/>
            <a:ext cx="417674" cy="16479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DCR</a:t>
            </a:r>
          </a:p>
        </p:txBody>
      </p:sp>
      <p:sp>
        <p:nvSpPr>
          <p:cNvPr id="36" name="Rectangle 35"/>
          <p:cNvSpPr/>
          <p:nvPr/>
        </p:nvSpPr>
        <p:spPr>
          <a:xfrm>
            <a:off x="9565672" y="1697081"/>
            <a:ext cx="417674" cy="16479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DCR</a:t>
            </a:r>
          </a:p>
        </p:txBody>
      </p:sp>
      <p:cxnSp>
        <p:nvCxnSpPr>
          <p:cNvPr id="37" name="Straight Connector 36"/>
          <p:cNvCxnSpPr>
            <a:stCxn id="35" idx="2"/>
            <a:endCxn id="48" idx="0"/>
          </p:cNvCxnSpPr>
          <p:nvPr/>
        </p:nvCxnSpPr>
        <p:spPr>
          <a:xfrm>
            <a:off x="8855628" y="1861874"/>
            <a:ext cx="125315" cy="418361"/>
          </a:xfrm>
          <a:prstGeom prst="line">
            <a:avLst/>
          </a:prstGeom>
          <a:noFill/>
          <a:ln w="9525" cap="flat" cmpd="sng" algn="ctr">
            <a:solidFill>
              <a:schemeClr val="tx1"/>
            </a:solidFill>
            <a:prstDash val="solid"/>
          </a:ln>
          <a:effectLst/>
        </p:spPr>
      </p:cxnSp>
      <p:cxnSp>
        <p:nvCxnSpPr>
          <p:cNvPr id="38" name="Straight Connector 37"/>
          <p:cNvCxnSpPr>
            <a:stCxn id="35" idx="2"/>
            <a:endCxn id="47" idx="0"/>
          </p:cNvCxnSpPr>
          <p:nvPr/>
        </p:nvCxnSpPr>
        <p:spPr>
          <a:xfrm>
            <a:off x="8855626" y="1861874"/>
            <a:ext cx="832196" cy="418361"/>
          </a:xfrm>
          <a:prstGeom prst="line">
            <a:avLst/>
          </a:prstGeom>
          <a:noFill/>
          <a:ln w="9525" cap="flat" cmpd="sng" algn="ctr">
            <a:solidFill>
              <a:schemeClr val="tx1"/>
            </a:solidFill>
            <a:prstDash val="solid"/>
          </a:ln>
          <a:effectLst/>
        </p:spPr>
      </p:cxnSp>
      <p:cxnSp>
        <p:nvCxnSpPr>
          <p:cNvPr id="39" name="Straight Connector 38"/>
          <p:cNvCxnSpPr>
            <a:stCxn id="36" idx="2"/>
            <a:endCxn id="48" idx="0"/>
          </p:cNvCxnSpPr>
          <p:nvPr/>
        </p:nvCxnSpPr>
        <p:spPr>
          <a:xfrm flipH="1">
            <a:off x="8980943" y="1861874"/>
            <a:ext cx="793567" cy="418361"/>
          </a:xfrm>
          <a:prstGeom prst="line">
            <a:avLst/>
          </a:prstGeom>
          <a:noFill/>
          <a:ln w="9525" cap="flat" cmpd="sng" algn="ctr">
            <a:solidFill>
              <a:schemeClr val="tx1"/>
            </a:solidFill>
            <a:prstDash val="solid"/>
          </a:ln>
          <a:effectLst/>
        </p:spPr>
      </p:cxnSp>
      <p:cxnSp>
        <p:nvCxnSpPr>
          <p:cNvPr id="40" name="Straight Connector 39"/>
          <p:cNvCxnSpPr>
            <a:stCxn id="36" idx="2"/>
            <a:endCxn id="47" idx="0"/>
          </p:cNvCxnSpPr>
          <p:nvPr/>
        </p:nvCxnSpPr>
        <p:spPr>
          <a:xfrm flipH="1">
            <a:off x="9687822" y="1861874"/>
            <a:ext cx="86686" cy="418361"/>
          </a:xfrm>
          <a:prstGeom prst="line">
            <a:avLst/>
          </a:prstGeom>
          <a:noFill/>
          <a:ln w="9525" cap="flat" cmpd="sng" algn="ctr">
            <a:solidFill>
              <a:schemeClr val="tx1"/>
            </a:solidFill>
            <a:prstDash val="solid"/>
          </a:ln>
          <a:effectLst/>
        </p:spPr>
      </p:cxnSp>
      <p:cxnSp>
        <p:nvCxnSpPr>
          <p:cNvPr id="41" name="Straight Connector 40"/>
          <p:cNvCxnSpPr>
            <a:stCxn id="18" idx="0"/>
            <a:endCxn id="48" idx="2"/>
          </p:cNvCxnSpPr>
          <p:nvPr/>
        </p:nvCxnSpPr>
        <p:spPr>
          <a:xfrm flipV="1">
            <a:off x="7722066" y="2445026"/>
            <a:ext cx="1258877" cy="549658"/>
          </a:xfrm>
          <a:prstGeom prst="line">
            <a:avLst/>
          </a:prstGeom>
          <a:noFill/>
          <a:ln w="9525" cap="flat" cmpd="sng" algn="ctr">
            <a:solidFill>
              <a:schemeClr val="tx1"/>
            </a:solidFill>
            <a:prstDash val="solid"/>
          </a:ln>
          <a:effectLst/>
        </p:spPr>
      </p:cxnSp>
      <p:cxnSp>
        <p:nvCxnSpPr>
          <p:cNvPr id="42" name="Straight Connector 41"/>
          <p:cNvCxnSpPr>
            <a:stCxn id="18" idx="0"/>
            <a:endCxn id="47" idx="2"/>
          </p:cNvCxnSpPr>
          <p:nvPr/>
        </p:nvCxnSpPr>
        <p:spPr>
          <a:xfrm flipV="1">
            <a:off x="7722064" y="2445026"/>
            <a:ext cx="1965758" cy="549658"/>
          </a:xfrm>
          <a:prstGeom prst="line">
            <a:avLst/>
          </a:prstGeom>
          <a:noFill/>
          <a:ln w="9525" cap="flat" cmpd="sng" algn="ctr">
            <a:solidFill>
              <a:schemeClr val="tx1"/>
            </a:solidFill>
            <a:prstDash val="solid"/>
          </a:ln>
          <a:effectLst/>
        </p:spPr>
      </p:cxnSp>
      <p:cxnSp>
        <p:nvCxnSpPr>
          <p:cNvPr id="43" name="Straight Connector 42"/>
          <p:cNvCxnSpPr>
            <a:stCxn id="19" idx="0"/>
            <a:endCxn id="47" idx="2"/>
          </p:cNvCxnSpPr>
          <p:nvPr/>
        </p:nvCxnSpPr>
        <p:spPr>
          <a:xfrm flipH="1" flipV="1">
            <a:off x="9687822" y="2445026"/>
            <a:ext cx="354154" cy="549658"/>
          </a:xfrm>
          <a:prstGeom prst="line">
            <a:avLst/>
          </a:prstGeom>
          <a:noFill/>
          <a:ln w="9525" cap="flat" cmpd="sng" algn="ctr">
            <a:solidFill>
              <a:schemeClr val="tx1"/>
            </a:solidFill>
            <a:prstDash val="solid"/>
          </a:ln>
          <a:effectLst/>
        </p:spPr>
      </p:cxnSp>
      <p:cxnSp>
        <p:nvCxnSpPr>
          <p:cNvPr id="44" name="Straight Connector 43"/>
          <p:cNvCxnSpPr>
            <a:stCxn id="19" idx="0"/>
            <a:endCxn id="48" idx="2"/>
          </p:cNvCxnSpPr>
          <p:nvPr/>
        </p:nvCxnSpPr>
        <p:spPr>
          <a:xfrm flipH="1" flipV="1">
            <a:off x="8980943" y="2445026"/>
            <a:ext cx="1061035" cy="549658"/>
          </a:xfrm>
          <a:prstGeom prst="line">
            <a:avLst/>
          </a:prstGeom>
          <a:noFill/>
          <a:ln w="9525" cap="flat" cmpd="sng" algn="ctr">
            <a:solidFill>
              <a:schemeClr val="tx1"/>
            </a:solidFill>
            <a:prstDash val="solid"/>
          </a:ln>
          <a:effectLst/>
        </p:spPr>
      </p:cxnSp>
      <p:cxnSp>
        <p:nvCxnSpPr>
          <p:cNvPr id="45" name="Straight Connector 44"/>
          <p:cNvCxnSpPr>
            <a:stCxn id="20" idx="0"/>
            <a:endCxn id="47" idx="2"/>
          </p:cNvCxnSpPr>
          <p:nvPr/>
        </p:nvCxnSpPr>
        <p:spPr>
          <a:xfrm flipH="1" flipV="1">
            <a:off x="9687825" y="2445026"/>
            <a:ext cx="1373277" cy="549658"/>
          </a:xfrm>
          <a:prstGeom prst="line">
            <a:avLst/>
          </a:prstGeom>
          <a:noFill/>
          <a:ln w="9525" cap="flat" cmpd="sng" algn="ctr">
            <a:solidFill>
              <a:schemeClr val="tx1"/>
            </a:solidFill>
            <a:prstDash val="solid"/>
          </a:ln>
          <a:effectLst/>
        </p:spPr>
      </p:cxnSp>
      <p:cxnSp>
        <p:nvCxnSpPr>
          <p:cNvPr id="46" name="Straight Connector 45"/>
          <p:cNvCxnSpPr>
            <a:stCxn id="20" idx="0"/>
            <a:endCxn id="48" idx="2"/>
          </p:cNvCxnSpPr>
          <p:nvPr/>
        </p:nvCxnSpPr>
        <p:spPr>
          <a:xfrm flipH="1" flipV="1">
            <a:off x="8980942" y="2445026"/>
            <a:ext cx="2080158" cy="549658"/>
          </a:xfrm>
          <a:prstGeom prst="line">
            <a:avLst/>
          </a:prstGeom>
          <a:noFill/>
          <a:ln w="9525" cap="flat" cmpd="sng" algn="ctr">
            <a:solidFill>
              <a:schemeClr val="tx1"/>
            </a:solidFill>
            <a:prstDash val="solid"/>
          </a:ln>
          <a:effectLst/>
        </p:spPr>
      </p:cxnSp>
      <p:sp>
        <p:nvSpPr>
          <p:cNvPr id="47" name="Rectangle 46"/>
          <p:cNvSpPr/>
          <p:nvPr/>
        </p:nvSpPr>
        <p:spPr>
          <a:xfrm>
            <a:off x="9478985"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sp>
        <p:nvSpPr>
          <p:cNvPr id="48" name="Rectangle 47"/>
          <p:cNvSpPr/>
          <p:nvPr/>
        </p:nvSpPr>
        <p:spPr>
          <a:xfrm>
            <a:off x="8772104"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sp>
        <p:nvSpPr>
          <p:cNvPr id="74" name="Rectangle 73"/>
          <p:cNvSpPr/>
          <p:nvPr/>
        </p:nvSpPr>
        <p:spPr>
          <a:xfrm>
            <a:off x="8446384"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cxnSp>
        <p:nvCxnSpPr>
          <p:cNvPr id="75" name="Straight Connector 74"/>
          <p:cNvCxnSpPr>
            <a:stCxn id="74" idx="2"/>
            <a:endCxn id="14" idx="0"/>
          </p:cNvCxnSpPr>
          <p:nvPr/>
        </p:nvCxnSpPr>
        <p:spPr>
          <a:xfrm flipH="1">
            <a:off x="7268469" y="3159478"/>
            <a:ext cx="1386755" cy="729005"/>
          </a:xfrm>
          <a:prstGeom prst="line">
            <a:avLst/>
          </a:prstGeom>
          <a:noFill/>
          <a:ln w="9525" cap="flat" cmpd="sng" algn="ctr">
            <a:solidFill>
              <a:schemeClr val="tx1"/>
            </a:solidFill>
            <a:prstDash val="solid"/>
          </a:ln>
          <a:effectLst/>
        </p:spPr>
      </p:cxnSp>
      <p:cxnSp>
        <p:nvCxnSpPr>
          <p:cNvPr id="76" name="Straight Connector 75"/>
          <p:cNvCxnSpPr>
            <a:stCxn id="74" idx="2"/>
            <a:endCxn id="15" idx="0"/>
          </p:cNvCxnSpPr>
          <p:nvPr/>
        </p:nvCxnSpPr>
        <p:spPr>
          <a:xfrm flipH="1">
            <a:off x="8287591" y="3159478"/>
            <a:ext cx="367632" cy="729005"/>
          </a:xfrm>
          <a:prstGeom prst="line">
            <a:avLst/>
          </a:prstGeom>
          <a:noFill/>
          <a:ln w="9525" cap="flat" cmpd="sng" algn="ctr">
            <a:solidFill>
              <a:schemeClr val="tx1"/>
            </a:solidFill>
            <a:prstDash val="solid"/>
          </a:ln>
          <a:effectLst/>
        </p:spPr>
      </p:cxnSp>
      <p:cxnSp>
        <p:nvCxnSpPr>
          <p:cNvPr id="77" name="Straight Connector 76"/>
          <p:cNvCxnSpPr>
            <a:stCxn id="74" idx="2"/>
            <a:endCxn id="16" idx="0"/>
          </p:cNvCxnSpPr>
          <p:nvPr/>
        </p:nvCxnSpPr>
        <p:spPr>
          <a:xfrm>
            <a:off x="8655223" y="3159478"/>
            <a:ext cx="1921221" cy="729005"/>
          </a:xfrm>
          <a:prstGeom prst="line">
            <a:avLst/>
          </a:prstGeom>
          <a:noFill/>
          <a:ln w="9525" cap="flat" cmpd="sng" algn="ctr">
            <a:solidFill>
              <a:schemeClr val="tx1"/>
            </a:solidFill>
            <a:prstDash val="solid"/>
          </a:ln>
          <a:effectLst/>
        </p:spPr>
      </p:cxnSp>
      <p:cxnSp>
        <p:nvCxnSpPr>
          <p:cNvPr id="78" name="Straight Connector 77"/>
          <p:cNvCxnSpPr>
            <a:stCxn id="74" idx="2"/>
            <a:endCxn id="17" idx="0"/>
          </p:cNvCxnSpPr>
          <p:nvPr/>
        </p:nvCxnSpPr>
        <p:spPr>
          <a:xfrm>
            <a:off x="8655223" y="3159478"/>
            <a:ext cx="2940345" cy="729005"/>
          </a:xfrm>
          <a:prstGeom prst="line">
            <a:avLst/>
          </a:prstGeom>
          <a:noFill/>
          <a:ln w="9525" cap="flat" cmpd="sng" algn="ctr">
            <a:solidFill>
              <a:schemeClr val="tx1"/>
            </a:solidFill>
            <a:prstDash val="solid"/>
          </a:ln>
          <a:effectLst/>
        </p:spPr>
      </p:cxnSp>
      <p:cxnSp>
        <p:nvCxnSpPr>
          <p:cNvPr id="79" name="Straight Connector 78"/>
          <p:cNvCxnSpPr>
            <a:stCxn id="74" idx="0"/>
            <a:endCxn id="47" idx="2"/>
          </p:cNvCxnSpPr>
          <p:nvPr/>
        </p:nvCxnSpPr>
        <p:spPr>
          <a:xfrm flipV="1">
            <a:off x="8655223" y="2445026"/>
            <a:ext cx="1032601" cy="549658"/>
          </a:xfrm>
          <a:prstGeom prst="line">
            <a:avLst/>
          </a:prstGeom>
          <a:noFill/>
          <a:ln w="9525" cap="flat" cmpd="sng" algn="ctr">
            <a:solidFill>
              <a:schemeClr val="tx1"/>
            </a:solidFill>
            <a:prstDash val="solid"/>
          </a:ln>
          <a:effectLst/>
        </p:spPr>
      </p:cxnSp>
      <p:cxnSp>
        <p:nvCxnSpPr>
          <p:cNvPr id="80" name="Straight Connector 79"/>
          <p:cNvCxnSpPr>
            <a:stCxn id="74" idx="0"/>
            <a:endCxn id="48" idx="2"/>
          </p:cNvCxnSpPr>
          <p:nvPr/>
        </p:nvCxnSpPr>
        <p:spPr>
          <a:xfrm flipV="1">
            <a:off x="8655221" y="2445026"/>
            <a:ext cx="325720" cy="549658"/>
          </a:xfrm>
          <a:prstGeom prst="line">
            <a:avLst/>
          </a:prstGeom>
          <a:noFill/>
          <a:ln w="9525" cap="flat" cmpd="sng" algn="ctr">
            <a:solidFill>
              <a:schemeClr val="tx1"/>
            </a:solidFill>
            <a:prstDash val="solid"/>
          </a:ln>
          <a:effectLst/>
        </p:spPr>
      </p:cxnSp>
      <p:sp>
        <p:nvSpPr>
          <p:cNvPr id="92" name="TextBox 91"/>
          <p:cNvSpPr txBox="1"/>
          <p:nvPr/>
        </p:nvSpPr>
        <p:spPr>
          <a:xfrm>
            <a:off x="10180625" y="1646327"/>
            <a:ext cx="1421104" cy="249199"/>
          </a:xfrm>
          <a:prstGeom prst="rect">
            <a:avLst/>
          </a:prstGeom>
          <a:noFill/>
        </p:spPr>
        <p:txBody>
          <a:bodyPr wrap="square" rtlCol="0">
            <a:spAutoFit/>
          </a:bodyPr>
          <a:lstStyle/>
          <a:p>
            <a:pPr defTabSz="914001"/>
            <a:r>
              <a:rPr lang="en-US" sz="1000" b="1" dirty="0">
                <a:solidFill>
                  <a:srgbClr val="FFFFFF"/>
                </a:solidFill>
              </a:rPr>
              <a:t>DC Routers</a:t>
            </a:r>
          </a:p>
        </p:txBody>
      </p:sp>
      <p:sp>
        <p:nvSpPr>
          <p:cNvPr id="85" name="Rectangle 84"/>
          <p:cNvSpPr/>
          <p:nvPr/>
        </p:nvSpPr>
        <p:spPr>
          <a:xfrm>
            <a:off x="8065224"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sp>
        <p:nvSpPr>
          <p:cNvPr id="86" name="Rectangle 85"/>
          <p:cNvSpPr/>
          <p:nvPr/>
        </p:nvSpPr>
        <p:spPr>
          <a:xfrm>
            <a:off x="10185867"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cxnSp>
        <p:nvCxnSpPr>
          <p:cNvPr id="87" name="Straight Connector 86"/>
          <p:cNvCxnSpPr>
            <a:stCxn id="35" idx="2"/>
            <a:endCxn id="85" idx="0"/>
          </p:cNvCxnSpPr>
          <p:nvPr/>
        </p:nvCxnSpPr>
        <p:spPr>
          <a:xfrm flipH="1">
            <a:off x="8274061" y="1861874"/>
            <a:ext cx="581566" cy="418361"/>
          </a:xfrm>
          <a:prstGeom prst="line">
            <a:avLst/>
          </a:prstGeom>
          <a:noFill/>
          <a:ln w="9525" cap="flat" cmpd="sng" algn="ctr">
            <a:solidFill>
              <a:schemeClr val="tx1"/>
            </a:solidFill>
            <a:prstDash val="solid"/>
          </a:ln>
          <a:effectLst/>
        </p:spPr>
      </p:cxnSp>
      <p:cxnSp>
        <p:nvCxnSpPr>
          <p:cNvPr id="90" name="Straight Connector 89"/>
          <p:cNvCxnSpPr>
            <a:stCxn id="35" idx="2"/>
            <a:endCxn id="86" idx="0"/>
          </p:cNvCxnSpPr>
          <p:nvPr/>
        </p:nvCxnSpPr>
        <p:spPr>
          <a:xfrm>
            <a:off x="8855628" y="1861874"/>
            <a:ext cx="1539076" cy="418361"/>
          </a:xfrm>
          <a:prstGeom prst="line">
            <a:avLst/>
          </a:prstGeom>
          <a:noFill/>
          <a:ln w="9525" cap="flat" cmpd="sng" algn="ctr">
            <a:solidFill>
              <a:schemeClr val="tx1"/>
            </a:solidFill>
            <a:prstDash val="solid"/>
          </a:ln>
          <a:effectLst/>
        </p:spPr>
      </p:cxnSp>
      <p:cxnSp>
        <p:nvCxnSpPr>
          <p:cNvPr id="93" name="Straight Connector 92"/>
          <p:cNvCxnSpPr>
            <a:stCxn id="85" idx="0"/>
            <a:endCxn id="36" idx="2"/>
          </p:cNvCxnSpPr>
          <p:nvPr/>
        </p:nvCxnSpPr>
        <p:spPr>
          <a:xfrm flipV="1">
            <a:off x="8274061" y="1861874"/>
            <a:ext cx="1500448" cy="418361"/>
          </a:xfrm>
          <a:prstGeom prst="line">
            <a:avLst/>
          </a:prstGeom>
          <a:noFill/>
          <a:ln w="9525" cap="flat" cmpd="sng" algn="ctr">
            <a:solidFill>
              <a:schemeClr val="tx1"/>
            </a:solidFill>
            <a:prstDash val="solid"/>
          </a:ln>
          <a:effectLst/>
        </p:spPr>
      </p:cxnSp>
      <p:cxnSp>
        <p:nvCxnSpPr>
          <p:cNvPr id="100" name="Straight Connector 99"/>
          <p:cNvCxnSpPr>
            <a:stCxn id="86" idx="0"/>
            <a:endCxn id="36" idx="2"/>
          </p:cNvCxnSpPr>
          <p:nvPr/>
        </p:nvCxnSpPr>
        <p:spPr>
          <a:xfrm flipH="1" flipV="1">
            <a:off x="9774511" y="1861874"/>
            <a:ext cx="620195" cy="418361"/>
          </a:xfrm>
          <a:prstGeom prst="line">
            <a:avLst/>
          </a:prstGeom>
          <a:noFill/>
          <a:ln w="9525" cap="flat" cmpd="sng" algn="ctr">
            <a:solidFill>
              <a:schemeClr val="tx1"/>
            </a:solidFill>
            <a:prstDash val="solid"/>
          </a:ln>
          <a:effectLst/>
        </p:spPr>
      </p:cxnSp>
      <p:cxnSp>
        <p:nvCxnSpPr>
          <p:cNvPr id="103" name="Straight Connector 102"/>
          <p:cNvCxnSpPr>
            <a:stCxn id="85" idx="2"/>
            <a:endCxn id="18" idx="0"/>
          </p:cNvCxnSpPr>
          <p:nvPr/>
        </p:nvCxnSpPr>
        <p:spPr>
          <a:xfrm flipH="1">
            <a:off x="7722065" y="2445026"/>
            <a:ext cx="551997" cy="549658"/>
          </a:xfrm>
          <a:prstGeom prst="line">
            <a:avLst/>
          </a:prstGeom>
          <a:noFill/>
          <a:ln w="9525" cap="flat" cmpd="sng" algn="ctr">
            <a:solidFill>
              <a:schemeClr val="tx1"/>
            </a:solidFill>
            <a:prstDash val="solid"/>
          </a:ln>
          <a:effectLst/>
        </p:spPr>
      </p:cxnSp>
      <p:cxnSp>
        <p:nvCxnSpPr>
          <p:cNvPr id="105" name="Straight Connector 104"/>
          <p:cNvCxnSpPr>
            <a:stCxn id="85" idx="2"/>
            <a:endCxn id="74" idx="0"/>
          </p:cNvCxnSpPr>
          <p:nvPr/>
        </p:nvCxnSpPr>
        <p:spPr>
          <a:xfrm>
            <a:off x="8274062" y="2445026"/>
            <a:ext cx="381161" cy="549658"/>
          </a:xfrm>
          <a:prstGeom prst="line">
            <a:avLst/>
          </a:prstGeom>
          <a:noFill/>
          <a:ln w="9525" cap="flat" cmpd="sng" algn="ctr">
            <a:solidFill>
              <a:schemeClr val="tx1"/>
            </a:solidFill>
            <a:prstDash val="solid"/>
          </a:ln>
          <a:effectLst/>
        </p:spPr>
      </p:cxnSp>
      <p:cxnSp>
        <p:nvCxnSpPr>
          <p:cNvPr id="106" name="Straight Connector 105"/>
          <p:cNvCxnSpPr>
            <a:stCxn id="85" idx="2"/>
            <a:endCxn id="19" idx="0"/>
          </p:cNvCxnSpPr>
          <p:nvPr/>
        </p:nvCxnSpPr>
        <p:spPr>
          <a:xfrm>
            <a:off x="8274061" y="2445026"/>
            <a:ext cx="1767916" cy="549658"/>
          </a:xfrm>
          <a:prstGeom prst="line">
            <a:avLst/>
          </a:prstGeom>
          <a:noFill/>
          <a:ln w="9525" cap="flat" cmpd="sng" algn="ctr">
            <a:solidFill>
              <a:schemeClr val="tx1"/>
            </a:solidFill>
            <a:prstDash val="solid"/>
          </a:ln>
          <a:effectLst/>
        </p:spPr>
      </p:cxnSp>
      <p:cxnSp>
        <p:nvCxnSpPr>
          <p:cNvPr id="108" name="Straight Connector 107"/>
          <p:cNvCxnSpPr>
            <a:stCxn id="85" idx="2"/>
            <a:endCxn id="20" idx="0"/>
          </p:cNvCxnSpPr>
          <p:nvPr/>
        </p:nvCxnSpPr>
        <p:spPr>
          <a:xfrm>
            <a:off x="8274063" y="2445026"/>
            <a:ext cx="2787039" cy="549658"/>
          </a:xfrm>
          <a:prstGeom prst="line">
            <a:avLst/>
          </a:prstGeom>
          <a:noFill/>
          <a:ln w="9525" cap="flat" cmpd="sng" algn="ctr">
            <a:solidFill>
              <a:schemeClr val="tx1"/>
            </a:solidFill>
            <a:prstDash val="solid"/>
          </a:ln>
          <a:effectLst/>
        </p:spPr>
      </p:cxnSp>
      <p:cxnSp>
        <p:nvCxnSpPr>
          <p:cNvPr id="111" name="Straight Connector 110"/>
          <p:cNvCxnSpPr>
            <a:stCxn id="86" idx="2"/>
            <a:endCxn id="20" idx="0"/>
          </p:cNvCxnSpPr>
          <p:nvPr/>
        </p:nvCxnSpPr>
        <p:spPr>
          <a:xfrm>
            <a:off x="10394703" y="2445026"/>
            <a:ext cx="666396" cy="549658"/>
          </a:xfrm>
          <a:prstGeom prst="line">
            <a:avLst/>
          </a:prstGeom>
          <a:noFill/>
          <a:ln w="9525" cap="flat" cmpd="sng" algn="ctr">
            <a:solidFill>
              <a:schemeClr val="tx1"/>
            </a:solidFill>
            <a:prstDash val="solid"/>
          </a:ln>
          <a:effectLst/>
        </p:spPr>
      </p:cxnSp>
      <p:cxnSp>
        <p:nvCxnSpPr>
          <p:cNvPr id="117" name="Straight Connector 116"/>
          <p:cNvCxnSpPr>
            <a:stCxn id="86" idx="2"/>
            <a:endCxn id="19" idx="0"/>
          </p:cNvCxnSpPr>
          <p:nvPr/>
        </p:nvCxnSpPr>
        <p:spPr>
          <a:xfrm flipH="1">
            <a:off x="10041979" y="2445026"/>
            <a:ext cx="352727" cy="549658"/>
          </a:xfrm>
          <a:prstGeom prst="line">
            <a:avLst/>
          </a:prstGeom>
          <a:noFill/>
          <a:ln w="9525" cap="flat" cmpd="sng" algn="ctr">
            <a:solidFill>
              <a:schemeClr val="tx1"/>
            </a:solidFill>
            <a:prstDash val="solid"/>
          </a:ln>
          <a:effectLst/>
        </p:spPr>
      </p:cxnSp>
      <p:cxnSp>
        <p:nvCxnSpPr>
          <p:cNvPr id="118" name="Straight Connector 117"/>
          <p:cNvCxnSpPr>
            <a:stCxn id="86" idx="2"/>
            <a:endCxn id="74" idx="0"/>
          </p:cNvCxnSpPr>
          <p:nvPr/>
        </p:nvCxnSpPr>
        <p:spPr>
          <a:xfrm flipH="1">
            <a:off x="8655221" y="2445026"/>
            <a:ext cx="1739484" cy="549658"/>
          </a:xfrm>
          <a:prstGeom prst="line">
            <a:avLst/>
          </a:prstGeom>
          <a:noFill/>
          <a:ln w="9525" cap="flat" cmpd="sng" algn="ctr">
            <a:solidFill>
              <a:schemeClr val="tx1"/>
            </a:solidFill>
            <a:prstDash val="solid"/>
          </a:ln>
          <a:effectLst/>
        </p:spPr>
      </p:cxnSp>
      <p:cxnSp>
        <p:nvCxnSpPr>
          <p:cNvPr id="121" name="Straight Connector 120"/>
          <p:cNvCxnSpPr>
            <a:stCxn id="86" idx="2"/>
            <a:endCxn id="18" idx="0"/>
          </p:cNvCxnSpPr>
          <p:nvPr/>
        </p:nvCxnSpPr>
        <p:spPr>
          <a:xfrm flipH="1">
            <a:off x="7722066" y="2445026"/>
            <a:ext cx="2672641" cy="549658"/>
          </a:xfrm>
          <a:prstGeom prst="line">
            <a:avLst/>
          </a:prstGeom>
          <a:noFill/>
          <a:ln w="9525" cap="flat" cmpd="sng" algn="ctr">
            <a:solidFill>
              <a:schemeClr val="tx1"/>
            </a:solidFill>
            <a:prstDash val="solid"/>
          </a:ln>
          <a:effectLst/>
        </p:spPr>
      </p:cxnSp>
      <p:grpSp>
        <p:nvGrpSpPr>
          <p:cNvPr id="122" name="Group 121"/>
          <p:cNvGrpSpPr/>
          <p:nvPr/>
        </p:nvGrpSpPr>
        <p:grpSpPr>
          <a:xfrm>
            <a:off x="7076199" y="4061400"/>
            <a:ext cx="360204" cy="649923"/>
            <a:chOff x="5307636" y="4061652"/>
            <a:chExt cx="270332" cy="650185"/>
          </a:xfrm>
        </p:grpSpPr>
        <p:sp>
          <p:nvSpPr>
            <p:cNvPr id="109" name="Rectangle 108"/>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5" name="Rectangle 124"/>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6" name="Rectangle 125"/>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8" name="Rectangle 127"/>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9" name="Rectangle 128"/>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49" name="Rectangle 148"/>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grpSp>
        <p:nvGrpSpPr>
          <p:cNvPr id="150" name="Group 149"/>
          <p:cNvGrpSpPr/>
          <p:nvPr/>
        </p:nvGrpSpPr>
        <p:grpSpPr>
          <a:xfrm>
            <a:off x="8101765" y="4061400"/>
            <a:ext cx="360204" cy="649923"/>
            <a:chOff x="5307636" y="4061652"/>
            <a:chExt cx="270332" cy="650185"/>
          </a:xfrm>
        </p:grpSpPr>
        <p:sp>
          <p:nvSpPr>
            <p:cNvPr id="151" name="Rectangle 150"/>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2" name="Rectangle 151"/>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3" name="Rectangle 152"/>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4" name="Rectangle 153"/>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5" name="Rectangle 154"/>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6" name="Rectangle 155"/>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grpSp>
        <p:nvGrpSpPr>
          <p:cNvPr id="157" name="Group 156"/>
          <p:cNvGrpSpPr/>
          <p:nvPr/>
        </p:nvGrpSpPr>
        <p:grpSpPr>
          <a:xfrm>
            <a:off x="10396063" y="4066277"/>
            <a:ext cx="360204" cy="649923"/>
            <a:chOff x="5307636" y="4061652"/>
            <a:chExt cx="270332" cy="650185"/>
          </a:xfrm>
        </p:grpSpPr>
        <p:sp>
          <p:nvSpPr>
            <p:cNvPr id="158" name="Rectangle 157"/>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9" name="Rectangle 158"/>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0" name="Rectangle 159"/>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1" name="Rectangle 160"/>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2" name="Rectangle 161"/>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3" name="Rectangle 162"/>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grpSp>
        <p:nvGrpSpPr>
          <p:cNvPr id="164" name="Group 163"/>
          <p:cNvGrpSpPr/>
          <p:nvPr/>
        </p:nvGrpSpPr>
        <p:grpSpPr>
          <a:xfrm>
            <a:off x="11421628" y="4069081"/>
            <a:ext cx="360204" cy="649923"/>
            <a:chOff x="5307636" y="4061652"/>
            <a:chExt cx="270332" cy="650185"/>
          </a:xfrm>
        </p:grpSpPr>
        <p:sp>
          <p:nvSpPr>
            <p:cNvPr id="165" name="Rectangle 164"/>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6" name="Rectangle 165"/>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7" name="Rectangle 166"/>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8" name="Rectangle 167"/>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9" name="Rectangle 168"/>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70" name="Rectangle 169"/>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sp>
        <p:nvSpPr>
          <p:cNvPr id="52" name="TextBox 51"/>
          <p:cNvSpPr txBox="1"/>
          <p:nvPr/>
        </p:nvSpPr>
        <p:spPr>
          <a:xfrm>
            <a:off x="8534761" y="5447960"/>
            <a:ext cx="2244204" cy="492314"/>
          </a:xfrm>
          <a:prstGeom prst="rect">
            <a:avLst/>
          </a:prstGeom>
          <a:noFill/>
        </p:spPr>
        <p:txBody>
          <a:bodyPr wrap="none" lIns="0" tIns="0" rIns="0" bIns="0" rtlCol="0">
            <a:spAutoFit/>
          </a:bodyPr>
          <a:lstStyle/>
          <a:p>
            <a:pPr defTabSz="914001"/>
            <a:r>
              <a:rPr lang="en-US" sz="3199" dirty="0">
                <a:solidFill>
                  <a:srgbClr val="5F5F5F"/>
                </a:solidFill>
              </a:rPr>
              <a:t>30,000 </a:t>
            </a:r>
            <a:r>
              <a:rPr lang="en-US" sz="3199" dirty="0" err="1">
                <a:solidFill>
                  <a:srgbClr val="5F5F5F"/>
                </a:solidFill>
              </a:rPr>
              <a:t>Gbps</a:t>
            </a:r>
            <a:endParaRPr lang="en-US" sz="3199" dirty="0">
              <a:solidFill>
                <a:srgbClr val="5F5F5F"/>
              </a:solidFill>
            </a:endParaRPr>
          </a:p>
        </p:txBody>
      </p:sp>
      <p:sp>
        <p:nvSpPr>
          <p:cNvPr id="53" name="TextBox 52"/>
          <p:cNvSpPr txBox="1"/>
          <p:nvPr/>
        </p:nvSpPr>
        <p:spPr>
          <a:xfrm>
            <a:off x="2651581" y="5580128"/>
            <a:ext cx="1473160" cy="492314"/>
          </a:xfrm>
          <a:prstGeom prst="rect">
            <a:avLst/>
          </a:prstGeom>
          <a:noFill/>
        </p:spPr>
        <p:txBody>
          <a:bodyPr wrap="none" lIns="0" tIns="0" rIns="0" bIns="0" rtlCol="0">
            <a:spAutoFit/>
          </a:bodyPr>
          <a:lstStyle/>
          <a:p>
            <a:pPr defTabSz="914001"/>
            <a:r>
              <a:rPr lang="en-US" sz="3199" dirty="0">
                <a:solidFill>
                  <a:srgbClr val="5F5F5F"/>
                </a:solidFill>
              </a:rPr>
              <a:t>120 </a:t>
            </a:r>
            <a:r>
              <a:rPr lang="en-US" sz="3199" dirty="0" err="1">
                <a:solidFill>
                  <a:srgbClr val="5F5F5F"/>
                </a:solidFill>
              </a:rPr>
              <a:t>Gbs</a:t>
            </a:r>
            <a:endParaRPr lang="en-US" sz="3199" dirty="0">
              <a:solidFill>
                <a:srgbClr val="5F5F5F"/>
              </a:solidFill>
            </a:endParaRPr>
          </a:p>
        </p:txBody>
      </p:sp>
      <p:grpSp>
        <p:nvGrpSpPr>
          <p:cNvPr id="3" name="Group 2"/>
          <p:cNvGrpSpPr/>
          <p:nvPr/>
        </p:nvGrpSpPr>
        <p:grpSpPr>
          <a:xfrm>
            <a:off x="528506" y="1542345"/>
            <a:ext cx="5350896" cy="3761980"/>
            <a:chOff x="228599" y="1066799"/>
            <a:chExt cx="8610601" cy="5257364"/>
          </a:xfrm>
        </p:grpSpPr>
        <p:sp>
          <p:nvSpPr>
            <p:cNvPr id="96" name="Rectangle 95"/>
            <p:cNvSpPr/>
            <p:nvPr/>
          </p:nvSpPr>
          <p:spPr>
            <a:xfrm>
              <a:off x="533398"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97" name="Rectangle 96"/>
            <p:cNvSpPr/>
            <p:nvPr/>
          </p:nvSpPr>
          <p:spPr>
            <a:xfrm>
              <a:off x="533398"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98" name="Rectangle 97"/>
            <p:cNvSpPr/>
            <p:nvPr/>
          </p:nvSpPr>
          <p:spPr>
            <a:xfrm>
              <a:off x="1142998"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99" name="Rectangle 98"/>
            <p:cNvSpPr/>
            <p:nvPr/>
          </p:nvSpPr>
          <p:spPr>
            <a:xfrm>
              <a:off x="7619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01" name="Rectangle 100"/>
            <p:cNvSpPr/>
            <p:nvPr/>
          </p:nvSpPr>
          <p:spPr>
            <a:xfrm>
              <a:off x="6858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02" name="Rectangle 101"/>
            <p:cNvSpPr/>
            <p:nvPr/>
          </p:nvSpPr>
          <p:spPr>
            <a:xfrm>
              <a:off x="15239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04" name="Rectangle 103"/>
            <p:cNvSpPr/>
            <p:nvPr/>
          </p:nvSpPr>
          <p:spPr>
            <a:xfrm>
              <a:off x="1447799"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07" name="Rectangle 106"/>
            <p:cNvSpPr/>
            <p:nvPr/>
          </p:nvSpPr>
          <p:spPr>
            <a:xfrm>
              <a:off x="1066799"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10" name="Rectangle 109"/>
            <p:cNvSpPr/>
            <p:nvPr/>
          </p:nvSpPr>
          <p:spPr>
            <a:xfrm>
              <a:off x="533398"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112" name="Rectangle 111"/>
            <p:cNvSpPr/>
            <p:nvPr/>
          </p:nvSpPr>
          <p:spPr>
            <a:xfrm>
              <a:off x="533398"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113" name="Rectangle 112"/>
            <p:cNvSpPr/>
            <p:nvPr/>
          </p:nvSpPr>
          <p:spPr>
            <a:xfrm>
              <a:off x="25146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14" name="Rectangle 113"/>
            <p:cNvSpPr/>
            <p:nvPr/>
          </p:nvSpPr>
          <p:spPr>
            <a:xfrm>
              <a:off x="21335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15" name="Rectangle 114"/>
            <p:cNvSpPr/>
            <p:nvPr/>
          </p:nvSpPr>
          <p:spPr>
            <a:xfrm>
              <a:off x="20574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16" name="Rectangle 115"/>
            <p:cNvSpPr/>
            <p:nvPr/>
          </p:nvSpPr>
          <p:spPr>
            <a:xfrm>
              <a:off x="28955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19" name="Rectangle 118"/>
            <p:cNvSpPr/>
            <p:nvPr/>
          </p:nvSpPr>
          <p:spPr>
            <a:xfrm>
              <a:off x="2819399"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20" name="Rectangle 119"/>
            <p:cNvSpPr/>
            <p:nvPr/>
          </p:nvSpPr>
          <p:spPr>
            <a:xfrm>
              <a:off x="24384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23" name="Rectangle 122"/>
            <p:cNvSpPr/>
            <p:nvPr/>
          </p:nvSpPr>
          <p:spPr>
            <a:xfrm>
              <a:off x="38862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24" name="Rectangle 123"/>
            <p:cNvSpPr/>
            <p:nvPr/>
          </p:nvSpPr>
          <p:spPr>
            <a:xfrm>
              <a:off x="35051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27" name="Rectangle 126"/>
            <p:cNvSpPr/>
            <p:nvPr/>
          </p:nvSpPr>
          <p:spPr>
            <a:xfrm>
              <a:off x="34290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0" name="Rectangle 129"/>
            <p:cNvSpPr/>
            <p:nvPr/>
          </p:nvSpPr>
          <p:spPr>
            <a:xfrm>
              <a:off x="42672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31" name="Rectangle 130"/>
            <p:cNvSpPr/>
            <p:nvPr/>
          </p:nvSpPr>
          <p:spPr>
            <a:xfrm>
              <a:off x="4190999"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2" name="Rectangle 131"/>
            <p:cNvSpPr/>
            <p:nvPr/>
          </p:nvSpPr>
          <p:spPr>
            <a:xfrm>
              <a:off x="38100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33" name="Rectangle 132"/>
            <p:cNvSpPr/>
            <p:nvPr/>
          </p:nvSpPr>
          <p:spPr>
            <a:xfrm>
              <a:off x="52578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34" name="Rectangle 133"/>
            <p:cNvSpPr/>
            <p:nvPr/>
          </p:nvSpPr>
          <p:spPr>
            <a:xfrm>
              <a:off x="48768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35" name="Rectangle 134"/>
            <p:cNvSpPr/>
            <p:nvPr/>
          </p:nvSpPr>
          <p:spPr>
            <a:xfrm>
              <a:off x="48006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6" name="Rectangle 135"/>
            <p:cNvSpPr/>
            <p:nvPr/>
          </p:nvSpPr>
          <p:spPr>
            <a:xfrm>
              <a:off x="56388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37" name="Rectangle 136"/>
            <p:cNvSpPr/>
            <p:nvPr/>
          </p:nvSpPr>
          <p:spPr>
            <a:xfrm>
              <a:off x="55626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8" name="Rectangle 137"/>
            <p:cNvSpPr/>
            <p:nvPr/>
          </p:nvSpPr>
          <p:spPr>
            <a:xfrm>
              <a:off x="51816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39" name="Rectangle 138"/>
            <p:cNvSpPr/>
            <p:nvPr/>
          </p:nvSpPr>
          <p:spPr>
            <a:xfrm>
              <a:off x="66294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40" name="Rectangle 139"/>
            <p:cNvSpPr/>
            <p:nvPr/>
          </p:nvSpPr>
          <p:spPr>
            <a:xfrm>
              <a:off x="62484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41" name="Rectangle 140"/>
            <p:cNvSpPr/>
            <p:nvPr/>
          </p:nvSpPr>
          <p:spPr>
            <a:xfrm>
              <a:off x="61722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42" name="Rectangle 141"/>
            <p:cNvSpPr/>
            <p:nvPr/>
          </p:nvSpPr>
          <p:spPr>
            <a:xfrm>
              <a:off x="70104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43" name="Rectangle 142"/>
            <p:cNvSpPr/>
            <p:nvPr/>
          </p:nvSpPr>
          <p:spPr>
            <a:xfrm>
              <a:off x="69342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44" name="Rectangle 143"/>
            <p:cNvSpPr/>
            <p:nvPr/>
          </p:nvSpPr>
          <p:spPr>
            <a:xfrm>
              <a:off x="65532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45" name="Rectangle 144"/>
            <p:cNvSpPr/>
            <p:nvPr/>
          </p:nvSpPr>
          <p:spPr>
            <a:xfrm>
              <a:off x="8001002"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46" name="Rectangle 145"/>
            <p:cNvSpPr/>
            <p:nvPr/>
          </p:nvSpPr>
          <p:spPr>
            <a:xfrm>
              <a:off x="76200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47" name="Rectangle 146"/>
            <p:cNvSpPr/>
            <p:nvPr/>
          </p:nvSpPr>
          <p:spPr>
            <a:xfrm>
              <a:off x="75438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48" name="Rectangle 147"/>
            <p:cNvSpPr/>
            <p:nvPr/>
          </p:nvSpPr>
          <p:spPr>
            <a:xfrm>
              <a:off x="83820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71" name="Rectangle 170"/>
            <p:cNvSpPr/>
            <p:nvPr/>
          </p:nvSpPr>
          <p:spPr>
            <a:xfrm>
              <a:off x="83058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72" name="Rectangle 171"/>
            <p:cNvSpPr/>
            <p:nvPr/>
          </p:nvSpPr>
          <p:spPr>
            <a:xfrm>
              <a:off x="7924802"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73" name="TextBox 172"/>
            <p:cNvSpPr txBox="1"/>
            <p:nvPr/>
          </p:nvSpPr>
          <p:spPr>
            <a:xfrm>
              <a:off x="838199" y="4419599"/>
              <a:ext cx="762000" cy="171978"/>
            </a:xfrm>
            <a:prstGeom prst="rect">
              <a:avLst/>
            </a:prstGeom>
            <a:noFill/>
          </p:spPr>
          <p:txBody>
            <a:bodyPr wrap="square" rtlCol="0">
              <a:spAutoFit/>
            </a:bodyPr>
            <a:lstStyle/>
            <a:p>
              <a:pPr defTabSz="914001"/>
              <a:r>
                <a:rPr lang="en-US" sz="200" dirty="0">
                  <a:solidFill>
                    <a:srgbClr val="FFFFFF"/>
                  </a:solidFill>
                </a:rPr>
                <a:t>20Racks</a:t>
              </a:r>
            </a:p>
          </p:txBody>
        </p:sp>
        <p:cxnSp>
          <p:nvCxnSpPr>
            <p:cNvPr id="174" name="Straight Connector 173"/>
            <p:cNvCxnSpPr>
              <a:stCxn id="97" idx="0"/>
              <a:endCxn id="107" idx="2"/>
            </p:cNvCxnSpPr>
            <p:nvPr/>
          </p:nvCxnSpPr>
          <p:spPr>
            <a:xfrm rot="5400000" flipH="1" flipV="1">
              <a:off x="533400" y="4000499"/>
              <a:ext cx="914400" cy="533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75" name="Straight Connector 174"/>
            <p:cNvCxnSpPr>
              <a:endCxn id="107" idx="2"/>
            </p:cNvCxnSpPr>
            <p:nvPr/>
          </p:nvCxnSpPr>
          <p:spPr>
            <a:xfrm rot="5400000" flipH="1" flipV="1">
              <a:off x="704849"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76" name="Straight Connector 175"/>
            <p:cNvCxnSpPr>
              <a:stCxn id="200" idx="0"/>
              <a:endCxn id="107" idx="2"/>
            </p:cNvCxnSpPr>
            <p:nvPr/>
          </p:nvCxnSpPr>
          <p:spPr>
            <a:xfrm rot="16200000" flipV="1">
              <a:off x="1028700" y="4038599"/>
              <a:ext cx="914400" cy="457201"/>
            </a:xfrm>
            <a:prstGeom prst="line">
              <a:avLst/>
            </a:prstGeom>
          </p:spPr>
          <p:style>
            <a:lnRef idx="1">
              <a:schemeClr val="accent3"/>
            </a:lnRef>
            <a:fillRef idx="2">
              <a:schemeClr val="accent3"/>
            </a:fillRef>
            <a:effectRef idx="1">
              <a:schemeClr val="accent3"/>
            </a:effectRef>
            <a:fontRef idx="minor">
              <a:schemeClr val="dk1"/>
            </a:fontRef>
          </p:style>
        </p:cxnSp>
        <p:cxnSp>
          <p:nvCxnSpPr>
            <p:cNvPr id="177" name="Straight Connector 176"/>
            <p:cNvCxnSpPr>
              <a:endCxn id="107" idx="2"/>
            </p:cNvCxnSpPr>
            <p:nvPr/>
          </p:nvCxnSpPr>
          <p:spPr>
            <a:xfrm rot="16200000" flipV="1">
              <a:off x="895349"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sp>
          <p:nvSpPr>
            <p:cNvPr id="178" name="Rectangle 177"/>
            <p:cNvSpPr/>
            <p:nvPr/>
          </p:nvSpPr>
          <p:spPr>
            <a:xfrm>
              <a:off x="2514600" y="19811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79" name="Rectangle 178"/>
            <p:cNvSpPr/>
            <p:nvPr/>
          </p:nvSpPr>
          <p:spPr>
            <a:xfrm>
              <a:off x="2438400" y="20573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0" name="Rectangle 179"/>
            <p:cNvSpPr/>
            <p:nvPr/>
          </p:nvSpPr>
          <p:spPr>
            <a:xfrm>
              <a:off x="6629400" y="20573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1" name="Rectangle 180"/>
            <p:cNvSpPr/>
            <p:nvPr/>
          </p:nvSpPr>
          <p:spPr>
            <a:xfrm>
              <a:off x="6553200" y="21335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2" name="Rectangle 181"/>
            <p:cNvSpPr/>
            <p:nvPr/>
          </p:nvSpPr>
          <p:spPr>
            <a:xfrm>
              <a:off x="4495800" y="10667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3" name="Rectangle 182"/>
            <p:cNvSpPr/>
            <p:nvPr/>
          </p:nvSpPr>
          <p:spPr>
            <a:xfrm>
              <a:off x="4419601" y="11429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4" name="TextBox 183"/>
            <p:cNvSpPr txBox="1"/>
            <p:nvPr/>
          </p:nvSpPr>
          <p:spPr>
            <a:xfrm>
              <a:off x="3124200" y="1066799"/>
              <a:ext cx="1143001" cy="304365"/>
            </a:xfrm>
            <a:prstGeom prst="rect">
              <a:avLst/>
            </a:prstGeom>
            <a:noFill/>
          </p:spPr>
          <p:txBody>
            <a:bodyPr wrap="square" rtlCol="0">
              <a:spAutoFit/>
            </a:bodyPr>
            <a:lstStyle/>
            <a:p>
              <a:pPr defTabSz="914001"/>
              <a:r>
                <a:rPr lang="en-US" sz="800" dirty="0">
                  <a:solidFill>
                    <a:srgbClr val="FFFFFF"/>
                  </a:solidFill>
                </a:rPr>
                <a:t>DC Router</a:t>
              </a:r>
            </a:p>
          </p:txBody>
        </p:sp>
        <p:sp>
          <p:nvSpPr>
            <p:cNvPr id="185" name="TextBox 184"/>
            <p:cNvSpPr txBox="1"/>
            <p:nvPr/>
          </p:nvSpPr>
          <p:spPr>
            <a:xfrm>
              <a:off x="1295400" y="1828797"/>
              <a:ext cx="914399" cy="479746"/>
            </a:xfrm>
            <a:prstGeom prst="rect">
              <a:avLst/>
            </a:prstGeom>
            <a:noFill/>
          </p:spPr>
          <p:txBody>
            <a:bodyPr wrap="square" rtlCol="0">
              <a:spAutoFit/>
            </a:bodyPr>
            <a:lstStyle/>
            <a:p>
              <a:pPr defTabSz="914001"/>
              <a:r>
                <a:rPr lang="en-US" sz="800" dirty="0">
                  <a:solidFill>
                    <a:srgbClr val="FFFFFF"/>
                  </a:solidFill>
                </a:rPr>
                <a:t>Access Routers</a:t>
              </a:r>
            </a:p>
          </p:txBody>
        </p:sp>
        <p:sp>
          <p:nvSpPr>
            <p:cNvPr id="186" name="TextBox 185"/>
            <p:cNvSpPr txBox="1"/>
            <p:nvPr/>
          </p:nvSpPr>
          <p:spPr>
            <a:xfrm>
              <a:off x="228599" y="2590799"/>
              <a:ext cx="1447800" cy="479746"/>
            </a:xfrm>
            <a:prstGeom prst="rect">
              <a:avLst/>
            </a:prstGeom>
            <a:noFill/>
          </p:spPr>
          <p:txBody>
            <a:bodyPr wrap="square" rtlCol="0">
              <a:spAutoFit/>
            </a:bodyPr>
            <a:lstStyle/>
            <a:p>
              <a:pPr defTabSz="914001"/>
              <a:r>
                <a:rPr lang="en-US" sz="800" dirty="0">
                  <a:solidFill>
                    <a:srgbClr val="FFFFFF"/>
                  </a:solidFill>
                </a:rPr>
                <a:t>Aggregation + LB</a:t>
              </a:r>
            </a:p>
          </p:txBody>
        </p:sp>
        <p:cxnSp>
          <p:nvCxnSpPr>
            <p:cNvPr id="187" name="Straight Connector 186"/>
            <p:cNvCxnSpPr>
              <a:stCxn id="179" idx="2"/>
            </p:cNvCxnSpPr>
            <p:nvPr/>
          </p:nvCxnSpPr>
          <p:spPr>
            <a:xfrm rot="5400000">
              <a:off x="1543049" y="2266949"/>
              <a:ext cx="838200" cy="1333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88" name="Straight Connector 187"/>
            <p:cNvCxnSpPr>
              <a:stCxn id="179" idx="2"/>
              <a:endCxn id="120" idx="0"/>
            </p:cNvCxnSpPr>
            <p:nvPr/>
          </p:nvCxnSpPr>
          <p:spPr>
            <a:xfrm rot="5400000">
              <a:off x="2209799" y="2933698"/>
              <a:ext cx="838200" cy="1588"/>
            </a:xfrm>
            <a:prstGeom prst="line">
              <a:avLst/>
            </a:prstGeom>
          </p:spPr>
          <p:style>
            <a:lnRef idx="1">
              <a:schemeClr val="accent3"/>
            </a:lnRef>
            <a:fillRef idx="2">
              <a:schemeClr val="accent3"/>
            </a:fillRef>
            <a:effectRef idx="1">
              <a:schemeClr val="accent3"/>
            </a:effectRef>
            <a:fontRef idx="minor">
              <a:schemeClr val="dk1"/>
            </a:fontRef>
          </p:style>
        </p:cxnSp>
        <p:cxnSp>
          <p:nvCxnSpPr>
            <p:cNvPr id="189" name="Straight Connector 188"/>
            <p:cNvCxnSpPr>
              <a:stCxn id="179" idx="2"/>
              <a:endCxn id="132" idx="0"/>
            </p:cNvCxnSpPr>
            <p:nvPr/>
          </p:nvCxnSpPr>
          <p:spPr>
            <a:xfrm rot="16200000" flipH="1">
              <a:off x="2895601" y="2247899"/>
              <a:ext cx="838200" cy="1371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90" name="Straight Connector 189"/>
            <p:cNvCxnSpPr>
              <a:endCxn id="172" idx="0"/>
            </p:cNvCxnSpPr>
            <p:nvPr/>
          </p:nvCxnSpPr>
          <p:spPr>
            <a:xfrm>
              <a:off x="6781802" y="2590798"/>
              <a:ext cx="1333500" cy="7620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91" name="Straight Connector 190"/>
            <p:cNvCxnSpPr>
              <a:stCxn id="181" idx="2"/>
              <a:endCxn id="144" idx="0"/>
            </p:cNvCxnSpPr>
            <p:nvPr/>
          </p:nvCxnSpPr>
          <p:spPr>
            <a:xfrm rot="5400000">
              <a:off x="6362701" y="2971798"/>
              <a:ext cx="762000" cy="1588"/>
            </a:xfrm>
            <a:prstGeom prst="line">
              <a:avLst/>
            </a:prstGeom>
          </p:spPr>
          <p:style>
            <a:lnRef idx="1">
              <a:schemeClr val="accent3"/>
            </a:lnRef>
            <a:fillRef idx="2">
              <a:schemeClr val="accent3"/>
            </a:fillRef>
            <a:effectRef idx="1">
              <a:schemeClr val="accent3"/>
            </a:effectRef>
            <a:fontRef idx="minor">
              <a:schemeClr val="dk1"/>
            </a:fontRef>
          </p:style>
        </p:cxnSp>
        <p:cxnSp>
          <p:nvCxnSpPr>
            <p:cNvPr id="192" name="Straight Connector 191"/>
            <p:cNvCxnSpPr>
              <a:stCxn id="181" idx="2"/>
              <a:endCxn id="138" idx="0"/>
            </p:cNvCxnSpPr>
            <p:nvPr/>
          </p:nvCxnSpPr>
          <p:spPr>
            <a:xfrm rot="5400000">
              <a:off x="5676901" y="2285999"/>
              <a:ext cx="762000" cy="1371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93" name="Straight Connector 192"/>
            <p:cNvCxnSpPr>
              <a:endCxn id="181" idx="0"/>
            </p:cNvCxnSpPr>
            <p:nvPr/>
          </p:nvCxnSpPr>
          <p:spPr>
            <a:xfrm>
              <a:off x="4648200" y="1600198"/>
              <a:ext cx="2095500" cy="533399"/>
            </a:xfrm>
            <a:prstGeom prst="line">
              <a:avLst/>
            </a:prstGeom>
          </p:spPr>
          <p:style>
            <a:lnRef idx="1">
              <a:schemeClr val="accent3"/>
            </a:lnRef>
            <a:fillRef idx="0">
              <a:schemeClr val="accent3"/>
            </a:fillRef>
            <a:effectRef idx="0">
              <a:schemeClr val="accent3"/>
            </a:effectRef>
            <a:fontRef idx="minor">
              <a:schemeClr val="tx1"/>
            </a:fontRef>
          </p:style>
        </p:cxnSp>
        <p:cxnSp>
          <p:nvCxnSpPr>
            <p:cNvPr id="194" name="Straight Connector 193"/>
            <p:cNvCxnSpPr/>
            <p:nvPr/>
          </p:nvCxnSpPr>
          <p:spPr>
            <a:xfrm rot="10800000" flipV="1">
              <a:off x="2743200" y="1600198"/>
              <a:ext cx="1905000" cy="457199"/>
            </a:xfrm>
            <a:prstGeom prst="line">
              <a:avLst/>
            </a:prstGeom>
          </p:spPr>
          <p:style>
            <a:lnRef idx="1">
              <a:schemeClr val="accent3"/>
            </a:lnRef>
            <a:fillRef idx="0">
              <a:schemeClr val="accent3"/>
            </a:fillRef>
            <a:effectRef idx="0">
              <a:schemeClr val="accent3"/>
            </a:effectRef>
            <a:fontRef idx="minor">
              <a:schemeClr val="tx1"/>
            </a:fontRef>
          </p:style>
        </p:cxnSp>
        <p:sp>
          <p:nvSpPr>
            <p:cNvPr id="195" name="Rectangle 194"/>
            <p:cNvSpPr/>
            <p:nvPr/>
          </p:nvSpPr>
          <p:spPr>
            <a:xfrm>
              <a:off x="990599"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196" name="Rectangle 195"/>
            <p:cNvSpPr/>
            <p:nvPr/>
          </p:nvSpPr>
          <p:spPr>
            <a:xfrm>
              <a:off x="990599"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197" name="Rectangle 196"/>
            <p:cNvSpPr/>
            <p:nvPr/>
          </p:nvSpPr>
          <p:spPr>
            <a:xfrm>
              <a:off x="990599"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198" name="Rectangle 197"/>
            <p:cNvSpPr/>
            <p:nvPr/>
          </p:nvSpPr>
          <p:spPr>
            <a:xfrm>
              <a:off x="990599"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199" name="Rectangle 198"/>
            <p:cNvSpPr/>
            <p:nvPr/>
          </p:nvSpPr>
          <p:spPr>
            <a:xfrm>
              <a:off x="1523999"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00" name="Rectangle 199"/>
            <p:cNvSpPr/>
            <p:nvPr/>
          </p:nvSpPr>
          <p:spPr>
            <a:xfrm>
              <a:off x="1523999"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01" name="Rectangle 200"/>
            <p:cNvSpPr/>
            <p:nvPr/>
          </p:nvSpPr>
          <p:spPr>
            <a:xfrm>
              <a:off x="1523999"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02" name="Rectangle 201"/>
            <p:cNvSpPr/>
            <p:nvPr/>
          </p:nvSpPr>
          <p:spPr>
            <a:xfrm>
              <a:off x="1523999"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03" name="TextBox 202"/>
            <p:cNvSpPr txBox="1"/>
            <p:nvPr/>
          </p:nvSpPr>
          <p:spPr>
            <a:xfrm>
              <a:off x="3124200" y="6019798"/>
              <a:ext cx="2514601" cy="304365"/>
            </a:xfrm>
            <a:prstGeom prst="rect">
              <a:avLst/>
            </a:prstGeom>
            <a:noFill/>
          </p:spPr>
          <p:txBody>
            <a:bodyPr wrap="square" rtlCol="0">
              <a:spAutoFit/>
            </a:bodyPr>
            <a:lstStyle/>
            <a:p>
              <a:pPr defTabSz="914001"/>
              <a:endParaRPr lang="en-US" sz="800" dirty="0">
                <a:solidFill>
                  <a:srgbClr val="FFFFFF"/>
                </a:solidFill>
              </a:endParaRPr>
            </a:p>
          </p:txBody>
        </p:sp>
        <p:sp>
          <p:nvSpPr>
            <p:cNvPr id="204" name="Rectangle 203"/>
            <p:cNvSpPr/>
            <p:nvPr/>
          </p:nvSpPr>
          <p:spPr>
            <a:xfrm>
              <a:off x="1981200"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05" name="Rectangle 204"/>
            <p:cNvSpPr/>
            <p:nvPr/>
          </p:nvSpPr>
          <p:spPr>
            <a:xfrm>
              <a:off x="1981200"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06" name="Rectangle 205"/>
            <p:cNvSpPr/>
            <p:nvPr/>
          </p:nvSpPr>
          <p:spPr>
            <a:xfrm>
              <a:off x="1981200"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07" name="Rectangle 206"/>
            <p:cNvSpPr/>
            <p:nvPr/>
          </p:nvSpPr>
          <p:spPr>
            <a:xfrm>
              <a:off x="1981200"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08" name="Straight Connector 207"/>
            <p:cNvCxnSpPr>
              <a:stCxn id="205" idx="0"/>
            </p:cNvCxnSpPr>
            <p:nvPr/>
          </p:nvCxnSpPr>
          <p:spPr>
            <a:xfrm rot="5400000" flipH="1" flipV="1">
              <a:off x="1981200" y="4000499"/>
              <a:ext cx="914400" cy="533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09" name="Straight Connector 208"/>
            <p:cNvCxnSpPr/>
            <p:nvPr/>
          </p:nvCxnSpPr>
          <p:spPr>
            <a:xfrm rot="5400000" flipH="1" flipV="1">
              <a:off x="2152649"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10" name="Straight Connector 209"/>
            <p:cNvCxnSpPr>
              <a:stCxn id="217" idx="0"/>
            </p:cNvCxnSpPr>
            <p:nvPr/>
          </p:nvCxnSpPr>
          <p:spPr>
            <a:xfrm rot="16200000" flipV="1">
              <a:off x="2476500" y="4038599"/>
              <a:ext cx="914400" cy="457201"/>
            </a:xfrm>
            <a:prstGeom prst="line">
              <a:avLst/>
            </a:prstGeom>
          </p:spPr>
          <p:style>
            <a:lnRef idx="1">
              <a:schemeClr val="accent3"/>
            </a:lnRef>
            <a:fillRef idx="2">
              <a:schemeClr val="accent3"/>
            </a:fillRef>
            <a:effectRef idx="1">
              <a:schemeClr val="accent3"/>
            </a:effectRef>
            <a:fontRef idx="minor">
              <a:schemeClr val="dk1"/>
            </a:fontRef>
          </p:style>
        </p:cxnSp>
        <p:cxnSp>
          <p:nvCxnSpPr>
            <p:cNvPr id="211" name="Straight Connector 210"/>
            <p:cNvCxnSpPr/>
            <p:nvPr/>
          </p:nvCxnSpPr>
          <p:spPr>
            <a:xfrm rot="16200000" flipV="1">
              <a:off x="2343151"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sp>
          <p:nvSpPr>
            <p:cNvPr id="212" name="Rectangle 211"/>
            <p:cNvSpPr/>
            <p:nvPr/>
          </p:nvSpPr>
          <p:spPr>
            <a:xfrm>
              <a:off x="2438401"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13" name="Rectangle 212"/>
            <p:cNvSpPr/>
            <p:nvPr/>
          </p:nvSpPr>
          <p:spPr>
            <a:xfrm>
              <a:off x="2438401"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14" name="Rectangle 213"/>
            <p:cNvSpPr/>
            <p:nvPr/>
          </p:nvSpPr>
          <p:spPr>
            <a:xfrm>
              <a:off x="2438401"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15" name="Rectangle 214"/>
            <p:cNvSpPr/>
            <p:nvPr/>
          </p:nvSpPr>
          <p:spPr>
            <a:xfrm>
              <a:off x="2438401"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16" name="Rectangle 215"/>
            <p:cNvSpPr/>
            <p:nvPr/>
          </p:nvSpPr>
          <p:spPr>
            <a:xfrm>
              <a:off x="2971799"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17" name="Rectangle 216"/>
            <p:cNvSpPr/>
            <p:nvPr/>
          </p:nvSpPr>
          <p:spPr>
            <a:xfrm>
              <a:off x="2971799"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18" name="Rectangle 217"/>
            <p:cNvSpPr/>
            <p:nvPr/>
          </p:nvSpPr>
          <p:spPr>
            <a:xfrm>
              <a:off x="2971799"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19" name="Rectangle 218"/>
            <p:cNvSpPr/>
            <p:nvPr/>
          </p:nvSpPr>
          <p:spPr>
            <a:xfrm>
              <a:off x="2971799"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20" name="Rectangle 219"/>
            <p:cNvSpPr/>
            <p:nvPr/>
          </p:nvSpPr>
          <p:spPr>
            <a:xfrm>
              <a:off x="3429000" y="4724399"/>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21" name="Rectangle 220"/>
            <p:cNvSpPr/>
            <p:nvPr/>
          </p:nvSpPr>
          <p:spPr>
            <a:xfrm>
              <a:off x="3429000" y="4724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22" name="Rectangle 221"/>
            <p:cNvSpPr/>
            <p:nvPr/>
          </p:nvSpPr>
          <p:spPr>
            <a:xfrm>
              <a:off x="3429000" y="48767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23" name="Rectangle 222"/>
            <p:cNvSpPr/>
            <p:nvPr/>
          </p:nvSpPr>
          <p:spPr>
            <a:xfrm>
              <a:off x="3429000" y="57911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24" name="Straight Connector 223"/>
            <p:cNvCxnSpPr>
              <a:stCxn id="221" idx="0"/>
              <a:endCxn id="132" idx="2"/>
            </p:cNvCxnSpPr>
            <p:nvPr/>
          </p:nvCxnSpPr>
          <p:spPr>
            <a:xfrm rot="5400000" flipH="1" flipV="1">
              <a:off x="3352800" y="4076699"/>
              <a:ext cx="914401" cy="381001"/>
            </a:xfrm>
            <a:prstGeom prst="line">
              <a:avLst/>
            </a:prstGeom>
          </p:spPr>
          <p:style>
            <a:lnRef idx="1">
              <a:schemeClr val="accent3"/>
            </a:lnRef>
            <a:fillRef idx="2">
              <a:schemeClr val="accent3"/>
            </a:fillRef>
            <a:effectRef idx="1">
              <a:schemeClr val="accent3"/>
            </a:effectRef>
            <a:fontRef idx="minor">
              <a:schemeClr val="dk1"/>
            </a:fontRef>
          </p:style>
        </p:cxnSp>
        <p:cxnSp>
          <p:nvCxnSpPr>
            <p:cNvPr id="225" name="Straight Connector 224"/>
            <p:cNvCxnSpPr>
              <a:endCxn id="132" idx="2"/>
            </p:cNvCxnSpPr>
            <p:nvPr/>
          </p:nvCxnSpPr>
          <p:spPr>
            <a:xfrm rot="5400000" flipH="1" flipV="1">
              <a:off x="3524251" y="4248150"/>
              <a:ext cx="914401" cy="381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26" name="Straight Connector 225"/>
            <p:cNvCxnSpPr>
              <a:stCxn id="233" idx="0"/>
              <a:endCxn id="132" idx="2"/>
            </p:cNvCxnSpPr>
            <p:nvPr/>
          </p:nvCxnSpPr>
          <p:spPr>
            <a:xfrm rot="16200000" flipV="1">
              <a:off x="3848100" y="3962400"/>
              <a:ext cx="914402" cy="609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27" name="Straight Connector 226"/>
            <p:cNvCxnSpPr>
              <a:endCxn id="132" idx="2"/>
            </p:cNvCxnSpPr>
            <p:nvPr/>
          </p:nvCxnSpPr>
          <p:spPr>
            <a:xfrm rot="16200000" flipV="1">
              <a:off x="3714751" y="4095750"/>
              <a:ext cx="914402" cy="342901"/>
            </a:xfrm>
            <a:prstGeom prst="line">
              <a:avLst/>
            </a:prstGeom>
          </p:spPr>
          <p:style>
            <a:lnRef idx="1">
              <a:schemeClr val="accent3"/>
            </a:lnRef>
            <a:fillRef idx="2">
              <a:schemeClr val="accent3"/>
            </a:fillRef>
            <a:effectRef idx="1">
              <a:schemeClr val="accent3"/>
            </a:effectRef>
            <a:fontRef idx="minor">
              <a:schemeClr val="dk1"/>
            </a:fontRef>
          </p:style>
        </p:cxnSp>
        <p:sp>
          <p:nvSpPr>
            <p:cNvPr id="228" name="Rectangle 227"/>
            <p:cNvSpPr/>
            <p:nvPr/>
          </p:nvSpPr>
          <p:spPr>
            <a:xfrm>
              <a:off x="3886200" y="4724400"/>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29" name="Rectangle 228"/>
            <p:cNvSpPr/>
            <p:nvPr/>
          </p:nvSpPr>
          <p:spPr>
            <a:xfrm>
              <a:off x="3886200" y="47244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30" name="Rectangle 229"/>
            <p:cNvSpPr/>
            <p:nvPr/>
          </p:nvSpPr>
          <p:spPr>
            <a:xfrm>
              <a:off x="3886200" y="48768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31" name="Rectangle 230"/>
            <p:cNvSpPr/>
            <p:nvPr/>
          </p:nvSpPr>
          <p:spPr>
            <a:xfrm>
              <a:off x="3886200" y="5791201"/>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32" name="Rectangle 231"/>
            <p:cNvSpPr/>
            <p:nvPr/>
          </p:nvSpPr>
          <p:spPr>
            <a:xfrm>
              <a:off x="4419601" y="4724400"/>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33" name="Rectangle 232"/>
            <p:cNvSpPr/>
            <p:nvPr/>
          </p:nvSpPr>
          <p:spPr>
            <a:xfrm>
              <a:off x="4419601" y="47244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34" name="Rectangle 233"/>
            <p:cNvSpPr/>
            <p:nvPr/>
          </p:nvSpPr>
          <p:spPr>
            <a:xfrm>
              <a:off x="4419601" y="48768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35" name="Rectangle 234"/>
            <p:cNvSpPr/>
            <p:nvPr/>
          </p:nvSpPr>
          <p:spPr>
            <a:xfrm>
              <a:off x="4419601" y="5791201"/>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36" name="Rectangle 235"/>
            <p:cNvSpPr/>
            <p:nvPr/>
          </p:nvSpPr>
          <p:spPr>
            <a:xfrm>
              <a:off x="4876801" y="4724400"/>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37" name="Rectangle 236"/>
            <p:cNvSpPr/>
            <p:nvPr/>
          </p:nvSpPr>
          <p:spPr>
            <a:xfrm>
              <a:off x="4876801" y="47244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38" name="Rectangle 237"/>
            <p:cNvSpPr/>
            <p:nvPr/>
          </p:nvSpPr>
          <p:spPr>
            <a:xfrm>
              <a:off x="4876801" y="48768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39" name="Rectangle 238"/>
            <p:cNvSpPr/>
            <p:nvPr/>
          </p:nvSpPr>
          <p:spPr>
            <a:xfrm>
              <a:off x="4876801" y="5791201"/>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40" name="Straight Connector 239"/>
            <p:cNvCxnSpPr>
              <a:stCxn id="237" idx="0"/>
              <a:endCxn id="138" idx="2"/>
            </p:cNvCxnSpPr>
            <p:nvPr/>
          </p:nvCxnSpPr>
          <p:spPr>
            <a:xfrm rot="5400000" flipH="1" flipV="1">
              <a:off x="4762501" y="4114801"/>
              <a:ext cx="914402" cy="304799"/>
            </a:xfrm>
            <a:prstGeom prst="line">
              <a:avLst/>
            </a:prstGeom>
          </p:spPr>
          <p:style>
            <a:lnRef idx="1">
              <a:schemeClr val="accent3"/>
            </a:lnRef>
            <a:fillRef idx="2">
              <a:schemeClr val="accent3"/>
            </a:fillRef>
            <a:effectRef idx="1">
              <a:schemeClr val="accent3"/>
            </a:effectRef>
            <a:fontRef idx="minor">
              <a:schemeClr val="dk1"/>
            </a:fontRef>
          </p:style>
        </p:cxnSp>
        <p:cxnSp>
          <p:nvCxnSpPr>
            <p:cNvPr id="241" name="Straight Connector 240"/>
            <p:cNvCxnSpPr>
              <a:endCxn id="138" idx="2"/>
            </p:cNvCxnSpPr>
            <p:nvPr/>
          </p:nvCxnSpPr>
          <p:spPr>
            <a:xfrm rot="16200000" flipV="1">
              <a:off x="4933951" y="4248152"/>
              <a:ext cx="914402" cy="381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42" name="Straight Connector 241"/>
            <p:cNvCxnSpPr>
              <a:stCxn id="249" idx="0"/>
              <a:endCxn id="138" idx="2"/>
            </p:cNvCxnSpPr>
            <p:nvPr/>
          </p:nvCxnSpPr>
          <p:spPr>
            <a:xfrm rot="16200000" flipV="1">
              <a:off x="5257800" y="3924302"/>
              <a:ext cx="914402" cy="6858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43" name="Straight Connector 242"/>
            <p:cNvCxnSpPr>
              <a:endCxn id="138" idx="2"/>
            </p:cNvCxnSpPr>
            <p:nvPr/>
          </p:nvCxnSpPr>
          <p:spPr>
            <a:xfrm rot="16200000" flipV="1">
              <a:off x="5124450" y="4057652"/>
              <a:ext cx="914400" cy="419101"/>
            </a:xfrm>
            <a:prstGeom prst="line">
              <a:avLst/>
            </a:prstGeom>
          </p:spPr>
          <p:style>
            <a:lnRef idx="1">
              <a:schemeClr val="accent3"/>
            </a:lnRef>
            <a:fillRef idx="2">
              <a:schemeClr val="accent3"/>
            </a:fillRef>
            <a:effectRef idx="1">
              <a:schemeClr val="accent3"/>
            </a:effectRef>
            <a:fontRef idx="minor">
              <a:schemeClr val="dk1"/>
            </a:fontRef>
          </p:style>
        </p:cxnSp>
        <p:sp>
          <p:nvSpPr>
            <p:cNvPr id="244" name="Rectangle 243"/>
            <p:cNvSpPr/>
            <p:nvPr/>
          </p:nvSpPr>
          <p:spPr>
            <a:xfrm>
              <a:off x="5334000"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45" name="Rectangle 244"/>
            <p:cNvSpPr/>
            <p:nvPr/>
          </p:nvSpPr>
          <p:spPr>
            <a:xfrm>
              <a:off x="5334000"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46" name="Rectangle 245"/>
            <p:cNvSpPr/>
            <p:nvPr/>
          </p:nvSpPr>
          <p:spPr>
            <a:xfrm>
              <a:off x="5334000" y="48768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47" name="Rectangle 246"/>
            <p:cNvSpPr/>
            <p:nvPr/>
          </p:nvSpPr>
          <p:spPr>
            <a:xfrm>
              <a:off x="5334000" y="57912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48" name="Rectangle 247"/>
            <p:cNvSpPr/>
            <p:nvPr/>
          </p:nvSpPr>
          <p:spPr>
            <a:xfrm>
              <a:off x="5867401"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49" name="Rectangle 248"/>
            <p:cNvSpPr/>
            <p:nvPr/>
          </p:nvSpPr>
          <p:spPr>
            <a:xfrm>
              <a:off x="5867401"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50" name="Rectangle 249"/>
            <p:cNvSpPr/>
            <p:nvPr/>
          </p:nvSpPr>
          <p:spPr>
            <a:xfrm>
              <a:off x="5867401" y="48768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51" name="Rectangle 250"/>
            <p:cNvSpPr/>
            <p:nvPr/>
          </p:nvSpPr>
          <p:spPr>
            <a:xfrm>
              <a:off x="5867401" y="5791205"/>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52" name="Rectangle 251"/>
            <p:cNvSpPr/>
            <p:nvPr/>
          </p:nvSpPr>
          <p:spPr>
            <a:xfrm>
              <a:off x="7391402" y="4724403"/>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53" name="Rectangle 252"/>
            <p:cNvSpPr/>
            <p:nvPr/>
          </p:nvSpPr>
          <p:spPr>
            <a:xfrm>
              <a:off x="7391402" y="47244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54" name="Rectangle 253"/>
            <p:cNvSpPr/>
            <p:nvPr/>
          </p:nvSpPr>
          <p:spPr>
            <a:xfrm>
              <a:off x="7391402" y="48768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55" name="Rectangle 254"/>
            <p:cNvSpPr/>
            <p:nvPr/>
          </p:nvSpPr>
          <p:spPr>
            <a:xfrm>
              <a:off x="7391402" y="5791204"/>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56" name="Straight Connector 255"/>
            <p:cNvCxnSpPr>
              <a:stCxn id="253" idx="0"/>
            </p:cNvCxnSpPr>
            <p:nvPr/>
          </p:nvCxnSpPr>
          <p:spPr>
            <a:xfrm rot="5400000" flipH="1" flipV="1">
              <a:off x="7391401" y="4000504"/>
              <a:ext cx="914401" cy="533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57" name="Straight Connector 256"/>
            <p:cNvCxnSpPr/>
            <p:nvPr/>
          </p:nvCxnSpPr>
          <p:spPr>
            <a:xfrm rot="5400000" flipH="1" flipV="1">
              <a:off x="7562851" y="4171953"/>
              <a:ext cx="914401" cy="190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58" name="Straight Connector 257"/>
            <p:cNvCxnSpPr>
              <a:stCxn id="265" idx="0"/>
            </p:cNvCxnSpPr>
            <p:nvPr/>
          </p:nvCxnSpPr>
          <p:spPr>
            <a:xfrm rot="16200000" flipV="1">
              <a:off x="7886702" y="4038603"/>
              <a:ext cx="914401" cy="457201"/>
            </a:xfrm>
            <a:prstGeom prst="line">
              <a:avLst/>
            </a:prstGeom>
          </p:spPr>
          <p:style>
            <a:lnRef idx="1">
              <a:schemeClr val="accent3"/>
            </a:lnRef>
            <a:fillRef idx="2">
              <a:schemeClr val="accent3"/>
            </a:fillRef>
            <a:effectRef idx="1">
              <a:schemeClr val="accent3"/>
            </a:effectRef>
            <a:fontRef idx="minor">
              <a:schemeClr val="dk1"/>
            </a:fontRef>
          </p:style>
        </p:cxnSp>
        <p:cxnSp>
          <p:nvCxnSpPr>
            <p:cNvPr id="259" name="Straight Connector 258"/>
            <p:cNvCxnSpPr/>
            <p:nvPr/>
          </p:nvCxnSpPr>
          <p:spPr>
            <a:xfrm rot="16200000" flipV="1">
              <a:off x="7753352" y="4171952"/>
              <a:ext cx="914400" cy="190500"/>
            </a:xfrm>
            <a:prstGeom prst="line">
              <a:avLst/>
            </a:prstGeom>
          </p:spPr>
          <p:style>
            <a:lnRef idx="1">
              <a:schemeClr val="accent3"/>
            </a:lnRef>
            <a:fillRef idx="2">
              <a:schemeClr val="accent3"/>
            </a:fillRef>
            <a:effectRef idx="1">
              <a:schemeClr val="accent3"/>
            </a:effectRef>
            <a:fontRef idx="minor">
              <a:schemeClr val="dk1"/>
            </a:fontRef>
          </p:style>
        </p:cxnSp>
        <p:sp>
          <p:nvSpPr>
            <p:cNvPr id="260" name="Rectangle 259"/>
            <p:cNvSpPr/>
            <p:nvPr/>
          </p:nvSpPr>
          <p:spPr>
            <a:xfrm>
              <a:off x="7848601"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61" name="Rectangle 260"/>
            <p:cNvSpPr/>
            <p:nvPr/>
          </p:nvSpPr>
          <p:spPr>
            <a:xfrm>
              <a:off x="7848601"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62" name="Rectangle 261"/>
            <p:cNvSpPr/>
            <p:nvPr/>
          </p:nvSpPr>
          <p:spPr>
            <a:xfrm>
              <a:off x="7848601" y="48768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63" name="Rectangle 262"/>
            <p:cNvSpPr/>
            <p:nvPr/>
          </p:nvSpPr>
          <p:spPr>
            <a:xfrm>
              <a:off x="7848601" y="57912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64" name="Rectangle 263"/>
            <p:cNvSpPr/>
            <p:nvPr/>
          </p:nvSpPr>
          <p:spPr>
            <a:xfrm>
              <a:off x="8382001"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65" name="Rectangle 264"/>
            <p:cNvSpPr/>
            <p:nvPr/>
          </p:nvSpPr>
          <p:spPr>
            <a:xfrm>
              <a:off x="8382001"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66" name="Rectangle 265"/>
            <p:cNvSpPr/>
            <p:nvPr/>
          </p:nvSpPr>
          <p:spPr>
            <a:xfrm>
              <a:off x="8382001" y="48768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67" name="Rectangle 266"/>
            <p:cNvSpPr/>
            <p:nvPr/>
          </p:nvSpPr>
          <p:spPr>
            <a:xfrm>
              <a:off x="8382001" y="5791204"/>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68" name="TextBox 267"/>
            <p:cNvSpPr txBox="1"/>
            <p:nvPr/>
          </p:nvSpPr>
          <p:spPr>
            <a:xfrm>
              <a:off x="6629400" y="5029202"/>
              <a:ext cx="457201" cy="304365"/>
            </a:xfrm>
            <a:prstGeom prst="rect">
              <a:avLst/>
            </a:prstGeom>
            <a:noFill/>
          </p:spPr>
          <p:txBody>
            <a:bodyPr wrap="square" rtlCol="0">
              <a:spAutoFit/>
            </a:bodyPr>
            <a:lstStyle/>
            <a:p>
              <a:pPr defTabSz="914001"/>
              <a:r>
                <a:rPr lang="en-US" sz="800" dirty="0">
                  <a:solidFill>
                    <a:srgbClr val="FFFFFF"/>
                  </a:solidFill>
                </a:rPr>
                <a:t>…</a:t>
              </a:r>
            </a:p>
          </p:txBody>
        </p:sp>
        <p:sp>
          <p:nvSpPr>
            <p:cNvPr id="269" name="TextBox 268"/>
            <p:cNvSpPr txBox="1"/>
            <p:nvPr/>
          </p:nvSpPr>
          <p:spPr>
            <a:xfrm>
              <a:off x="4190999" y="5105404"/>
              <a:ext cx="609600" cy="304365"/>
            </a:xfrm>
            <a:prstGeom prst="rect">
              <a:avLst/>
            </a:prstGeom>
            <a:noFill/>
          </p:spPr>
          <p:txBody>
            <a:bodyPr wrap="square" rtlCol="0">
              <a:spAutoFit/>
            </a:bodyPr>
            <a:lstStyle/>
            <a:p>
              <a:pPr defTabSz="914001"/>
              <a:r>
                <a:rPr lang="en-US" sz="800" dirty="0">
                  <a:solidFill>
                    <a:srgbClr val="FFFFFF"/>
                  </a:solidFill>
                </a:rPr>
                <a:t>…</a:t>
              </a:r>
            </a:p>
          </p:txBody>
        </p:sp>
        <p:sp>
          <p:nvSpPr>
            <p:cNvPr id="271" name="TextBox 270"/>
            <p:cNvSpPr txBox="1"/>
            <p:nvPr/>
          </p:nvSpPr>
          <p:spPr>
            <a:xfrm>
              <a:off x="2285999" y="4419604"/>
              <a:ext cx="762000" cy="171978"/>
            </a:xfrm>
            <a:prstGeom prst="rect">
              <a:avLst/>
            </a:prstGeom>
            <a:noFill/>
          </p:spPr>
          <p:txBody>
            <a:bodyPr wrap="square" rtlCol="0">
              <a:spAutoFit/>
            </a:bodyPr>
            <a:lstStyle/>
            <a:p>
              <a:pPr defTabSz="914001"/>
              <a:r>
                <a:rPr lang="en-US" sz="200" dirty="0">
                  <a:solidFill>
                    <a:srgbClr val="FFFFFF"/>
                  </a:solidFill>
                </a:rPr>
                <a:t>20Racks</a:t>
              </a:r>
            </a:p>
          </p:txBody>
        </p:sp>
        <p:sp>
          <p:nvSpPr>
            <p:cNvPr id="272" name="TextBox 271"/>
            <p:cNvSpPr txBox="1"/>
            <p:nvPr/>
          </p:nvSpPr>
          <p:spPr>
            <a:xfrm>
              <a:off x="5181601" y="4419604"/>
              <a:ext cx="762000" cy="171978"/>
            </a:xfrm>
            <a:prstGeom prst="rect">
              <a:avLst/>
            </a:prstGeom>
            <a:noFill/>
          </p:spPr>
          <p:txBody>
            <a:bodyPr wrap="square" rtlCol="0">
              <a:spAutoFit/>
            </a:bodyPr>
            <a:lstStyle/>
            <a:p>
              <a:pPr defTabSz="914001"/>
              <a:r>
                <a:rPr lang="en-US" sz="200" dirty="0">
                  <a:solidFill>
                    <a:srgbClr val="FFFFFF"/>
                  </a:solidFill>
                </a:rPr>
                <a:t>20Racks</a:t>
              </a:r>
            </a:p>
          </p:txBody>
        </p:sp>
        <p:sp>
          <p:nvSpPr>
            <p:cNvPr id="273" name="TextBox 272"/>
            <p:cNvSpPr txBox="1"/>
            <p:nvPr/>
          </p:nvSpPr>
          <p:spPr>
            <a:xfrm>
              <a:off x="7772401" y="4419601"/>
              <a:ext cx="762000" cy="171978"/>
            </a:xfrm>
            <a:prstGeom prst="rect">
              <a:avLst/>
            </a:prstGeom>
            <a:noFill/>
          </p:spPr>
          <p:txBody>
            <a:bodyPr wrap="square" rtlCol="0">
              <a:spAutoFit/>
            </a:bodyPr>
            <a:lstStyle/>
            <a:p>
              <a:pPr defTabSz="914001"/>
              <a:r>
                <a:rPr lang="en-US" sz="200" dirty="0">
                  <a:solidFill>
                    <a:srgbClr val="FFFFFF"/>
                  </a:solidFill>
                </a:rPr>
                <a:t>20Racks</a:t>
              </a:r>
            </a:p>
          </p:txBody>
        </p:sp>
        <p:sp>
          <p:nvSpPr>
            <p:cNvPr id="274" name="TextBox 273"/>
            <p:cNvSpPr txBox="1"/>
            <p:nvPr/>
          </p:nvSpPr>
          <p:spPr>
            <a:xfrm>
              <a:off x="5638801" y="5105401"/>
              <a:ext cx="762000" cy="304365"/>
            </a:xfrm>
            <a:prstGeom prst="rect">
              <a:avLst/>
            </a:prstGeom>
            <a:noFill/>
          </p:spPr>
          <p:txBody>
            <a:bodyPr wrap="square" rtlCol="0">
              <a:spAutoFit/>
            </a:bodyPr>
            <a:lstStyle/>
            <a:p>
              <a:pPr defTabSz="914001"/>
              <a:r>
                <a:rPr lang="en-US" sz="800" dirty="0">
                  <a:solidFill>
                    <a:srgbClr val="FFFFFF"/>
                  </a:solidFill>
                </a:rPr>
                <a:t>…</a:t>
              </a:r>
            </a:p>
          </p:txBody>
        </p:sp>
        <p:sp>
          <p:nvSpPr>
            <p:cNvPr id="275" name="TextBox 274"/>
            <p:cNvSpPr txBox="1"/>
            <p:nvPr/>
          </p:nvSpPr>
          <p:spPr>
            <a:xfrm>
              <a:off x="1295400" y="5105401"/>
              <a:ext cx="609600" cy="304365"/>
            </a:xfrm>
            <a:prstGeom prst="rect">
              <a:avLst/>
            </a:prstGeom>
            <a:noFill/>
          </p:spPr>
          <p:txBody>
            <a:bodyPr wrap="square" rtlCol="0">
              <a:spAutoFit/>
            </a:bodyPr>
            <a:lstStyle/>
            <a:p>
              <a:pPr defTabSz="914001"/>
              <a:r>
                <a:rPr lang="en-US" sz="800" dirty="0">
                  <a:solidFill>
                    <a:srgbClr val="FFFFFF"/>
                  </a:solidFill>
                </a:rPr>
                <a:t>…</a:t>
              </a:r>
            </a:p>
          </p:txBody>
        </p:sp>
        <p:sp>
          <p:nvSpPr>
            <p:cNvPr id="276" name="TextBox 275"/>
            <p:cNvSpPr txBox="1"/>
            <p:nvPr/>
          </p:nvSpPr>
          <p:spPr>
            <a:xfrm>
              <a:off x="2743200" y="5105404"/>
              <a:ext cx="762000" cy="304365"/>
            </a:xfrm>
            <a:prstGeom prst="rect">
              <a:avLst/>
            </a:prstGeom>
            <a:noFill/>
          </p:spPr>
          <p:txBody>
            <a:bodyPr wrap="square" rtlCol="0">
              <a:spAutoFit/>
            </a:bodyPr>
            <a:lstStyle/>
            <a:p>
              <a:pPr defTabSz="914001"/>
              <a:r>
                <a:rPr lang="en-US" sz="800" dirty="0">
                  <a:solidFill>
                    <a:srgbClr val="FFFFFF"/>
                  </a:solidFill>
                </a:rPr>
                <a:t>…</a:t>
              </a:r>
            </a:p>
          </p:txBody>
        </p:sp>
        <p:sp>
          <p:nvSpPr>
            <p:cNvPr id="277" name="TextBox 276"/>
            <p:cNvSpPr txBox="1"/>
            <p:nvPr/>
          </p:nvSpPr>
          <p:spPr>
            <a:xfrm>
              <a:off x="8153400" y="5105400"/>
              <a:ext cx="685800" cy="304365"/>
            </a:xfrm>
            <a:prstGeom prst="rect">
              <a:avLst/>
            </a:prstGeom>
            <a:noFill/>
          </p:spPr>
          <p:txBody>
            <a:bodyPr wrap="square" rtlCol="0">
              <a:spAutoFit/>
            </a:bodyPr>
            <a:lstStyle/>
            <a:p>
              <a:pPr defTabSz="914001"/>
              <a:r>
                <a:rPr lang="en-US" sz="800" dirty="0">
                  <a:solidFill>
                    <a:srgbClr val="FFFFFF"/>
                  </a:solidFill>
                </a:rPr>
                <a:t>…</a:t>
              </a:r>
            </a:p>
          </p:txBody>
        </p:sp>
      </p:grpSp>
    </p:spTree>
    <p:extLst>
      <p:ext uri="{BB962C8B-B14F-4D97-AF65-F5344CB8AC3E}">
        <p14:creationId xmlns:p14="http://schemas.microsoft.com/office/powerpoint/2010/main" val="3686964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7360" y="2470378"/>
            <a:ext cx="7334129" cy="4347495"/>
            <a:chOff x="4420923" y="2470374"/>
            <a:chExt cx="7332220" cy="4347494"/>
          </a:xfrm>
        </p:grpSpPr>
        <p:pic>
          <p:nvPicPr>
            <p:cNvPr id="1027"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05649" y="2470374"/>
              <a:ext cx="4347494" cy="4347494"/>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29985" y="3595997"/>
              <a:ext cx="2854135" cy="2854135"/>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 descr="C:\Users\Jonahs\Dropbox\Critical Resources\Helveticons Basic\Png\512x512\Cloud 512x512.png"/>
            <p:cNvPicPr>
              <a:picLocks noChangeAspect="1" noChangeArrowheads="1"/>
            </p:cNvPicPr>
            <p:nvPr/>
          </p:nvPicPr>
          <p:blipFill>
            <a:blip r:embed="rId5" cstate="print">
              <a:duotone>
                <a:prstClr val="black"/>
                <a:schemeClr val="bg1">
                  <a:lumMod val="50000"/>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135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420923" y="4403409"/>
              <a:ext cx="1803636" cy="180363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4" name="Rectangle 123"/>
          <p:cNvSpPr/>
          <p:nvPr/>
        </p:nvSpPr>
        <p:spPr>
          <a:xfrm>
            <a:off x="1701337" y="1404763"/>
            <a:ext cx="1618312" cy="640080"/>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Your Datacenter</a:t>
            </a:r>
          </a:p>
        </p:txBody>
      </p:sp>
      <p:sp>
        <p:nvSpPr>
          <p:cNvPr id="128" name="Rectangle 127"/>
          <p:cNvSpPr/>
          <p:nvPr/>
        </p:nvSpPr>
        <p:spPr>
          <a:xfrm>
            <a:off x="1680987" y="4409193"/>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Virtualization</a:t>
            </a:r>
          </a:p>
        </p:txBody>
      </p:sp>
      <p:sp>
        <p:nvSpPr>
          <p:cNvPr id="129" name="Rectangle 128"/>
          <p:cNvSpPr/>
          <p:nvPr/>
        </p:nvSpPr>
        <p:spPr>
          <a:xfrm>
            <a:off x="1680987" y="3954375"/>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O/S</a:t>
            </a:r>
          </a:p>
        </p:txBody>
      </p:sp>
      <p:sp>
        <p:nvSpPr>
          <p:cNvPr id="130" name="Rectangle 129"/>
          <p:cNvSpPr/>
          <p:nvPr/>
        </p:nvSpPr>
        <p:spPr>
          <a:xfrm>
            <a:off x="1680987" y="4864011"/>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33" name="Rectangle 132"/>
          <p:cNvSpPr/>
          <p:nvPr/>
        </p:nvSpPr>
        <p:spPr>
          <a:xfrm>
            <a:off x="1680987" y="3499555"/>
            <a:ext cx="1638668" cy="381000"/>
          </a:xfrm>
          <a:prstGeom prst="rect">
            <a:avLst/>
          </a:prstGeom>
          <a:solidFill>
            <a:schemeClr val="tx2"/>
          </a:solidFill>
          <a:ln w="9525" cap="flat" cmpd="sng" algn="ctr">
            <a:noFill/>
            <a:prstDash val="solid"/>
          </a:ln>
          <a:effectLst/>
        </p:spPr>
        <p:txBody>
          <a:bodyPr lIns="0" tIns="45721" rIns="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Network</a:t>
            </a:r>
          </a:p>
        </p:txBody>
      </p:sp>
      <p:sp>
        <p:nvSpPr>
          <p:cNvPr id="134" name="Rectangle 133"/>
          <p:cNvSpPr/>
          <p:nvPr/>
        </p:nvSpPr>
        <p:spPr>
          <a:xfrm>
            <a:off x="1680987" y="2572931"/>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35" name="Rectangle 134"/>
          <p:cNvSpPr/>
          <p:nvPr/>
        </p:nvSpPr>
        <p:spPr>
          <a:xfrm>
            <a:off x="1680987" y="2118112"/>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36" name="Rectangle 135"/>
          <p:cNvSpPr/>
          <p:nvPr/>
        </p:nvSpPr>
        <p:spPr>
          <a:xfrm>
            <a:off x="1680986" y="3044736"/>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a:t>
            </a:r>
          </a:p>
        </p:txBody>
      </p:sp>
      <p:sp>
        <p:nvSpPr>
          <p:cNvPr id="170" name="Rectangle 169"/>
          <p:cNvSpPr/>
          <p:nvPr/>
        </p:nvSpPr>
        <p:spPr>
          <a:xfrm>
            <a:off x="9364296" y="1406096"/>
            <a:ext cx="1638667"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Web </a:t>
            </a:r>
            <a:br>
              <a:rPr lang="en-US" sz="2000" dirty="0">
                <a:gradFill>
                  <a:gsLst>
                    <a:gs pos="0">
                      <a:srgbClr val="292929"/>
                    </a:gs>
                    <a:gs pos="100000">
                      <a:srgbClr val="292929"/>
                    </a:gs>
                  </a:gsLst>
                  <a:lin ang="5400000" scaled="0"/>
                </a:gradFill>
                <a:ea typeface="Kozuka Gothic Pro R" pitchFamily="34" charset="-128"/>
              </a:rPr>
            </a:br>
            <a:r>
              <a:rPr lang="en-US" sz="2000" dirty="0">
                <a:gradFill>
                  <a:gsLst>
                    <a:gs pos="0">
                      <a:srgbClr val="292929"/>
                    </a:gs>
                    <a:gs pos="100000">
                      <a:srgbClr val="292929"/>
                    </a:gs>
                  </a:gsLst>
                  <a:lin ang="5400000" scaled="0"/>
                </a:gradFill>
                <a:ea typeface="Kozuka Gothic Pro R" pitchFamily="34" charset="-128"/>
              </a:rPr>
              <a:t>Sites</a:t>
            </a:r>
          </a:p>
        </p:txBody>
      </p:sp>
      <p:sp>
        <p:nvSpPr>
          <p:cNvPr id="180" name="Rectangle 179"/>
          <p:cNvSpPr/>
          <p:nvPr/>
        </p:nvSpPr>
        <p:spPr>
          <a:xfrm>
            <a:off x="9364296" y="2119445"/>
            <a:ext cx="1638667" cy="381000"/>
          </a:xfrm>
          <a:prstGeom prst="rect">
            <a:avLst/>
          </a:prstGeom>
          <a:solidFill>
            <a:schemeClr val="accent2"/>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82" name="Rectangle 181"/>
          <p:cNvSpPr/>
          <p:nvPr/>
        </p:nvSpPr>
        <p:spPr>
          <a:xfrm>
            <a:off x="9364296" y="2574264"/>
            <a:ext cx="1638667" cy="381000"/>
          </a:xfrm>
          <a:prstGeom prst="rect">
            <a:avLst/>
          </a:prstGeom>
          <a:solidFill>
            <a:schemeClr val="accent2"/>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54" name="Rectangle 153"/>
          <p:cNvSpPr/>
          <p:nvPr/>
        </p:nvSpPr>
        <p:spPr>
          <a:xfrm>
            <a:off x="6807063" y="1406096"/>
            <a:ext cx="1638667"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Cloud Services</a:t>
            </a:r>
            <a:endParaRPr lang="en-US" sz="1600" dirty="0">
              <a:gradFill>
                <a:gsLst>
                  <a:gs pos="0">
                    <a:srgbClr val="292929"/>
                  </a:gs>
                  <a:gs pos="100000">
                    <a:srgbClr val="292929"/>
                  </a:gs>
                </a:gsLst>
                <a:lin ang="5400000" scaled="0"/>
              </a:gradFill>
              <a:ea typeface="Kozuka Gothic Pro R" pitchFamily="34" charset="-128"/>
            </a:endParaRPr>
          </a:p>
        </p:txBody>
      </p:sp>
      <p:sp>
        <p:nvSpPr>
          <p:cNvPr id="166" name="Rectangle 165"/>
          <p:cNvSpPr/>
          <p:nvPr/>
        </p:nvSpPr>
        <p:spPr>
          <a:xfrm>
            <a:off x="6807061" y="2119448"/>
            <a:ext cx="1638667" cy="381000"/>
          </a:xfrm>
          <a:prstGeom prst="rect">
            <a:avLst/>
          </a:prstGeom>
          <a:solidFill>
            <a:schemeClr val="accent1"/>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67" name="Rectangle 166"/>
          <p:cNvSpPr/>
          <p:nvPr/>
        </p:nvSpPr>
        <p:spPr>
          <a:xfrm>
            <a:off x="6807061" y="3051952"/>
            <a:ext cx="1638667" cy="381000"/>
          </a:xfrm>
          <a:prstGeom prst="rect">
            <a:avLst/>
          </a:prstGeom>
          <a:solidFill>
            <a:schemeClr val="accent1"/>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168" name="Rectangle 167"/>
          <p:cNvSpPr/>
          <p:nvPr/>
        </p:nvSpPr>
        <p:spPr>
          <a:xfrm>
            <a:off x="6807061" y="2574267"/>
            <a:ext cx="1638667" cy="381000"/>
          </a:xfrm>
          <a:prstGeom prst="rect">
            <a:avLst/>
          </a:prstGeom>
          <a:solidFill>
            <a:schemeClr val="accent1"/>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77" name="Rectangle 76"/>
          <p:cNvSpPr/>
          <p:nvPr/>
        </p:nvSpPr>
        <p:spPr>
          <a:xfrm>
            <a:off x="6807061" y="3519008"/>
            <a:ext cx="1638667" cy="381000"/>
          </a:xfrm>
          <a:prstGeom prst="rect">
            <a:avLst/>
          </a:prstGeom>
          <a:solidFill>
            <a:schemeClr val="accent1"/>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38" name="Rectangle 137"/>
          <p:cNvSpPr/>
          <p:nvPr/>
        </p:nvSpPr>
        <p:spPr>
          <a:xfrm>
            <a:off x="4256818" y="1406096"/>
            <a:ext cx="1638668"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Virtual Machines</a:t>
            </a:r>
            <a:endParaRPr lang="en-US" sz="1600" dirty="0">
              <a:gradFill>
                <a:gsLst>
                  <a:gs pos="0">
                    <a:srgbClr val="292929"/>
                  </a:gs>
                  <a:gs pos="100000">
                    <a:srgbClr val="292929"/>
                  </a:gs>
                </a:gsLst>
                <a:lin ang="5400000" scaled="0"/>
              </a:gradFill>
              <a:ea typeface="Kozuka Gothic Pro R" pitchFamily="34" charset="-128"/>
            </a:endParaRPr>
          </a:p>
        </p:txBody>
      </p:sp>
      <p:sp>
        <p:nvSpPr>
          <p:cNvPr id="149" name="Rectangle 148"/>
          <p:cNvSpPr/>
          <p:nvPr/>
        </p:nvSpPr>
        <p:spPr>
          <a:xfrm>
            <a:off x="4256818" y="3500887"/>
            <a:ext cx="1638668" cy="381000"/>
          </a:xfrm>
          <a:prstGeom prst="rect">
            <a:avLst/>
          </a:prstGeom>
          <a:solidFill>
            <a:schemeClr val="accent5"/>
          </a:solidFill>
          <a:ln w="9525" cap="flat" cmpd="sng" algn="ctr">
            <a:noFill/>
            <a:prstDash val="solid"/>
          </a:ln>
          <a:effectLst/>
        </p:spPr>
        <p:txBody>
          <a:bodyPr lIns="0" tIns="45721" rIns="0" bIns="45721"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50" name="Rectangle 149"/>
          <p:cNvSpPr/>
          <p:nvPr/>
        </p:nvSpPr>
        <p:spPr>
          <a:xfrm>
            <a:off x="4256818" y="2574267"/>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51" name="Rectangle 150"/>
          <p:cNvSpPr/>
          <p:nvPr/>
        </p:nvSpPr>
        <p:spPr>
          <a:xfrm>
            <a:off x="4256818" y="2119449"/>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52" name="Rectangle 151"/>
          <p:cNvSpPr/>
          <p:nvPr/>
        </p:nvSpPr>
        <p:spPr>
          <a:xfrm>
            <a:off x="4256818" y="3046069"/>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71" name="Rectangle 70"/>
          <p:cNvSpPr/>
          <p:nvPr/>
        </p:nvSpPr>
        <p:spPr>
          <a:xfrm>
            <a:off x="4256818" y="3955707"/>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O/S</a:t>
            </a:r>
          </a:p>
        </p:txBody>
      </p:sp>
      <p:sp>
        <p:nvSpPr>
          <p:cNvPr id="41" name="Pentagon 40"/>
          <p:cNvSpPr/>
          <p:nvPr/>
        </p:nvSpPr>
        <p:spPr bwMode="auto">
          <a:xfrm>
            <a:off x="595745" y="5953471"/>
            <a:ext cx="10861620" cy="675932"/>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84"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Focus on the Application</a:t>
            </a:r>
          </a:p>
        </p:txBody>
      </p:sp>
      <p:pic>
        <p:nvPicPr>
          <p:cNvPr id="1026" name="Picture 2" descr="C:\Users\Jonahs\Dropbox\Critical Resources\Helveticons Basic\Png\512x512\Company 512x512.png"/>
          <p:cNvPicPr>
            <a:picLocks noChangeAspect="1" noChangeArrowheads="1"/>
          </p:cNvPicPr>
          <p:nvPr/>
        </p:nvPicPr>
        <p:blipFill>
          <a:blip r:embed="rId7" cstate="print">
            <a:duotone>
              <a:prstClr val="black"/>
              <a:schemeClr val="bg2">
                <a:lumMod val="10000"/>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76000"/>
                    </a14:imgEffect>
                  </a14:imgLayer>
                </a14:imgProps>
              </a:ext>
              <a:ext uri="{28A0092B-C50C-407E-A947-70E740481C1C}">
                <a14:useLocalDpi xmlns:a14="http://schemas.microsoft.com/office/drawing/2010/main" val="0"/>
              </a:ext>
            </a:extLst>
          </a:blip>
          <a:srcRect/>
          <a:stretch>
            <a:fillRect/>
          </a:stretch>
        </p:blipFill>
        <p:spPr bwMode="auto">
          <a:xfrm>
            <a:off x="595740" y="4766243"/>
            <a:ext cx="1025891" cy="102562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 name="Straight Connector 3"/>
          <p:cNvCxnSpPr/>
          <p:nvPr/>
        </p:nvCxnSpPr>
        <p:spPr>
          <a:xfrm>
            <a:off x="3625887" y="921203"/>
            <a:ext cx="0" cy="47726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7340762" y="-1470603"/>
            <a:ext cx="444993" cy="524075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440" tIns="45721" rIns="91440" bIns="45721" rtlCol="0" anchor="ctr"/>
          <a:lstStyle/>
          <a:p>
            <a:pPr algn="ctr" defTabSz="1218714"/>
            <a:endParaRPr lang="en-US" sz="2400">
              <a:solidFill>
                <a:srgbClr val="292929"/>
              </a:solidFill>
            </a:endParaRPr>
          </a:p>
        </p:txBody>
      </p:sp>
      <p:sp>
        <p:nvSpPr>
          <p:cNvPr id="38" name="Rectangle 37"/>
          <p:cNvSpPr/>
          <p:nvPr/>
        </p:nvSpPr>
        <p:spPr>
          <a:xfrm>
            <a:off x="6246027" y="393548"/>
            <a:ext cx="2647987" cy="640080"/>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Windows Azure</a:t>
            </a:r>
          </a:p>
        </p:txBody>
      </p:sp>
    </p:spTree>
    <p:extLst>
      <p:ext uri="{BB962C8B-B14F-4D97-AF65-F5344CB8AC3E}">
        <p14:creationId xmlns:p14="http://schemas.microsoft.com/office/powerpoint/2010/main" val="265570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fade">
                                      <p:cBhvr>
                                        <p:cTn id="54" dur="500"/>
                                        <p:tgtEl>
                                          <p:spTgt spid="138"/>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500"/>
                                        <p:tgtEl>
                                          <p:spTgt spid="150"/>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152"/>
                                        </p:tgtEl>
                                        <p:attrNameLst>
                                          <p:attrName>style.visibility</p:attrName>
                                        </p:attrNameLst>
                                      </p:cBhvr>
                                      <p:to>
                                        <p:strVal val="visible"/>
                                      </p:to>
                                    </p:set>
                                    <p:animEffect transition="in" filter="fade">
                                      <p:cBhvr>
                                        <p:cTn id="63" dur="500"/>
                                        <p:tgtEl>
                                          <p:spTgt spid="152"/>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par>
                                <p:cTn id="67" presetID="10" presetClass="entr" presetSubtype="0" fill="hold" grpId="0" nodeType="withEffect">
                                  <p:stCondLst>
                                    <p:cond delay="125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fade">
                                      <p:cBhvr>
                                        <p:cTn id="74" dur="500"/>
                                        <p:tgtEl>
                                          <p:spTgt spid="154"/>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68"/>
                                        </p:tgtEl>
                                        <p:attrNameLst>
                                          <p:attrName>style.visibility</p:attrName>
                                        </p:attrNameLst>
                                      </p:cBhvr>
                                      <p:to>
                                        <p:strVal val="visible"/>
                                      </p:to>
                                    </p:set>
                                    <p:animEffect transition="in" filter="fade">
                                      <p:cBhvr>
                                        <p:cTn id="80" dur="500"/>
                                        <p:tgtEl>
                                          <p:spTgt spid="168"/>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67"/>
                                        </p:tgtEl>
                                        <p:attrNameLst>
                                          <p:attrName>style.visibility</p:attrName>
                                        </p:attrNameLst>
                                      </p:cBhvr>
                                      <p:to>
                                        <p:strVal val="visible"/>
                                      </p:to>
                                    </p:set>
                                    <p:animEffect transition="in" filter="fade">
                                      <p:cBhvr>
                                        <p:cTn id="83" dur="500"/>
                                        <p:tgtEl>
                                          <p:spTgt spid="167"/>
                                        </p:tgtEl>
                                      </p:cBhvr>
                                    </p:animEffect>
                                  </p:childTnLst>
                                </p:cTn>
                              </p:par>
                              <p:par>
                                <p:cTn id="84" presetID="10" presetClass="entr" presetSubtype="0" fill="hold" grpId="0" nodeType="withEffect">
                                  <p:stCondLst>
                                    <p:cond delay="100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0"/>
                                        </p:tgtEl>
                                        <p:attrNameLst>
                                          <p:attrName>style.visibility</p:attrName>
                                        </p:attrNameLst>
                                      </p:cBhvr>
                                      <p:to>
                                        <p:strVal val="visible"/>
                                      </p:to>
                                    </p:set>
                                    <p:animEffect transition="in" filter="fade">
                                      <p:cBhvr>
                                        <p:cTn id="91" dur="500"/>
                                        <p:tgtEl>
                                          <p:spTgt spid="17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180"/>
                                        </p:tgtEl>
                                        <p:attrNameLst>
                                          <p:attrName>style.visibility</p:attrName>
                                        </p:attrNameLst>
                                      </p:cBhvr>
                                      <p:to>
                                        <p:strVal val="visible"/>
                                      </p:to>
                                    </p:set>
                                    <p:animEffect transition="in" filter="fade">
                                      <p:cBhvr>
                                        <p:cTn id="94" dur="500"/>
                                        <p:tgtEl>
                                          <p:spTgt spid="180"/>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182"/>
                                        </p:tgtEl>
                                        <p:attrNameLst>
                                          <p:attrName>style.visibility</p:attrName>
                                        </p:attrNameLst>
                                      </p:cBhvr>
                                      <p:to>
                                        <p:strVal val="visible"/>
                                      </p:to>
                                    </p:set>
                                    <p:animEffect transition="in" filter="fade">
                                      <p:cBhvr>
                                        <p:cTn id="97" dur="500"/>
                                        <p:tgtEl>
                                          <p:spTgt spid="182"/>
                                        </p:tgtEl>
                                      </p:cBhvr>
                                    </p:animEffect>
                                  </p:childTnLst>
                                </p:cTn>
                              </p:par>
                              <p:par>
                                <p:cTn id="98" presetID="22" presetClass="entr" presetSubtype="8" fill="hold" grpId="0" nodeType="withEffect">
                                  <p:stCondLst>
                                    <p:cond delay="5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2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8" grpId="0" animBg="1"/>
      <p:bldP spid="129" grpId="0" animBg="1"/>
      <p:bldP spid="130" grpId="0" animBg="1"/>
      <p:bldP spid="133" grpId="0" animBg="1"/>
      <p:bldP spid="134" grpId="0" animBg="1"/>
      <p:bldP spid="135" grpId="0" animBg="1"/>
      <p:bldP spid="136" grpId="0" animBg="1"/>
      <p:bldP spid="170" grpId="0"/>
      <p:bldP spid="180" grpId="0" animBg="1"/>
      <p:bldP spid="182" grpId="0" animBg="1"/>
      <p:bldP spid="154" grpId="0"/>
      <p:bldP spid="166" grpId="0" animBg="1"/>
      <p:bldP spid="167" grpId="0" animBg="1"/>
      <p:bldP spid="168" grpId="0" animBg="1"/>
      <p:bldP spid="77" grpId="0" animBg="1"/>
      <p:bldP spid="138" grpId="0"/>
      <p:bldP spid="149" grpId="0" animBg="1"/>
      <p:bldP spid="150" grpId="0" animBg="1"/>
      <p:bldP spid="151" grpId="0" animBg="1"/>
      <p:bldP spid="152" grpId="0" animBg="1"/>
      <p:bldP spid="71" grpId="0" animBg="1"/>
      <p:bldP spid="41" grpId="0" animBg="1"/>
      <p:bldP spid="3" grpId="0" animBg="1"/>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3965723" y="1964291"/>
            <a:ext cx="1229001" cy="285750"/>
          </a:xfrm>
          <a:prstGeom prst="rect">
            <a:avLst/>
          </a:prstGeom>
          <a:solidFill>
            <a:schemeClr val="accent1"/>
          </a:solidFill>
          <a:ln w="9525" cap="flat" cmpd="sng" algn="ctr">
            <a:noFill/>
            <a:prstDash val="solid"/>
          </a:ln>
          <a:effectLst/>
        </p:spPr>
        <p:txBody>
          <a:bodyPr lIns="68560" tIns="34281" rIns="68560" bIns="3428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25" dirty="0">
                <a:solidFill>
                  <a:srgbClr val="000000">
                    <a:alpha val="99000"/>
                  </a:srgbClr>
                </a:solidFill>
                <a:ea typeface="Segoe UI" pitchFamily="34" charset="0"/>
                <a:cs typeface="Segoe UI" pitchFamily="34" charset="0"/>
              </a:rPr>
              <a:t>You Manage</a:t>
            </a:r>
          </a:p>
        </p:txBody>
      </p:sp>
      <p:grpSp>
        <p:nvGrpSpPr>
          <p:cNvPr id="77" name="Group 76"/>
          <p:cNvGrpSpPr/>
          <p:nvPr/>
        </p:nvGrpSpPr>
        <p:grpSpPr>
          <a:xfrm>
            <a:off x="5755030" y="1964292"/>
            <a:ext cx="1229001" cy="653073"/>
            <a:chOff x="3254776" y="1476054"/>
            <a:chExt cx="1638241" cy="870763"/>
          </a:xfrm>
        </p:grpSpPr>
        <p:sp>
          <p:nvSpPr>
            <p:cNvPr id="78" name="Rectangle 77"/>
            <p:cNvSpPr/>
            <p:nvPr/>
          </p:nvSpPr>
          <p:spPr>
            <a:xfrm>
              <a:off x="3254776" y="14760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25" dirty="0">
                  <a:solidFill>
                    <a:srgbClr val="000000">
                      <a:alpha val="99000"/>
                    </a:srgbClr>
                  </a:solidFill>
                  <a:ea typeface="Segoe UI" pitchFamily="34" charset="0"/>
                  <a:cs typeface="Segoe UI" pitchFamily="34" charset="0"/>
                </a:rPr>
                <a:t>You Manage</a:t>
              </a:r>
            </a:p>
          </p:txBody>
        </p:sp>
        <p:sp>
          <p:nvSpPr>
            <p:cNvPr id="79" name="Rectangle 78"/>
            <p:cNvSpPr/>
            <p:nvPr/>
          </p:nvSpPr>
          <p:spPr>
            <a:xfrm>
              <a:off x="3254777" y="1965817"/>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25" dirty="0">
                  <a:solidFill>
                    <a:srgbClr val="000000">
                      <a:alpha val="99000"/>
                    </a:srgbClr>
                  </a:solidFill>
                  <a:ea typeface="Segoe UI" pitchFamily="34" charset="0"/>
                  <a:cs typeface="Segoe UI" pitchFamily="34" charset="0"/>
                </a:rPr>
                <a:t>Vendor Manages</a:t>
              </a:r>
            </a:p>
          </p:txBody>
        </p:sp>
      </p:grpSp>
      <p:grpSp>
        <p:nvGrpSpPr>
          <p:cNvPr id="80" name="Group 79"/>
          <p:cNvGrpSpPr/>
          <p:nvPr/>
        </p:nvGrpSpPr>
        <p:grpSpPr>
          <a:xfrm>
            <a:off x="7544337" y="1964292"/>
            <a:ext cx="1229001" cy="653073"/>
            <a:chOff x="3254776" y="1476054"/>
            <a:chExt cx="1638241" cy="870763"/>
          </a:xfrm>
        </p:grpSpPr>
        <p:sp>
          <p:nvSpPr>
            <p:cNvPr id="81" name="Rectangle 80"/>
            <p:cNvSpPr/>
            <p:nvPr/>
          </p:nvSpPr>
          <p:spPr>
            <a:xfrm>
              <a:off x="3254776" y="14760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25" dirty="0">
                  <a:solidFill>
                    <a:srgbClr val="000000">
                      <a:alpha val="99000"/>
                    </a:srgbClr>
                  </a:solidFill>
                  <a:ea typeface="Segoe UI" pitchFamily="34" charset="0"/>
                  <a:cs typeface="Segoe UI" pitchFamily="34" charset="0"/>
                </a:rPr>
                <a:t>You Manage</a:t>
              </a:r>
            </a:p>
          </p:txBody>
        </p:sp>
        <p:sp>
          <p:nvSpPr>
            <p:cNvPr id="82" name="Rectangle 81"/>
            <p:cNvSpPr/>
            <p:nvPr/>
          </p:nvSpPr>
          <p:spPr>
            <a:xfrm>
              <a:off x="3254777" y="1965817"/>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25" dirty="0">
                  <a:solidFill>
                    <a:srgbClr val="000000">
                      <a:alpha val="99000"/>
                    </a:srgbClr>
                  </a:solidFill>
                  <a:ea typeface="Segoe UI" pitchFamily="34" charset="0"/>
                  <a:cs typeface="Segoe UI" pitchFamily="34" charset="0"/>
                </a:rPr>
                <a:t>Vendor Manages</a:t>
              </a:r>
            </a:p>
          </p:txBody>
        </p:sp>
      </p:grpSp>
      <p:grpSp>
        <p:nvGrpSpPr>
          <p:cNvPr id="15" name="Group 14"/>
          <p:cNvGrpSpPr/>
          <p:nvPr/>
        </p:nvGrpSpPr>
        <p:grpSpPr>
          <a:xfrm>
            <a:off x="5545399" y="1933575"/>
            <a:ext cx="1648254" cy="3771900"/>
            <a:chOff x="6108700" y="1676401"/>
            <a:chExt cx="2197100" cy="5029200"/>
          </a:xfrm>
        </p:grpSpPr>
        <p:sp>
          <p:nvSpPr>
            <p:cNvPr id="68" name="Rectangle 67"/>
            <p:cNvSpPr/>
            <p:nvPr/>
          </p:nvSpPr>
          <p:spPr bwMode="auto">
            <a:xfrm>
              <a:off x="6108700" y="1676401"/>
              <a:ext cx="2197100" cy="5029200"/>
            </a:xfrm>
            <a:prstGeom prst="rect">
              <a:avLst/>
            </a:prstGeom>
            <a:solidFill>
              <a:srgbClr val="19191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685368" fontAlgn="base">
                <a:spcBef>
                  <a:spcPct val="0"/>
                </a:spcBef>
                <a:spcAft>
                  <a:spcPct val="0"/>
                </a:spcAft>
              </a:pPr>
              <a:endParaRPr lang="en-US" sz="1375" spc="-3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6207095" y="1778314"/>
              <a:ext cx="2000311" cy="4790434"/>
              <a:chOff x="6315305" y="1583374"/>
              <a:chExt cx="2000311" cy="4790434"/>
            </a:xfrm>
          </p:grpSpPr>
          <p:sp>
            <p:nvSpPr>
              <p:cNvPr id="154" name="Rectangle 153"/>
              <p:cNvSpPr/>
              <p:nvPr/>
            </p:nvSpPr>
            <p:spPr>
              <a:xfrm>
                <a:off x="6315305" y="1583374"/>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49" fontAlgn="base">
                  <a:spcAft>
                    <a:spcPct val="0"/>
                  </a:spcAft>
                </a:pPr>
                <a:r>
                  <a:rPr lang="en-US" sz="1500" dirty="0">
                    <a:solidFill>
                      <a:srgbClr val="FFFFFF">
                        <a:alpha val="99000"/>
                      </a:srgbClr>
                    </a:solidFill>
                    <a:ea typeface="Kozuka Gothic Pro R" pitchFamily="34" charset="-128"/>
                  </a:rPr>
                  <a:t>Platform</a:t>
                </a:r>
              </a:p>
              <a:p>
                <a:pPr algn="ctr" defTabSz="913824"/>
                <a:r>
                  <a:rPr lang="en-US" sz="1188" dirty="0">
                    <a:solidFill>
                      <a:srgbClr val="FFFFFF">
                        <a:alpha val="99000"/>
                      </a:srgbClr>
                    </a:solidFill>
                    <a:ea typeface="Kozuka Gothic Pro R" pitchFamily="34" charset="-128"/>
                  </a:rPr>
                  <a:t>(as a Service)</a:t>
                </a:r>
              </a:p>
            </p:txBody>
          </p:sp>
          <p:sp>
            <p:nvSpPr>
              <p:cNvPr id="160" name="Rectangle 159"/>
              <p:cNvSpPr/>
              <p:nvPr/>
            </p:nvSpPr>
            <p:spPr>
              <a:xfrm>
                <a:off x="6484238" y="5537991"/>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Storage</a:t>
                </a:r>
              </a:p>
            </p:txBody>
          </p:sp>
          <p:sp>
            <p:nvSpPr>
              <p:cNvPr id="161" name="Rectangle 160"/>
              <p:cNvSpPr/>
              <p:nvPr/>
            </p:nvSpPr>
            <p:spPr>
              <a:xfrm>
                <a:off x="6484238" y="5083172"/>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Servers</a:t>
                </a:r>
              </a:p>
            </p:txBody>
          </p:sp>
          <p:sp>
            <p:nvSpPr>
              <p:cNvPr id="162" name="Rectangle 161"/>
              <p:cNvSpPr/>
              <p:nvPr/>
            </p:nvSpPr>
            <p:spPr>
              <a:xfrm>
                <a:off x="6484238" y="5992808"/>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Networking</a:t>
                </a:r>
              </a:p>
            </p:txBody>
          </p:sp>
          <p:sp>
            <p:nvSpPr>
              <p:cNvPr id="163" name="Rectangle 162"/>
              <p:cNvSpPr/>
              <p:nvPr/>
            </p:nvSpPr>
            <p:spPr>
              <a:xfrm>
                <a:off x="6484238" y="4173534"/>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O/S</a:t>
                </a:r>
              </a:p>
            </p:txBody>
          </p:sp>
          <p:sp>
            <p:nvSpPr>
              <p:cNvPr id="164" name="Rectangle 163"/>
              <p:cNvSpPr/>
              <p:nvPr/>
            </p:nvSpPr>
            <p:spPr>
              <a:xfrm>
                <a:off x="6484238" y="3718715"/>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Middleware</a:t>
                </a:r>
              </a:p>
            </p:txBody>
          </p:sp>
          <p:sp>
            <p:nvSpPr>
              <p:cNvPr id="165" name="Rectangle 164"/>
              <p:cNvSpPr/>
              <p:nvPr/>
            </p:nvSpPr>
            <p:spPr>
              <a:xfrm>
                <a:off x="6484238" y="4628353"/>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Virtualization</a:t>
                </a:r>
              </a:p>
            </p:txBody>
          </p:sp>
          <p:sp>
            <p:nvSpPr>
              <p:cNvPr id="166" name="Rectangle 165"/>
              <p:cNvSpPr/>
              <p:nvPr/>
            </p:nvSpPr>
            <p:spPr>
              <a:xfrm>
                <a:off x="6484238" y="2354258"/>
                <a:ext cx="1638240"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Applications</a:t>
                </a:r>
              </a:p>
            </p:txBody>
          </p:sp>
          <p:sp>
            <p:nvSpPr>
              <p:cNvPr id="167" name="Rectangle 166"/>
              <p:cNvSpPr/>
              <p:nvPr/>
            </p:nvSpPr>
            <p:spPr>
              <a:xfrm>
                <a:off x="6484238" y="3263896"/>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Runtime</a:t>
                </a:r>
              </a:p>
            </p:txBody>
          </p:sp>
          <p:sp>
            <p:nvSpPr>
              <p:cNvPr id="168" name="Rectangle 167"/>
              <p:cNvSpPr/>
              <p:nvPr/>
            </p:nvSpPr>
            <p:spPr>
              <a:xfrm>
                <a:off x="6484238" y="2809077"/>
                <a:ext cx="1638240"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Data</a:t>
                </a:r>
              </a:p>
            </p:txBody>
          </p:sp>
        </p:grpSp>
      </p:grpSp>
      <p:grpSp>
        <p:nvGrpSpPr>
          <p:cNvPr id="16" name="Group 15"/>
          <p:cNvGrpSpPr/>
          <p:nvPr/>
        </p:nvGrpSpPr>
        <p:grpSpPr>
          <a:xfrm>
            <a:off x="7361380" y="1933575"/>
            <a:ext cx="1648254" cy="3771900"/>
            <a:chOff x="8466946" y="1676401"/>
            <a:chExt cx="2197100" cy="5029200"/>
          </a:xfrm>
        </p:grpSpPr>
        <p:sp>
          <p:nvSpPr>
            <p:cNvPr id="69" name="Rectangle 68"/>
            <p:cNvSpPr/>
            <p:nvPr/>
          </p:nvSpPr>
          <p:spPr bwMode="auto">
            <a:xfrm>
              <a:off x="8466946" y="1676401"/>
              <a:ext cx="2197100" cy="5029200"/>
            </a:xfrm>
            <a:prstGeom prst="rect">
              <a:avLst/>
            </a:prstGeom>
            <a:solidFill>
              <a:srgbClr val="19191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685368" fontAlgn="base">
                <a:spcBef>
                  <a:spcPct val="0"/>
                </a:spcBef>
                <a:spcAft>
                  <a:spcPct val="0"/>
                </a:spcAft>
              </a:pPr>
              <a:endParaRPr lang="en-US" sz="1375" spc="-3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8551368" y="1778314"/>
              <a:ext cx="2028257" cy="4790431"/>
              <a:chOff x="8840159" y="1583374"/>
              <a:chExt cx="2028257" cy="4790431"/>
            </a:xfrm>
          </p:grpSpPr>
          <p:sp>
            <p:nvSpPr>
              <p:cNvPr id="170" name="Rectangle 169"/>
              <p:cNvSpPr/>
              <p:nvPr/>
            </p:nvSpPr>
            <p:spPr>
              <a:xfrm>
                <a:off x="8840159" y="1583374"/>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49" fontAlgn="base">
                  <a:spcAft>
                    <a:spcPct val="0"/>
                  </a:spcAft>
                </a:pPr>
                <a:r>
                  <a:rPr lang="en-US" sz="1500" dirty="0">
                    <a:solidFill>
                      <a:srgbClr val="FFFFFF">
                        <a:alpha val="99000"/>
                      </a:srgbClr>
                    </a:solidFill>
                    <a:ea typeface="Kozuka Gothic Pro R" pitchFamily="34" charset="-128"/>
                  </a:rPr>
                  <a:t>Software</a:t>
                </a:r>
              </a:p>
              <a:p>
                <a:pPr algn="ctr" defTabSz="913824"/>
                <a:r>
                  <a:rPr lang="en-US" sz="1188" dirty="0">
                    <a:solidFill>
                      <a:srgbClr val="FFFFFF">
                        <a:alpha val="99000"/>
                      </a:srgbClr>
                    </a:solidFill>
                    <a:ea typeface="Kozuka Gothic Pro R" pitchFamily="34" charset="-128"/>
                  </a:rPr>
                  <a:t>(as a Service)</a:t>
                </a:r>
              </a:p>
            </p:txBody>
          </p:sp>
          <p:sp>
            <p:nvSpPr>
              <p:cNvPr id="174" name="Rectangle 173"/>
              <p:cNvSpPr/>
              <p:nvPr/>
            </p:nvSpPr>
            <p:spPr>
              <a:xfrm>
                <a:off x="9040806" y="5537988"/>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Storage</a:t>
                </a:r>
              </a:p>
            </p:txBody>
          </p:sp>
          <p:sp>
            <p:nvSpPr>
              <p:cNvPr id="175" name="Rectangle 174"/>
              <p:cNvSpPr/>
              <p:nvPr/>
            </p:nvSpPr>
            <p:spPr>
              <a:xfrm>
                <a:off x="9040806" y="5083169"/>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Servers</a:t>
                </a:r>
              </a:p>
            </p:txBody>
          </p:sp>
          <p:sp>
            <p:nvSpPr>
              <p:cNvPr id="176" name="Rectangle 175"/>
              <p:cNvSpPr/>
              <p:nvPr/>
            </p:nvSpPr>
            <p:spPr>
              <a:xfrm>
                <a:off x="9040806" y="5992805"/>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Networking</a:t>
                </a:r>
              </a:p>
            </p:txBody>
          </p:sp>
          <p:sp>
            <p:nvSpPr>
              <p:cNvPr id="177" name="Rectangle 176"/>
              <p:cNvSpPr/>
              <p:nvPr/>
            </p:nvSpPr>
            <p:spPr>
              <a:xfrm>
                <a:off x="9040806" y="4173531"/>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O/S</a:t>
                </a:r>
              </a:p>
            </p:txBody>
          </p:sp>
          <p:sp>
            <p:nvSpPr>
              <p:cNvPr id="178" name="Rectangle 177"/>
              <p:cNvSpPr/>
              <p:nvPr/>
            </p:nvSpPr>
            <p:spPr>
              <a:xfrm>
                <a:off x="9040806" y="3718712"/>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Middleware</a:t>
                </a:r>
              </a:p>
            </p:txBody>
          </p:sp>
          <p:sp>
            <p:nvSpPr>
              <p:cNvPr id="179" name="Rectangle 178"/>
              <p:cNvSpPr/>
              <p:nvPr/>
            </p:nvSpPr>
            <p:spPr>
              <a:xfrm>
                <a:off x="9040806" y="4628350"/>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Virtualization</a:t>
                </a:r>
              </a:p>
            </p:txBody>
          </p:sp>
          <p:sp>
            <p:nvSpPr>
              <p:cNvPr id="180" name="Rectangle 179"/>
              <p:cNvSpPr/>
              <p:nvPr/>
            </p:nvSpPr>
            <p:spPr>
              <a:xfrm>
                <a:off x="9040806" y="2354255"/>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Applications</a:t>
                </a:r>
              </a:p>
            </p:txBody>
          </p:sp>
          <p:sp>
            <p:nvSpPr>
              <p:cNvPr id="181" name="Rectangle 180"/>
              <p:cNvSpPr/>
              <p:nvPr/>
            </p:nvSpPr>
            <p:spPr>
              <a:xfrm>
                <a:off x="9040806" y="3263893"/>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Runtime</a:t>
                </a:r>
              </a:p>
            </p:txBody>
          </p:sp>
          <p:sp>
            <p:nvSpPr>
              <p:cNvPr id="182" name="Rectangle 181"/>
              <p:cNvSpPr/>
              <p:nvPr/>
            </p:nvSpPr>
            <p:spPr>
              <a:xfrm>
                <a:off x="9040806" y="2809074"/>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88" dirty="0">
                    <a:solidFill>
                      <a:srgbClr val="000000">
                        <a:alpha val="99000"/>
                      </a:srgbClr>
                    </a:solidFill>
                    <a:ea typeface="Segoe UI" pitchFamily="34" charset="0"/>
                    <a:cs typeface="Segoe UI" pitchFamily="34" charset="0"/>
                  </a:rPr>
                  <a:t>Data</a:t>
                </a:r>
              </a:p>
            </p:txBody>
          </p:sp>
        </p:grpSp>
      </p:grpSp>
      <p:grpSp>
        <p:nvGrpSpPr>
          <p:cNvPr id="14" name="Group 13"/>
          <p:cNvGrpSpPr/>
          <p:nvPr/>
        </p:nvGrpSpPr>
        <p:grpSpPr>
          <a:xfrm>
            <a:off x="3729418" y="1933575"/>
            <a:ext cx="1648254" cy="3771900"/>
            <a:chOff x="3683000" y="1676401"/>
            <a:chExt cx="2197100" cy="5029200"/>
          </a:xfrm>
        </p:grpSpPr>
        <p:sp useBgFill="1">
          <p:nvSpPr>
            <p:cNvPr id="67" name="Rectangle 66"/>
            <p:cNvSpPr/>
            <p:nvPr/>
          </p:nvSpPr>
          <p:spPr bwMode="auto">
            <a:xfrm>
              <a:off x="3683000" y="1676401"/>
              <a:ext cx="2197100" cy="5029200"/>
            </a:xfrm>
            <a:prstGeom prst="rect">
              <a:avLst/>
            </a:prstGeom>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685368" fontAlgn="base">
                <a:spcBef>
                  <a:spcPct val="0"/>
                </a:spcBef>
                <a:spcAft>
                  <a:spcPct val="0"/>
                </a:spcAft>
              </a:pPr>
              <a:endParaRPr lang="en-US" sz="1375" spc="-3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752850" y="1778313"/>
              <a:ext cx="2057400" cy="4790435"/>
              <a:chOff x="3683007" y="1583373"/>
              <a:chExt cx="2057400" cy="4790435"/>
            </a:xfrm>
          </p:grpSpPr>
          <p:sp>
            <p:nvSpPr>
              <p:cNvPr id="138" name="Rectangle 137"/>
              <p:cNvSpPr/>
              <p:nvPr/>
            </p:nvSpPr>
            <p:spPr>
              <a:xfrm>
                <a:off x="3683007" y="1583373"/>
                <a:ext cx="2057400"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49" fontAlgn="base">
                  <a:spcAft>
                    <a:spcPct val="0"/>
                  </a:spcAft>
                </a:pPr>
                <a:r>
                  <a:rPr lang="en-US" sz="1500" dirty="0">
                    <a:solidFill>
                      <a:srgbClr val="292929"/>
                    </a:solidFill>
                    <a:ea typeface="Kozuka Gothic Pro R" pitchFamily="34" charset="-128"/>
                  </a:rPr>
                  <a:t>Infrastructure</a:t>
                </a:r>
              </a:p>
              <a:p>
                <a:pPr algn="ctr" defTabSz="913824"/>
                <a:r>
                  <a:rPr lang="en-US" sz="1188" dirty="0">
                    <a:solidFill>
                      <a:srgbClr val="292929"/>
                    </a:solidFill>
                    <a:ea typeface="Kozuka Gothic Pro R" pitchFamily="34" charset="-128"/>
                  </a:rPr>
                  <a:t>(as a Service)</a:t>
                </a:r>
              </a:p>
            </p:txBody>
          </p:sp>
          <p:sp>
            <p:nvSpPr>
              <p:cNvPr id="144" name="Rectangle 143"/>
              <p:cNvSpPr/>
              <p:nvPr/>
            </p:nvSpPr>
            <p:spPr>
              <a:xfrm>
                <a:off x="3928144" y="5537991"/>
                <a:ext cx="1638241" cy="381000"/>
              </a:xfrm>
              <a:prstGeom prst="rect">
                <a:avLst/>
              </a:prstGeom>
              <a:solidFill>
                <a:schemeClr val="accent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Storage</a:t>
                </a:r>
              </a:p>
            </p:txBody>
          </p:sp>
          <p:sp>
            <p:nvSpPr>
              <p:cNvPr id="145" name="Rectangle 144"/>
              <p:cNvSpPr/>
              <p:nvPr/>
            </p:nvSpPr>
            <p:spPr>
              <a:xfrm>
                <a:off x="3928144" y="5083172"/>
                <a:ext cx="1638241" cy="381000"/>
              </a:xfrm>
              <a:prstGeom prst="rect">
                <a:avLst/>
              </a:prstGeom>
              <a:solidFill>
                <a:schemeClr val="accent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Servers</a:t>
                </a:r>
              </a:p>
            </p:txBody>
          </p:sp>
          <p:sp>
            <p:nvSpPr>
              <p:cNvPr id="146" name="Rectangle 145"/>
              <p:cNvSpPr/>
              <p:nvPr/>
            </p:nvSpPr>
            <p:spPr>
              <a:xfrm>
                <a:off x="3928144" y="5992808"/>
                <a:ext cx="1638241" cy="381000"/>
              </a:xfrm>
              <a:prstGeom prst="rect">
                <a:avLst/>
              </a:prstGeom>
              <a:solidFill>
                <a:schemeClr val="accent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Networking</a:t>
                </a:r>
              </a:p>
            </p:txBody>
          </p:sp>
          <p:sp>
            <p:nvSpPr>
              <p:cNvPr id="147" name="Rectangle 146"/>
              <p:cNvSpPr/>
              <p:nvPr/>
            </p:nvSpPr>
            <p:spPr>
              <a:xfrm>
                <a:off x="3928144" y="4173534"/>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O/S</a:t>
                </a:r>
              </a:p>
            </p:txBody>
          </p:sp>
          <p:sp>
            <p:nvSpPr>
              <p:cNvPr id="148" name="Rectangle 147"/>
              <p:cNvSpPr/>
              <p:nvPr/>
            </p:nvSpPr>
            <p:spPr>
              <a:xfrm>
                <a:off x="3928144" y="3718715"/>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Middleware</a:t>
                </a:r>
              </a:p>
            </p:txBody>
          </p:sp>
          <p:sp>
            <p:nvSpPr>
              <p:cNvPr id="149" name="Rectangle 148"/>
              <p:cNvSpPr/>
              <p:nvPr/>
            </p:nvSpPr>
            <p:spPr>
              <a:xfrm>
                <a:off x="3928144" y="4628353"/>
                <a:ext cx="1638241" cy="381000"/>
              </a:xfrm>
              <a:prstGeom prst="rect">
                <a:avLst/>
              </a:prstGeom>
              <a:solidFill>
                <a:schemeClr val="accent2"/>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Virtualization</a:t>
                </a:r>
              </a:p>
            </p:txBody>
          </p:sp>
          <p:sp>
            <p:nvSpPr>
              <p:cNvPr id="150" name="Rectangle 149"/>
              <p:cNvSpPr/>
              <p:nvPr/>
            </p:nvSpPr>
            <p:spPr>
              <a:xfrm>
                <a:off x="3928144" y="2809077"/>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Data</a:t>
                </a:r>
              </a:p>
            </p:txBody>
          </p:sp>
          <p:sp>
            <p:nvSpPr>
              <p:cNvPr id="151" name="Rectangle 150"/>
              <p:cNvSpPr/>
              <p:nvPr/>
            </p:nvSpPr>
            <p:spPr>
              <a:xfrm>
                <a:off x="3928144" y="2354258"/>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Applications</a:t>
                </a:r>
              </a:p>
            </p:txBody>
          </p:sp>
          <p:sp>
            <p:nvSpPr>
              <p:cNvPr id="152" name="Rectangle 151"/>
              <p:cNvSpPr/>
              <p:nvPr/>
            </p:nvSpPr>
            <p:spPr>
              <a:xfrm>
                <a:off x="3928144" y="3263896"/>
                <a:ext cx="1638241" cy="381000"/>
              </a:xfrm>
              <a:prstGeom prst="rect">
                <a:avLst/>
              </a:prstGeom>
              <a:solidFill>
                <a:schemeClr val="accent1"/>
              </a:solidFill>
              <a:ln w="9525" cap="flat" cmpd="sng" algn="ctr">
                <a:noFill/>
                <a:prstDash val="solid"/>
              </a:ln>
              <a:effectLst/>
            </p:spPr>
            <p:txBody>
              <a:bodyPr rtlCol="0" anchor="t" anchorCtr="0"/>
              <a:lstStyle/>
              <a:p>
                <a:pPr algn="ctr" defTabSz="913824"/>
                <a:r>
                  <a:rPr lang="en-US" sz="1188" dirty="0">
                    <a:solidFill>
                      <a:srgbClr val="000000">
                        <a:alpha val="99000"/>
                      </a:srgbClr>
                    </a:solidFill>
                    <a:ea typeface="Segoe UI" pitchFamily="34" charset="0"/>
                    <a:cs typeface="Segoe UI" pitchFamily="34" charset="0"/>
                  </a:rPr>
                  <a:t>Runtime</a:t>
                </a:r>
              </a:p>
            </p:txBody>
          </p:sp>
        </p:grpSp>
      </p:grpSp>
      <p:grpSp>
        <p:nvGrpSpPr>
          <p:cNvPr id="18" name="Group 17"/>
          <p:cNvGrpSpPr/>
          <p:nvPr/>
        </p:nvGrpSpPr>
        <p:grpSpPr>
          <a:xfrm>
            <a:off x="9252982" y="1964292"/>
            <a:ext cx="1229001" cy="653073"/>
            <a:chOff x="10404220" y="1435101"/>
            <a:chExt cx="1638241" cy="870763"/>
          </a:xfrm>
        </p:grpSpPr>
        <p:sp>
          <p:nvSpPr>
            <p:cNvPr id="59" name="Rectangle 58"/>
            <p:cNvSpPr/>
            <p:nvPr/>
          </p:nvSpPr>
          <p:spPr>
            <a:xfrm>
              <a:off x="10404220" y="143510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25" dirty="0">
                  <a:solidFill>
                    <a:srgbClr val="000000">
                      <a:alpha val="99000"/>
                    </a:srgbClr>
                  </a:solidFill>
                  <a:ea typeface="Segoe UI" pitchFamily="34" charset="0"/>
                  <a:cs typeface="Segoe UI" pitchFamily="34" charset="0"/>
                </a:rPr>
                <a:t>You Manage</a:t>
              </a:r>
            </a:p>
          </p:txBody>
        </p:sp>
        <p:sp>
          <p:nvSpPr>
            <p:cNvPr id="60" name="Rectangle 59"/>
            <p:cNvSpPr/>
            <p:nvPr/>
          </p:nvSpPr>
          <p:spPr>
            <a:xfrm>
              <a:off x="10404221" y="1924864"/>
              <a:ext cx="1638240" cy="381000"/>
            </a:xfrm>
            <a:prstGeom prst="rect">
              <a:avLst/>
            </a:prstGeom>
            <a:solidFill>
              <a:schemeClr val="accent2"/>
            </a:solidFill>
            <a:ln w="9525" cap="flat" cmpd="sng" algn="ctr">
              <a:noFill/>
              <a:prstDash val="solid"/>
            </a:ln>
            <a:effectLst/>
          </p:spPr>
          <p:txBody>
            <a:bodyPr lIns="0" rIns="0" rtlCol="0" anchor="t" anchorCtr="0"/>
            <a:lstStyle/>
            <a:p>
              <a:pPr algn="ctr" defTabSz="913824"/>
              <a:r>
                <a:rPr lang="en-US" sz="1125" dirty="0">
                  <a:solidFill>
                    <a:srgbClr val="000000">
                      <a:alpha val="99000"/>
                    </a:srgbClr>
                  </a:solidFill>
                  <a:ea typeface="Segoe UI" pitchFamily="34" charset="0"/>
                  <a:cs typeface="Segoe UI" pitchFamily="34" charset="0"/>
                </a:rPr>
                <a:t>Vendor Manages</a:t>
              </a:r>
            </a:p>
          </p:txBody>
        </p:sp>
      </p:grpSp>
      <p:sp>
        <p:nvSpPr>
          <p:cNvPr id="2" name="Title 1"/>
          <p:cNvSpPr>
            <a:spLocks noGrp="1"/>
          </p:cNvSpPr>
          <p:nvPr>
            <p:ph type="title"/>
          </p:nvPr>
        </p:nvSpPr>
        <p:spPr>
          <a:xfrm>
            <a:off x="1913440" y="1028703"/>
            <a:ext cx="8363938" cy="747897"/>
          </a:xfrm>
        </p:spPr>
        <p:txBody>
          <a:bodyPr/>
          <a:lstStyle/>
          <a:p>
            <a:r>
              <a:rPr lang="en-US" dirty="0" smtClean="0">
                <a:solidFill>
                  <a:schemeClr val="tx1"/>
                </a:solidFill>
              </a:rPr>
              <a:t>Cloud </a:t>
            </a:r>
            <a:r>
              <a:rPr lang="en-US" dirty="0">
                <a:solidFill>
                  <a:schemeClr val="tx1"/>
                </a:solidFill>
              </a:rPr>
              <a:t>Services</a:t>
            </a:r>
          </a:p>
        </p:txBody>
      </p:sp>
      <p:grpSp>
        <p:nvGrpSpPr>
          <p:cNvPr id="13" name="Group 12"/>
          <p:cNvGrpSpPr/>
          <p:nvPr/>
        </p:nvGrpSpPr>
        <p:grpSpPr>
          <a:xfrm>
            <a:off x="1913437" y="1933575"/>
            <a:ext cx="1648254" cy="3771900"/>
            <a:chOff x="1257300" y="1676401"/>
            <a:chExt cx="2197100" cy="5029200"/>
          </a:xfrm>
        </p:grpSpPr>
        <p:sp>
          <p:nvSpPr>
            <p:cNvPr id="11" name="Rectangle 10"/>
            <p:cNvSpPr/>
            <p:nvPr/>
          </p:nvSpPr>
          <p:spPr bwMode="auto">
            <a:xfrm>
              <a:off x="1257300" y="1676401"/>
              <a:ext cx="2197100" cy="50292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50" tIns="28575" rIns="28575" bIns="57150" numCol="1" spcCol="0" rtlCol="0" fromWordArt="0" anchor="b" anchorCtr="0" forceAA="0" compatLnSpc="1">
              <a:prstTxWarp prst="textNoShape">
                <a:avLst/>
              </a:prstTxWarp>
              <a:noAutofit/>
            </a:bodyPr>
            <a:lstStyle/>
            <a:p>
              <a:pPr algn="ctr" defTabSz="685368" fontAlgn="base">
                <a:spcBef>
                  <a:spcPct val="0"/>
                </a:spcBef>
                <a:spcAft>
                  <a:spcPct val="0"/>
                </a:spcAft>
              </a:pPr>
              <a:endParaRPr lang="en-US" sz="1375" spc="-3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1422464" y="1778314"/>
              <a:ext cx="1866772" cy="4790431"/>
              <a:chOff x="1225894" y="1583374"/>
              <a:chExt cx="1866772" cy="4790431"/>
            </a:xfrm>
          </p:grpSpPr>
          <p:sp>
            <p:nvSpPr>
              <p:cNvPr id="124" name="Rectangle 123"/>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49" fontAlgn="base">
                  <a:spcAft>
                    <a:spcPct val="0"/>
                  </a:spcAft>
                </a:pPr>
                <a:r>
                  <a:rPr lang="en-US" sz="1500" dirty="0">
                    <a:solidFill>
                      <a:srgbClr val="292929">
                        <a:alpha val="99000"/>
                      </a:srgbClr>
                    </a:solidFill>
                    <a:ea typeface="Kozuka Gothic Pro R" pitchFamily="34" charset="-128"/>
                  </a:rPr>
                  <a:t>On Premises</a:t>
                </a:r>
              </a:p>
            </p:txBody>
          </p:sp>
          <p:sp>
            <p:nvSpPr>
              <p:cNvPr id="128" name="Rectangle 127"/>
              <p:cNvSpPr/>
              <p:nvPr/>
            </p:nvSpPr>
            <p:spPr>
              <a:xfrm>
                <a:off x="1396458" y="5537988"/>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Storage</a:t>
                </a:r>
              </a:p>
            </p:txBody>
          </p:sp>
          <p:sp>
            <p:nvSpPr>
              <p:cNvPr id="129" name="Rectangle 128"/>
              <p:cNvSpPr/>
              <p:nvPr/>
            </p:nvSpPr>
            <p:spPr>
              <a:xfrm>
                <a:off x="1396458" y="5083169"/>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Servers</a:t>
                </a:r>
              </a:p>
            </p:txBody>
          </p:sp>
          <p:sp>
            <p:nvSpPr>
              <p:cNvPr id="130" name="Rectangle 129"/>
              <p:cNvSpPr/>
              <p:nvPr/>
            </p:nvSpPr>
            <p:spPr>
              <a:xfrm>
                <a:off x="1396458" y="5992805"/>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Networking</a:t>
                </a:r>
              </a:p>
            </p:txBody>
          </p:sp>
          <p:sp>
            <p:nvSpPr>
              <p:cNvPr id="131" name="Rectangle 130"/>
              <p:cNvSpPr/>
              <p:nvPr/>
            </p:nvSpPr>
            <p:spPr>
              <a:xfrm>
                <a:off x="1396458" y="417353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O/S</a:t>
                </a:r>
              </a:p>
            </p:txBody>
          </p:sp>
          <p:sp>
            <p:nvSpPr>
              <p:cNvPr id="132" name="Rectangle 131"/>
              <p:cNvSpPr/>
              <p:nvPr/>
            </p:nvSpPr>
            <p:spPr>
              <a:xfrm>
                <a:off x="1396458" y="3718712"/>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Middleware</a:t>
                </a:r>
              </a:p>
            </p:txBody>
          </p:sp>
          <p:sp>
            <p:nvSpPr>
              <p:cNvPr id="133" name="Rectangle 132"/>
              <p:cNvSpPr/>
              <p:nvPr/>
            </p:nvSpPr>
            <p:spPr>
              <a:xfrm>
                <a:off x="1396458" y="4628350"/>
                <a:ext cx="1638241" cy="381000"/>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Virtualization</a:t>
                </a:r>
              </a:p>
            </p:txBody>
          </p:sp>
          <p:sp>
            <p:nvSpPr>
              <p:cNvPr id="134" name="Rectangle 133"/>
              <p:cNvSpPr/>
              <p:nvPr/>
            </p:nvSpPr>
            <p:spPr>
              <a:xfrm>
                <a:off x="1396458" y="280907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Data</a:t>
                </a:r>
              </a:p>
            </p:txBody>
          </p:sp>
          <p:sp>
            <p:nvSpPr>
              <p:cNvPr id="135" name="Rectangle 134"/>
              <p:cNvSpPr/>
              <p:nvPr/>
            </p:nvSpPr>
            <p:spPr>
              <a:xfrm>
                <a:off x="1396458" y="2354255"/>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Applications</a:t>
                </a:r>
              </a:p>
            </p:txBody>
          </p:sp>
          <p:sp>
            <p:nvSpPr>
              <p:cNvPr id="136" name="Rectangle 135"/>
              <p:cNvSpPr/>
              <p:nvPr/>
            </p:nvSpPr>
            <p:spPr>
              <a:xfrm>
                <a:off x="1396458" y="3263893"/>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4"/>
                <a:r>
                  <a:rPr lang="en-US" sz="1188" dirty="0">
                    <a:solidFill>
                      <a:srgbClr val="000000">
                        <a:alpha val="99000"/>
                      </a:srgbClr>
                    </a:solidFill>
                    <a:ea typeface="Segoe UI" pitchFamily="34" charset="0"/>
                    <a:cs typeface="Segoe UI" pitchFamily="34" charset="0"/>
                  </a:rPr>
                  <a:t>Runtime</a:t>
                </a:r>
              </a:p>
            </p:txBody>
          </p:sp>
        </p:grpSp>
      </p:grpSp>
    </p:spTree>
    <p:extLst>
      <p:ext uri="{BB962C8B-B14F-4D97-AF65-F5344CB8AC3E}">
        <p14:creationId xmlns:p14="http://schemas.microsoft.com/office/powerpoint/2010/main" val="25196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10" presetClass="exit" presetSubtype="0" fill="hold" grpId="1" nodeType="withEffect">
                                  <p:stCondLst>
                                    <p:cond delay="0"/>
                                  </p:stCondLst>
                                  <p:childTnLst>
                                    <p:animEffect transition="out" filter="fade">
                                      <p:cBhvr>
                                        <p:cTn id="14" dur="250"/>
                                        <p:tgtEl>
                                          <p:spTgt spid="74"/>
                                        </p:tgtEl>
                                      </p:cBhvr>
                                    </p:animEffect>
                                    <p:set>
                                      <p:cBhvr>
                                        <p:cTn id="15" dur="1" fill="hold">
                                          <p:stCondLst>
                                            <p:cond delay="249"/>
                                          </p:stCondLst>
                                        </p:cTn>
                                        <p:tgtEl>
                                          <p:spTgt spid="74"/>
                                        </p:tgtEl>
                                        <p:attrNameLst>
                                          <p:attrName>style.visibility</p:attrName>
                                        </p:attrNameLst>
                                      </p:cBhvr>
                                      <p:to>
                                        <p:strVal val="hidden"/>
                                      </p:to>
                                    </p:set>
                                  </p:childTnLst>
                                </p:cTn>
                              </p:par>
                              <p:par>
                                <p:cTn id="16" presetID="22" presetClass="entr" presetSubtype="8"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wipe(left)">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par>
                                <p:cTn id="24" presetID="10" presetClass="exit" presetSubtype="0" fill="hold" nodeType="withEffect">
                                  <p:stCondLst>
                                    <p:cond delay="0"/>
                                  </p:stCondLst>
                                  <p:childTnLst>
                                    <p:animEffect transition="out" filter="fade">
                                      <p:cBhvr>
                                        <p:cTn id="25" dur="250"/>
                                        <p:tgtEl>
                                          <p:spTgt spid="77"/>
                                        </p:tgtEl>
                                      </p:cBhvr>
                                    </p:animEffect>
                                    <p:set>
                                      <p:cBhvr>
                                        <p:cTn id="26" dur="1" fill="hold">
                                          <p:stCondLst>
                                            <p:cond delay="249"/>
                                          </p:stCondLst>
                                        </p:cTn>
                                        <p:tgtEl>
                                          <p:spTgt spid="77"/>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left)">
                                      <p:cBhvr>
                                        <p:cTn id="29" dur="500"/>
                                        <p:tgtEl>
                                          <p:spTgt spid="8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par>
                                <p:cTn id="35" presetID="10" presetClass="exit" presetSubtype="0" fill="hold" nodeType="withEffect">
                                  <p:stCondLst>
                                    <p:cond delay="0"/>
                                  </p:stCondLst>
                                  <p:childTnLst>
                                    <p:animEffect transition="out" filter="fade">
                                      <p:cBhvr>
                                        <p:cTn id="36" dur="250"/>
                                        <p:tgtEl>
                                          <p:spTgt spid="80"/>
                                        </p:tgtEl>
                                      </p:cBhvr>
                                    </p:animEffect>
                                    <p:set>
                                      <p:cBhvr>
                                        <p:cTn id="37" dur="1" fill="hold">
                                          <p:stCondLst>
                                            <p:cond delay="249"/>
                                          </p:stCondLst>
                                        </p:cTn>
                                        <p:tgtEl>
                                          <p:spTgt spid="80"/>
                                        </p:tgtEl>
                                        <p:attrNameLst>
                                          <p:attrName>style.visibility</p:attrName>
                                        </p:attrNameLst>
                                      </p:cBhvr>
                                      <p:to>
                                        <p:strVal val="hidden"/>
                                      </p:to>
                                    </p:se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Cloud Services</a:t>
            </a:r>
            <a:endParaRPr lang="en-US" dirty="0"/>
          </a:p>
        </p:txBody>
      </p:sp>
    </p:spTree>
    <p:extLst>
      <p:ext uri="{BB962C8B-B14F-4D97-AF65-F5344CB8AC3E}">
        <p14:creationId xmlns:p14="http://schemas.microsoft.com/office/powerpoint/2010/main" val="88394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084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4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sp>
        <p:nvSpPr>
          <p:cNvPr id="6" name="Rectangle 5"/>
          <p:cNvSpPr/>
          <p:nvPr/>
        </p:nvSpPr>
        <p:spPr bwMode="auto">
          <a:xfrm>
            <a:off x="2473216" y="2983041"/>
            <a:ext cx="3455934" cy="2598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 name="Rectangle 9"/>
          <p:cNvSpPr/>
          <p:nvPr/>
        </p:nvSpPr>
        <p:spPr bwMode="auto">
          <a:xfrm>
            <a:off x="6098290" y="2983041"/>
            <a:ext cx="3474720" cy="25988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2431" y="1843787"/>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ln>
                  <a:solidFill>
                    <a:srgbClr val="FFFFFF">
                      <a:alpha val="0"/>
                    </a:srgbClr>
                  </a:solidFill>
                </a:ln>
                <a:solidFill>
                  <a:srgbClr val="5F5F5F">
                    <a:alpha val="99000"/>
                  </a:srgbClr>
                </a:solidFill>
                <a:latin typeface="Segoe UI Light" pitchFamily="34" charset="0"/>
              </a:rPr>
              <a:t>A container of related service roles</a:t>
            </a:r>
            <a:endParaRPr lang="en-US" dirty="0">
              <a:ln>
                <a:solidFill>
                  <a:srgbClr val="FFFFFF">
                    <a:alpha val="0"/>
                  </a:srgbClr>
                </a:solidFill>
              </a:ln>
              <a:solidFill>
                <a:srgbClr val="5F5F5F">
                  <a:alpha val="99000"/>
                </a:srgbClr>
              </a:solidFill>
              <a:latin typeface="Segoe UI Light" pitchFamily="34" charset="0"/>
            </a:endParaRPr>
          </a:p>
        </p:txBody>
      </p:sp>
      <p:sp>
        <p:nvSpPr>
          <p:cNvPr id="13" name="TextBox 12"/>
          <p:cNvSpPr txBox="1"/>
          <p:nvPr/>
        </p:nvSpPr>
        <p:spPr>
          <a:xfrm>
            <a:off x="2454430" y="3147933"/>
            <a:ext cx="3474720" cy="553998"/>
          </a:xfrm>
          <a:prstGeom prst="rect">
            <a:avLst/>
          </a:prstGeom>
          <a:noFill/>
        </p:spPr>
        <p:txBody>
          <a:bodyPr wrap="square" lIns="0" tIns="0" rIns="0" bIns="0" rtlCol="0">
            <a:spAutoFit/>
          </a:bodyPr>
          <a:lstStyle/>
          <a:p>
            <a:pPr algn="ctr" defTabSz="914363">
              <a:lnSpc>
                <a:spcPct val="90000"/>
              </a:lnSpc>
              <a:spcBef>
                <a:spcPct val="20000"/>
              </a:spcBef>
              <a:buSzPct val="80000"/>
            </a:pPr>
            <a:r>
              <a:rPr lang="en-US" sz="4000" dirty="0">
                <a:solidFill>
                  <a:srgbClr val="FFFFFF">
                    <a:alpha val="99000"/>
                  </a:srgbClr>
                </a:solidFill>
                <a:latin typeface="Segoe UI Light" pitchFamily="34" charset="0"/>
              </a:rPr>
              <a:t>Web Role</a:t>
            </a:r>
          </a:p>
        </p:txBody>
      </p:sp>
      <p:sp>
        <p:nvSpPr>
          <p:cNvPr id="14" name="TextBox 13"/>
          <p:cNvSpPr txBox="1"/>
          <p:nvPr/>
        </p:nvSpPr>
        <p:spPr>
          <a:xfrm>
            <a:off x="6098290" y="3147933"/>
            <a:ext cx="3474720" cy="553998"/>
          </a:xfrm>
          <a:prstGeom prst="rect">
            <a:avLst/>
          </a:prstGeom>
          <a:noFill/>
        </p:spPr>
        <p:txBody>
          <a:bodyPr wrap="square" lIns="0" tIns="0" rIns="0" bIns="0" rtlCol="0">
            <a:spAutoFit/>
          </a:bodyPr>
          <a:lstStyle/>
          <a:p>
            <a:pPr algn="ctr" defTabSz="914363">
              <a:lnSpc>
                <a:spcPct val="90000"/>
              </a:lnSpc>
              <a:spcBef>
                <a:spcPct val="20000"/>
              </a:spcBef>
              <a:buSzPct val="80000"/>
            </a:pPr>
            <a:r>
              <a:rPr lang="en-US" sz="4000" dirty="0">
                <a:solidFill>
                  <a:srgbClr val="FFFFFF">
                    <a:alpha val="99000"/>
                  </a:srgbClr>
                </a:solidFill>
                <a:latin typeface="Segoe UI Light" pitchFamily="34" charset="0"/>
              </a:rPr>
              <a:t>Worker Role</a:t>
            </a:r>
          </a:p>
        </p:txBody>
      </p:sp>
      <p:sp>
        <p:nvSpPr>
          <p:cNvPr id="17" name="Freeform 62"/>
          <p:cNvSpPr>
            <a:spLocks noEditPoints="1"/>
          </p:cNvSpPr>
          <p:nvPr/>
        </p:nvSpPr>
        <p:spPr bwMode="black">
          <a:xfrm>
            <a:off x="3697054" y="3905330"/>
            <a:ext cx="926013" cy="92577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grpSp>
        <p:nvGrpSpPr>
          <p:cNvPr id="18" name="Group 17"/>
          <p:cNvGrpSpPr/>
          <p:nvPr/>
        </p:nvGrpSpPr>
        <p:grpSpPr bwMode="black">
          <a:xfrm>
            <a:off x="7283679" y="3962154"/>
            <a:ext cx="1103942" cy="898105"/>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4619892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GB" dirty="0"/>
          </a:p>
        </p:txBody>
      </p:sp>
      <p:sp>
        <p:nvSpPr>
          <p:cNvPr id="6" name="Rectangle 5"/>
          <p:cNvSpPr/>
          <p:nvPr/>
        </p:nvSpPr>
        <p:spPr bwMode="auto">
          <a:xfrm>
            <a:off x="5153370" y="1500916"/>
            <a:ext cx="5842108" cy="2339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9" tIns="91419" rIns="45709" bIns="45709"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spcBef>
                <a:spcPct val="0"/>
              </a:spcBef>
              <a:spcAft>
                <a:spcPts val="600"/>
              </a:spcAft>
            </a:pPr>
            <a:r>
              <a:rPr lang="en-US" sz="3999" kern="0" spc="-100" dirty="0">
                <a:gradFill>
                  <a:gsLst>
                    <a:gs pos="0">
                      <a:srgbClr val="FFFFFF"/>
                    </a:gs>
                    <a:gs pos="100000">
                      <a:srgbClr val="FFFFFF"/>
                    </a:gs>
                  </a:gsLst>
                  <a:lin ang="5400000" scaled="0"/>
                </a:gradFill>
                <a:latin typeface="Segoe UI Light"/>
              </a:rPr>
              <a:t>Agenda</a:t>
            </a:r>
          </a:p>
          <a:p>
            <a:r>
              <a:rPr lang="en-GB" sz="2200" spc="-50" dirty="0" smtClean="0">
                <a:gradFill>
                  <a:gsLst>
                    <a:gs pos="0">
                      <a:srgbClr val="FFFFFF"/>
                    </a:gs>
                    <a:gs pos="100000">
                      <a:srgbClr val="FFFFFF"/>
                    </a:gs>
                  </a:gsLst>
                  <a:lin ang="5400000" scaled="0"/>
                </a:gradFill>
                <a:cs typeface="Arial" charset="0"/>
              </a:rPr>
              <a:t>Windows Azure Intro</a:t>
            </a:r>
            <a:endParaRPr lang="en-GB" sz="2200" spc="-50" dirty="0">
              <a:gradFill>
                <a:gsLst>
                  <a:gs pos="0">
                    <a:srgbClr val="FFFFFF"/>
                  </a:gs>
                  <a:gs pos="100000">
                    <a:srgbClr val="FFFFFF"/>
                  </a:gs>
                </a:gsLst>
                <a:lin ang="5400000" scaled="0"/>
              </a:gradFill>
              <a:cs typeface="Arial" charset="0"/>
            </a:endParaRPr>
          </a:p>
          <a:p>
            <a:r>
              <a:rPr lang="en-US" sz="2200" spc="-50" dirty="0" smtClean="0">
                <a:gradFill>
                  <a:gsLst>
                    <a:gs pos="0">
                      <a:srgbClr val="FFFFFF"/>
                    </a:gs>
                    <a:gs pos="100000">
                      <a:srgbClr val="FFFFFF"/>
                    </a:gs>
                  </a:gsLst>
                  <a:lin ang="5400000" scaled="0"/>
                </a:gradFill>
                <a:cs typeface="Arial" charset="0"/>
              </a:rPr>
              <a:t>Demos</a:t>
            </a:r>
            <a:endParaRPr lang="en-GB" sz="2200" spc="-50" dirty="0">
              <a:gradFill>
                <a:gsLst>
                  <a:gs pos="0">
                    <a:srgbClr val="FFFFFF"/>
                  </a:gs>
                  <a:gs pos="100000">
                    <a:srgbClr val="FFFFFF"/>
                  </a:gs>
                </a:gsLst>
                <a:lin ang="5400000" scaled="0"/>
              </a:gradFill>
              <a:cs typeface="Arial" charset="0"/>
            </a:endParaRPr>
          </a:p>
          <a:p>
            <a:endParaRPr lang="en-GB" sz="1600" spc="-50" dirty="0">
              <a:gradFill>
                <a:gsLst>
                  <a:gs pos="0">
                    <a:srgbClr val="FFFFFF"/>
                  </a:gs>
                  <a:gs pos="100000">
                    <a:srgbClr val="FFFFFF"/>
                  </a:gs>
                </a:gsLst>
                <a:lin ang="5400000" scaled="0"/>
              </a:gradFill>
              <a:cs typeface="Arial" charset="0"/>
            </a:endParaRPr>
          </a:p>
          <a:p>
            <a:endParaRPr lang="en-GB" sz="1600" spc="-50" dirty="0">
              <a:gradFill>
                <a:gsLst>
                  <a:gs pos="0">
                    <a:srgbClr val="FFFFFF"/>
                  </a:gs>
                  <a:gs pos="100000">
                    <a:srgbClr val="FFFFFF"/>
                  </a:gs>
                </a:gsLst>
                <a:lin ang="5400000" scaled="0"/>
              </a:gradFill>
              <a:cs typeface="Arial" charset="0"/>
            </a:endParaRPr>
          </a:p>
          <a:p>
            <a:endParaRPr lang="en-GB" sz="1600" spc="-50" dirty="0">
              <a:gradFill>
                <a:gsLst>
                  <a:gs pos="0">
                    <a:srgbClr val="FFFFFF"/>
                  </a:gs>
                  <a:gs pos="100000">
                    <a:srgbClr val="FFFFFF"/>
                  </a:gs>
                </a:gsLst>
                <a:lin ang="5400000" scaled="0"/>
              </a:gradFill>
              <a:cs typeface="Arial" charset="0"/>
            </a:endParaRPr>
          </a:p>
        </p:txBody>
      </p:sp>
      <p:sp>
        <p:nvSpPr>
          <p:cNvPr id="7" name="Rectangle 6"/>
          <p:cNvSpPr/>
          <p:nvPr/>
        </p:nvSpPr>
        <p:spPr bwMode="auto">
          <a:xfrm>
            <a:off x="1081825" y="1500915"/>
            <a:ext cx="3962031" cy="38561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9" tIns="91419" rIns="45709" bIns="45709"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spcBef>
                <a:spcPct val="0"/>
              </a:spcBef>
              <a:spcAft>
                <a:spcPts val="600"/>
              </a:spcAft>
            </a:pPr>
            <a:r>
              <a:rPr lang="en-US" sz="3999" kern="0" spc="-100" dirty="0">
                <a:gradFill>
                  <a:gsLst>
                    <a:gs pos="0">
                      <a:srgbClr val="FFFFFF"/>
                    </a:gs>
                    <a:gs pos="100000">
                      <a:srgbClr val="FFFFFF"/>
                    </a:gs>
                  </a:gsLst>
                  <a:lin ang="5400000" scaled="0"/>
                </a:gradFill>
                <a:latin typeface="Segoe UI Light"/>
              </a:rPr>
              <a:t>Who</a:t>
            </a:r>
          </a:p>
          <a:p>
            <a:pPr>
              <a:spcAft>
                <a:spcPts val="600"/>
              </a:spcAft>
            </a:pPr>
            <a:r>
              <a:rPr lang="en-US" sz="2200" spc="-50" dirty="0">
                <a:gradFill>
                  <a:gsLst>
                    <a:gs pos="0">
                      <a:srgbClr val="FFFFFF"/>
                    </a:gs>
                    <a:gs pos="100000">
                      <a:srgbClr val="FFFFFF"/>
                    </a:gs>
                  </a:gsLst>
                  <a:lin ang="5400000" scaled="0"/>
                </a:gradFill>
                <a:cs typeface="Arial" charset="0"/>
              </a:rPr>
              <a:t>Richard Conway, </a:t>
            </a:r>
            <a:r>
              <a:rPr lang="en-US" sz="2200" spc="-50" dirty="0" smtClean="0">
                <a:gradFill>
                  <a:gsLst>
                    <a:gs pos="0">
                      <a:srgbClr val="FFFFFF"/>
                    </a:gs>
                    <a:gs pos="100000">
                      <a:srgbClr val="FFFFFF"/>
                    </a:gs>
                  </a:gsLst>
                  <a:lin ang="5400000" scaled="0"/>
                </a:gradFill>
                <a:cs typeface="Arial" charset="0"/>
              </a:rPr>
              <a:t>co-founder </a:t>
            </a:r>
            <a:r>
              <a:rPr lang="en-US" sz="2200" spc="-50" dirty="0">
                <a:gradFill>
                  <a:gsLst>
                    <a:gs pos="0">
                      <a:srgbClr val="FFFFFF"/>
                    </a:gs>
                    <a:gs pos="100000">
                      <a:srgbClr val="FFFFFF"/>
                    </a:gs>
                  </a:gsLst>
                  <a:lin ang="5400000" scaled="0"/>
                </a:gradFill>
                <a:cs typeface="Arial" charset="0"/>
              </a:rPr>
              <a:t>of the UK Windows Azure Users Group, </a:t>
            </a:r>
            <a:r>
              <a:rPr lang="en-US" sz="2200" spc="-50" dirty="0" smtClean="0">
                <a:gradFill>
                  <a:gsLst>
                    <a:gs pos="0">
                      <a:srgbClr val="FFFFFF"/>
                    </a:gs>
                    <a:gs pos="100000">
                      <a:srgbClr val="FFFFFF"/>
                    </a:gs>
                  </a:gsLst>
                  <a:lin ang="5400000" scaled="0"/>
                </a:gradFill>
                <a:cs typeface="Arial" charset="0"/>
              </a:rPr>
              <a:t>Windows Azure MVP and Insider and </a:t>
            </a:r>
            <a:r>
              <a:rPr lang="en-US" sz="2200" spc="-50" dirty="0">
                <a:gradFill>
                  <a:gsLst>
                    <a:gs pos="0">
                      <a:srgbClr val="FFFFFF"/>
                    </a:gs>
                    <a:gs pos="100000">
                      <a:srgbClr val="FFFFFF"/>
                    </a:gs>
                  </a:gsLst>
                  <a:lin ang="5400000" scaled="0"/>
                </a:gradFill>
                <a:cs typeface="Arial" charset="0"/>
              </a:rPr>
              <a:t>lover of all things </a:t>
            </a:r>
            <a:r>
              <a:rPr lang="en-US" sz="2200" spc="-50" dirty="0" smtClean="0">
                <a:gradFill>
                  <a:gsLst>
                    <a:gs pos="0">
                      <a:srgbClr val="FFFFFF"/>
                    </a:gs>
                    <a:gs pos="100000">
                      <a:srgbClr val="FFFFFF"/>
                    </a:gs>
                  </a:gsLst>
                  <a:lin ang="5400000" scaled="0"/>
                </a:gradFill>
                <a:cs typeface="Arial" charset="0"/>
              </a:rPr>
              <a:t>Cloud</a:t>
            </a:r>
            <a:r>
              <a:rPr lang="en-US" sz="2200" spc="-50" dirty="0">
                <a:gradFill>
                  <a:gsLst>
                    <a:gs pos="0">
                      <a:srgbClr val="FFFFFF"/>
                    </a:gs>
                    <a:gs pos="100000">
                      <a:srgbClr val="FFFFFF"/>
                    </a:gs>
                  </a:gsLst>
                  <a:lin ang="5400000" scaled="0"/>
                </a:gradFill>
                <a:cs typeface="Arial" charset="0"/>
              </a:rPr>
              <a:t>, </a:t>
            </a:r>
            <a:r>
              <a:rPr lang="en-US" sz="2200" spc="-50" dirty="0" smtClean="0">
                <a:gradFill>
                  <a:gsLst>
                    <a:gs pos="0">
                      <a:srgbClr val="FFFFFF"/>
                    </a:gs>
                    <a:gs pos="100000">
                      <a:srgbClr val="FFFFFF"/>
                    </a:gs>
                  </a:gsLst>
                  <a:lin ang="5400000" scaled="0"/>
                </a:gradFill>
                <a:cs typeface="Arial" charset="0"/>
              </a:rPr>
              <a:t>HPC, Big Data and Machine Learning! Director of Microsoft Partner </a:t>
            </a:r>
            <a:r>
              <a:rPr lang="en-US" sz="2200" spc="-50" dirty="0" err="1" smtClean="0">
                <a:gradFill>
                  <a:gsLst>
                    <a:gs pos="0">
                      <a:srgbClr val="FFFFFF"/>
                    </a:gs>
                    <a:gs pos="100000">
                      <a:srgbClr val="FFFFFF"/>
                    </a:gs>
                  </a:gsLst>
                  <a:lin ang="5400000" scaled="0"/>
                </a:gradFill>
                <a:cs typeface="Arial" charset="0"/>
              </a:rPr>
              <a:t>Elastacloud</a:t>
            </a:r>
            <a:r>
              <a:rPr lang="en-US" sz="2200" spc="-50" dirty="0" smtClean="0">
                <a:gradFill>
                  <a:gsLst>
                    <a:gs pos="0">
                      <a:srgbClr val="FFFFFF"/>
                    </a:gs>
                    <a:gs pos="100000">
                      <a:srgbClr val="FFFFFF"/>
                    </a:gs>
                  </a:gsLst>
                  <a:lin ang="5400000" scaled="0"/>
                </a:gradFill>
                <a:cs typeface="Arial" charset="0"/>
              </a:rPr>
              <a:t>. Author of Fluent Management. Follow @</a:t>
            </a:r>
            <a:r>
              <a:rPr lang="en-US" sz="2200" spc="-50" dirty="0" err="1" smtClean="0">
                <a:gradFill>
                  <a:gsLst>
                    <a:gs pos="0">
                      <a:srgbClr val="FFFFFF"/>
                    </a:gs>
                    <a:gs pos="100000">
                      <a:srgbClr val="FFFFFF"/>
                    </a:gs>
                  </a:gsLst>
                  <a:lin ang="5400000" scaled="0"/>
                </a:gradFill>
                <a:cs typeface="Arial" charset="0"/>
              </a:rPr>
              <a:t>azurecoder</a:t>
            </a:r>
            <a:endParaRPr lang="en-US" sz="2200" spc="-50" dirty="0">
              <a:gradFill>
                <a:gsLst>
                  <a:gs pos="0">
                    <a:srgbClr val="FFFFFF"/>
                  </a:gs>
                  <a:gs pos="100000">
                    <a:srgbClr val="FFFFFF"/>
                  </a:gs>
                </a:gsLst>
                <a:lin ang="5400000" scaled="0"/>
              </a:gradFill>
              <a:cs typeface="Arial" charset="0"/>
            </a:endParaRPr>
          </a:p>
        </p:txBody>
      </p:sp>
      <p:sp>
        <p:nvSpPr>
          <p:cNvPr id="4" name="Rectangle 3"/>
          <p:cNvSpPr/>
          <p:nvPr/>
        </p:nvSpPr>
        <p:spPr bwMode="auto">
          <a:xfrm>
            <a:off x="7870353" y="2349664"/>
            <a:ext cx="1859898" cy="197545"/>
          </a:xfrm>
          <a:prstGeom prst="rect">
            <a:avLst/>
          </a:prstGeom>
          <a:solidFill>
            <a:schemeClr val="bg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z="800" spc="-50" dirty="0">
              <a:solidFill>
                <a:srgbClr val="000000"/>
              </a:solidFill>
              <a:ea typeface="Segoe UI" pitchFamily="34" charset="0"/>
              <a:cs typeface="Segoe UI" pitchFamily="34" charset="0"/>
            </a:endParaRPr>
          </a:p>
        </p:txBody>
      </p:sp>
      <p:sp>
        <p:nvSpPr>
          <p:cNvPr id="10" name="Rectangle 9"/>
          <p:cNvSpPr/>
          <p:nvPr/>
        </p:nvSpPr>
        <p:spPr bwMode="auto">
          <a:xfrm>
            <a:off x="7870353" y="1790080"/>
            <a:ext cx="2973658" cy="230979"/>
          </a:xfrm>
          <a:prstGeom prst="rect">
            <a:avLst/>
          </a:prstGeom>
          <a:solidFill>
            <a:schemeClr val="bg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ctr" anchorCtr="0" forceAA="0" compatLnSpc="1">
            <a:prstTxWarp prst="textNoShape">
              <a:avLst/>
            </a:prstTxWarp>
            <a:noAutofit/>
          </a:bodyPr>
          <a:lstStyle/>
          <a:p>
            <a:pPr algn="ctr" defTabSz="913916" fontAlgn="base">
              <a:spcBef>
                <a:spcPct val="0"/>
              </a:spcBef>
              <a:spcAft>
                <a:spcPct val="0"/>
              </a:spcAft>
            </a:pPr>
            <a:r>
              <a:rPr lang="en-GB" sz="1100" spc="-50" dirty="0">
                <a:solidFill>
                  <a:srgbClr val="00AEEF"/>
                </a:solidFill>
                <a:ea typeface="Segoe UI" pitchFamily="34" charset="0"/>
                <a:cs typeface="Segoe UI" pitchFamily="34" charset="0"/>
              </a:rPr>
              <a:t>Time until next </a:t>
            </a:r>
            <a:r>
              <a:rPr lang="en-GB" sz="1100" spc="-50" dirty="0" smtClean="0">
                <a:solidFill>
                  <a:srgbClr val="00AEEF"/>
                </a:solidFill>
                <a:ea typeface="Segoe UI" pitchFamily="34" charset="0"/>
                <a:cs typeface="Segoe UI" pitchFamily="34" charset="0"/>
              </a:rPr>
              <a:t>coffee 1:30</a:t>
            </a:r>
            <a:endParaRPr lang="en-GB" spc="-50" dirty="0">
              <a:solidFill>
                <a:srgbClr val="00AEEF"/>
              </a:solidFill>
              <a:ea typeface="Segoe UI" pitchFamily="34" charset="0"/>
              <a:cs typeface="Segoe UI" pitchFamily="34" charset="0"/>
            </a:endParaRPr>
          </a:p>
        </p:txBody>
      </p:sp>
      <p:sp>
        <p:nvSpPr>
          <p:cNvPr id="11" name="Rectangle 10"/>
          <p:cNvSpPr/>
          <p:nvPr/>
        </p:nvSpPr>
        <p:spPr bwMode="auto">
          <a:xfrm>
            <a:off x="9824775" y="2627488"/>
            <a:ext cx="1019236" cy="207419"/>
          </a:xfrm>
          <a:prstGeom prst="rect">
            <a:avLst/>
          </a:prstGeom>
          <a:solidFill>
            <a:schemeClr val="bg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z="8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Content Placeholder 4"/>
          <p:cNvPicPr>
            <a:picLocks noGrp="1" noChangeAspect="1"/>
          </p:cNvPicPr>
          <p:nvPr>
            <p:ph idx="1"/>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tretch>
            <a:fillRect/>
          </a:stretch>
        </p:blipFill>
        <p:spPr>
          <a:xfrm>
            <a:off x="10163796" y="1800245"/>
            <a:ext cx="361990" cy="220814"/>
          </a:xfrm>
          <a:noFill/>
        </p:spPr>
      </p:pic>
      <p:sp>
        <p:nvSpPr>
          <p:cNvPr id="3" name="TextBox 2"/>
          <p:cNvSpPr txBox="1"/>
          <p:nvPr/>
        </p:nvSpPr>
        <p:spPr>
          <a:xfrm>
            <a:off x="9839765" y="2362543"/>
            <a:ext cx="1010051" cy="184666"/>
          </a:xfrm>
          <a:prstGeom prst="rect">
            <a:avLst/>
          </a:prstGeom>
          <a:noFill/>
        </p:spPr>
        <p:txBody>
          <a:bodyPr wrap="square" lIns="0" tIns="0" rIns="0" bIns="0" rtlCol="0">
            <a:spAutoFit/>
          </a:bodyPr>
          <a:lstStyle/>
          <a:p>
            <a:r>
              <a:rPr lang="en-GB" sz="1200" dirty="0" smtClean="0">
                <a:solidFill>
                  <a:srgbClr val="FFFFFF"/>
                </a:solidFill>
                <a:latin typeface="Segoe UI Light" pitchFamily="34" charset="0"/>
              </a:rPr>
              <a:t>60 minutes</a:t>
            </a:r>
          </a:p>
        </p:txBody>
      </p:sp>
      <p:sp>
        <p:nvSpPr>
          <p:cNvPr id="17" name="TextBox 16"/>
          <p:cNvSpPr txBox="1"/>
          <p:nvPr/>
        </p:nvSpPr>
        <p:spPr>
          <a:xfrm>
            <a:off x="8991261" y="2640868"/>
            <a:ext cx="738990" cy="184666"/>
          </a:xfrm>
          <a:prstGeom prst="rect">
            <a:avLst/>
          </a:prstGeom>
          <a:noFill/>
        </p:spPr>
        <p:txBody>
          <a:bodyPr wrap="square" lIns="0" tIns="0" rIns="0" bIns="0" rtlCol="0">
            <a:spAutoFit/>
          </a:bodyPr>
          <a:lstStyle/>
          <a:p>
            <a:r>
              <a:rPr lang="en-GB" sz="1200" dirty="0">
                <a:solidFill>
                  <a:srgbClr val="FFFFFF"/>
                </a:solidFill>
                <a:latin typeface="Segoe UI Light" pitchFamily="34" charset="0"/>
              </a:rPr>
              <a:t>3</a:t>
            </a:r>
            <a:r>
              <a:rPr lang="en-GB" sz="1200" dirty="0" smtClean="0">
                <a:solidFill>
                  <a:srgbClr val="FFFFFF"/>
                </a:solidFill>
                <a:latin typeface="Segoe UI Light" pitchFamily="34" charset="0"/>
              </a:rPr>
              <a:t>0 minutes</a:t>
            </a:r>
          </a:p>
        </p:txBody>
      </p:sp>
      <p:sp>
        <p:nvSpPr>
          <p:cNvPr id="9" name="TextBox 8"/>
          <p:cNvSpPr txBox="1"/>
          <p:nvPr/>
        </p:nvSpPr>
        <p:spPr>
          <a:xfrm>
            <a:off x="5228216" y="3991087"/>
            <a:ext cx="3367144" cy="615553"/>
          </a:xfrm>
          <a:prstGeom prst="rect">
            <a:avLst/>
          </a:prstGeom>
          <a:noFill/>
        </p:spPr>
        <p:txBody>
          <a:bodyPr wrap="square" lIns="0" tIns="0" rIns="0" bIns="0" rtlCol="0">
            <a:spAutoFit/>
          </a:bodyPr>
          <a:lstStyle/>
          <a:p>
            <a:r>
              <a:rPr lang="en-US" sz="40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Tool vendors</a:t>
            </a:r>
            <a:endParaRPr lang="en-GB"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12" name="Picture 11"/>
          <p:cNvPicPr>
            <a:picLocks noChangeAspect="1"/>
          </p:cNvPicPr>
          <p:nvPr/>
        </p:nvPicPr>
        <p:blipFill>
          <a:blip r:embed="rId5"/>
          <a:stretch>
            <a:fillRect/>
          </a:stretch>
        </p:blipFill>
        <p:spPr>
          <a:xfrm>
            <a:off x="5562849" y="4867479"/>
            <a:ext cx="1238423" cy="285790"/>
          </a:xfrm>
          <a:prstGeom prst="rect">
            <a:avLst/>
          </a:prstGeom>
        </p:spPr>
      </p:pic>
      <p:pic>
        <p:nvPicPr>
          <p:cNvPr id="15" name="Picture 14"/>
          <p:cNvPicPr>
            <a:picLocks noChangeAspect="1"/>
          </p:cNvPicPr>
          <p:nvPr/>
        </p:nvPicPr>
        <p:blipFill>
          <a:blip r:embed="rId6"/>
          <a:stretch>
            <a:fillRect/>
          </a:stretch>
        </p:blipFill>
        <p:spPr>
          <a:xfrm>
            <a:off x="7320265" y="4702107"/>
            <a:ext cx="4039164" cy="1419423"/>
          </a:xfrm>
          <a:prstGeom prst="rect">
            <a:avLst/>
          </a:prstGeom>
        </p:spPr>
      </p:pic>
      <p:pic>
        <p:nvPicPr>
          <p:cNvPr id="16" name="Picture 15"/>
          <p:cNvPicPr>
            <a:picLocks noChangeAspect="1"/>
          </p:cNvPicPr>
          <p:nvPr/>
        </p:nvPicPr>
        <p:blipFill>
          <a:blip r:embed="rId7"/>
          <a:stretch>
            <a:fillRect/>
          </a:stretch>
        </p:blipFill>
        <p:spPr>
          <a:xfrm>
            <a:off x="5639060" y="5391255"/>
            <a:ext cx="1086002" cy="1066949"/>
          </a:xfrm>
          <a:prstGeom prst="rect">
            <a:avLst/>
          </a:prstGeom>
        </p:spPr>
      </p:pic>
    </p:spTree>
    <p:extLst>
      <p:ext uri="{BB962C8B-B14F-4D97-AF65-F5344CB8AC3E}">
        <p14:creationId xmlns:p14="http://schemas.microsoft.com/office/powerpoint/2010/main" val="276602832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6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705354"/>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3"/>
            </p:custDataLst>
          </p:nvPr>
        </p:nvSpPr>
        <p:spPr/>
        <p:txBody>
          <a:bodyPr/>
          <a:lstStyle/>
          <a:p>
            <a:r>
              <a:rPr lang="en-US" dirty="0" smtClean="0"/>
              <a:t>What Can It Run?</a:t>
            </a:r>
            <a:endParaRPr lang="en-US" dirty="0"/>
          </a:p>
        </p:txBody>
      </p:sp>
      <p:grpSp>
        <p:nvGrpSpPr>
          <p:cNvPr id="3" name="Group 2"/>
          <p:cNvGrpSpPr/>
          <p:nvPr/>
        </p:nvGrpSpPr>
        <p:grpSpPr>
          <a:xfrm>
            <a:off x="736108" y="1895139"/>
            <a:ext cx="4117399" cy="3678083"/>
            <a:chOff x="734518" y="1895138"/>
            <a:chExt cx="10698775" cy="3678083"/>
          </a:xfrm>
        </p:grpSpPr>
        <p:sp>
          <p:nvSpPr>
            <p:cNvPr id="6" name="Rectangle 5"/>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spcBef>
                  <a:spcPts val="1200"/>
                </a:spcBef>
                <a:buSzPct val="80000"/>
              </a:pPr>
              <a:r>
                <a:rPr lang="en-US" sz="3600" dirty="0">
                  <a:ln>
                    <a:solidFill>
                      <a:srgbClr val="FFFFFF">
                        <a:alpha val="0"/>
                      </a:srgbClr>
                    </a:solidFill>
                  </a:ln>
                  <a:solidFill>
                    <a:srgbClr val="FFFFFF">
                      <a:alpha val="99000"/>
                    </a:srgbClr>
                  </a:solidFill>
                  <a:latin typeface="Segoe UI Light" pitchFamily="34" charset="0"/>
                </a:rPr>
                <a:t>General Rule</a:t>
              </a:r>
            </a:p>
          </p:txBody>
        </p:sp>
        <p:sp>
          <p:nvSpPr>
            <p:cNvPr id="7" name="Rectangle 6"/>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spcBef>
                  <a:spcPts val="1200"/>
                </a:spcBef>
                <a:buSzPct val="80000"/>
              </a:pPr>
              <a:r>
                <a:rPr lang="en-US" sz="3200" dirty="0">
                  <a:ln>
                    <a:solidFill>
                      <a:srgbClr val="FFFFFF">
                        <a:alpha val="0"/>
                      </a:srgbClr>
                    </a:solidFill>
                  </a:ln>
                  <a:solidFill>
                    <a:srgbClr val="FFFFFF">
                      <a:alpha val="99000"/>
                    </a:srgbClr>
                  </a:solidFill>
                  <a:latin typeface="Segoe UI Light" pitchFamily="34" charset="0"/>
                </a:rPr>
                <a:t>Choice of Language</a:t>
              </a:r>
            </a:p>
          </p:txBody>
        </p:sp>
        <p:sp>
          <p:nvSpPr>
            <p:cNvPr id="8" name="Rectangle 7"/>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spcBef>
                  <a:spcPts val="1200"/>
                </a:spcBef>
                <a:buSzPct val="80000"/>
              </a:pPr>
              <a:r>
                <a:rPr lang="en-US" sz="3200" dirty="0">
                  <a:ln>
                    <a:solidFill>
                      <a:srgbClr val="FFFFFF">
                        <a:alpha val="0"/>
                      </a:srgbClr>
                    </a:solidFill>
                  </a:ln>
                  <a:solidFill>
                    <a:srgbClr val="FFFFFF">
                      <a:alpha val="99000"/>
                    </a:srgbClr>
                  </a:solidFill>
                  <a:latin typeface="Segoe UI Light" pitchFamily="34" charset="0"/>
                </a:rPr>
                <a:t>Choice of Frameworks</a:t>
              </a:r>
            </a:p>
          </p:txBody>
        </p:sp>
      </p:grpSp>
      <p:grpSp>
        <p:nvGrpSpPr>
          <p:cNvPr id="9" name="Group 8"/>
          <p:cNvGrpSpPr/>
          <p:nvPr/>
        </p:nvGrpSpPr>
        <p:grpSpPr>
          <a:xfrm>
            <a:off x="4976144" y="1885235"/>
            <a:ext cx="6483436" cy="3678083"/>
            <a:chOff x="734518" y="1895138"/>
            <a:chExt cx="10698775" cy="3678083"/>
          </a:xfrm>
        </p:grpSpPr>
        <p:sp>
          <p:nvSpPr>
            <p:cNvPr id="10" name="Rectangle 9"/>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274320" bIns="45718" numCol="1" rtlCol="0" anchor="ctr" anchorCtr="0" compatLnSpc="1">
              <a:prstTxWarp prst="textNoShape">
                <a:avLst/>
              </a:prstTxWarp>
            </a:bodyPr>
            <a:lstStyle/>
            <a:p>
              <a:pPr marL="460375" lvl="1" algn="ctr" defTabSz="914363">
                <a:spcBef>
                  <a:spcPts val="300"/>
                </a:spcBef>
                <a:buSzPct val="80000"/>
              </a:pPr>
              <a:r>
                <a:rPr lang="en-US" sz="2000" dirty="0">
                  <a:ln>
                    <a:solidFill>
                      <a:srgbClr val="FFFFFF">
                        <a:alpha val="0"/>
                      </a:srgbClr>
                    </a:solidFill>
                  </a:ln>
                  <a:solidFill>
                    <a:srgbClr val="FFFFFF">
                      <a:alpha val="99000"/>
                    </a:srgbClr>
                  </a:solidFill>
                </a:rPr>
                <a:t>If it runs in Windows it runs in Windows Azure</a:t>
              </a:r>
            </a:p>
          </p:txBody>
        </p:sp>
        <p:sp>
          <p:nvSpPr>
            <p:cNvPr id="11" name="Rectangle 10"/>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274320" bIns="45718" numCol="1" rtlCol="0" anchor="ctr" anchorCtr="0" compatLnSpc="1">
              <a:prstTxWarp prst="textNoShape">
                <a:avLst/>
              </a:prstTxWarp>
            </a:bodyPr>
            <a:lstStyle/>
            <a:p>
              <a:pPr marL="460375" lvl="1" algn="ctr" defTabSz="914363">
                <a:spcBef>
                  <a:spcPts val="300"/>
                </a:spcBef>
                <a:buSzPct val="80000"/>
              </a:pPr>
              <a:r>
                <a:rPr lang="en-US" sz="2000" dirty="0">
                  <a:ln>
                    <a:solidFill>
                      <a:srgbClr val="FFFFFF">
                        <a:alpha val="0"/>
                      </a:srgbClr>
                    </a:solidFill>
                  </a:ln>
                  <a:solidFill>
                    <a:srgbClr val="FFFFFF"/>
                  </a:solidFill>
                </a:rPr>
                <a:t>C#, VB, C++, Java, PHP, Node.js, </a:t>
              </a:r>
              <a:r>
                <a:rPr lang="en-US" sz="2000" dirty="0" smtClean="0">
                  <a:ln>
                    <a:solidFill>
                      <a:srgbClr val="FFFFFF">
                        <a:alpha val="0"/>
                      </a:srgbClr>
                    </a:solidFill>
                  </a:ln>
                  <a:solidFill>
                    <a:srgbClr val="FFFFFF"/>
                  </a:solidFill>
                </a:rPr>
                <a:t>Python, Ruby </a:t>
              </a:r>
              <a:r>
                <a:rPr lang="en-US" sz="2000" dirty="0">
                  <a:ln>
                    <a:solidFill>
                      <a:srgbClr val="FFFFFF">
                        <a:alpha val="0"/>
                      </a:srgbClr>
                    </a:solidFill>
                  </a:ln>
                  <a:solidFill>
                    <a:srgbClr val="FFFFFF"/>
                  </a:solidFill>
                </a:rPr>
                <a:t>etc.</a:t>
              </a:r>
            </a:p>
          </p:txBody>
        </p:sp>
        <p:sp>
          <p:nvSpPr>
            <p:cNvPr id="12" name="Rectangle 11"/>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274320" bIns="45718" numCol="1" rtlCol="0" anchor="ctr" anchorCtr="0" compatLnSpc="1">
              <a:prstTxWarp prst="textNoShape">
                <a:avLst/>
              </a:prstTxWarp>
            </a:bodyPr>
            <a:lstStyle/>
            <a:p>
              <a:pPr marL="460375" lvl="1" algn="ctr" defTabSz="914363">
                <a:spcBef>
                  <a:spcPts val="300"/>
                </a:spcBef>
                <a:buSzPct val="80000"/>
              </a:pPr>
              <a:r>
                <a:rPr lang="en-US" sz="2000" dirty="0">
                  <a:ln>
                    <a:solidFill>
                      <a:srgbClr val="FFFFFF">
                        <a:alpha val="0"/>
                      </a:srgbClr>
                    </a:solidFill>
                  </a:ln>
                  <a:solidFill>
                    <a:srgbClr val="FFFFFF"/>
                  </a:solidFill>
                </a:rPr>
                <a:t>.NET, ExpressJS, Rails, Zend, etc.</a:t>
              </a:r>
            </a:p>
          </p:txBody>
        </p:sp>
      </p:grpSp>
    </p:spTree>
    <p:extLst>
      <p:ext uri="{BB962C8B-B14F-4D97-AF65-F5344CB8AC3E}">
        <p14:creationId xmlns:p14="http://schemas.microsoft.com/office/powerpoint/2010/main" val="113965855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9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Roles and Instances</a:t>
            </a:r>
            <a:endParaRPr lang="en-US" dirty="0"/>
          </a:p>
        </p:txBody>
      </p:sp>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defTabSz="914363">
              <a:lnSpc>
                <a:spcPts val="3800"/>
              </a:lnSpc>
            </a:pPr>
            <a:r>
              <a:rPr lang="en-US" sz="3600" dirty="0">
                <a:solidFill>
                  <a:srgbClr val="FFFFFF">
                    <a:alpha val="99000"/>
                  </a:srgbClr>
                </a:solidFill>
                <a:latin typeface="Segoe UI Light" pitchFamily="34" charset="0"/>
              </a:rPr>
              <a:t>At runtime each Role will execute on one or more instances </a:t>
            </a:r>
          </a:p>
          <a:p>
            <a:pPr marL="0" lvl="1" defTabSz="914363"/>
            <a:endParaRPr lang="en-US" sz="800" dirty="0">
              <a:solidFill>
                <a:srgbClr val="5F5F5F">
                  <a:alpha val="99000"/>
                </a:srgbClr>
              </a:solidFill>
            </a:endParaRPr>
          </a:p>
          <a:p>
            <a:pPr marL="0" lvl="1" defTabSz="914363"/>
            <a:r>
              <a:rPr lang="en-US" sz="2000" dirty="0">
                <a:solidFill>
                  <a:srgbClr val="FFFFFF">
                    <a:alpha val="99000"/>
                  </a:srgb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defTabSz="914363">
              <a:lnSpc>
                <a:spcPts val="3800"/>
              </a:lnSpc>
            </a:pPr>
            <a:r>
              <a:rPr lang="en-US" sz="3600" dirty="0">
                <a:solidFill>
                  <a:srgbClr val="FFFFFF">
                    <a:alpha val="99000"/>
                  </a:srgbClr>
                </a:solidFill>
                <a:latin typeface="Segoe UI Light" pitchFamily="34" charset="0"/>
              </a:rPr>
              <a:t>Roles are defined in a Hosted Service</a:t>
            </a:r>
          </a:p>
          <a:p>
            <a:pPr marL="0" lvl="1" defTabSz="914363"/>
            <a:endParaRPr lang="en-US" sz="800" dirty="0">
              <a:solidFill>
                <a:srgbClr val="5F5F5F">
                  <a:alpha val="99000"/>
                </a:srgbClr>
              </a:solidFill>
            </a:endParaRPr>
          </a:p>
          <a:p>
            <a:pPr marL="0" lvl="1" defTabSz="914363"/>
            <a:r>
              <a:rPr lang="en-US" sz="2000" b="1" dirty="0">
                <a:solidFill>
                  <a:srgbClr val="FFFFFF">
                    <a:alpha val="99000"/>
                  </a:srgbClr>
                </a:solidFill>
              </a:rPr>
              <a:t>A role definition specifies:</a:t>
            </a:r>
          </a:p>
          <a:p>
            <a:pPr marL="0" lvl="1" defTabSz="914363"/>
            <a:r>
              <a:rPr lang="en-US" sz="2000" dirty="0">
                <a:solidFill>
                  <a:srgbClr val="FFFFFF">
                    <a:alpha val="99000"/>
                  </a:srgbClr>
                </a:solidFill>
              </a:rPr>
              <a:t>VM size</a:t>
            </a:r>
          </a:p>
          <a:p>
            <a:pPr marL="0" lvl="1" defTabSz="914363"/>
            <a:r>
              <a:rPr lang="en-US" sz="2000" dirty="0">
                <a:solidFill>
                  <a:srgbClr val="FFFFFF">
                    <a:alpha val="99000"/>
                  </a:srgbClr>
                </a:solidFill>
              </a:rPr>
              <a:t>Communication Endpoints</a:t>
            </a:r>
          </a:p>
          <a:p>
            <a:pPr marL="0" lvl="1" defTabSz="914363"/>
            <a:r>
              <a:rPr lang="en-US" sz="2000" dirty="0">
                <a:solidFill>
                  <a:srgbClr val="FFFFFF">
                    <a:alpha val="99000"/>
                  </a:srgbClr>
                </a:solidFill>
              </a:rPr>
              <a:t>Local storage resources</a:t>
            </a:r>
          </a:p>
          <a:p>
            <a:pPr marL="0" lvl="1" defTabSz="914363"/>
            <a:r>
              <a:rPr lang="en-US" sz="2000" dirty="0">
                <a:solidFill>
                  <a:srgbClr val="FFFFFF">
                    <a:alpha val="99000"/>
                  </a:srgbClr>
                </a:solidFill>
              </a:rPr>
              <a:t>etc.</a:t>
            </a:r>
          </a:p>
        </p:txBody>
      </p:sp>
    </p:spTree>
    <p:extLst>
      <p:ext uri="{BB962C8B-B14F-4D97-AF65-F5344CB8AC3E}">
        <p14:creationId xmlns:p14="http://schemas.microsoft.com/office/powerpoint/2010/main" val="5274569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15"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20701" y="228600"/>
            <a:ext cx="11149013" cy="1107996"/>
          </a:xfrm>
        </p:spPr>
        <p:txBody>
          <a:bodyPr/>
          <a:lstStyle/>
          <a:p>
            <a:r>
              <a:rPr lang="en-US" dirty="0"/>
              <a:t>Roles and Instances</a:t>
            </a:r>
            <a:br>
              <a:rPr lang="en-US" dirty="0"/>
            </a:br>
            <a:r>
              <a:rPr lang="en-US" sz="2600" dirty="0">
                <a:solidFill>
                  <a:schemeClr val="accent4">
                    <a:lumMod val="75000"/>
                    <a:alpha val="99000"/>
                  </a:schemeClr>
                </a:solidFill>
              </a:rPr>
              <a:t>Example Hosted Service configuration with a single web role and a single worker role</a:t>
            </a:r>
            <a:endParaRPr lang="en-US" sz="2600" dirty="0">
              <a:solidFill>
                <a:schemeClr val="accent4">
                  <a:alpha val="99000"/>
                </a:schemeClr>
              </a:solidFill>
            </a:endParaRPr>
          </a:p>
        </p:txBody>
      </p:sp>
      <p:sp>
        <p:nvSpPr>
          <p:cNvPr id="4" name="Rectangle 3"/>
          <p:cNvSpPr/>
          <p:nvPr>
            <p:custDataLst>
              <p:tags r:id="rId4"/>
            </p:custDataLst>
          </p:nvPr>
        </p:nvSpPr>
        <p:spPr bwMode="auto">
          <a:xfrm>
            <a:off x="519113" y="1695450"/>
            <a:ext cx="11158538" cy="42535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cap="all" dirty="0">
                <a:ln>
                  <a:solidFill>
                    <a:srgbClr val="FFFFFF">
                      <a:alpha val="0"/>
                    </a:srgbClr>
                  </a:solidFill>
                </a:ln>
                <a:solidFill>
                  <a:srgbClr val="595959">
                    <a:alpha val="99000"/>
                  </a:srgbClr>
                </a:solidFill>
                <a:latin typeface="Segoe UI Light" pitchFamily="34" charset="0"/>
              </a:rPr>
              <a:t>Hosted Service</a:t>
            </a:r>
          </a:p>
        </p:txBody>
      </p:sp>
      <p:sp>
        <p:nvSpPr>
          <p:cNvPr id="5" name="Rectangle 4"/>
          <p:cNvSpPr/>
          <p:nvPr>
            <p:custDataLst>
              <p:tags r:id="rId5"/>
            </p:custDataLst>
          </p:nvPr>
        </p:nvSpPr>
        <p:spPr bwMode="auto">
          <a:xfrm>
            <a:off x="625793" y="2335530"/>
            <a:ext cx="5394960" cy="3489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cap="all" dirty="0">
                <a:ln>
                  <a:solidFill>
                    <a:srgbClr val="FFFFFF">
                      <a:alpha val="0"/>
                    </a:srgbClr>
                  </a:solidFill>
                </a:ln>
                <a:gradFill>
                  <a:gsLst>
                    <a:gs pos="0">
                      <a:srgbClr val="FFFFFF"/>
                    </a:gs>
                    <a:gs pos="100000">
                      <a:srgbClr val="FFFFFF"/>
                    </a:gs>
                  </a:gsLst>
                  <a:lin ang="5400000" scaled="0"/>
                </a:gradFill>
              </a:rPr>
              <a:t>Web Role</a:t>
            </a:r>
          </a:p>
        </p:txBody>
      </p:sp>
      <p:sp>
        <p:nvSpPr>
          <p:cNvPr id="6" name="Rectangle 5"/>
          <p:cNvSpPr/>
          <p:nvPr>
            <p:custDataLst>
              <p:tags r:id="rId6"/>
            </p:custDataLst>
          </p:nvPr>
        </p:nvSpPr>
        <p:spPr bwMode="auto">
          <a:xfrm>
            <a:off x="6159342" y="2335530"/>
            <a:ext cx="5394960" cy="3489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cap="all" dirty="0">
                <a:ln>
                  <a:solidFill>
                    <a:srgbClr val="FFFFFF">
                      <a:alpha val="0"/>
                    </a:srgbClr>
                  </a:solidFill>
                </a:ln>
                <a:gradFill>
                  <a:gsLst>
                    <a:gs pos="0">
                      <a:srgbClr val="FFFFFF"/>
                    </a:gs>
                    <a:gs pos="100000">
                      <a:srgbClr val="FFFFFF"/>
                    </a:gs>
                  </a:gsLst>
                  <a:lin ang="5400000" scaled="0"/>
                </a:gradFill>
              </a:rPr>
              <a:t>Worker Role</a:t>
            </a:r>
          </a:p>
        </p:txBody>
      </p:sp>
      <p:sp>
        <p:nvSpPr>
          <p:cNvPr id="7" name="Rectangle 6"/>
          <p:cNvSpPr/>
          <p:nvPr>
            <p:custDataLst>
              <p:tags r:id="rId7"/>
            </p:custDataLst>
          </p:nvPr>
        </p:nvSpPr>
        <p:spPr bwMode="auto">
          <a:xfrm>
            <a:off x="732473" y="282321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1</a:t>
            </a:r>
          </a:p>
        </p:txBody>
      </p:sp>
      <p:sp>
        <p:nvSpPr>
          <p:cNvPr id="8" name="Rectangle 7"/>
          <p:cNvSpPr/>
          <p:nvPr>
            <p:custDataLst>
              <p:tags r:id="rId8"/>
            </p:custDataLst>
          </p:nvPr>
        </p:nvSpPr>
        <p:spPr bwMode="auto">
          <a:xfrm>
            <a:off x="2048193" y="282321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2</a:t>
            </a:r>
          </a:p>
        </p:txBody>
      </p:sp>
      <p:sp>
        <p:nvSpPr>
          <p:cNvPr id="9" name="Rectangle 8"/>
          <p:cNvSpPr/>
          <p:nvPr>
            <p:custDataLst>
              <p:tags r:id="rId9"/>
            </p:custDataLst>
          </p:nvPr>
        </p:nvSpPr>
        <p:spPr bwMode="auto">
          <a:xfrm>
            <a:off x="3363913" y="282321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3</a:t>
            </a:r>
          </a:p>
        </p:txBody>
      </p:sp>
      <p:sp>
        <p:nvSpPr>
          <p:cNvPr id="10" name="Rectangle 9"/>
          <p:cNvSpPr/>
          <p:nvPr>
            <p:custDataLst>
              <p:tags r:id="rId10"/>
            </p:custDataLst>
          </p:nvPr>
        </p:nvSpPr>
        <p:spPr bwMode="auto">
          <a:xfrm>
            <a:off x="4679633" y="282321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4</a:t>
            </a:r>
          </a:p>
        </p:txBody>
      </p:sp>
      <p:sp>
        <p:nvSpPr>
          <p:cNvPr id="11" name="Rectangle 10"/>
          <p:cNvSpPr/>
          <p:nvPr>
            <p:custDataLst>
              <p:tags r:id="rId11"/>
            </p:custDataLst>
          </p:nvPr>
        </p:nvSpPr>
        <p:spPr bwMode="auto">
          <a:xfrm>
            <a:off x="732473" y="382143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5</a:t>
            </a:r>
          </a:p>
        </p:txBody>
      </p:sp>
      <p:sp>
        <p:nvSpPr>
          <p:cNvPr id="12" name="Rectangle 11"/>
          <p:cNvSpPr/>
          <p:nvPr>
            <p:custDataLst>
              <p:tags r:id="rId12"/>
            </p:custDataLst>
          </p:nvPr>
        </p:nvSpPr>
        <p:spPr bwMode="auto">
          <a:xfrm>
            <a:off x="2048193" y="382143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6</a:t>
            </a:r>
          </a:p>
        </p:txBody>
      </p:sp>
      <p:sp>
        <p:nvSpPr>
          <p:cNvPr id="13" name="Rectangle 12"/>
          <p:cNvSpPr/>
          <p:nvPr>
            <p:custDataLst>
              <p:tags r:id="rId13"/>
            </p:custDataLst>
          </p:nvPr>
        </p:nvSpPr>
        <p:spPr bwMode="auto">
          <a:xfrm>
            <a:off x="3363913" y="382143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7</a:t>
            </a:r>
          </a:p>
        </p:txBody>
      </p:sp>
      <p:sp>
        <p:nvSpPr>
          <p:cNvPr id="14" name="Rectangle 13"/>
          <p:cNvSpPr/>
          <p:nvPr>
            <p:custDataLst>
              <p:tags r:id="rId14"/>
            </p:custDataLst>
          </p:nvPr>
        </p:nvSpPr>
        <p:spPr bwMode="auto">
          <a:xfrm>
            <a:off x="4679633" y="382143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8</a:t>
            </a:r>
          </a:p>
        </p:txBody>
      </p:sp>
      <p:sp>
        <p:nvSpPr>
          <p:cNvPr id="15" name="Rectangle 14"/>
          <p:cNvSpPr/>
          <p:nvPr>
            <p:custDataLst>
              <p:tags r:id="rId15"/>
            </p:custDataLst>
          </p:nvPr>
        </p:nvSpPr>
        <p:spPr bwMode="auto">
          <a:xfrm>
            <a:off x="732473" y="481965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9</a:t>
            </a:r>
          </a:p>
        </p:txBody>
      </p:sp>
      <p:sp>
        <p:nvSpPr>
          <p:cNvPr id="16" name="Rectangle 15"/>
          <p:cNvSpPr/>
          <p:nvPr>
            <p:custDataLst>
              <p:tags r:id="rId16"/>
            </p:custDataLst>
          </p:nvPr>
        </p:nvSpPr>
        <p:spPr bwMode="auto">
          <a:xfrm>
            <a:off x="3363913" y="4819650"/>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n</a:t>
            </a:r>
          </a:p>
        </p:txBody>
      </p:sp>
      <p:sp>
        <p:nvSpPr>
          <p:cNvPr id="18" name="Rectangle 17"/>
          <p:cNvSpPr/>
          <p:nvPr>
            <p:custDataLst>
              <p:tags r:id="rId17"/>
            </p:custDataLst>
          </p:nvPr>
        </p:nvSpPr>
        <p:spPr bwMode="auto">
          <a:xfrm>
            <a:off x="6266022" y="282400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1</a:t>
            </a:r>
          </a:p>
        </p:txBody>
      </p:sp>
      <p:sp>
        <p:nvSpPr>
          <p:cNvPr id="19" name="Rectangle 18"/>
          <p:cNvSpPr/>
          <p:nvPr>
            <p:custDataLst>
              <p:tags r:id="rId18"/>
            </p:custDataLst>
          </p:nvPr>
        </p:nvSpPr>
        <p:spPr bwMode="auto">
          <a:xfrm>
            <a:off x="7581742" y="282400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2</a:t>
            </a:r>
          </a:p>
        </p:txBody>
      </p:sp>
      <p:sp>
        <p:nvSpPr>
          <p:cNvPr id="20" name="Rectangle 19"/>
          <p:cNvSpPr/>
          <p:nvPr>
            <p:custDataLst>
              <p:tags r:id="rId19"/>
            </p:custDataLst>
          </p:nvPr>
        </p:nvSpPr>
        <p:spPr bwMode="auto">
          <a:xfrm>
            <a:off x="8897462" y="282400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3</a:t>
            </a:r>
          </a:p>
        </p:txBody>
      </p:sp>
      <p:sp>
        <p:nvSpPr>
          <p:cNvPr id="21" name="Rectangle 20"/>
          <p:cNvSpPr/>
          <p:nvPr>
            <p:custDataLst>
              <p:tags r:id="rId20"/>
            </p:custDataLst>
          </p:nvPr>
        </p:nvSpPr>
        <p:spPr bwMode="auto">
          <a:xfrm>
            <a:off x="10213182" y="282400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4</a:t>
            </a:r>
          </a:p>
        </p:txBody>
      </p:sp>
      <p:sp>
        <p:nvSpPr>
          <p:cNvPr id="22" name="Rectangle 21"/>
          <p:cNvSpPr/>
          <p:nvPr>
            <p:custDataLst>
              <p:tags r:id="rId21"/>
            </p:custDataLst>
          </p:nvPr>
        </p:nvSpPr>
        <p:spPr bwMode="auto">
          <a:xfrm>
            <a:off x="6266022" y="382222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5</a:t>
            </a:r>
          </a:p>
        </p:txBody>
      </p:sp>
      <p:sp>
        <p:nvSpPr>
          <p:cNvPr id="23" name="Rectangle 22"/>
          <p:cNvSpPr/>
          <p:nvPr>
            <p:custDataLst>
              <p:tags r:id="rId22"/>
            </p:custDataLst>
          </p:nvPr>
        </p:nvSpPr>
        <p:spPr bwMode="auto">
          <a:xfrm>
            <a:off x="8897462" y="3822224"/>
            <a:ext cx="1216152" cy="8961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n</a:t>
            </a:r>
          </a:p>
        </p:txBody>
      </p:sp>
      <p:sp>
        <p:nvSpPr>
          <p:cNvPr id="26" name="Rectangle 25"/>
          <p:cNvSpPr/>
          <p:nvPr>
            <p:custDataLst>
              <p:tags r:id="rId23"/>
            </p:custDataLst>
          </p:nvPr>
        </p:nvSpPr>
        <p:spPr>
          <a:xfrm>
            <a:off x="2463635" y="5067651"/>
            <a:ext cx="385271" cy="400110"/>
          </a:xfrm>
          <a:prstGeom prst="rect">
            <a:avLst/>
          </a:prstGeom>
        </p:spPr>
        <p:txBody>
          <a:bodyPr wrap="square">
            <a:spAutoFit/>
          </a:bodyPr>
          <a:lstStyle/>
          <a:p>
            <a:pPr defTabSz="914363">
              <a:spcBef>
                <a:spcPts val="1200"/>
              </a:spcBef>
              <a:buSzPct val="80000"/>
            </a:pPr>
            <a:r>
              <a:rPr lang="en-US" sz="2000" dirty="0">
                <a:ln>
                  <a:solidFill>
                    <a:srgbClr val="FFFFFF">
                      <a:alpha val="0"/>
                    </a:srgbClr>
                  </a:solidFill>
                </a:ln>
                <a:solidFill>
                  <a:srgbClr val="FFFFFF"/>
                </a:solidFill>
              </a:rPr>
              <a:t>…</a:t>
            </a:r>
          </a:p>
        </p:txBody>
      </p:sp>
      <p:sp>
        <p:nvSpPr>
          <p:cNvPr id="27" name="Rectangle 26"/>
          <p:cNvSpPr/>
          <p:nvPr>
            <p:custDataLst>
              <p:tags r:id="rId24"/>
            </p:custDataLst>
          </p:nvPr>
        </p:nvSpPr>
        <p:spPr>
          <a:xfrm>
            <a:off x="7997183" y="4069431"/>
            <a:ext cx="385271" cy="400110"/>
          </a:xfrm>
          <a:prstGeom prst="rect">
            <a:avLst/>
          </a:prstGeom>
        </p:spPr>
        <p:txBody>
          <a:bodyPr wrap="square">
            <a:spAutoFit/>
          </a:bodyPr>
          <a:lstStyle/>
          <a:p>
            <a:pPr defTabSz="914363">
              <a:spcBef>
                <a:spcPts val="1200"/>
              </a:spcBef>
              <a:buSzPct val="80000"/>
            </a:pPr>
            <a:r>
              <a:rPr lang="en-US" sz="2000" dirty="0">
                <a:ln>
                  <a:solidFill>
                    <a:srgbClr val="FFFFFF">
                      <a:alpha val="0"/>
                    </a:srgbClr>
                  </a:solidFill>
                </a:ln>
                <a:solidFill>
                  <a:srgbClr val="FFFFFF"/>
                </a:solidFill>
              </a:rPr>
              <a:t>…</a:t>
            </a:r>
          </a:p>
        </p:txBody>
      </p:sp>
    </p:spTree>
    <p:extLst>
      <p:ext uri="{BB962C8B-B14F-4D97-AF65-F5344CB8AC3E}">
        <p14:creationId xmlns:p14="http://schemas.microsoft.com/office/powerpoint/2010/main" val="202030898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3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Fault Domains</a:t>
            </a:r>
            <a:endParaRPr lang="en-US" dirty="0"/>
          </a:p>
        </p:txBody>
      </p:sp>
      <p:sp>
        <p:nvSpPr>
          <p:cNvPr id="3" name="Content Placeholder 2"/>
          <p:cNvSpPr>
            <a:spLocks noGrp="1"/>
          </p:cNvSpPr>
          <p:nvPr>
            <p:ph sz="quarter" idx="10"/>
            <p:custDataLst>
              <p:tags r:id="rId4"/>
            </p:custDataLst>
          </p:nvPr>
        </p:nvSpPr>
        <p:spPr>
          <a:xfrm>
            <a:off x="520701" y="1463675"/>
            <a:ext cx="11155680" cy="3475310"/>
          </a:xfrm>
        </p:spPr>
        <p:txBody>
          <a:bodyPr/>
          <a:lstStyle/>
          <a:p>
            <a:r>
              <a:rPr lang="en-US" sz="4000" dirty="0">
                <a:solidFill>
                  <a:schemeClr val="accent2">
                    <a:alpha val="99000"/>
                  </a:schemeClr>
                </a:solidFill>
                <a:latin typeface="Segoe UI Light" pitchFamily="34" charset="0"/>
              </a:rPr>
              <a:t>99.95% Uptime Guarantee</a:t>
            </a:r>
          </a:p>
          <a:p>
            <a:pPr marL="0" lvl="1"/>
            <a:r>
              <a:rPr lang="en-US" sz="2000" dirty="0"/>
              <a:t>Requires 2 or more instance per role</a:t>
            </a:r>
          </a:p>
          <a:p>
            <a:pPr marL="0" lvl="1"/>
            <a:endParaRPr lang="en-US" sz="2000" dirty="0"/>
          </a:p>
          <a:p>
            <a:pPr>
              <a:lnSpc>
                <a:spcPts val="3800"/>
              </a:lnSpc>
            </a:pPr>
            <a:r>
              <a:rPr lang="en-US" sz="4000" dirty="0">
                <a:solidFill>
                  <a:schemeClr val="accent2">
                    <a:alpha val="99000"/>
                  </a:schemeClr>
                </a:solidFill>
                <a:latin typeface="Segoe UI Light" pitchFamily="34" charset="0"/>
              </a:rPr>
              <a:t>Role instance are isolated </a:t>
            </a:r>
            <a:br>
              <a:rPr lang="en-US" sz="4000" dirty="0">
                <a:solidFill>
                  <a:schemeClr val="accent2">
                    <a:alpha val="99000"/>
                  </a:schemeClr>
                </a:solidFill>
                <a:latin typeface="Segoe UI Light" pitchFamily="34" charset="0"/>
              </a:rPr>
            </a:br>
            <a:r>
              <a:rPr lang="en-US" sz="4000" dirty="0">
                <a:solidFill>
                  <a:schemeClr val="accent2">
                    <a:alpha val="99000"/>
                  </a:schemeClr>
                </a:solidFill>
                <a:latin typeface="Segoe UI Light" pitchFamily="34" charset="0"/>
              </a:rPr>
              <a:t>by fault domain</a:t>
            </a:r>
          </a:p>
          <a:p>
            <a:pPr marL="0" lvl="1"/>
            <a:r>
              <a:rPr lang="en-US" sz="2000" dirty="0"/>
              <a:t>Fault domains isolate VMs</a:t>
            </a:r>
          </a:p>
          <a:p>
            <a:pPr marL="0" lvl="1"/>
            <a:r>
              <a:rPr lang="en-US" sz="2000" dirty="0"/>
              <a:t>Fault domains provide redundancy</a:t>
            </a:r>
          </a:p>
          <a:p>
            <a:pPr marL="0" lvl="1"/>
            <a:r>
              <a:rPr lang="en-US" sz="2000" dirty="0"/>
              <a:t>At least two fault domains per role</a:t>
            </a:r>
          </a:p>
        </p:txBody>
      </p:sp>
      <p:sp>
        <p:nvSpPr>
          <p:cNvPr id="5" name="Freeform 11"/>
          <p:cNvSpPr>
            <a:spLocks noEditPoints="1"/>
          </p:cNvSpPr>
          <p:nvPr/>
        </p:nvSpPr>
        <p:spPr bwMode="black">
          <a:xfrm>
            <a:off x="7967274" y="1695451"/>
            <a:ext cx="2794145" cy="2793423"/>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58730527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736107" y="1895138"/>
            <a:ext cx="10672997" cy="11328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5718" rIns="274320" bIns="45718" numCol="1" rtlCol="0" anchor="ctr" anchorCtr="0" compatLnSpc="1">
            <a:prstTxWarp prst="textNoShape">
              <a:avLst/>
            </a:prstTxWarp>
          </a:bodyPr>
          <a:lstStyle/>
          <a:p>
            <a:pPr algn="ctr" defTabSz="914363">
              <a:spcBef>
                <a:spcPts val="1200"/>
              </a:spcBef>
              <a:buSzPct val="80000"/>
            </a:pPr>
            <a:r>
              <a:rPr lang="en-US" sz="3200" dirty="0">
                <a:ln>
                  <a:solidFill>
                    <a:srgbClr val="FFFFFF">
                      <a:alpha val="0"/>
                    </a:srgbClr>
                  </a:solidFill>
                </a:ln>
                <a:solidFill>
                  <a:srgbClr val="FFFFFF">
                    <a:alpha val="99000"/>
                  </a:srgbClr>
                </a:solidFill>
                <a:latin typeface="Segoe UI Light" pitchFamily="34" charset="0"/>
              </a:rPr>
              <a:t>Logical unit, which determines how </a:t>
            </a:r>
            <a:br>
              <a:rPr lang="en-US" sz="3200" dirty="0">
                <a:ln>
                  <a:solidFill>
                    <a:srgbClr val="FFFFFF">
                      <a:alpha val="0"/>
                    </a:srgbClr>
                  </a:solidFill>
                </a:ln>
                <a:solidFill>
                  <a:srgbClr val="FFFFFF">
                    <a:alpha val="99000"/>
                  </a:srgbClr>
                </a:solidFill>
                <a:latin typeface="Segoe UI Light" pitchFamily="34" charset="0"/>
              </a:rPr>
            </a:br>
            <a:r>
              <a:rPr lang="en-US" sz="3200" dirty="0">
                <a:ln>
                  <a:solidFill>
                    <a:srgbClr val="FFFFFF">
                      <a:alpha val="0"/>
                    </a:srgbClr>
                  </a:solidFill>
                </a:ln>
                <a:solidFill>
                  <a:srgbClr val="FFFFFF">
                    <a:alpha val="99000"/>
                  </a:srgbClr>
                </a:solidFill>
                <a:latin typeface="Segoe UI Light" pitchFamily="34" charset="0"/>
              </a:rPr>
              <a:t>particular service will be upgraded</a:t>
            </a:r>
          </a:p>
        </p:txBody>
      </p:sp>
      <p:sp>
        <p:nvSpPr>
          <p:cNvPr id="7" name="Rectangle 6"/>
          <p:cNvSpPr/>
          <p:nvPr/>
        </p:nvSpPr>
        <p:spPr bwMode="auto">
          <a:xfrm>
            <a:off x="736107" y="3167741"/>
            <a:ext cx="10672997" cy="11328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18" rIns="274320" bIns="45718" numCol="1" spcCol="0" rtlCol="0" fromWordArt="0" anchor="ctr" anchorCtr="0" forceAA="0" compatLnSpc="1">
            <a:prstTxWarp prst="textNoShape">
              <a:avLst/>
            </a:prstTxWarp>
            <a:noAutofit/>
          </a:bodyPr>
          <a:lstStyle/>
          <a:p>
            <a:pPr algn="ctr" defTabSz="914363">
              <a:spcBef>
                <a:spcPts val="1200"/>
              </a:spcBef>
              <a:buSzPct val="80000"/>
            </a:pPr>
            <a:r>
              <a:rPr lang="en-US" sz="3200" dirty="0">
                <a:ln>
                  <a:solidFill>
                    <a:srgbClr val="FFFFFF">
                      <a:alpha val="0"/>
                    </a:srgbClr>
                  </a:solidFill>
                </a:ln>
                <a:solidFill>
                  <a:srgbClr val="FFFFFF">
                    <a:alpha val="99000"/>
                  </a:srgbClr>
                </a:solidFill>
                <a:latin typeface="Segoe UI Light" pitchFamily="34" charset="0"/>
              </a:rPr>
              <a:t>Default number of upgrade domains </a:t>
            </a:r>
            <a:br>
              <a:rPr lang="en-US" sz="3200" dirty="0">
                <a:ln>
                  <a:solidFill>
                    <a:srgbClr val="FFFFFF">
                      <a:alpha val="0"/>
                    </a:srgbClr>
                  </a:solidFill>
                </a:ln>
                <a:solidFill>
                  <a:srgbClr val="FFFFFF">
                    <a:alpha val="99000"/>
                  </a:srgbClr>
                </a:solidFill>
                <a:latin typeface="Segoe UI Light" pitchFamily="34" charset="0"/>
              </a:rPr>
            </a:br>
            <a:r>
              <a:rPr lang="en-US" sz="3200" dirty="0">
                <a:ln>
                  <a:solidFill>
                    <a:srgbClr val="FFFFFF">
                      <a:alpha val="0"/>
                    </a:srgbClr>
                  </a:solidFill>
                </a:ln>
                <a:solidFill>
                  <a:srgbClr val="FFFFFF">
                    <a:alpha val="99000"/>
                  </a:srgbClr>
                </a:solidFill>
                <a:latin typeface="Segoe UI Light" pitchFamily="34" charset="0"/>
              </a:rPr>
              <a:t>that are configured for your application is </a:t>
            </a:r>
            <a:r>
              <a:rPr lang="en-US" sz="3200" b="1" dirty="0">
                <a:ln>
                  <a:solidFill>
                    <a:srgbClr val="FFFFFF">
                      <a:alpha val="0"/>
                    </a:srgbClr>
                  </a:solidFill>
                </a:ln>
                <a:solidFill>
                  <a:srgbClr val="FFFFFF">
                    <a:alpha val="99000"/>
                  </a:srgbClr>
                </a:solidFill>
                <a:latin typeface="Segoe UI Light" pitchFamily="34" charset="0"/>
              </a:rPr>
              <a:t>5</a:t>
            </a:r>
            <a:r>
              <a:rPr lang="en-US" sz="3200" dirty="0">
                <a:ln>
                  <a:solidFill>
                    <a:srgbClr val="FFFFFF">
                      <a:alpha val="0"/>
                    </a:srgbClr>
                  </a:solidFill>
                </a:ln>
                <a:solidFill>
                  <a:srgbClr val="FFFFFF">
                    <a:alpha val="99000"/>
                  </a:srgbClr>
                </a:solidFill>
                <a:latin typeface="Segoe UI Light" pitchFamily="34" charset="0"/>
              </a:rPr>
              <a:t> (five)</a:t>
            </a:r>
          </a:p>
        </p:txBody>
      </p:sp>
      <p:sp>
        <p:nvSpPr>
          <p:cNvPr id="8" name="Rectangle 7"/>
          <p:cNvSpPr/>
          <p:nvPr/>
        </p:nvSpPr>
        <p:spPr bwMode="auto">
          <a:xfrm>
            <a:off x="761885" y="4440345"/>
            <a:ext cx="10672997" cy="11328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18" rIns="274320" bIns="45718" numCol="1" spcCol="0" rtlCol="0" fromWordArt="0" anchor="ctr" anchorCtr="0" forceAA="0" compatLnSpc="1">
            <a:prstTxWarp prst="textNoShape">
              <a:avLst/>
            </a:prstTxWarp>
            <a:noAutofit/>
          </a:bodyPr>
          <a:lstStyle/>
          <a:p>
            <a:pPr algn="ctr" defTabSz="914363">
              <a:spcBef>
                <a:spcPts val="1200"/>
              </a:spcBef>
              <a:buSzPct val="80000"/>
            </a:pPr>
            <a:r>
              <a:rPr lang="en-US" sz="3200" dirty="0">
                <a:ln>
                  <a:solidFill>
                    <a:srgbClr val="FFFFFF">
                      <a:alpha val="0"/>
                    </a:srgbClr>
                  </a:solidFill>
                </a:ln>
                <a:solidFill>
                  <a:srgbClr val="FFFFFF">
                    <a:alpha val="99000"/>
                  </a:srgbClr>
                </a:solidFill>
                <a:latin typeface="Segoe UI Light" pitchFamily="34" charset="0"/>
              </a:rPr>
              <a:t>You can control how many upgrade domains </a:t>
            </a:r>
            <a:br>
              <a:rPr lang="en-US" sz="3200" dirty="0">
                <a:ln>
                  <a:solidFill>
                    <a:srgbClr val="FFFFFF">
                      <a:alpha val="0"/>
                    </a:srgbClr>
                  </a:solidFill>
                </a:ln>
                <a:solidFill>
                  <a:srgbClr val="FFFFFF">
                    <a:alpha val="99000"/>
                  </a:srgbClr>
                </a:solidFill>
                <a:latin typeface="Segoe UI Light" pitchFamily="34" charset="0"/>
              </a:rPr>
            </a:br>
            <a:r>
              <a:rPr lang="en-US" sz="3200" dirty="0">
                <a:ln>
                  <a:solidFill>
                    <a:srgbClr val="FFFFFF">
                      <a:alpha val="0"/>
                    </a:srgbClr>
                  </a:solidFill>
                </a:ln>
                <a:solidFill>
                  <a:srgbClr val="FFFFFF">
                    <a:alpha val="99000"/>
                  </a:srgbClr>
                </a:solidFill>
                <a:latin typeface="Segoe UI Light" pitchFamily="34" charset="0"/>
              </a:rPr>
              <a:t>your application will use through the </a:t>
            </a: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6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Upgrade Domains</a:t>
            </a:r>
            <a:endParaRPr lang="en-US" dirty="0"/>
          </a:p>
        </p:txBody>
      </p:sp>
    </p:spTree>
    <p:extLst>
      <p:ext uri="{BB962C8B-B14F-4D97-AF65-F5344CB8AC3E}">
        <p14:creationId xmlns:p14="http://schemas.microsoft.com/office/powerpoint/2010/main" val="363438937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87"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20701" y="228600"/>
            <a:ext cx="11149013" cy="1107996"/>
          </a:xfrm>
        </p:spPr>
        <p:txBody>
          <a:bodyPr/>
          <a:lstStyle/>
          <a:p>
            <a:r>
              <a:rPr lang="en-US" dirty="0"/>
              <a:t>Roles and Instances</a:t>
            </a:r>
            <a:br>
              <a:rPr lang="en-US" dirty="0"/>
            </a:br>
            <a:r>
              <a:rPr lang="en-US" sz="2600" dirty="0">
                <a:solidFill>
                  <a:schemeClr val="accent4">
                    <a:alpha val="99000"/>
                  </a:schemeClr>
                </a:solidFill>
              </a:rPr>
              <a:t>Example role with nine virtual machines distributed across three fault domains</a:t>
            </a:r>
          </a:p>
        </p:txBody>
      </p:sp>
      <p:sp>
        <p:nvSpPr>
          <p:cNvPr id="4" name="Rectangle 3"/>
          <p:cNvSpPr/>
          <p:nvPr>
            <p:custDataLst>
              <p:tags r:id="rId4"/>
            </p:custDataLst>
          </p:nvPr>
        </p:nvSpPr>
        <p:spPr bwMode="auto">
          <a:xfrm>
            <a:off x="2439988" y="1695451"/>
            <a:ext cx="7313592" cy="546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cap="all" dirty="0">
                <a:ln>
                  <a:solidFill>
                    <a:srgbClr val="FFFFFF">
                      <a:alpha val="0"/>
                    </a:srgbClr>
                  </a:solidFill>
                </a:ln>
                <a:gradFill>
                  <a:gsLst>
                    <a:gs pos="0">
                      <a:srgbClr val="FFFFFF"/>
                    </a:gs>
                    <a:gs pos="100000">
                      <a:srgbClr val="FFFFFF"/>
                    </a:gs>
                  </a:gsLst>
                  <a:lin ang="5400000" scaled="0"/>
                </a:gradFill>
              </a:rPr>
              <a:t>Network Load Balancer</a:t>
            </a:r>
          </a:p>
        </p:txBody>
      </p:sp>
      <p:sp>
        <p:nvSpPr>
          <p:cNvPr id="5" name="Rectangle 4"/>
          <p:cNvSpPr/>
          <p:nvPr>
            <p:custDataLst>
              <p:tags r:id="rId5"/>
            </p:custDataLst>
          </p:nvPr>
        </p:nvSpPr>
        <p:spPr bwMode="auto">
          <a:xfrm>
            <a:off x="519113" y="2615781"/>
            <a:ext cx="11158538" cy="3398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sz="2400" cap="all" dirty="0">
                <a:ln>
                  <a:solidFill>
                    <a:srgbClr val="FFFFFF">
                      <a:alpha val="0"/>
                    </a:srgbClr>
                  </a:solidFill>
                </a:ln>
                <a:solidFill>
                  <a:srgbClr val="595959">
                    <a:alpha val="99000"/>
                  </a:srgbClr>
                </a:solidFill>
              </a:rPr>
              <a:t>Role</a:t>
            </a:r>
          </a:p>
        </p:txBody>
      </p:sp>
      <p:sp>
        <p:nvSpPr>
          <p:cNvPr id="25" name="Rectangle 24"/>
          <p:cNvSpPr/>
          <p:nvPr>
            <p:custDataLst>
              <p:tags r:id="rId6"/>
            </p:custDataLst>
          </p:nvPr>
        </p:nvSpPr>
        <p:spPr bwMode="auto">
          <a:xfrm>
            <a:off x="702628" y="3118701"/>
            <a:ext cx="3474720" cy="27584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rPr>
              <a:t>Fault Domain 1</a:t>
            </a:r>
          </a:p>
        </p:txBody>
      </p:sp>
      <p:sp>
        <p:nvSpPr>
          <p:cNvPr id="7" name="Rectangle 6"/>
          <p:cNvSpPr/>
          <p:nvPr>
            <p:custDataLst>
              <p:tags r:id="rId7"/>
            </p:custDataLst>
          </p:nvPr>
        </p:nvSpPr>
        <p:spPr bwMode="auto">
          <a:xfrm>
            <a:off x="823912"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1</a:t>
            </a:r>
          </a:p>
        </p:txBody>
      </p:sp>
      <p:sp>
        <p:nvSpPr>
          <p:cNvPr id="8" name="Rectangle 7"/>
          <p:cNvSpPr/>
          <p:nvPr>
            <p:custDataLst>
              <p:tags r:id="rId8"/>
            </p:custDataLst>
          </p:nvPr>
        </p:nvSpPr>
        <p:spPr bwMode="auto">
          <a:xfrm>
            <a:off x="2505392"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3</a:t>
            </a:r>
          </a:p>
        </p:txBody>
      </p:sp>
      <p:sp>
        <p:nvSpPr>
          <p:cNvPr id="11" name="Rectangle 10"/>
          <p:cNvSpPr/>
          <p:nvPr>
            <p:custDataLst>
              <p:tags r:id="rId9"/>
            </p:custDataLst>
          </p:nvPr>
        </p:nvSpPr>
        <p:spPr bwMode="auto">
          <a:xfrm>
            <a:off x="823912" y="484082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5</a:t>
            </a:r>
          </a:p>
        </p:txBody>
      </p:sp>
      <p:sp>
        <p:nvSpPr>
          <p:cNvPr id="12" name="Rectangle 11"/>
          <p:cNvSpPr/>
          <p:nvPr>
            <p:custDataLst>
              <p:tags r:id="rId10"/>
            </p:custDataLst>
          </p:nvPr>
        </p:nvSpPr>
        <p:spPr bwMode="auto">
          <a:xfrm>
            <a:off x="2505392" y="484082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8</a:t>
            </a:r>
          </a:p>
        </p:txBody>
      </p:sp>
      <p:sp>
        <p:nvSpPr>
          <p:cNvPr id="31" name="Rectangle 30"/>
          <p:cNvSpPr/>
          <p:nvPr>
            <p:custDataLst>
              <p:tags r:id="rId11"/>
            </p:custDataLst>
          </p:nvPr>
        </p:nvSpPr>
        <p:spPr bwMode="auto">
          <a:xfrm>
            <a:off x="4358620" y="3118701"/>
            <a:ext cx="3474720" cy="27584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rPr>
              <a:t>Fault Domain 2</a:t>
            </a:r>
          </a:p>
        </p:txBody>
      </p:sp>
      <p:sp>
        <p:nvSpPr>
          <p:cNvPr id="32" name="Rectangle 31"/>
          <p:cNvSpPr/>
          <p:nvPr>
            <p:custDataLst>
              <p:tags r:id="rId12"/>
            </p:custDataLst>
          </p:nvPr>
        </p:nvSpPr>
        <p:spPr bwMode="auto">
          <a:xfrm>
            <a:off x="4479904"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2</a:t>
            </a:r>
          </a:p>
        </p:txBody>
      </p:sp>
      <p:sp>
        <p:nvSpPr>
          <p:cNvPr id="33" name="Rectangle 32"/>
          <p:cNvSpPr/>
          <p:nvPr>
            <p:custDataLst>
              <p:tags r:id="rId13"/>
            </p:custDataLst>
          </p:nvPr>
        </p:nvSpPr>
        <p:spPr bwMode="auto">
          <a:xfrm>
            <a:off x="6161384"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4</a:t>
            </a:r>
          </a:p>
        </p:txBody>
      </p:sp>
      <p:sp>
        <p:nvSpPr>
          <p:cNvPr id="34" name="Rectangle 33"/>
          <p:cNvSpPr/>
          <p:nvPr>
            <p:custDataLst>
              <p:tags r:id="rId14"/>
            </p:custDataLst>
          </p:nvPr>
        </p:nvSpPr>
        <p:spPr bwMode="auto">
          <a:xfrm>
            <a:off x="4479904" y="484082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6</a:t>
            </a:r>
          </a:p>
        </p:txBody>
      </p:sp>
      <p:sp>
        <p:nvSpPr>
          <p:cNvPr id="35" name="Rectangle 34"/>
          <p:cNvSpPr/>
          <p:nvPr>
            <p:custDataLst>
              <p:tags r:id="rId15"/>
            </p:custDataLst>
          </p:nvPr>
        </p:nvSpPr>
        <p:spPr bwMode="auto">
          <a:xfrm>
            <a:off x="6161384" y="484082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9</a:t>
            </a:r>
          </a:p>
        </p:txBody>
      </p:sp>
      <p:cxnSp>
        <p:nvCxnSpPr>
          <p:cNvPr id="44" name="Elbow Connector 43"/>
          <p:cNvCxnSpPr/>
          <p:nvPr>
            <p:custDataLst>
              <p:tags r:id="rId16"/>
            </p:custDataLst>
          </p:nvPr>
        </p:nvCxnSpPr>
        <p:spPr>
          <a:xfrm rot="5400000">
            <a:off x="3830120" y="874337"/>
            <a:ext cx="876532" cy="3656796"/>
          </a:xfrm>
          <a:prstGeom prst="bentConnector3">
            <a:avLst/>
          </a:prstGeom>
          <a:ln w="1905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17"/>
            </p:custDataLst>
          </p:nvPr>
        </p:nvSpPr>
        <p:spPr bwMode="auto">
          <a:xfrm>
            <a:off x="8016220" y="3118701"/>
            <a:ext cx="3474720" cy="27584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solidFill>
              </a:rPr>
              <a:t>Fault Domain 3</a:t>
            </a:r>
          </a:p>
        </p:txBody>
      </p:sp>
      <p:sp>
        <p:nvSpPr>
          <p:cNvPr id="41" name="Rectangle 40"/>
          <p:cNvSpPr/>
          <p:nvPr>
            <p:custDataLst>
              <p:tags r:id="rId18"/>
            </p:custDataLst>
          </p:nvPr>
        </p:nvSpPr>
        <p:spPr bwMode="auto">
          <a:xfrm>
            <a:off x="8137504"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6</a:t>
            </a:r>
          </a:p>
        </p:txBody>
      </p:sp>
      <p:sp>
        <p:nvSpPr>
          <p:cNvPr id="43" name="Rectangle 42"/>
          <p:cNvSpPr/>
          <p:nvPr>
            <p:custDataLst>
              <p:tags r:id="rId19"/>
            </p:custDataLst>
          </p:nvPr>
        </p:nvSpPr>
        <p:spPr bwMode="auto">
          <a:xfrm>
            <a:off x="9818984" y="3842601"/>
            <a:ext cx="1536192" cy="896112"/>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9</a:t>
            </a:r>
          </a:p>
        </p:txBody>
      </p:sp>
      <p:cxnSp>
        <p:nvCxnSpPr>
          <p:cNvPr id="29" name="Elbow Connector 28"/>
          <p:cNvCxnSpPr/>
          <p:nvPr>
            <p:custDataLst>
              <p:tags r:id="rId20"/>
            </p:custDataLst>
          </p:nvPr>
        </p:nvCxnSpPr>
        <p:spPr>
          <a:xfrm rot="16200000" flipH="1">
            <a:off x="7492605" y="874337"/>
            <a:ext cx="876532" cy="3656796"/>
          </a:xfrm>
          <a:prstGeom prst="bentConnector3">
            <a:avLst/>
          </a:prstGeom>
          <a:ln w="1905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quot;No&quot; Symbol 29"/>
          <p:cNvSpPr/>
          <p:nvPr>
            <p:custDataLst>
              <p:tags r:id="rId21"/>
            </p:custDataLst>
          </p:nvPr>
        </p:nvSpPr>
        <p:spPr bwMode="auto">
          <a:xfrm>
            <a:off x="8374360" y="3118701"/>
            <a:ext cx="2758440" cy="2758440"/>
          </a:xfrm>
          <a:prstGeom prst="noSmoking">
            <a:avLst>
              <a:gd name="adj" fmla="val 9516"/>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cxnSp>
        <p:nvCxnSpPr>
          <p:cNvPr id="13" name="Straight Arrow Connector 12"/>
          <p:cNvCxnSpPr/>
          <p:nvPr/>
        </p:nvCxnSpPr>
        <p:spPr>
          <a:xfrm>
            <a:off x="6096000" y="2703007"/>
            <a:ext cx="0" cy="401934"/>
          </a:xfrm>
          <a:prstGeom prst="straightConnector1">
            <a:avLst/>
          </a:prstGeom>
          <a:ln w="1905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662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9"/>
                                        </p:tgtEl>
                                      </p:cBhvr>
                                    </p:animEffect>
                                    <p:set>
                                      <p:cBhvr>
                                        <p:cTn id="11" dur="1" fill="hold">
                                          <p:stCondLst>
                                            <p:cond delay="499"/>
                                          </p:stCondLst>
                                        </p:cTn>
                                        <p:tgtEl>
                                          <p:spTgt spid="2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21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20701" y="228600"/>
            <a:ext cx="11149013" cy="1107996"/>
          </a:xfrm>
        </p:spPr>
        <p:txBody>
          <a:bodyPr/>
          <a:lstStyle/>
          <a:p>
            <a:r>
              <a:rPr lang="en-US" dirty="0">
                <a:cs typeface="Segoe UI"/>
              </a:rPr>
              <a:t>The High Scale Application Archetype</a:t>
            </a:r>
            <a:br>
              <a:rPr lang="en-US" dirty="0">
                <a:cs typeface="Segoe UI"/>
              </a:rPr>
            </a:br>
            <a:r>
              <a:rPr lang="en-US" sz="2600" dirty="0">
                <a:solidFill>
                  <a:schemeClr val="accent4">
                    <a:alpha val="99000"/>
                  </a:schemeClr>
                </a:solidFill>
                <a:cs typeface="Segoe UI"/>
              </a:rPr>
              <a:t>Windows Azure provides a ‘pay-as-you-go’ scale out application platform</a:t>
            </a:r>
          </a:p>
        </p:txBody>
      </p:sp>
      <p:sp>
        <p:nvSpPr>
          <p:cNvPr id="6" name="Rectangle 5"/>
          <p:cNvSpPr/>
          <p:nvPr>
            <p:custDataLst>
              <p:tags r:id="rId4"/>
            </p:custDataLst>
          </p:nvPr>
        </p:nvSpPr>
        <p:spPr bwMode="auto">
          <a:xfrm>
            <a:off x="1615440" y="1695450"/>
            <a:ext cx="8961120" cy="548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gradFill>
                  <a:gsLst>
                    <a:gs pos="0">
                      <a:srgbClr val="FFFFFF"/>
                    </a:gs>
                    <a:gs pos="100000">
                      <a:srgbClr val="FFFFFF"/>
                    </a:gs>
                  </a:gsLst>
                  <a:lin ang="5400000" scaled="0"/>
                </a:gradFill>
              </a:rPr>
              <a:t>Intelligent Network Load Balancer</a:t>
            </a:r>
          </a:p>
        </p:txBody>
      </p:sp>
      <p:sp>
        <p:nvSpPr>
          <p:cNvPr id="7" name="Rectangle 6"/>
          <p:cNvSpPr/>
          <p:nvPr>
            <p:custDataLst>
              <p:tags r:id="rId5"/>
            </p:custDataLst>
          </p:nvPr>
        </p:nvSpPr>
        <p:spPr bwMode="auto">
          <a:xfrm>
            <a:off x="1615440" y="2931124"/>
            <a:ext cx="8961120" cy="548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gradFill>
                  <a:gsLst>
                    <a:gs pos="0">
                      <a:srgbClr val="FFFFFF"/>
                    </a:gs>
                    <a:gs pos="100000">
                      <a:srgbClr val="FFFFFF"/>
                    </a:gs>
                  </a:gsLst>
                  <a:lin ang="5400000" scaled="0"/>
                </a:gradFill>
              </a:rPr>
              <a:t>Stateless Web and/or Application Servers</a:t>
            </a:r>
          </a:p>
        </p:txBody>
      </p:sp>
      <p:sp>
        <p:nvSpPr>
          <p:cNvPr id="8" name="Rectangle 7"/>
          <p:cNvSpPr/>
          <p:nvPr>
            <p:custDataLst>
              <p:tags r:id="rId6"/>
            </p:custDataLst>
          </p:nvPr>
        </p:nvSpPr>
        <p:spPr bwMode="auto">
          <a:xfrm>
            <a:off x="1615440" y="3608921"/>
            <a:ext cx="4480560" cy="548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gradFill>
                  <a:gsLst>
                    <a:gs pos="0">
                      <a:srgbClr val="FFFFFF"/>
                    </a:gs>
                    <a:gs pos="100000">
                      <a:srgbClr val="FFFFFF"/>
                    </a:gs>
                  </a:gsLst>
                  <a:lin ang="5400000" scaled="0"/>
                </a:gradFill>
              </a:rPr>
              <a:t>Stateless ‘Worker’ Machines</a:t>
            </a:r>
          </a:p>
        </p:txBody>
      </p:sp>
      <p:sp>
        <p:nvSpPr>
          <p:cNvPr id="9" name="Rectangle 8"/>
          <p:cNvSpPr/>
          <p:nvPr>
            <p:custDataLst>
              <p:tags r:id="rId7"/>
            </p:custDataLst>
          </p:nvPr>
        </p:nvSpPr>
        <p:spPr bwMode="auto">
          <a:xfrm>
            <a:off x="1615440" y="4876077"/>
            <a:ext cx="8961120" cy="1371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ln>
                <a:solidFill>
                  <a:srgbClr val="FFFFFF">
                    <a:alpha val="0"/>
                  </a:srgbClr>
                </a:solidFill>
              </a:ln>
              <a:gradFill>
                <a:gsLst>
                  <a:gs pos="0">
                    <a:srgbClr val="FFFFFF"/>
                  </a:gs>
                  <a:gs pos="100000">
                    <a:srgbClr val="FFFFFF"/>
                  </a:gs>
                </a:gsLst>
                <a:lin ang="5400000" scaled="0"/>
              </a:gradFill>
            </a:endParaRPr>
          </a:p>
        </p:txBody>
      </p:sp>
      <p:sp>
        <p:nvSpPr>
          <p:cNvPr id="10" name="Up-Down Arrow 9"/>
          <p:cNvSpPr/>
          <p:nvPr>
            <p:custDataLst>
              <p:tags r:id="rId8"/>
            </p:custDataLst>
          </p:nvPr>
        </p:nvSpPr>
        <p:spPr bwMode="auto">
          <a:xfrm>
            <a:off x="8553450" y="3537841"/>
            <a:ext cx="365760" cy="1280160"/>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ln>
                <a:solidFill>
                  <a:srgbClr val="FFFFFF">
                    <a:alpha val="0"/>
                  </a:srgbClr>
                </a:solidFill>
              </a:ln>
              <a:gradFill>
                <a:gsLst>
                  <a:gs pos="0">
                    <a:srgbClr val="FFFFFF"/>
                  </a:gs>
                  <a:gs pos="100000">
                    <a:srgbClr val="FFFFFF"/>
                  </a:gs>
                </a:gsLst>
                <a:lin ang="5400000" scaled="0"/>
              </a:gradFill>
            </a:endParaRPr>
          </a:p>
        </p:txBody>
      </p:sp>
      <p:sp>
        <p:nvSpPr>
          <p:cNvPr id="11" name="Up-Down Arrow 10"/>
          <p:cNvSpPr/>
          <p:nvPr>
            <p:custDataLst>
              <p:tags r:id="rId9"/>
            </p:custDataLst>
          </p:nvPr>
        </p:nvSpPr>
        <p:spPr bwMode="auto">
          <a:xfrm>
            <a:off x="3272790" y="4226026"/>
            <a:ext cx="354330" cy="550872"/>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ln>
                <a:solidFill>
                  <a:srgbClr val="FFFFFF">
                    <a:alpha val="0"/>
                  </a:srgbClr>
                </a:solidFill>
              </a:ln>
              <a:gradFill>
                <a:gsLst>
                  <a:gs pos="0">
                    <a:srgbClr val="FFFFFF"/>
                  </a:gs>
                  <a:gs pos="100000">
                    <a:srgbClr val="FFFFFF"/>
                  </a:gs>
                </a:gsLst>
                <a:lin ang="5400000" scaled="0"/>
              </a:gradFill>
            </a:endParaRPr>
          </a:p>
        </p:txBody>
      </p:sp>
      <p:sp>
        <p:nvSpPr>
          <p:cNvPr id="12" name="Right Arrow 11"/>
          <p:cNvSpPr/>
          <p:nvPr>
            <p:custDataLst>
              <p:tags r:id="rId10"/>
            </p:custDataLst>
          </p:nvPr>
        </p:nvSpPr>
        <p:spPr bwMode="auto">
          <a:xfrm rot="5400000">
            <a:off x="5821680" y="2359007"/>
            <a:ext cx="54864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ln>
                <a:solidFill>
                  <a:srgbClr val="FFFFFF">
                    <a:alpha val="0"/>
                  </a:srgbClr>
                </a:solidFill>
              </a:ln>
              <a:gradFill>
                <a:gsLst>
                  <a:gs pos="0">
                    <a:srgbClr val="FFFFFF"/>
                  </a:gs>
                  <a:gs pos="100000">
                    <a:srgbClr val="FFFFFF"/>
                  </a:gs>
                </a:gsLst>
                <a:lin ang="5400000" scaled="0"/>
              </a:gradFill>
            </a:endParaRPr>
          </a:p>
        </p:txBody>
      </p:sp>
      <p:sp>
        <p:nvSpPr>
          <p:cNvPr id="14" name="Rectangle 13"/>
          <p:cNvSpPr/>
          <p:nvPr>
            <p:custDataLst>
              <p:tags r:id="rId11"/>
            </p:custDataLst>
          </p:nvPr>
        </p:nvSpPr>
        <p:spPr>
          <a:xfrm>
            <a:off x="3849982" y="4256007"/>
            <a:ext cx="2420086" cy="461665"/>
          </a:xfrm>
          <a:prstGeom prst="rect">
            <a:avLst/>
          </a:prstGeom>
        </p:spPr>
        <p:txBody>
          <a:bodyPr wrap="none">
            <a:spAutoFit/>
          </a:bodyPr>
          <a:lstStyle/>
          <a:p>
            <a:pPr defTabSz="914363"/>
            <a:r>
              <a:rPr lang="en-US" sz="2400" dirty="0">
                <a:ln>
                  <a:solidFill>
                    <a:srgbClr val="FFFFFF">
                      <a:alpha val="0"/>
                    </a:srgbClr>
                  </a:solidFill>
                </a:ln>
                <a:solidFill>
                  <a:srgbClr val="595959">
                    <a:alpha val="99000"/>
                  </a:srgbClr>
                </a:solidFill>
              </a:rPr>
              <a:t>Async Activation</a:t>
            </a:r>
          </a:p>
        </p:txBody>
      </p:sp>
      <p:sp>
        <p:nvSpPr>
          <p:cNvPr id="15" name="Rectangle 14"/>
          <p:cNvSpPr/>
          <p:nvPr>
            <p:custDataLst>
              <p:tags r:id="rId12"/>
            </p:custDataLst>
          </p:nvPr>
        </p:nvSpPr>
        <p:spPr>
          <a:xfrm>
            <a:off x="6348408" y="2356775"/>
            <a:ext cx="2783070" cy="461665"/>
          </a:xfrm>
          <a:prstGeom prst="rect">
            <a:avLst/>
          </a:prstGeom>
        </p:spPr>
        <p:txBody>
          <a:bodyPr wrap="none">
            <a:spAutoFit/>
          </a:bodyPr>
          <a:lstStyle/>
          <a:p>
            <a:pPr defTabSz="914363"/>
            <a:r>
              <a:rPr lang="en-US" sz="2400" dirty="0">
                <a:ln>
                  <a:solidFill>
                    <a:srgbClr val="FFFFFF">
                      <a:alpha val="0"/>
                    </a:srgbClr>
                  </a:solidFill>
                </a:ln>
                <a:solidFill>
                  <a:srgbClr val="595959"/>
                </a:solidFill>
              </a:rPr>
              <a:t>Network Activation</a:t>
            </a:r>
          </a:p>
        </p:txBody>
      </p:sp>
      <p:sp>
        <p:nvSpPr>
          <p:cNvPr id="16" name="Rectangle 15"/>
          <p:cNvSpPr/>
          <p:nvPr>
            <p:custDataLst>
              <p:tags r:id="rId13"/>
            </p:custDataLst>
          </p:nvPr>
        </p:nvSpPr>
        <p:spPr bwMode="auto">
          <a:xfrm>
            <a:off x="1752600"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rPr>
              <a:t>State Tier</a:t>
            </a:r>
          </a:p>
        </p:txBody>
      </p:sp>
      <p:sp>
        <p:nvSpPr>
          <p:cNvPr id="17" name="Rectangle 16"/>
          <p:cNvSpPr/>
          <p:nvPr>
            <p:custDataLst>
              <p:tags r:id="rId14"/>
            </p:custDataLst>
          </p:nvPr>
        </p:nvSpPr>
        <p:spPr bwMode="auto">
          <a:xfrm>
            <a:off x="3512820"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rPr>
              <a:t>Queues</a:t>
            </a:r>
            <a:endParaRPr lang="en-NZ" sz="2400" dirty="0">
              <a:ln>
                <a:solidFill>
                  <a:srgbClr val="FFFFFF">
                    <a:alpha val="0"/>
                  </a:srgbClr>
                </a:solidFill>
              </a:ln>
              <a:solidFill>
                <a:srgbClr val="FFFFFF">
                  <a:alpha val="99000"/>
                </a:srgbClr>
              </a:solidFill>
            </a:endParaRPr>
          </a:p>
        </p:txBody>
      </p:sp>
      <p:sp>
        <p:nvSpPr>
          <p:cNvPr id="18" name="Rectangle 17"/>
          <p:cNvSpPr/>
          <p:nvPr>
            <p:custDataLst>
              <p:tags r:id="rId15"/>
            </p:custDataLst>
          </p:nvPr>
        </p:nvSpPr>
        <p:spPr bwMode="auto">
          <a:xfrm>
            <a:off x="5273040"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rPr>
              <a:t>Key/Value</a:t>
            </a:r>
            <a:br>
              <a:rPr lang="en-US" sz="2400" dirty="0">
                <a:ln>
                  <a:solidFill>
                    <a:srgbClr val="FFFFFF">
                      <a:alpha val="0"/>
                    </a:srgbClr>
                  </a:solidFill>
                </a:ln>
                <a:solidFill>
                  <a:srgbClr val="FFFFFF">
                    <a:alpha val="99000"/>
                  </a:srgbClr>
                </a:solidFill>
              </a:rPr>
            </a:br>
            <a:r>
              <a:rPr lang="en-US" sz="2400" dirty="0">
                <a:ln>
                  <a:solidFill>
                    <a:srgbClr val="FFFFFF">
                      <a:alpha val="0"/>
                    </a:srgbClr>
                  </a:solidFill>
                </a:ln>
                <a:solidFill>
                  <a:srgbClr val="FFFFFF">
                    <a:alpha val="99000"/>
                  </a:srgbClr>
                </a:solidFill>
              </a:rPr>
              <a:t>Datastores</a:t>
            </a:r>
            <a:endParaRPr lang="en-NZ" sz="2400" dirty="0">
              <a:ln>
                <a:solidFill>
                  <a:srgbClr val="FFFFFF">
                    <a:alpha val="0"/>
                  </a:srgbClr>
                </a:solidFill>
              </a:ln>
              <a:solidFill>
                <a:srgbClr val="FFFFFF">
                  <a:alpha val="99000"/>
                </a:srgbClr>
              </a:solidFill>
            </a:endParaRPr>
          </a:p>
        </p:txBody>
      </p:sp>
      <p:sp>
        <p:nvSpPr>
          <p:cNvPr id="19" name="Rectangle 18"/>
          <p:cNvSpPr/>
          <p:nvPr>
            <p:custDataLst>
              <p:tags r:id="rId16"/>
            </p:custDataLst>
          </p:nvPr>
        </p:nvSpPr>
        <p:spPr bwMode="auto">
          <a:xfrm>
            <a:off x="7033260"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rPr>
              <a:t>Partitioned RDBMS</a:t>
            </a:r>
            <a:endParaRPr lang="en-NZ" sz="2400" dirty="0">
              <a:ln>
                <a:solidFill>
                  <a:srgbClr val="FFFFFF">
                    <a:alpha val="0"/>
                  </a:srgbClr>
                </a:solidFill>
              </a:ln>
              <a:solidFill>
                <a:srgbClr val="FFFFFF">
                  <a:alpha val="99000"/>
                </a:srgbClr>
              </a:solidFill>
            </a:endParaRPr>
          </a:p>
        </p:txBody>
      </p:sp>
      <p:sp>
        <p:nvSpPr>
          <p:cNvPr id="20" name="Rectangle 19"/>
          <p:cNvSpPr/>
          <p:nvPr>
            <p:custDataLst>
              <p:tags r:id="rId17"/>
            </p:custDataLst>
          </p:nvPr>
        </p:nvSpPr>
        <p:spPr bwMode="auto">
          <a:xfrm>
            <a:off x="8793480" y="5013237"/>
            <a:ext cx="164592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rPr>
              <a:t>Shared Filesystem</a:t>
            </a:r>
            <a:endParaRPr lang="en-NZ" sz="2400" dirty="0">
              <a:ln>
                <a:solidFill>
                  <a:srgbClr val="FFFFFF">
                    <a:alpha val="0"/>
                  </a:srgbClr>
                </a:solidFill>
              </a:ln>
              <a:solidFill>
                <a:srgbClr val="FFFFFF">
                  <a:alpha val="99000"/>
                </a:srgbClr>
              </a:solidFill>
            </a:endParaRPr>
          </a:p>
        </p:txBody>
      </p:sp>
    </p:spTree>
    <p:extLst>
      <p:ext uri="{BB962C8B-B14F-4D97-AF65-F5344CB8AC3E}">
        <p14:creationId xmlns:p14="http://schemas.microsoft.com/office/powerpoint/2010/main" val="38582635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SDKs and Tools</a:t>
            </a:r>
            <a:endParaRPr lang="en-US" dirty="0"/>
          </a:p>
        </p:txBody>
      </p:sp>
      <p:sp>
        <p:nvSpPr>
          <p:cNvPr id="4" name="Content Placeholder 3"/>
          <p:cNvSpPr>
            <a:spLocks noGrp="1"/>
          </p:cNvSpPr>
          <p:nvPr>
            <p:ph sz="quarter" idx="10"/>
          </p:nvPr>
        </p:nvSpPr>
        <p:spPr>
          <a:xfrm>
            <a:off x="520701" y="1463675"/>
            <a:ext cx="11155680" cy="3462486"/>
          </a:xfrm>
        </p:spPr>
        <p:txBody>
          <a:bodyPr/>
          <a:lstStyle/>
          <a:p>
            <a:r>
              <a:rPr lang="en-US" sz="4000" dirty="0">
                <a:ln>
                  <a:solidFill>
                    <a:srgbClr val="FFFFFF">
                      <a:alpha val="0"/>
                    </a:srgbClr>
                  </a:solidFill>
                </a:ln>
                <a:solidFill>
                  <a:srgbClr val="00AEEF">
                    <a:alpha val="99000"/>
                  </a:srgbClr>
                </a:solidFill>
                <a:latin typeface="Segoe UI Light" pitchFamily="34" charset="0"/>
              </a:rPr>
              <a:t>.Net</a:t>
            </a:r>
          </a:p>
          <a:p>
            <a:pPr marL="0" lvl="1"/>
            <a:r>
              <a:rPr lang="en-US" sz="2000" dirty="0">
                <a:ln>
                  <a:solidFill>
                    <a:srgbClr val="FFFFFF">
                      <a:alpha val="0"/>
                    </a:srgbClr>
                  </a:solidFill>
                </a:ln>
              </a:rPr>
              <a:t>Visual Studio Tools</a:t>
            </a:r>
          </a:p>
          <a:p>
            <a:pPr marL="0" lvl="1"/>
            <a:r>
              <a:rPr lang="en-US" sz="2000" dirty="0">
                <a:ln>
                  <a:solidFill>
                    <a:srgbClr val="FFFFFF">
                      <a:alpha val="0"/>
                    </a:srgbClr>
                  </a:solidFill>
                </a:ln>
              </a:rPr>
              <a:t>Client Libraries for .Net</a:t>
            </a:r>
          </a:p>
          <a:p>
            <a:r>
              <a:rPr lang="en-US" sz="4000" dirty="0">
                <a:ln>
                  <a:solidFill>
                    <a:srgbClr val="FFFFFF">
                      <a:alpha val="0"/>
                    </a:srgbClr>
                  </a:solidFill>
                </a:ln>
                <a:solidFill>
                  <a:srgbClr val="00AEEF">
                    <a:alpha val="99000"/>
                  </a:srgbClr>
                </a:solidFill>
                <a:latin typeface="Segoe UI Light" pitchFamily="34" charset="0"/>
              </a:rPr>
              <a:t>Node.js</a:t>
            </a:r>
          </a:p>
          <a:p>
            <a:pPr marL="0" lvl="1"/>
            <a:r>
              <a:rPr lang="en-US" sz="2000" dirty="0">
                <a:ln>
                  <a:solidFill>
                    <a:srgbClr val="FFFFFF">
                      <a:alpha val="0"/>
                    </a:srgbClr>
                  </a:solidFill>
                </a:ln>
              </a:rPr>
              <a:t>PowerShell Tools</a:t>
            </a:r>
          </a:p>
          <a:p>
            <a:pPr marL="0" lvl="1"/>
            <a:r>
              <a:rPr lang="en-US" sz="2000" dirty="0">
                <a:ln>
                  <a:solidFill>
                    <a:srgbClr val="FFFFFF">
                      <a:alpha val="0"/>
                    </a:srgbClr>
                  </a:solidFill>
                </a:ln>
              </a:rPr>
              <a:t>Node.js for Windows</a:t>
            </a:r>
          </a:p>
          <a:p>
            <a:pPr marL="0" lvl="1"/>
            <a:r>
              <a:rPr lang="en-US" sz="2000" dirty="0">
                <a:ln>
                  <a:solidFill>
                    <a:srgbClr val="FFFFFF">
                      <a:alpha val="0"/>
                    </a:srgbClr>
                  </a:solidFill>
                </a:ln>
              </a:rPr>
              <a:t>IISNode</a:t>
            </a:r>
          </a:p>
          <a:p>
            <a:pPr marL="0" lvl="1"/>
            <a:r>
              <a:rPr lang="en-US" sz="2000" dirty="0">
                <a:ln>
                  <a:solidFill>
                    <a:srgbClr val="FFFFFF">
                      <a:alpha val="0"/>
                    </a:srgbClr>
                  </a:solidFill>
                </a:ln>
              </a:rPr>
              <a:t>Client Libraries for Node.js</a:t>
            </a:r>
          </a:p>
        </p:txBody>
      </p:sp>
      <p:sp>
        <p:nvSpPr>
          <p:cNvPr id="7" name="Content Placeholder 3"/>
          <p:cNvSpPr txBox="1">
            <a:spLocks/>
          </p:cNvSpPr>
          <p:nvPr/>
        </p:nvSpPr>
        <p:spPr>
          <a:xfrm>
            <a:off x="6218116" y="1463676"/>
            <a:ext cx="4314144" cy="2769989"/>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ln>
                  <a:solidFill>
                    <a:srgbClr val="FFFFFF">
                      <a:alpha val="0"/>
                    </a:srgbClr>
                  </a:solidFill>
                </a:ln>
                <a:solidFill>
                  <a:srgbClr val="00AEEF">
                    <a:alpha val="99000"/>
                  </a:srgbClr>
                </a:solidFill>
                <a:latin typeface="Segoe UI Light" pitchFamily="34" charset="0"/>
              </a:rPr>
              <a:t>Java</a:t>
            </a:r>
          </a:p>
          <a:p>
            <a:pPr marL="0" lvl="1" indent="0">
              <a:buNone/>
            </a:pPr>
            <a:r>
              <a:rPr lang="en-US" sz="2000" dirty="0">
                <a:ln>
                  <a:solidFill>
                    <a:srgbClr val="FFFFFF">
                      <a:alpha val="0"/>
                    </a:srgbClr>
                  </a:solidFill>
                </a:ln>
              </a:rPr>
              <a:t>Eclipse Tools</a:t>
            </a:r>
          </a:p>
          <a:p>
            <a:pPr marL="0" lvl="1" indent="0">
              <a:buNone/>
            </a:pPr>
            <a:r>
              <a:rPr lang="en-US" sz="2000" dirty="0">
                <a:ln>
                  <a:solidFill>
                    <a:srgbClr val="FFFFFF">
                      <a:alpha val="0"/>
                    </a:srgbClr>
                  </a:solidFill>
                </a:ln>
              </a:rPr>
              <a:t>Client Libraries for Java</a:t>
            </a:r>
          </a:p>
          <a:p>
            <a:pPr marL="0" indent="0">
              <a:buNone/>
            </a:pPr>
            <a:r>
              <a:rPr lang="en-US" sz="4000" dirty="0">
                <a:ln>
                  <a:solidFill>
                    <a:srgbClr val="FFFFFF">
                      <a:alpha val="0"/>
                    </a:srgbClr>
                  </a:solidFill>
                </a:ln>
                <a:solidFill>
                  <a:srgbClr val="00AEEF">
                    <a:alpha val="99000"/>
                  </a:srgbClr>
                </a:solidFill>
                <a:latin typeface="Segoe UI Light" pitchFamily="34" charset="0"/>
              </a:rPr>
              <a:t>php</a:t>
            </a:r>
          </a:p>
          <a:p>
            <a:pPr marL="0" lvl="1" indent="0">
              <a:buNone/>
            </a:pPr>
            <a:r>
              <a:rPr lang="en-US" sz="2000" dirty="0">
                <a:ln>
                  <a:solidFill>
                    <a:srgbClr val="FFFFFF">
                      <a:alpha val="0"/>
                    </a:srgbClr>
                  </a:solidFill>
                </a:ln>
              </a:rPr>
              <a:t>Command Line Tools</a:t>
            </a:r>
          </a:p>
          <a:p>
            <a:pPr marL="0" lvl="1" indent="0">
              <a:buNone/>
            </a:pPr>
            <a:r>
              <a:rPr lang="en-US" sz="2000" dirty="0">
                <a:ln>
                  <a:solidFill>
                    <a:srgbClr val="FFFFFF">
                      <a:alpha val="0"/>
                    </a:srgbClr>
                  </a:solidFill>
                </a:ln>
              </a:rPr>
              <a:t>Client Libraries for php</a:t>
            </a:r>
          </a:p>
        </p:txBody>
      </p:sp>
    </p:spTree>
    <p:extLst>
      <p:ext uri="{BB962C8B-B14F-4D97-AF65-F5344CB8AC3E}">
        <p14:creationId xmlns:p14="http://schemas.microsoft.com/office/powerpoint/2010/main" val="149669720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custDataLst>
              <p:tags r:id="rId2"/>
            </p:custDataLst>
          </p:nvPr>
        </p:nvSpPr>
        <p:spPr bwMode="auto">
          <a:xfrm>
            <a:off x="518161" y="1970088"/>
            <a:ext cx="5391859" cy="3511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noAutofit/>
          </a:bodyPr>
          <a:lstStyle/>
          <a:p>
            <a:pPr algn="ctr" defTabSz="914099" fontAlgn="base">
              <a:spcBef>
                <a:spcPct val="0"/>
              </a:spcBef>
              <a:spcAft>
                <a:spcPct val="0"/>
              </a:spcAft>
            </a:pPr>
            <a:endParaRPr lang="en-US" sz="4000" dirty="0">
              <a:ln>
                <a:solidFill>
                  <a:srgbClr val="FFFFFF">
                    <a:alpha val="0"/>
                  </a:srgbClr>
                </a:solidFill>
              </a:ln>
              <a:gradFill>
                <a:gsLst>
                  <a:gs pos="0">
                    <a:srgbClr val="FFFFFF"/>
                  </a:gs>
                  <a:gs pos="100000">
                    <a:srgbClr val="FFFFFF"/>
                  </a:gs>
                </a:gsLst>
                <a:lin ang="5400000" scaled="0"/>
              </a:gradFill>
              <a:latin typeface="Segoe Light" pitchFamily="34" charset="0"/>
            </a:endParaRPr>
          </a:p>
        </p:txBody>
      </p:sp>
      <p:graphicFrame>
        <p:nvGraphicFramePr>
          <p:cNvPr id="6" name="Object 5" hidden="1"/>
          <p:cNvGraphicFramePr>
            <a:graphicFrameLocks noChangeAspect="1"/>
          </p:cNvGraphicFramePr>
          <p:nvPr>
            <p:custDataLst>
              <p:tags r:id="rId3"/>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25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88" y="0"/>
                        <a:ext cx="158750" cy="158750"/>
                      </a:xfrm>
                      <a:prstGeom prst="rect">
                        <a:avLst/>
                      </a:prstGeom>
                    </p:spPr>
                  </p:pic>
                </p:oleObj>
              </mc:Fallback>
            </mc:AlternateContent>
          </a:graphicData>
        </a:graphic>
      </p:graphicFrame>
      <p:sp>
        <p:nvSpPr>
          <p:cNvPr id="7" name="Title 6"/>
          <p:cNvSpPr>
            <a:spLocks noGrp="1"/>
          </p:cNvSpPr>
          <p:nvPr>
            <p:ph type="title"/>
            <p:custDataLst>
              <p:tags r:id="rId4"/>
            </p:custDataLst>
          </p:nvPr>
        </p:nvSpPr>
        <p:spPr/>
        <p:txBody>
          <a:bodyPr/>
          <a:lstStyle/>
          <a:p>
            <a:r>
              <a:rPr lang="en-US" dirty="0"/>
              <a:t>Windows Azure </a:t>
            </a:r>
            <a:r>
              <a:rPr lang="en-US" dirty="0" smtClean="0"/>
              <a:t>for .Net Developers</a:t>
            </a:r>
            <a:endParaRPr lang="en-US" dirty="0"/>
          </a:p>
        </p:txBody>
      </p:sp>
      <p:sp>
        <p:nvSpPr>
          <p:cNvPr id="12" name="Rectangle 11"/>
          <p:cNvSpPr/>
          <p:nvPr>
            <p:custDataLst>
              <p:tags r:id="rId5"/>
            </p:custDataLst>
          </p:nvPr>
        </p:nvSpPr>
        <p:spPr bwMode="auto">
          <a:xfrm>
            <a:off x="6097589" y="1970089"/>
            <a:ext cx="5478421" cy="350865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182880" bIns="91440" numCol="1" rtlCol="0" anchor="t" anchorCtr="0" compatLnSpc="1">
            <a:prstTxWarp prst="textNoShape">
              <a:avLst/>
            </a:prstTxWarp>
            <a:spAutoFit/>
          </a:bodyPr>
          <a:lstStyle/>
          <a:p>
            <a:pPr defTabSz="914099" fontAlgn="base">
              <a:spcBef>
                <a:spcPts val="1200"/>
              </a:spcBef>
            </a:pPr>
            <a:r>
              <a:rPr lang="en-US" sz="3200" b="1" dirty="0">
                <a:ln>
                  <a:solidFill>
                    <a:srgbClr val="FFFFFF">
                      <a:alpha val="0"/>
                    </a:srgbClr>
                  </a:solidFill>
                </a:ln>
                <a:gradFill>
                  <a:gsLst>
                    <a:gs pos="0">
                      <a:srgbClr val="FFFFFF"/>
                    </a:gs>
                    <a:gs pos="100000">
                      <a:srgbClr val="FFFFFF"/>
                    </a:gs>
                  </a:gsLst>
                  <a:lin ang="5400000" scaled="0"/>
                </a:gradFill>
                <a:latin typeface="Segoe UI Light" pitchFamily="34" charset="0"/>
              </a:rPr>
              <a:t>Windows Azure SDK for .Net</a:t>
            </a:r>
          </a:p>
          <a:p>
            <a:pPr defTabSz="914099" fontAlgn="base">
              <a:spcBef>
                <a:spcPts val="600"/>
              </a:spcBef>
            </a:pPr>
            <a:r>
              <a:rPr lang="en-US" sz="2200" dirty="0">
                <a:ln>
                  <a:solidFill>
                    <a:srgbClr val="FFFFFF">
                      <a:alpha val="0"/>
                    </a:srgbClr>
                  </a:solidFill>
                </a:ln>
                <a:gradFill>
                  <a:gsLst>
                    <a:gs pos="0">
                      <a:srgbClr val="FFFFFF"/>
                    </a:gs>
                    <a:gs pos="100000">
                      <a:srgbClr val="FFFFFF"/>
                    </a:gs>
                  </a:gsLst>
                  <a:lin ang="5400000" scaled="0"/>
                </a:gradFill>
              </a:rPr>
              <a:t>Windows Server 2008, Windows 7 or Windows 8</a:t>
            </a:r>
          </a:p>
          <a:p>
            <a:pPr defTabSz="914099" fontAlgn="base">
              <a:spcBef>
                <a:spcPts val="600"/>
              </a:spcBef>
            </a:pPr>
            <a:r>
              <a:rPr lang="en-US" sz="2200" dirty="0">
                <a:ln>
                  <a:solidFill>
                    <a:srgbClr val="FFFFFF">
                      <a:alpha val="0"/>
                    </a:srgbClr>
                  </a:solidFill>
                </a:ln>
                <a:gradFill>
                  <a:gsLst>
                    <a:gs pos="0">
                      <a:srgbClr val="FFFFFF"/>
                    </a:gs>
                    <a:gs pos="100000">
                      <a:srgbClr val="FFFFFF"/>
                    </a:gs>
                  </a:gsLst>
                  <a:lin ang="5400000" scaled="0"/>
                </a:gradFill>
              </a:rPr>
              <a:t>SQL Express 2005+</a:t>
            </a:r>
          </a:p>
          <a:p>
            <a:pPr defTabSz="914099" fontAlgn="base">
              <a:spcBef>
                <a:spcPts val="600"/>
              </a:spcBef>
            </a:pPr>
            <a:r>
              <a:rPr lang="en-US" sz="2200" dirty="0">
                <a:ln>
                  <a:solidFill>
                    <a:srgbClr val="FFFFFF">
                      <a:alpha val="0"/>
                    </a:srgbClr>
                  </a:solidFill>
                </a:ln>
                <a:gradFill>
                  <a:gsLst>
                    <a:gs pos="0">
                      <a:srgbClr val="FFFFFF"/>
                    </a:gs>
                    <a:gs pos="100000">
                      <a:srgbClr val="FFFFFF"/>
                    </a:gs>
                  </a:gsLst>
                  <a:lin ang="5400000" scaled="0"/>
                </a:gradFill>
              </a:rPr>
              <a:t>.NET 3.5 SP1+</a:t>
            </a:r>
          </a:p>
          <a:p>
            <a:pPr defTabSz="914099" fontAlgn="base">
              <a:spcBef>
                <a:spcPts val="600"/>
              </a:spcBef>
            </a:pPr>
            <a:r>
              <a:rPr lang="en-US" sz="2200" dirty="0">
                <a:ln>
                  <a:solidFill>
                    <a:srgbClr val="FFFFFF">
                      <a:alpha val="0"/>
                    </a:srgbClr>
                  </a:solidFill>
                </a:ln>
                <a:gradFill>
                  <a:gsLst>
                    <a:gs pos="0">
                      <a:srgbClr val="FFFFFF"/>
                    </a:gs>
                    <a:gs pos="100000">
                      <a:srgbClr val="FFFFFF"/>
                    </a:gs>
                  </a:gsLst>
                  <a:lin ang="5400000" scaled="0"/>
                </a:gradFill>
              </a:rPr>
              <a:t>Development Fabric</a:t>
            </a:r>
          </a:p>
          <a:p>
            <a:pPr defTabSz="914099" fontAlgn="base">
              <a:spcBef>
                <a:spcPts val="600"/>
              </a:spcBef>
            </a:pPr>
            <a:r>
              <a:rPr lang="en-US" sz="2200" dirty="0">
                <a:ln>
                  <a:solidFill>
                    <a:srgbClr val="FFFFFF">
                      <a:alpha val="0"/>
                    </a:srgbClr>
                  </a:solidFill>
                </a:ln>
                <a:gradFill>
                  <a:gsLst>
                    <a:gs pos="0">
                      <a:srgbClr val="FFFFFF"/>
                    </a:gs>
                    <a:gs pos="100000">
                      <a:srgbClr val="FFFFFF"/>
                    </a:gs>
                  </a:gsLst>
                  <a:lin ang="5400000" scaled="0"/>
                </a:gradFill>
              </a:rPr>
              <a:t>Development Storage</a:t>
            </a:r>
          </a:p>
          <a:p>
            <a:pPr defTabSz="914099" fontAlgn="base">
              <a:spcBef>
                <a:spcPts val="600"/>
              </a:spcBef>
            </a:pPr>
            <a:r>
              <a:rPr lang="en-US" sz="2200" dirty="0">
                <a:ln>
                  <a:solidFill>
                    <a:srgbClr val="FFFFFF">
                      <a:alpha val="0"/>
                    </a:srgbClr>
                  </a:solidFill>
                </a:ln>
                <a:gradFill>
                  <a:gsLst>
                    <a:gs pos="0">
                      <a:srgbClr val="FFFFFF"/>
                    </a:gs>
                    <a:gs pos="100000">
                      <a:srgbClr val="FFFFFF"/>
                    </a:gs>
                  </a:gsLst>
                  <a:lin ang="5400000" scaled="0"/>
                </a:gradFill>
              </a:rPr>
              <a:t>.NET APIs</a:t>
            </a:r>
          </a:p>
        </p:txBody>
      </p:sp>
      <p:pic>
        <p:nvPicPr>
          <p:cNvPr id="36910" name="Picture 46"/>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rcRect r="74733"/>
          <a:stretch/>
        </p:blipFill>
        <p:spPr bwMode="auto">
          <a:xfrm>
            <a:off x="4031231" y="2120805"/>
            <a:ext cx="1416564" cy="70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35119" y="2125298"/>
            <a:ext cx="3114989" cy="3200876"/>
          </a:xfrm>
          <a:prstGeom prst="rect">
            <a:avLst/>
          </a:prstGeom>
        </p:spPr>
        <p:txBody>
          <a:bodyPr wrap="square">
            <a:spAutoFit/>
          </a:bodyPr>
          <a:lstStyle/>
          <a:p>
            <a:pPr defTabSz="914099" fontAlgn="base">
              <a:spcBef>
                <a:spcPts val="600"/>
              </a:spcBef>
              <a:spcAft>
                <a:spcPct val="0"/>
              </a:spcAft>
            </a:pPr>
            <a:r>
              <a:rPr lang="en-US" dirty="0">
                <a:ln>
                  <a:solidFill>
                    <a:srgbClr val="FFFFFF">
                      <a:alpha val="0"/>
                    </a:srgbClr>
                  </a:solidFill>
                </a:ln>
                <a:solidFill>
                  <a:srgbClr val="595959">
                    <a:alpha val="99000"/>
                  </a:srgbClr>
                </a:solidFill>
              </a:rPr>
              <a:t>Visual Studio 2010/2012</a:t>
            </a:r>
          </a:p>
          <a:p>
            <a:pPr defTabSz="914099" fontAlgn="base">
              <a:spcBef>
                <a:spcPts val="600"/>
              </a:spcBef>
              <a:spcAft>
                <a:spcPct val="0"/>
              </a:spcAft>
            </a:pPr>
            <a:r>
              <a:rPr lang="en-US" dirty="0">
                <a:ln>
                  <a:solidFill>
                    <a:srgbClr val="FFFFFF">
                      <a:alpha val="0"/>
                    </a:srgbClr>
                  </a:solidFill>
                </a:ln>
                <a:solidFill>
                  <a:srgbClr val="595959">
                    <a:alpha val="99000"/>
                  </a:srgbClr>
                </a:solidFill>
              </a:rPr>
              <a:t>Project Templates</a:t>
            </a:r>
          </a:p>
          <a:p>
            <a:pPr defTabSz="914099" fontAlgn="base">
              <a:spcBef>
                <a:spcPts val="600"/>
              </a:spcBef>
              <a:spcAft>
                <a:spcPct val="0"/>
              </a:spcAft>
            </a:pPr>
            <a:r>
              <a:rPr lang="en-US" dirty="0">
                <a:ln>
                  <a:solidFill>
                    <a:srgbClr val="FFFFFF">
                      <a:alpha val="0"/>
                    </a:srgbClr>
                  </a:solidFill>
                </a:ln>
                <a:solidFill>
                  <a:srgbClr val="595959">
                    <a:alpha val="99000"/>
                  </a:srgbClr>
                </a:solidFill>
              </a:rPr>
              <a:t>Model &amp; Config Tooling</a:t>
            </a:r>
          </a:p>
          <a:p>
            <a:pPr defTabSz="914099" fontAlgn="base">
              <a:spcBef>
                <a:spcPts val="600"/>
              </a:spcBef>
              <a:spcAft>
                <a:spcPct val="0"/>
              </a:spcAft>
            </a:pPr>
            <a:r>
              <a:rPr lang="en-US" dirty="0">
                <a:ln>
                  <a:solidFill>
                    <a:srgbClr val="FFFFFF">
                      <a:alpha val="0"/>
                    </a:srgbClr>
                  </a:solidFill>
                </a:ln>
                <a:solidFill>
                  <a:srgbClr val="595959">
                    <a:alpha val="99000"/>
                  </a:srgbClr>
                </a:solidFill>
              </a:rPr>
              <a:t>Package &amp; 1 Click Deploy</a:t>
            </a:r>
          </a:p>
          <a:p>
            <a:pPr defTabSz="914099" fontAlgn="base">
              <a:spcBef>
                <a:spcPts val="600"/>
              </a:spcBef>
              <a:spcAft>
                <a:spcPct val="0"/>
              </a:spcAft>
            </a:pPr>
            <a:r>
              <a:rPr lang="en-US" dirty="0">
                <a:ln>
                  <a:solidFill>
                    <a:srgbClr val="FFFFFF">
                      <a:alpha val="0"/>
                    </a:srgbClr>
                  </a:solidFill>
                </a:ln>
                <a:solidFill>
                  <a:srgbClr val="595959">
                    <a:alpha val="99000"/>
                  </a:srgbClr>
                </a:solidFill>
              </a:rPr>
              <a:t>Debugging Support</a:t>
            </a:r>
          </a:p>
          <a:p>
            <a:pPr defTabSz="914099" fontAlgn="base">
              <a:spcBef>
                <a:spcPts val="600"/>
              </a:spcBef>
              <a:spcAft>
                <a:spcPct val="0"/>
              </a:spcAft>
            </a:pPr>
            <a:r>
              <a:rPr lang="en-US" dirty="0">
                <a:ln>
                  <a:solidFill>
                    <a:srgbClr val="FFFFFF">
                      <a:alpha val="0"/>
                    </a:srgbClr>
                  </a:solidFill>
                </a:ln>
                <a:solidFill>
                  <a:srgbClr val="595959">
                    <a:alpha val="99000"/>
                  </a:srgbClr>
                </a:solidFill>
              </a:rPr>
              <a:t>Storage Explorer</a:t>
            </a:r>
          </a:p>
          <a:p>
            <a:pPr defTabSz="914099" fontAlgn="base">
              <a:spcBef>
                <a:spcPts val="600"/>
              </a:spcBef>
              <a:spcAft>
                <a:spcPct val="0"/>
              </a:spcAft>
            </a:pPr>
            <a:r>
              <a:rPr lang="en-US" dirty="0">
                <a:ln>
                  <a:solidFill>
                    <a:srgbClr val="FFFFFF">
                      <a:alpha val="0"/>
                    </a:srgbClr>
                  </a:solidFill>
                </a:ln>
                <a:solidFill>
                  <a:srgbClr val="595959">
                    <a:alpha val="99000"/>
                  </a:srgbClr>
                </a:solidFill>
              </a:rPr>
              <a:t>Server Explorer</a:t>
            </a:r>
          </a:p>
          <a:p>
            <a:pPr defTabSz="914099" fontAlgn="base">
              <a:spcBef>
                <a:spcPts val="600"/>
              </a:spcBef>
              <a:spcAft>
                <a:spcPct val="0"/>
              </a:spcAft>
            </a:pPr>
            <a:r>
              <a:rPr lang="en-US" dirty="0">
                <a:ln>
                  <a:solidFill>
                    <a:srgbClr val="FFFFFF">
                      <a:alpha val="0"/>
                    </a:srgbClr>
                  </a:solidFill>
                </a:ln>
                <a:solidFill>
                  <a:srgbClr val="595959">
                    <a:alpha val="99000"/>
                  </a:srgbClr>
                </a:solidFill>
              </a:rPr>
              <a:t>IntelliTrace Support</a:t>
            </a:r>
          </a:p>
          <a:p>
            <a:pPr defTabSz="914099" fontAlgn="base">
              <a:spcBef>
                <a:spcPts val="600"/>
              </a:spcBef>
              <a:spcAft>
                <a:spcPct val="0"/>
              </a:spcAft>
            </a:pPr>
            <a:r>
              <a:rPr lang="en-US" dirty="0">
                <a:ln>
                  <a:solidFill>
                    <a:srgbClr val="FFFFFF">
                      <a:alpha val="0"/>
                    </a:srgbClr>
                  </a:solidFill>
                </a:ln>
                <a:solidFill>
                  <a:srgbClr val="595959">
                    <a:alpha val="99000"/>
                  </a:srgbClr>
                </a:solidFill>
              </a:rPr>
              <a:t>Profiling Support</a:t>
            </a:r>
          </a:p>
        </p:txBody>
      </p:sp>
    </p:spTree>
    <p:extLst>
      <p:ext uri="{BB962C8B-B14F-4D97-AF65-F5344CB8AC3E}">
        <p14:creationId xmlns:p14="http://schemas.microsoft.com/office/powerpoint/2010/main" val="278257290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084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717321" y="2693774"/>
            <a:ext cx="3474720" cy="2888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bwMode="auto">
          <a:xfrm>
            <a:off x="4361181" y="2693774"/>
            <a:ext cx="3474720" cy="2888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bwMode="auto">
          <a:xfrm>
            <a:off x="8005040" y="2693774"/>
            <a:ext cx="3474720" cy="2888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Content Placeholder 2"/>
          <p:cNvSpPr txBox="1">
            <a:spLocks/>
          </p:cNvSpPr>
          <p:nvPr>
            <p:custDataLst>
              <p:tags r:id="rId2"/>
            </p:custDataLst>
          </p:nvPr>
        </p:nvSpPr>
        <p:spPr>
          <a:xfrm>
            <a:off x="552431" y="1843787"/>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ln>
                  <a:solidFill>
                    <a:srgbClr val="FFFFFF">
                      <a:alpha val="0"/>
                    </a:srgbClr>
                  </a:solidFill>
                </a:ln>
                <a:solidFill>
                  <a:srgbClr val="5F5F5F">
                    <a:alpha val="99000"/>
                  </a:srgbClr>
                </a:solidFill>
                <a:latin typeface="Segoe UI Light" pitchFamily="34" charset="0"/>
              </a:rPr>
              <a:t>Inherits RoleEntryPoint</a:t>
            </a:r>
          </a:p>
        </p:txBody>
      </p:sp>
      <p:sp>
        <p:nvSpPr>
          <p:cNvPr id="10" name="TextBox 9"/>
          <p:cNvSpPr txBox="1"/>
          <p:nvPr/>
        </p:nvSpPr>
        <p:spPr>
          <a:xfrm>
            <a:off x="717321" y="2826653"/>
            <a:ext cx="3474720" cy="2723823"/>
          </a:xfrm>
          <a:prstGeom prst="rect">
            <a:avLst/>
          </a:prstGeom>
          <a:noFill/>
        </p:spPr>
        <p:txBody>
          <a:bodyPr wrap="square" lIns="0" tIns="0" rIns="0" bIns="0" rtlCol="0">
            <a:spAutoFit/>
          </a:bodyPr>
          <a:lstStyle/>
          <a:p>
            <a:pPr algn="ctr" defTabSz="914363">
              <a:lnSpc>
                <a:spcPct val="90000"/>
              </a:lnSpc>
              <a:spcBef>
                <a:spcPct val="20000"/>
              </a:spcBef>
              <a:buSzPct val="80000"/>
            </a:pPr>
            <a:r>
              <a:rPr lang="en-US" sz="4000" dirty="0">
                <a:solidFill>
                  <a:srgbClr val="FFFFFF">
                    <a:alpha val="99000"/>
                  </a:srgbClr>
                </a:solidFill>
                <a:latin typeface="Segoe UI Light" pitchFamily="34" charset="0"/>
              </a:rPr>
              <a:t>OnStart() Method</a:t>
            </a:r>
          </a:p>
          <a:p>
            <a:pPr marL="0" lvl="1" algn="ctr" defTabSz="914363">
              <a:spcBef>
                <a:spcPts val="300"/>
              </a:spcBef>
              <a:buSzPct val="80000"/>
            </a:pPr>
            <a:r>
              <a:rPr lang="en-US" sz="2000" dirty="0">
                <a:ln>
                  <a:solidFill>
                    <a:srgbClr val="FFFFFF">
                      <a:alpha val="0"/>
                    </a:srgbClr>
                  </a:solidFill>
                </a:ln>
                <a:solidFill>
                  <a:srgbClr val="FFFFFF">
                    <a:alpha val="99000"/>
                  </a:srgbClr>
                </a:solidFill>
              </a:rPr>
              <a:t>Called by Fabric on startup, allows you to perform initialization tasks.</a:t>
            </a:r>
            <a:br>
              <a:rPr lang="en-US" sz="2000" dirty="0">
                <a:ln>
                  <a:solidFill>
                    <a:srgbClr val="FFFFFF">
                      <a:alpha val="0"/>
                    </a:srgbClr>
                  </a:solidFill>
                </a:ln>
                <a:solidFill>
                  <a:srgbClr val="FFFFFF">
                    <a:alpha val="99000"/>
                  </a:srgbClr>
                </a:solidFill>
              </a:rPr>
            </a:br>
            <a:r>
              <a:rPr lang="en-US" sz="2000" dirty="0">
                <a:ln>
                  <a:solidFill>
                    <a:srgbClr val="FFFFFF">
                      <a:alpha val="0"/>
                    </a:srgbClr>
                  </a:solidFill>
                </a:ln>
                <a:solidFill>
                  <a:srgbClr val="FFFFFF">
                    <a:alpha val="99000"/>
                  </a:srgbClr>
                </a:solidFill>
              </a:rPr>
              <a:t>Reports Busy status to load balancer until you return true.</a:t>
            </a:r>
            <a:endParaRPr lang="en-US" sz="4000" dirty="0">
              <a:solidFill>
                <a:srgbClr val="FFFFFF">
                  <a:alpha val="99000"/>
                </a:srgbClr>
              </a:solidFill>
              <a:latin typeface="Segoe UI Light" pitchFamily="34" charset="0"/>
            </a:endParaRPr>
          </a:p>
        </p:txBody>
      </p:sp>
      <p:sp>
        <p:nvSpPr>
          <p:cNvPr id="11" name="TextBox 10"/>
          <p:cNvSpPr txBox="1"/>
          <p:nvPr/>
        </p:nvSpPr>
        <p:spPr>
          <a:xfrm>
            <a:off x="4361181" y="2826652"/>
            <a:ext cx="3474720" cy="2746906"/>
          </a:xfrm>
          <a:prstGeom prst="rect">
            <a:avLst/>
          </a:prstGeom>
          <a:noFill/>
        </p:spPr>
        <p:txBody>
          <a:bodyPr wrap="square" lIns="0" tIns="0" rIns="0" bIns="0" rtlCol="0">
            <a:spAutoFit/>
          </a:bodyPr>
          <a:lstStyle/>
          <a:p>
            <a:pPr algn="ctr" defTabSz="914363">
              <a:lnSpc>
                <a:spcPct val="90000"/>
              </a:lnSpc>
              <a:spcBef>
                <a:spcPct val="20000"/>
              </a:spcBef>
              <a:buSzPct val="80000"/>
            </a:pPr>
            <a:r>
              <a:rPr lang="en-US" sz="4000" dirty="0">
                <a:solidFill>
                  <a:srgbClr val="FFFFFF">
                    <a:alpha val="99000"/>
                  </a:srgbClr>
                </a:solidFill>
                <a:latin typeface="Segoe UI Light" pitchFamily="34" charset="0"/>
              </a:rPr>
              <a:t>Run() </a:t>
            </a:r>
            <a:br>
              <a:rPr lang="en-US" sz="4000" dirty="0">
                <a:solidFill>
                  <a:srgbClr val="FFFFFF">
                    <a:alpha val="99000"/>
                  </a:srgbClr>
                </a:solidFill>
                <a:latin typeface="Segoe UI Light" pitchFamily="34" charset="0"/>
              </a:rPr>
            </a:br>
            <a:r>
              <a:rPr lang="en-US" sz="4000" dirty="0">
                <a:solidFill>
                  <a:srgbClr val="FFFFFF">
                    <a:alpha val="99000"/>
                  </a:srgbClr>
                </a:solidFill>
                <a:latin typeface="Segoe UI Light" pitchFamily="34" charset="0"/>
              </a:rPr>
              <a:t>Method</a:t>
            </a:r>
          </a:p>
          <a:p>
            <a:pPr marL="0" lvl="1" algn="ctr" defTabSz="914363">
              <a:spcBef>
                <a:spcPts val="300"/>
              </a:spcBef>
              <a:buSzPct val="80000"/>
            </a:pPr>
            <a:r>
              <a:rPr lang="en-US" sz="2000" dirty="0">
                <a:ln>
                  <a:solidFill>
                    <a:srgbClr val="FFFFFF">
                      <a:alpha val="0"/>
                    </a:srgbClr>
                  </a:solidFill>
                </a:ln>
                <a:solidFill>
                  <a:srgbClr val="FFFFFF">
                    <a:alpha val="99000"/>
                  </a:srgbClr>
                </a:solidFill>
              </a:rPr>
              <a:t>Main logic is here – can do anything, typically infinite loop. Should never exit.</a:t>
            </a:r>
          </a:p>
          <a:p>
            <a:pPr algn="ctr" defTabSz="914363">
              <a:lnSpc>
                <a:spcPct val="90000"/>
              </a:lnSpc>
              <a:spcBef>
                <a:spcPct val="20000"/>
              </a:spcBef>
              <a:buSzPct val="80000"/>
            </a:pPr>
            <a:endParaRPr lang="en-US" sz="4000" dirty="0">
              <a:solidFill>
                <a:srgbClr val="FFFFFF">
                  <a:alpha val="99000"/>
                </a:srgbClr>
              </a:solidFill>
              <a:latin typeface="Segoe UI Light" pitchFamily="34" charset="0"/>
            </a:endParaRPr>
          </a:p>
        </p:txBody>
      </p:sp>
      <p:sp>
        <p:nvSpPr>
          <p:cNvPr id="12" name="TextBox 11"/>
          <p:cNvSpPr txBox="1"/>
          <p:nvPr/>
        </p:nvSpPr>
        <p:spPr>
          <a:xfrm>
            <a:off x="8010381" y="2826653"/>
            <a:ext cx="3474720" cy="2108269"/>
          </a:xfrm>
          <a:prstGeom prst="rect">
            <a:avLst/>
          </a:prstGeom>
          <a:noFill/>
        </p:spPr>
        <p:txBody>
          <a:bodyPr wrap="square" lIns="0" tIns="0" rIns="0" bIns="0" rtlCol="0">
            <a:spAutoFit/>
          </a:bodyPr>
          <a:lstStyle/>
          <a:p>
            <a:pPr algn="ctr" defTabSz="914363">
              <a:lnSpc>
                <a:spcPct val="90000"/>
              </a:lnSpc>
              <a:spcBef>
                <a:spcPct val="20000"/>
              </a:spcBef>
              <a:buSzPct val="80000"/>
            </a:pPr>
            <a:r>
              <a:rPr lang="en-US" sz="4000" dirty="0">
                <a:solidFill>
                  <a:srgbClr val="FFFFFF">
                    <a:alpha val="99000"/>
                  </a:srgbClr>
                </a:solidFill>
                <a:latin typeface="Segoe UI Light" pitchFamily="34" charset="0"/>
              </a:rPr>
              <a:t>OnStop() Method</a:t>
            </a:r>
          </a:p>
          <a:p>
            <a:pPr marL="0" lvl="1" algn="ctr" defTabSz="914363">
              <a:spcBef>
                <a:spcPts val="300"/>
              </a:spcBef>
              <a:buSzPct val="80000"/>
            </a:pPr>
            <a:r>
              <a:rPr lang="en-US" sz="2000" dirty="0">
                <a:ln>
                  <a:solidFill>
                    <a:srgbClr val="FFFFFF">
                      <a:alpha val="0"/>
                    </a:srgbClr>
                  </a:solidFill>
                </a:ln>
                <a:solidFill>
                  <a:srgbClr val="FFFFFF">
                    <a:alpha val="99000"/>
                  </a:srgbClr>
                </a:solidFill>
              </a:rPr>
              <a:t>Called when role is to be shutdown, graceful exit.</a:t>
            </a:r>
          </a:p>
          <a:p>
            <a:pPr marL="0" lvl="1" algn="ctr" defTabSz="914363">
              <a:spcBef>
                <a:spcPts val="300"/>
              </a:spcBef>
              <a:buSzPct val="80000"/>
            </a:pPr>
            <a:r>
              <a:rPr lang="en-US" sz="2000" dirty="0">
                <a:ln>
                  <a:solidFill>
                    <a:srgbClr val="FFFFFF">
                      <a:alpha val="0"/>
                    </a:srgbClr>
                  </a:solidFill>
                </a:ln>
                <a:solidFill>
                  <a:srgbClr val="FFFFFF">
                    <a:alpha val="99000"/>
                  </a:srgbClr>
                </a:solidFill>
              </a:rPr>
              <a:t>30 Seconds to tidy </a:t>
            </a:r>
            <a:r>
              <a:rPr lang="en-US" sz="2000" dirty="0">
                <a:ln>
                  <a:solidFill>
                    <a:srgbClr val="FFFFFF">
                      <a:alpha val="0"/>
                    </a:srgbClr>
                  </a:solidFill>
                </a:ln>
                <a:solidFill>
                  <a:srgbClr val="FFFFFF"/>
                </a:solidFill>
              </a:rPr>
              <a:t>up.</a:t>
            </a:r>
          </a:p>
        </p:txBody>
      </p:sp>
      <p:graphicFrame>
        <p:nvGraphicFramePr>
          <p:cNvPr id="4" name="Object 3" hidden="1"/>
          <p:cNvGraphicFramePr>
            <a:graphicFrameLocks noChangeAspect="1"/>
          </p:cNvGraphicFramePr>
          <p:nvPr>
            <p:custDataLst>
              <p:tags r:id="rId3"/>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128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smtClean="0"/>
              <a:t>Role Programming Model</a:t>
            </a:r>
            <a:endParaRPr lang="en-US" dirty="0"/>
          </a:p>
        </p:txBody>
      </p:sp>
    </p:spTree>
    <p:extLst>
      <p:ext uri="{BB962C8B-B14F-4D97-AF65-F5344CB8AC3E}">
        <p14:creationId xmlns:p14="http://schemas.microsoft.com/office/powerpoint/2010/main" val="400162019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53502610"/>
              </p:ext>
            </p:extLst>
          </p:nvPr>
        </p:nvGraphicFramePr>
        <p:xfrm>
          <a:off x="519113" y="1447800"/>
          <a:ext cx="11152188" cy="3408680"/>
        </p:xfrm>
        <a:graphic>
          <a:graphicData uri="http://schemas.openxmlformats.org/drawingml/2006/table">
            <a:tbl>
              <a:tblPr firstRow="1" bandRow="1">
                <a:tableStyleId>{5C22544A-7EE6-4342-B048-85BDC9FD1C3A}</a:tableStyleId>
              </a:tblPr>
              <a:tblGrid>
                <a:gridCol w="3717396"/>
                <a:gridCol w="3717396"/>
                <a:gridCol w="3717396"/>
              </a:tblGrid>
              <a:tr h="370840">
                <a:tc>
                  <a:txBody>
                    <a:bodyPr/>
                    <a:lstStyle/>
                    <a:p>
                      <a:r>
                        <a:rPr lang="en-US" dirty="0" smtClean="0"/>
                        <a:t>Topic</a:t>
                      </a:r>
                      <a:endParaRPr lang="en-GB" dirty="0"/>
                    </a:p>
                  </a:txBody>
                  <a:tcPr/>
                </a:tc>
                <a:tc>
                  <a:txBody>
                    <a:bodyPr/>
                    <a:lstStyle/>
                    <a:p>
                      <a:r>
                        <a:rPr lang="en-US" dirty="0" smtClean="0"/>
                        <a:t>Trainer</a:t>
                      </a:r>
                      <a:endParaRPr lang="en-GB" dirty="0"/>
                    </a:p>
                  </a:txBody>
                  <a:tcPr/>
                </a:tc>
                <a:tc>
                  <a:txBody>
                    <a:bodyPr/>
                    <a:lstStyle/>
                    <a:p>
                      <a:r>
                        <a:rPr lang="en-US" dirty="0" smtClean="0"/>
                        <a:t>Time</a:t>
                      </a:r>
                      <a:endParaRPr lang="en-GB" dirty="0"/>
                    </a:p>
                  </a:txBody>
                  <a:tcPr/>
                </a:tc>
              </a:tr>
              <a:tr h="370840">
                <a:tc>
                  <a:txBody>
                    <a:bodyPr/>
                    <a:lstStyle/>
                    <a:p>
                      <a:r>
                        <a:rPr lang="en-US" dirty="0" smtClean="0"/>
                        <a:t>Overview of Windows Azure Services</a:t>
                      </a:r>
                      <a:endParaRPr lang="en-GB" dirty="0"/>
                    </a:p>
                  </a:txBody>
                  <a:tcPr/>
                </a:tc>
                <a:tc>
                  <a:txBody>
                    <a:bodyPr/>
                    <a:lstStyle/>
                    <a:p>
                      <a:r>
                        <a:rPr lang="en-US" dirty="0" smtClean="0"/>
                        <a:t>Richard Conway/Wenming Ye</a:t>
                      </a:r>
                      <a:endParaRPr lang="en-GB" dirty="0"/>
                    </a:p>
                  </a:txBody>
                  <a:tcPr/>
                </a:tc>
                <a:tc>
                  <a:txBody>
                    <a:bodyPr/>
                    <a:lstStyle/>
                    <a:p>
                      <a:r>
                        <a:rPr lang="en-US" dirty="0" smtClean="0"/>
                        <a:t>9.05 – 10.30</a:t>
                      </a:r>
                      <a:endParaRPr lang="en-GB" dirty="0"/>
                    </a:p>
                  </a:txBody>
                  <a:tcPr/>
                </a:tc>
              </a:tr>
              <a:tr h="370840">
                <a:tc>
                  <a:txBody>
                    <a:bodyPr/>
                    <a:lstStyle/>
                    <a:p>
                      <a:r>
                        <a:rPr lang="en-US" dirty="0" smtClean="0"/>
                        <a:t>Introduction to Windows Azure Websites and Virtual Machines</a:t>
                      </a:r>
                      <a:endParaRPr lang="en-GB" dirty="0"/>
                    </a:p>
                  </a:txBody>
                  <a:tcPr/>
                </a:tc>
                <a:tc>
                  <a:txBody>
                    <a:bodyPr/>
                    <a:lstStyle/>
                    <a:p>
                      <a:r>
                        <a:rPr lang="en-US" dirty="0" smtClean="0"/>
                        <a:t>Richard Conway</a:t>
                      </a:r>
                      <a:endParaRPr lang="en-GB" dirty="0"/>
                    </a:p>
                  </a:txBody>
                  <a:tcPr/>
                </a:tc>
                <a:tc>
                  <a:txBody>
                    <a:bodyPr/>
                    <a:lstStyle/>
                    <a:p>
                      <a:r>
                        <a:rPr lang="en-US" dirty="0" smtClean="0"/>
                        <a:t>10.45 – 12</a:t>
                      </a:r>
                      <a:endParaRPr lang="en-GB" dirty="0"/>
                    </a:p>
                  </a:txBody>
                  <a:tcPr/>
                </a:tc>
              </a:tr>
              <a:tr h="370840">
                <a:tc>
                  <a:txBody>
                    <a:bodyPr/>
                    <a:lstStyle/>
                    <a:p>
                      <a:r>
                        <a:rPr lang="en-US" dirty="0" smtClean="0"/>
                        <a:t>Introduction</a:t>
                      </a:r>
                      <a:r>
                        <a:rPr lang="en-US" baseline="0" dirty="0" smtClean="0"/>
                        <a:t> to Windows Azure Websites and Virtual Machines (HOLs)</a:t>
                      </a:r>
                      <a:endParaRPr lang="en-US" dirty="0" smtClean="0"/>
                    </a:p>
                  </a:txBody>
                  <a:tcPr/>
                </a:tc>
                <a:tc>
                  <a:txBody>
                    <a:bodyPr/>
                    <a:lstStyle/>
                    <a:p>
                      <a:r>
                        <a:rPr lang="en-US" dirty="0" smtClean="0"/>
                        <a:t>Richard Conway</a:t>
                      </a:r>
                      <a:endParaRPr lang="en-GB" dirty="0"/>
                    </a:p>
                  </a:txBody>
                  <a:tcPr/>
                </a:tc>
                <a:tc>
                  <a:txBody>
                    <a:bodyPr/>
                    <a:lstStyle/>
                    <a:p>
                      <a:r>
                        <a:rPr lang="en-US" dirty="0" smtClean="0"/>
                        <a:t>1 – 1.45 </a:t>
                      </a:r>
                      <a:endParaRPr lang="en-GB" dirty="0"/>
                    </a:p>
                  </a:txBody>
                  <a:tcPr/>
                </a:tc>
              </a:tr>
              <a:tr h="370840">
                <a:tc>
                  <a:txBody>
                    <a:bodyPr/>
                    <a:lstStyle/>
                    <a:p>
                      <a:r>
                        <a:rPr lang="en-US" dirty="0" err="1" smtClean="0"/>
                        <a:t>IPython</a:t>
                      </a:r>
                      <a:r>
                        <a:rPr lang="en-US" dirty="0" smtClean="0"/>
                        <a:t> on Windows Azure HOLs</a:t>
                      </a:r>
                      <a:endParaRPr lang="en-GB" dirty="0"/>
                    </a:p>
                  </a:txBody>
                  <a:tcPr/>
                </a:tc>
                <a:tc>
                  <a:txBody>
                    <a:bodyPr/>
                    <a:lstStyle/>
                    <a:p>
                      <a:r>
                        <a:rPr lang="en-US" dirty="0" smtClean="0"/>
                        <a:t>Richard Conway/Wenming Ye</a:t>
                      </a:r>
                      <a:endParaRPr lang="en-GB" dirty="0"/>
                    </a:p>
                  </a:txBody>
                  <a:tcPr/>
                </a:tc>
                <a:tc>
                  <a:txBody>
                    <a:bodyPr/>
                    <a:lstStyle/>
                    <a:p>
                      <a:r>
                        <a:rPr lang="en-US" dirty="0" smtClean="0"/>
                        <a:t>1.45 – 2.30 </a:t>
                      </a:r>
                      <a:endParaRPr lang="en-GB" dirty="0"/>
                    </a:p>
                  </a:txBody>
                  <a:tcPr/>
                </a:tc>
              </a:tr>
              <a:tr h="370840">
                <a:tc>
                  <a:txBody>
                    <a:bodyPr/>
                    <a:lstStyle/>
                    <a:p>
                      <a:r>
                        <a:rPr lang="en-US" dirty="0" smtClean="0"/>
                        <a:t>Windows Azure Storage</a:t>
                      </a:r>
                      <a:endParaRPr lang="en-GB" dirty="0"/>
                    </a:p>
                  </a:txBody>
                  <a:tcPr/>
                </a:tc>
                <a:tc>
                  <a:txBody>
                    <a:bodyPr/>
                    <a:lstStyle/>
                    <a:p>
                      <a:r>
                        <a:rPr lang="en-US" dirty="0" smtClean="0"/>
                        <a:t>Richard Conway</a:t>
                      </a:r>
                      <a:endParaRPr lang="en-GB" dirty="0"/>
                    </a:p>
                  </a:txBody>
                  <a:tcPr/>
                </a:tc>
                <a:tc>
                  <a:txBody>
                    <a:bodyPr/>
                    <a:lstStyle/>
                    <a:p>
                      <a:r>
                        <a:rPr lang="en-US" dirty="0" smtClean="0"/>
                        <a:t>3 – 4</a:t>
                      </a:r>
                      <a:endParaRPr lang="en-GB" dirty="0"/>
                    </a:p>
                  </a:txBody>
                  <a:tcPr/>
                </a:tc>
              </a:tr>
              <a:tr h="370840">
                <a:tc>
                  <a:txBody>
                    <a:bodyPr/>
                    <a:lstStyle/>
                    <a:p>
                      <a:r>
                        <a:rPr lang="en-US" dirty="0" err="1" smtClean="0"/>
                        <a:t>Visualisation</a:t>
                      </a:r>
                      <a:r>
                        <a:rPr lang="en-US" baseline="0" dirty="0" smtClean="0"/>
                        <a:t> with Excel tools and Windows Azure </a:t>
                      </a:r>
                      <a:endParaRPr lang="en-GB" dirty="0"/>
                    </a:p>
                  </a:txBody>
                  <a:tcPr/>
                </a:tc>
                <a:tc>
                  <a:txBody>
                    <a:bodyPr/>
                    <a:lstStyle/>
                    <a:p>
                      <a:r>
                        <a:rPr lang="en-US" dirty="0" smtClean="0"/>
                        <a:t>Wenming Ye</a:t>
                      </a:r>
                      <a:endParaRPr lang="en-GB" dirty="0"/>
                    </a:p>
                  </a:txBody>
                  <a:tcPr/>
                </a:tc>
                <a:tc>
                  <a:txBody>
                    <a:bodyPr/>
                    <a:lstStyle/>
                    <a:p>
                      <a:r>
                        <a:rPr lang="en-US" dirty="0" smtClean="0"/>
                        <a:t>4 – 4.40</a:t>
                      </a:r>
                      <a:endParaRPr lang="en-GB" dirty="0"/>
                    </a:p>
                  </a:txBody>
                  <a:tcPr/>
                </a:tc>
              </a:tr>
              <a:tr h="370840">
                <a:tc>
                  <a:txBody>
                    <a:bodyPr/>
                    <a:lstStyle/>
                    <a:p>
                      <a:r>
                        <a:rPr lang="en-US" dirty="0" smtClean="0"/>
                        <a:t>Questions?</a:t>
                      </a:r>
                      <a:endParaRPr lang="en-GB" dirty="0"/>
                    </a:p>
                  </a:txBody>
                  <a:tcPr/>
                </a:tc>
                <a:tc>
                  <a:txBody>
                    <a:bodyPr/>
                    <a:lstStyle/>
                    <a:p>
                      <a:r>
                        <a:rPr lang="en-US" dirty="0" smtClean="0"/>
                        <a:t>Richard Conway</a:t>
                      </a:r>
                      <a:endParaRPr lang="en-GB" dirty="0"/>
                    </a:p>
                  </a:txBody>
                  <a:tcPr/>
                </a:tc>
                <a:tc>
                  <a:txBody>
                    <a:bodyPr/>
                    <a:lstStyle/>
                    <a:p>
                      <a:r>
                        <a:rPr lang="en-US" dirty="0" smtClean="0"/>
                        <a:t>4.40 – 5 </a:t>
                      </a:r>
                      <a:endParaRPr lang="en-GB" dirty="0"/>
                    </a:p>
                  </a:txBody>
                  <a:tcPr/>
                </a:tc>
              </a:tr>
            </a:tbl>
          </a:graphicData>
        </a:graphic>
      </p:graphicFrame>
    </p:spTree>
    <p:extLst>
      <p:ext uri="{BB962C8B-B14F-4D97-AF65-F5344CB8AC3E}">
        <p14:creationId xmlns:p14="http://schemas.microsoft.com/office/powerpoint/2010/main" val="35562560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Object 3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2307"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Role Lifecycle</a:t>
            </a:r>
          </a:p>
        </p:txBody>
      </p:sp>
      <p:sp>
        <p:nvSpPr>
          <p:cNvPr id="4" name="Content Placeholder 3"/>
          <p:cNvSpPr>
            <a:spLocks noGrp="1"/>
          </p:cNvSpPr>
          <p:nvPr>
            <p:ph sz="quarter" idx="10"/>
          </p:nvPr>
        </p:nvSpPr>
        <p:spPr>
          <a:xfrm>
            <a:off x="520701" y="1463676"/>
            <a:ext cx="11155680" cy="1138773"/>
          </a:xfrm>
        </p:spPr>
        <p:txBody>
          <a:bodyPr/>
          <a:lstStyle/>
          <a:p>
            <a:r>
              <a:rPr lang="en-US" dirty="0">
                <a:latin typeface="Segoe UI Light" pitchFamily="34" charset="0"/>
              </a:rPr>
              <a:t>All roles may extend RoleEntryPoint</a:t>
            </a:r>
          </a:p>
          <a:p>
            <a:r>
              <a:rPr lang="en-US" dirty="0">
                <a:latin typeface="Segoe UI Light" pitchFamily="34" charset="0"/>
              </a:rPr>
              <a:t>Roles report status via </a:t>
            </a:r>
            <a:r>
              <a:rPr lang="en-US" dirty="0" smtClean="0">
                <a:latin typeface="Segoe UI Light" pitchFamily="34" charset="0"/>
              </a:rPr>
              <a:t>RoleEnvironment</a:t>
            </a:r>
            <a:endParaRPr lang="en-US" dirty="0">
              <a:latin typeface="Segoe UI Light" pitchFamily="34" charset="0"/>
            </a:endParaRPr>
          </a:p>
        </p:txBody>
      </p:sp>
      <p:sp>
        <p:nvSpPr>
          <p:cNvPr id="39" name="Rectangle 38"/>
          <p:cNvSpPr/>
          <p:nvPr>
            <p:custDataLst>
              <p:tags r:id="rId3"/>
            </p:custDataLst>
          </p:nvPr>
        </p:nvSpPr>
        <p:spPr bwMode="auto">
          <a:xfrm>
            <a:off x="5951479" y="3075076"/>
            <a:ext cx="2303012" cy="427481"/>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dirty="0">
                <a:ln>
                  <a:solidFill>
                    <a:srgbClr val="FFFFFF">
                      <a:alpha val="0"/>
                    </a:srgbClr>
                  </a:solidFill>
                </a:ln>
                <a:solidFill>
                  <a:srgbClr val="595959">
                    <a:alpha val="99000"/>
                  </a:srgbClr>
                </a:solidFill>
              </a:rPr>
              <a:t>StatusCheck</a:t>
            </a:r>
          </a:p>
        </p:txBody>
      </p:sp>
      <p:sp>
        <p:nvSpPr>
          <p:cNvPr id="41" name="Rectangle 40"/>
          <p:cNvSpPr/>
          <p:nvPr>
            <p:custDataLst>
              <p:tags r:id="rId4"/>
            </p:custDataLst>
          </p:nvPr>
        </p:nvSpPr>
        <p:spPr bwMode="auto">
          <a:xfrm>
            <a:off x="5951479" y="3911467"/>
            <a:ext cx="2303012" cy="427481"/>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dirty="0">
                <a:ln>
                  <a:solidFill>
                    <a:srgbClr val="FFFFFF">
                      <a:alpha val="0"/>
                    </a:srgbClr>
                  </a:solidFill>
                </a:ln>
                <a:solidFill>
                  <a:srgbClr val="595959">
                    <a:alpha val="99000"/>
                  </a:srgbClr>
                </a:solidFill>
              </a:rPr>
              <a:t>StatusCheck</a:t>
            </a:r>
          </a:p>
        </p:txBody>
      </p:sp>
      <p:sp>
        <p:nvSpPr>
          <p:cNvPr id="42" name="Rectangle 41"/>
          <p:cNvSpPr/>
          <p:nvPr>
            <p:custDataLst>
              <p:tags r:id="rId5"/>
            </p:custDataLst>
          </p:nvPr>
        </p:nvSpPr>
        <p:spPr bwMode="auto">
          <a:xfrm>
            <a:off x="5951480" y="5253489"/>
            <a:ext cx="2288497" cy="36576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dirty="0">
                <a:ln>
                  <a:solidFill>
                    <a:srgbClr val="FFFFFF">
                      <a:alpha val="0"/>
                    </a:srgbClr>
                  </a:solidFill>
                </a:ln>
                <a:solidFill>
                  <a:srgbClr val="595959">
                    <a:alpha val="99000"/>
                  </a:srgbClr>
                </a:solidFill>
              </a:rPr>
              <a:t>StatusCheck</a:t>
            </a:r>
          </a:p>
        </p:txBody>
      </p:sp>
      <p:sp>
        <p:nvSpPr>
          <p:cNvPr id="43" name="Rectangle 42"/>
          <p:cNvSpPr/>
          <p:nvPr>
            <p:custDataLst>
              <p:tags r:id="rId6"/>
            </p:custDataLst>
          </p:nvPr>
        </p:nvSpPr>
        <p:spPr bwMode="auto">
          <a:xfrm>
            <a:off x="5951479" y="5672639"/>
            <a:ext cx="2288497" cy="36576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dirty="0">
                <a:ln>
                  <a:solidFill>
                    <a:srgbClr val="FFFFFF">
                      <a:alpha val="0"/>
                    </a:srgbClr>
                  </a:solidFill>
                </a:ln>
                <a:solidFill>
                  <a:srgbClr val="595959">
                    <a:alpha val="99000"/>
                  </a:srgbClr>
                </a:solidFill>
              </a:rPr>
              <a:t>Stopping</a:t>
            </a:r>
          </a:p>
        </p:txBody>
      </p:sp>
      <p:sp>
        <p:nvSpPr>
          <p:cNvPr id="44" name="Rectangle 43"/>
          <p:cNvSpPr/>
          <p:nvPr>
            <p:custDataLst>
              <p:tags r:id="rId7"/>
            </p:custDataLst>
          </p:nvPr>
        </p:nvSpPr>
        <p:spPr bwMode="auto">
          <a:xfrm>
            <a:off x="2522200" y="3075075"/>
            <a:ext cx="2844800" cy="8291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r>
              <a:rPr lang="en-NZ" sz="2000" dirty="0">
                <a:ln>
                  <a:solidFill>
                    <a:srgbClr val="FFFFFF">
                      <a:alpha val="0"/>
                    </a:srgbClr>
                  </a:solidFill>
                </a:ln>
                <a:solidFill>
                  <a:srgbClr val="FFFFFF">
                    <a:alpha val="99000"/>
                  </a:srgbClr>
                </a:solidFill>
              </a:rPr>
              <a:t>OnStart</a:t>
            </a:r>
          </a:p>
        </p:txBody>
      </p:sp>
      <p:sp>
        <p:nvSpPr>
          <p:cNvPr id="45" name="Rectangle 44"/>
          <p:cNvSpPr/>
          <p:nvPr>
            <p:custDataLst>
              <p:tags r:id="rId8"/>
            </p:custDataLst>
          </p:nvPr>
        </p:nvSpPr>
        <p:spPr bwMode="auto">
          <a:xfrm>
            <a:off x="2522200" y="3901316"/>
            <a:ext cx="2844800" cy="1347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r>
              <a:rPr lang="en-NZ" sz="2000" dirty="0">
                <a:ln>
                  <a:solidFill>
                    <a:srgbClr val="FFFFFF">
                      <a:alpha val="0"/>
                    </a:srgbClr>
                  </a:solidFill>
                </a:ln>
                <a:solidFill>
                  <a:srgbClr val="FFFFFF">
                    <a:alpha val="99000"/>
                  </a:srgbClr>
                </a:solidFill>
              </a:rPr>
              <a:t>Run</a:t>
            </a:r>
          </a:p>
        </p:txBody>
      </p:sp>
      <p:sp>
        <p:nvSpPr>
          <p:cNvPr id="46" name="Rectangle 45"/>
          <p:cNvSpPr/>
          <p:nvPr>
            <p:custDataLst>
              <p:tags r:id="rId9"/>
            </p:custDataLst>
          </p:nvPr>
        </p:nvSpPr>
        <p:spPr bwMode="auto">
          <a:xfrm>
            <a:off x="2522200" y="5246230"/>
            <a:ext cx="2844800" cy="7849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r>
              <a:rPr lang="en-NZ" sz="2000" dirty="0">
                <a:ln>
                  <a:solidFill>
                    <a:srgbClr val="FFFFFF">
                      <a:alpha val="0"/>
                    </a:srgbClr>
                  </a:solidFill>
                </a:ln>
                <a:solidFill>
                  <a:srgbClr val="FFFFFF">
                    <a:alpha val="99000"/>
                  </a:srgbClr>
                </a:solidFill>
              </a:rPr>
              <a:t>OnStop</a:t>
            </a:r>
          </a:p>
        </p:txBody>
      </p:sp>
      <p:sp>
        <p:nvSpPr>
          <p:cNvPr id="47" name="TextBox 46"/>
          <p:cNvSpPr txBox="1"/>
          <p:nvPr>
            <p:custDataLst>
              <p:tags r:id="rId10"/>
            </p:custDataLst>
          </p:nvPr>
        </p:nvSpPr>
        <p:spPr>
          <a:xfrm flipH="1">
            <a:off x="2522199" y="2736031"/>
            <a:ext cx="2844801" cy="307777"/>
          </a:xfrm>
          <a:prstGeom prst="rect">
            <a:avLst/>
          </a:prstGeom>
          <a:noFill/>
          <a:ln>
            <a:noFill/>
          </a:ln>
          <a:effectLst/>
        </p:spPr>
        <p:txBody>
          <a:bodyPr wrap="square" lIns="0" tIns="0" rIns="0" bIns="0" rtlCol="0">
            <a:spAutoFit/>
          </a:bodyPr>
          <a:lstStyle/>
          <a:p>
            <a:pPr algn="ctr" defTabSz="914363"/>
            <a:r>
              <a:rPr lang="en-NZ" sz="2000" cap="all" dirty="0">
                <a:ln>
                  <a:solidFill>
                    <a:srgbClr val="FFFFFF">
                      <a:alpha val="0"/>
                    </a:srgbClr>
                  </a:solidFill>
                </a:ln>
                <a:solidFill>
                  <a:srgbClr val="595959">
                    <a:alpha val="99000"/>
                  </a:srgbClr>
                </a:solidFill>
              </a:rPr>
              <a:t>Methods</a:t>
            </a:r>
          </a:p>
        </p:txBody>
      </p:sp>
      <p:sp>
        <p:nvSpPr>
          <p:cNvPr id="48" name="Left Brace 47"/>
          <p:cNvSpPr/>
          <p:nvPr>
            <p:custDataLst>
              <p:tags r:id="rId11"/>
            </p:custDataLst>
          </p:nvPr>
        </p:nvSpPr>
        <p:spPr>
          <a:xfrm>
            <a:off x="2145792" y="3082335"/>
            <a:ext cx="365760" cy="2956065"/>
          </a:xfrm>
          <a:prstGeom prst="leftBrace">
            <a:avLst/>
          </a:prstGeom>
          <a:ln w="25400">
            <a:solidFill>
              <a:schemeClr val="accent4"/>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NZ" dirty="0">
              <a:ln>
                <a:solidFill>
                  <a:srgbClr val="FFFFFF">
                    <a:alpha val="0"/>
                  </a:srgbClr>
                </a:solidFill>
              </a:ln>
              <a:solidFill>
                <a:srgbClr val="595959"/>
              </a:solidFill>
            </a:endParaRPr>
          </a:p>
        </p:txBody>
      </p:sp>
      <p:sp>
        <p:nvSpPr>
          <p:cNvPr id="49" name="TextBox 48"/>
          <p:cNvSpPr txBox="1"/>
          <p:nvPr>
            <p:custDataLst>
              <p:tags r:id="rId12"/>
            </p:custDataLst>
          </p:nvPr>
        </p:nvSpPr>
        <p:spPr>
          <a:xfrm flipH="1">
            <a:off x="5951479" y="2736031"/>
            <a:ext cx="2329596" cy="307777"/>
          </a:xfrm>
          <a:prstGeom prst="rect">
            <a:avLst/>
          </a:prstGeom>
          <a:noFill/>
          <a:ln>
            <a:noFill/>
          </a:ln>
          <a:effectLst/>
        </p:spPr>
        <p:txBody>
          <a:bodyPr wrap="square" lIns="0" tIns="0" rIns="0" bIns="0" rtlCol="0">
            <a:spAutoFit/>
          </a:bodyPr>
          <a:lstStyle/>
          <a:p>
            <a:pPr algn="ctr" defTabSz="914363"/>
            <a:r>
              <a:rPr lang="en-NZ" sz="2000" cap="all" dirty="0">
                <a:ln>
                  <a:solidFill>
                    <a:srgbClr val="FFFFFF">
                      <a:alpha val="0"/>
                    </a:srgbClr>
                  </a:solidFill>
                </a:ln>
                <a:solidFill>
                  <a:srgbClr val="595959">
                    <a:alpha val="99000"/>
                  </a:srgbClr>
                </a:solidFill>
              </a:rPr>
              <a:t>Events</a:t>
            </a:r>
          </a:p>
        </p:txBody>
      </p:sp>
      <p:sp>
        <p:nvSpPr>
          <p:cNvPr id="50" name="TextBox 49"/>
          <p:cNvSpPr txBox="1"/>
          <p:nvPr>
            <p:custDataLst>
              <p:tags r:id="rId13"/>
            </p:custDataLst>
          </p:nvPr>
        </p:nvSpPr>
        <p:spPr>
          <a:xfrm flipH="1">
            <a:off x="8239976" y="2736031"/>
            <a:ext cx="1422400" cy="307777"/>
          </a:xfrm>
          <a:prstGeom prst="rect">
            <a:avLst/>
          </a:prstGeom>
          <a:noFill/>
          <a:ln>
            <a:noFill/>
          </a:ln>
          <a:effectLst/>
        </p:spPr>
        <p:txBody>
          <a:bodyPr wrap="square" lIns="0" tIns="0" rIns="0" bIns="0" rtlCol="0">
            <a:spAutoFit/>
          </a:bodyPr>
          <a:lstStyle/>
          <a:p>
            <a:pPr algn="ctr" defTabSz="914363"/>
            <a:r>
              <a:rPr lang="en-NZ" sz="2000" cap="all" dirty="0">
                <a:ln>
                  <a:solidFill>
                    <a:srgbClr val="FFFFFF">
                      <a:alpha val="0"/>
                    </a:srgbClr>
                  </a:solidFill>
                </a:ln>
                <a:solidFill>
                  <a:srgbClr val="595959">
                    <a:alpha val="99000"/>
                  </a:srgbClr>
                </a:solidFill>
              </a:rPr>
              <a:t>Status</a:t>
            </a:r>
          </a:p>
        </p:txBody>
      </p:sp>
      <p:sp>
        <p:nvSpPr>
          <p:cNvPr id="51" name="Left Brace 50"/>
          <p:cNvSpPr/>
          <p:nvPr>
            <p:custDataLst>
              <p:tags r:id="rId14"/>
            </p:custDataLst>
          </p:nvPr>
        </p:nvSpPr>
        <p:spPr>
          <a:xfrm rot="10800000">
            <a:off x="9668105" y="3911466"/>
            <a:ext cx="388375" cy="1344915"/>
          </a:xfrm>
          <a:prstGeom prst="leftBrace">
            <a:avLst>
              <a:gd name="adj1" fmla="val 8333"/>
              <a:gd name="adj2" fmla="val 49207"/>
            </a:avLst>
          </a:prstGeom>
          <a:ln w="25400">
            <a:solidFill>
              <a:schemeClr val="accent4"/>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NZ" dirty="0">
              <a:ln>
                <a:solidFill>
                  <a:srgbClr val="FFFFFF">
                    <a:alpha val="0"/>
                  </a:srgbClr>
                </a:solidFill>
              </a:ln>
              <a:solidFill>
                <a:srgbClr val="292929"/>
              </a:solidFill>
            </a:endParaRPr>
          </a:p>
        </p:txBody>
      </p:sp>
      <p:sp>
        <p:nvSpPr>
          <p:cNvPr id="52" name="Right Arrow 51"/>
          <p:cNvSpPr/>
          <p:nvPr>
            <p:custDataLst>
              <p:tags r:id="rId15"/>
            </p:custDataLst>
          </p:nvPr>
        </p:nvSpPr>
        <p:spPr bwMode="auto">
          <a:xfrm rot="5400000">
            <a:off x="3875000" y="4255727"/>
            <a:ext cx="3566160" cy="1204856"/>
          </a:xfrm>
          <a:prstGeom prst="rightArrow">
            <a:avLst>
              <a:gd name="adj1" fmla="val 50000"/>
              <a:gd name="adj2" fmla="val 387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r>
              <a:rPr lang="en-NZ" sz="2000" dirty="0">
                <a:ln>
                  <a:solidFill>
                    <a:srgbClr val="FFFFFF">
                      <a:alpha val="0"/>
                    </a:srgbClr>
                  </a:solidFill>
                </a:ln>
                <a:solidFill>
                  <a:srgbClr val="FFFFFF"/>
                </a:solidFill>
              </a:rPr>
              <a:t>Role Lifetime</a:t>
            </a:r>
          </a:p>
        </p:txBody>
      </p:sp>
      <p:sp>
        <p:nvSpPr>
          <p:cNvPr id="53" name="Rectangle 52"/>
          <p:cNvSpPr/>
          <p:nvPr>
            <p:custDataLst>
              <p:tags r:id="rId16"/>
            </p:custDataLst>
          </p:nvPr>
        </p:nvSpPr>
        <p:spPr bwMode="auto">
          <a:xfrm>
            <a:off x="1302995" y="3082336"/>
            <a:ext cx="667658" cy="29488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363"/>
            <a:r>
              <a:rPr lang="en-NZ" sz="2000" dirty="0">
                <a:ln>
                  <a:solidFill>
                    <a:srgbClr val="FFFFFF">
                      <a:alpha val="0"/>
                    </a:srgbClr>
                  </a:solidFill>
                </a:ln>
                <a:solidFill>
                  <a:srgbClr val="FFFFFF">
                    <a:alpha val="99000"/>
                  </a:srgbClr>
                </a:solidFill>
              </a:rPr>
              <a:t>Fabric Calls</a:t>
            </a:r>
          </a:p>
        </p:txBody>
      </p:sp>
      <p:sp>
        <p:nvSpPr>
          <p:cNvPr id="54" name="Rectangle 53"/>
          <p:cNvSpPr/>
          <p:nvPr>
            <p:custDataLst>
              <p:tags r:id="rId17"/>
            </p:custDataLst>
          </p:nvPr>
        </p:nvSpPr>
        <p:spPr bwMode="auto">
          <a:xfrm>
            <a:off x="10164994" y="3082335"/>
            <a:ext cx="667658" cy="294880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 wrap="square" lIns="91436" tIns="45718" rIns="91436" bIns="45718" numCol="1" rtlCol="0" anchor="ctr" anchorCtr="0" compatLnSpc="1">
            <a:prstTxWarp prst="textNoShape">
              <a:avLst/>
            </a:prstTxWarp>
          </a:bodyPr>
          <a:lstStyle/>
          <a:p>
            <a:pPr algn="ctr" defTabSz="914363"/>
            <a:r>
              <a:rPr lang="en-NZ" sz="2000" dirty="0">
                <a:ln>
                  <a:solidFill>
                    <a:srgbClr val="FFFFFF">
                      <a:alpha val="0"/>
                    </a:srgbClr>
                  </a:solidFill>
                </a:ln>
                <a:solidFill>
                  <a:srgbClr val="FFFFFF">
                    <a:alpha val="99000"/>
                  </a:srgbClr>
                </a:solidFill>
              </a:rPr>
              <a:t>Requests Routed</a:t>
            </a:r>
          </a:p>
        </p:txBody>
      </p:sp>
      <p:sp>
        <p:nvSpPr>
          <p:cNvPr id="55" name="Rectangle 54"/>
          <p:cNvSpPr/>
          <p:nvPr>
            <p:custDataLst>
              <p:tags r:id="rId18"/>
            </p:custDataLst>
          </p:nvPr>
        </p:nvSpPr>
        <p:spPr bwMode="auto">
          <a:xfrm>
            <a:off x="8239976" y="3075075"/>
            <a:ext cx="1422400" cy="8291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r>
              <a:rPr lang="en-NZ" sz="2000" dirty="0">
                <a:ln>
                  <a:solidFill>
                    <a:srgbClr val="FFFFFF">
                      <a:alpha val="0"/>
                    </a:srgbClr>
                  </a:solidFill>
                </a:ln>
                <a:solidFill>
                  <a:srgbClr val="FFFFFF">
                    <a:alpha val="99000"/>
                  </a:srgbClr>
                </a:solidFill>
              </a:rPr>
              <a:t>Busy</a:t>
            </a:r>
          </a:p>
        </p:txBody>
      </p:sp>
      <p:sp>
        <p:nvSpPr>
          <p:cNvPr id="56" name="Rectangle 55"/>
          <p:cNvSpPr/>
          <p:nvPr>
            <p:custDataLst>
              <p:tags r:id="rId19"/>
            </p:custDataLst>
          </p:nvPr>
        </p:nvSpPr>
        <p:spPr bwMode="auto">
          <a:xfrm>
            <a:off x="8239976" y="3904945"/>
            <a:ext cx="1422400" cy="13478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r>
              <a:rPr lang="en-NZ" sz="2000" dirty="0">
                <a:ln>
                  <a:solidFill>
                    <a:srgbClr val="FFFFFF">
                      <a:alpha val="0"/>
                    </a:srgbClr>
                  </a:solidFill>
                </a:ln>
                <a:solidFill>
                  <a:srgbClr val="FFFFFF">
                    <a:alpha val="99000"/>
                  </a:srgbClr>
                </a:solidFill>
              </a:rPr>
              <a:t>Ready</a:t>
            </a:r>
          </a:p>
        </p:txBody>
      </p:sp>
      <p:sp>
        <p:nvSpPr>
          <p:cNvPr id="57" name="Rectangle 56"/>
          <p:cNvSpPr/>
          <p:nvPr>
            <p:custDataLst>
              <p:tags r:id="rId20"/>
            </p:custDataLst>
          </p:nvPr>
        </p:nvSpPr>
        <p:spPr bwMode="auto">
          <a:xfrm>
            <a:off x="8239976" y="5253489"/>
            <a:ext cx="1422400" cy="78491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363"/>
            <a:r>
              <a:rPr lang="en-NZ" sz="2000" dirty="0">
                <a:ln>
                  <a:solidFill>
                    <a:srgbClr val="FFFFFF">
                      <a:alpha val="0"/>
                    </a:srgbClr>
                  </a:solidFill>
                </a:ln>
                <a:solidFill>
                  <a:srgbClr val="FFFFFF">
                    <a:alpha val="99000"/>
                  </a:srgbClr>
                </a:solidFill>
              </a:rPr>
              <a:t>Busy</a:t>
            </a:r>
          </a:p>
        </p:txBody>
      </p:sp>
    </p:spTree>
    <p:extLst>
      <p:ext uri="{BB962C8B-B14F-4D97-AF65-F5344CB8AC3E}">
        <p14:creationId xmlns:p14="http://schemas.microsoft.com/office/powerpoint/2010/main" val="593407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46" grpId="0" animBg="1"/>
      <p:bldP spid="48" grpId="0" animBg="1"/>
      <p:bldP spid="51" grpId="0" animBg="1"/>
      <p:bldP spid="53" grpId="0" animBg="1"/>
      <p:bldP spid="54" grpId="0" animBg="1"/>
      <p:bldP spid="55" grpId="0" animBg="1"/>
      <p:bldP spid="56"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20701" y="1446180"/>
            <a:ext cx="11149012" cy="482127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333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Worker Role Patterns</a:t>
            </a:r>
            <a:endParaRPr lang="en-US" dirty="0"/>
          </a:p>
        </p:txBody>
      </p:sp>
      <p:sp>
        <p:nvSpPr>
          <p:cNvPr id="3" name="Content Placeholder 2"/>
          <p:cNvSpPr>
            <a:spLocks noGrp="1"/>
          </p:cNvSpPr>
          <p:nvPr>
            <p:ph sz="quarter" idx="10"/>
            <p:custDataLst>
              <p:tags r:id="rId4"/>
            </p:custDataLst>
          </p:nvPr>
        </p:nvSpPr>
        <p:spPr>
          <a:xfrm>
            <a:off x="805514" y="1463676"/>
            <a:ext cx="11155680" cy="4924425"/>
          </a:xfrm>
        </p:spPr>
        <p:txBody>
          <a:bodyPr/>
          <a:lstStyle/>
          <a:p>
            <a:r>
              <a:rPr lang="en-US" sz="3600" dirty="0">
                <a:solidFill>
                  <a:schemeClr val="bg1">
                    <a:alpha val="99000"/>
                  </a:schemeClr>
                </a:solidFill>
                <a:latin typeface="Segoe UI Light" pitchFamily="34" charset="0"/>
              </a:rPr>
              <a:t>Queue Polling Worker</a:t>
            </a:r>
          </a:p>
          <a:p>
            <a:pPr marL="0" lvl="1"/>
            <a:r>
              <a:rPr lang="en-US" sz="2000" dirty="0">
                <a:solidFill>
                  <a:schemeClr val="accent6">
                    <a:lumMod val="20000"/>
                    <a:lumOff val="80000"/>
                    <a:alpha val="99000"/>
                  </a:schemeClr>
                </a:solidFill>
              </a:rPr>
              <a:t>Poll and Pop Messages within while(true) loop</a:t>
            </a:r>
          </a:p>
          <a:p>
            <a:pPr marL="0" lvl="1"/>
            <a:r>
              <a:rPr lang="en-US" sz="2000" dirty="0">
                <a:solidFill>
                  <a:schemeClr val="accent6">
                    <a:lumMod val="20000"/>
                    <a:lumOff val="80000"/>
                    <a:alpha val="99000"/>
                  </a:schemeClr>
                </a:solidFill>
              </a:rPr>
              <a:t>E.g. Map/Reduce pattern, background image processing</a:t>
            </a:r>
          </a:p>
          <a:p>
            <a:r>
              <a:rPr lang="en-US" sz="3600" dirty="0">
                <a:solidFill>
                  <a:schemeClr val="bg1">
                    <a:alpha val="99000"/>
                  </a:schemeClr>
                </a:solidFill>
                <a:latin typeface="Segoe UI Light" pitchFamily="34" charset="0"/>
              </a:rPr>
              <a:t>Listening Worker Role</a:t>
            </a:r>
          </a:p>
          <a:p>
            <a:pPr marL="0" lvl="1"/>
            <a:r>
              <a:rPr lang="en-US" sz="2000" dirty="0">
                <a:solidFill>
                  <a:schemeClr val="accent6">
                    <a:lumMod val="20000"/>
                    <a:lumOff val="80000"/>
                    <a:alpha val="99000"/>
                  </a:schemeClr>
                </a:solidFill>
              </a:rPr>
              <a:t>Create TcpListener or WCF Service Host</a:t>
            </a:r>
          </a:p>
          <a:p>
            <a:pPr marL="0" lvl="1"/>
            <a:r>
              <a:rPr lang="en-US" sz="2000" dirty="0">
                <a:solidFill>
                  <a:schemeClr val="accent6">
                    <a:lumMod val="20000"/>
                    <a:lumOff val="80000"/>
                    <a:alpha val="99000"/>
                  </a:schemeClr>
                </a:solidFill>
              </a:rPr>
              <a:t>E.g. Run a .NET SMTP server or WCF Service</a:t>
            </a:r>
          </a:p>
          <a:p>
            <a:r>
              <a:rPr lang="en-US" sz="3600" dirty="0">
                <a:solidFill>
                  <a:schemeClr val="bg1">
                    <a:alpha val="99000"/>
                  </a:schemeClr>
                </a:solidFill>
                <a:latin typeface="Segoe UI Light" pitchFamily="34" charset="0"/>
              </a:rPr>
              <a:t>External Process Worker Role</a:t>
            </a:r>
          </a:p>
          <a:p>
            <a:pPr marL="0" lvl="1"/>
            <a:r>
              <a:rPr lang="en-US" sz="2000" dirty="0">
                <a:solidFill>
                  <a:schemeClr val="accent6">
                    <a:lumMod val="20000"/>
                    <a:lumOff val="80000"/>
                    <a:alpha val="99000"/>
                  </a:schemeClr>
                </a:solidFill>
              </a:rPr>
              <a:t>OnStart or Run method executes Process.Start()</a:t>
            </a:r>
          </a:p>
          <a:p>
            <a:pPr marL="0" lvl="1"/>
            <a:r>
              <a:rPr lang="en-US" sz="2000" dirty="0">
                <a:solidFill>
                  <a:schemeClr val="accent6">
                    <a:lumMod val="20000"/>
                    <a:lumOff val="80000"/>
                    <a:alpha val="99000"/>
                  </a:schemeClr>
                </a:solidFill>
              </a:rPr>
              <a:t>Startup Task installs or executes background/foreground process</a:t>
            </a:r>
          </a:p>
          <a:p>
            <a:pPr marL="0" lvl="1"/>
            <a:r>
              <a:rPr lang="en-US" sz="2000" dirty="0">
                <a:solidFill>
                  <a:schemeClr val="accent6">
                    <a:lumMod val="20000"/>
                    <a:lumOff val="80000"/>
                    <a:alpha val="99000"/>
                  </a:schemeClr>
                </a:solidFill>
              </a:rPr>
              <a:t>Custom Role Entry Point (executable or .Net assembly)</a:t>
            </a:r>
          </a:p>
          <a:p>
            <a:pPr marL="0" lvl="1"/>
            <a:r>
              <a:rPr lang="en-US" sz="2000" dirty="0">
                <a:solidFill>
                  <a:schemeClr val="accent6">
                    <a:lumMod val="20000"/>
                    <a:lumOff val="80000"/>
                    <a:alpha val="99000"/>
                  </a:schemeClr>
                </a:solidFill>
              </a:rPr>
              <a:t>E.g. Run a database server, web server, distributed cache</a:t>
            </a:r>
          </a:p>
        </p:txBody>
      </p:sp>
      <p:grpSp>
        <p:nvGrpSpPr>
          <p:cNvPr id="10" name="Group 9"/>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0431914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20701" y="1446180"/>
            <a:ext cx="11149012" cy="48212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435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Web Role</a:t>
            </a:r>
            <a:endParaRPr lang="en-US" dirty="0"/>
          </a:p>
        </p:txBody>
      </p:sp>
      <p:sp>
        <p:nvSpPr>
          <p:cNvPr id="3" name="Content Placeholder 2"/>
          <p:cNvSpPr>
            <a:spLocks noGrp="1"/>
          </p:cNvSpPr>
          <p:nvPr>
            <p:ph sz="quarter" idx="10"/>
            <p:custDataLst>
              <p:tags r:id="rId4"/>
            </p:custDataLst>
          </p:nvPr>
        </p:nvSpPr>
        <p:spPr>
          <a:xfrm>
            <a:off x="820504" y="1463676"/>
            <a:ext cx="11155680" cy="5116785"/>
          </a:xfrm>
        </p:spPr>
        <p:txBody>
          <a:bodyPr/>
          <a:lstStyle/>
          <a:p>
            <a:r>
              <a:rPr lang="en-US" sz="3600" dirty="0">
                <a:solidFill>
                  <a:schemeClr val="bg1">
                    <a:alpha val="99000"/>
                  </a:schemeClr>
                </a:solidFill>
                <a:latin typeface="Segoe UI Light" pitchFamily="34" charset="0"/>
              </a:rPr>
              <a:t>All features of a worker role + IIS 7, 7.5 or IIS 8.0*</a:t>
            </a:r>
          </a:p>
          <a:p>
            <a:r>
              <a:rPr lang="en-US" sz="3600" dirty="0">
                <a:solidFill>
                  <a:schemeClr val="bg1">
                    <a:alpha val="99000"/>
                  </a:schemeClr>
                </a:solidFill>
                <a:latin typeface="Segoe UI Light" pitchFamily="34" charset="0"/>
              </a:rPr>
              <a:t>ASP.NET 3.5 SP1, 4.0 or 4.5* – 64bit</a:t>
            </a:r>
          </a:p>
          <a:p>
            <a:r>
              <a:rPr lang="en-US" sz="3600" dirty="0">
                <a:solidFill>
                  <a:schemeClr val="bg1">
                    <a:alpha val="99000"/>
                  </a:schemeClr>
                </a:solidFill>
                <a:latin typeface="Segoe UI Light" pitchFamily="34" charset="0"/>
              </a:rPr>
              <a:t>Hosts</a:t>
            </a:r>
          </a:p>
          <a:p>
            <a:pPr marL="0" lvl="1"/>
            <a:r>
              <a:rPr lang="en-US" sz="2000" dirty="0">
                <a:solidFill>
                  <a:schemeClr val="accent4">
                    <a:lumMod val="50000"/>
                    <a:alpha val="99000"/>
                  </a:schemeClr>
                </a:solidFill>
              </a:rPr>
              <a:t>Webforms or MVC</a:t>
            </a:r>
          </a:p>
          <a:p>
            <a:pPr marL="0" lvl="1"/>
            <a:r>
              <a:rPr lang="en-US" sz="2000" dirty="0">
                <a:solidFill>
                  <a:schemeClr val="accent4">
                    <a:lumMod val="50000"/>
                    <a:alpha val="99000"/>
                  </a:schemeClr>
                </a:solidFill>
              </a:rPr>
              <a:t>FastCGI applications (e.g. PHP)</a:t>
            </a:r>
          </a:p>
          <a:p>
            <a:pPr marL="0" lvl="1"/>
            <a:r>
              <a:rPr lang="en-US" sz="2000" dirty="0">
                <a:solidFill>
                  <a:schemeClr val="accent4">
                    <a:lumMod val="50000"/>
                    <a:alpha val="99000"/>
                  </a:schemeClr>
                </a:solidFill>
              </a:rPr>
              <a:t>Multiple Websites</a:t>
            </a:r>
          </a:p>
          <a:p>
            <a:r>
              <a:rPr lang="en-US" sz="3600" dirty="0">
                <a:solidFill>
                  <a:schemeClr val="bg1">
                    <a:alpha val="99000"/>
                  </a:schemeClr>
                </a:solidFill>
                <a:latin typeface="Segoe UI Light" pitchFamily="34" charset="0"/>
              </a:rPr>
              <a:t>Http(s)</a:t>
            </a:r>
          </a:p>
          <a:p>
            <a:r>
              <a:rPr lang="en-US" sz="3600" dirty="0">
                <a:solidFill>
                  <a:schemeClr val="bg1">
                    <a:alpha val="99000"/>
                  </a:schemeClr>
                </a:solidFill>
                <a:latin typeface="Segoe UI Light" pitchFamily="34" charset="0"/>
              </a:rPr>
              <a:t>Web/Worker Hybrid</a:t>
            </a:r>
          </a:p>
          <a:p>
            <a:pPr marL="0" lvl="1"/>
            <a:r>
              <a:rPr lang="en-US" sz="2000" dirty="0">
                <a:solidFill>
                  <a:schemeClr val="accent4">
                    <a:lumMod val="50000"/>
                    <a:alpha val="99000"/>
                  </a:schemeClr>
                </a:solidFill>
              </a:rPr>
              <a:t>Can optionally implement </a:t>
            </a:r>
            <a:r>
              <a:rPr lang="en-US" sz="2000" dirty="0" err="1">
                <a:solidFill>
                  <a:schemeClr val="accent4">
                    <a:lumMod val="50000"/>
                    <a:alpha val="99000"/>
                  </a:schemeClr>
                </a:solidFill>
              </a:rPr>
              <a:t>RoleEntryPoint</a:t>
            </a:r>
            <a:r>
              <a:rPr lang="en-US" sz="2000" dirty="0">
                <a:solidFill>
                  <a:schemeClr val="accent4">
                    <a:lumMod val="50000"/>
                    <a:alpha val="99000"/>
                  </a:schemeClr>
                </a:solidFill>
              </a:rPr>
              <a:t>                 		      </a:t>
            </a:r>
            <a:r>
              <a:rPr lang="en-US" sz="1800" dirty="0">
                <a:solidFill>
                  <a:schemeClr val="bg1">
                    <a:alpha val="99000"/>
                  </a:schemeClr>
                </a:solidFill>
              </a:rPr>
              <a:t>*with Windows Server 2012</a:t>
            </a:r>
            <a:endParaRPr lang="en-US" sz="2000"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59027984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537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Understanding Packaging and Config</a:t>
            </a:r>
            <a:endParaRPr lang="en-US" dirty="0"/>
          </a:p>
        </p:txBody>
      </p:sp>
      <p:sp>
        <p:nvSpPr>
          <p:cNvPr id="3" name="Content Placeholder 2"/>
          <p:cNvSpPr>
            <a:spLocks noGrp="1"/>
          </p:cNvSpPr>
          <p:nvPr>
            <p:ph sz="quarter" idx="10"/>
            <p:custDataLst>
              <p:tags r:id="rId4"/>
            </p:custDataLst>
          </p:nvPr>
        </p:nvSpPr>
        <p:spPr>
          <a:xfrm>
            <a:off x="520701" y="1463675"/>
            <a:ext cx="11155680" cy="4131900"/>
          </a:xfrm>
        </p:spPr>
        <p:txBody>
          <a:bodyPr/>
          <a:lstStyle/>
          <a:p>
            <a:r>
              <a:rPr lang="en-US" dirty="0" smtClean="0">
                <a:solidFill>
                  <a:schemeClr val="accent2">
                    <a:alpha val="99000"/>
                  </a:schemeClr>
                </a:solidFill>
                <a:latin typeface="Segoe UI Light" pitchFamily="34" charset="0"/>
              </a:rPr>
              <a:t>Windows Azure Services are described by two important artifacts:</a:t>
            </a:r>
          </a:p>
          <a:p>
            <a:pPr marL="0" lvl="1"/>
            <a:r>
              <a:rPr lang="en-US" dirty="0" smtClean="0">
                <a:latin typeface="Consolas" pitchFamily="49" charset="0"/>
                <a:cs typeface="Consolas" pitchFamily="49" charset="0"/>
              </a:rPr>
              <a:t>Service Definition (*.csdef)</a:t>
            </a:r>
          </a:p>
          <a:p>
            <a:pPr marL="0" lvl="1"/>
            <a:r>
              <a:rPr lang="en-US" dirty="0" smtClean="0">
                <a:latin typeface="Consolas" pitchFamily="49" charset="0"/>
                <a:cs typeface="Consolas" pitchFamily="49" charset="0"/>
              </a:rPr>
              <a:t>Service Configuration (*.cscfg)</a:t>
            </a:r>
          </a:p>
          <a:p>
            <a:pPr lvl="1"/>
            <a:endParaRPr lang="en-US" dirty="0" smtClean="0">
              <a:latin typeface="Consolas" pitchFamily="49" charset="0"/>
              <a:cs typeface="Consolas" pitchFamily="49" charset="0"/>
            </a:endParaRPr>
          </a:p>
          <a:p>
            <a:r>
              <a:rPr lang="en-US" dirty="0" smtClean="0">
                <a:solidFill>
                  <a:schemeClr val="accent2">
                    <a:alpha val="99000"/>
                  </a:schemeClr>
                </a:solidFill>
                <a:latin typeface="Segoe UI Light" pitchFamily="34" charset="0"/>
              </a:rPr>
              <a:t>Your code is zipped and packaged with definition (*.cspkg)</a:t>
            </a:r>
          </a:p>
          <a:p>
            <a:pPr marL="0" lvl="1"/>
            <a:r>
              <a:rPr lang="en-US" dirty="0" smtClean="0">
                <a:latin typeface="Consolas" pitchFamily="49" charset="0"/>
                <a:cs typeface="Consolas" pitchFamily="49" charset="0"/>
              </a:rPr>
              <a:t>Encrypted(Zipped(Code + *.csdef)) == *.cspkg</a:t>
            </a:r>
          </a:p>
          <a:p>
            <a:pPr lvl="1"/>
            <a:endParaRPr lang="en-US" dirty="0" smtClean="0">
              <a:latin typeface="Consolas" pitchFamily="49" charset="0"/>
              <a:cs typeface="Consolas" pitchFamily="49" charset="0"/>
            </a:endParaRPr>
          </a:p>
          <a:p>
            <a:r>
              <a:rPr lang="en-US" dirty="0" smtClean="0">
                <a:solidFill>
                  <a:schemeClr val="accent2">
                    <a:alpha val="99000"/>
                  </a:schemeClr>
                </a:solidFill>
                <a:latin typeface="Segoe UI Light" pitchFamily="34" charset="0"/>
              </a:rPr>
              <a:t>Windows Azure consumes just (*.cspkg + *.cscfg)</a:t>
            </a:r>
            <a:endParaRPr lang="en-US" dirty="0">
              <a:solidFill>
                <a:schemeClr val="accent2">
                  <a:alpha val="99000"/>
                </a:schemeClr>
              </a:solidFill>
              <a:latin typeface="Segoe UI Light" pitchFamily="34" charset="0"/>
            </a:endParaRPr>
          </a:p>
        </p:txBody>
      </p:sp>
    </p:spTree>
    <p:extLst>
      <p:ext uri="{BB962C8B-B14F-4D97-AF65-F5344CB8AC3E}">
        <p14:creationId xmlns:p14="http://schemas.microsoft.com/office/powerpoint/2010/main" val="110418682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640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9" name="TextBox 8"/>
          <p:cNvSpPr txBox="1"/>
          <p:nvPr>
            <p:custDataLst>
              <p:tags r:id="rId3"/>
            </p:custDataLst>
          </p:nvPr>
        </p:nvSpPr>
        <p:spPr>
          <a:xfrm>
            <a:off x="518160" y="1728788"/>
            <a:ext cx="11155680" cy="3041858"/>
          </a:xfrm>
          <a:prstGeom prst="rect">
            <a:avLst/>
          </a:prstGeom>
          <a:noFill/>
        </p:spPr>
        <p:txBody>
          <a:bodyPr wrap="square" lIns="0" tIns="0" rIns="0" bIns="0" rtlCol="0">
            <a:spAutoFit/>
          </a:bodyPr>
          <a:lstStyle/>
          <a:p>
            <a:pPr defTabSz="914363">
              <a:lnSpc>
                <a:spcPts val="3800"/>
              </a:lnSpc>
              <a:spcBef>
                <a:spcPts val="1200"/>
              </a:spcBef>
            </a:pPr>
            <a:r>
              <a:rPr lang="en-US" sz="4000" dirty="0">
                <a:ln>
                  <a:solidFill>
                    <a:srgbClr val="FFFFFF">
                      <a:alpha val="0"/>
                    </a:srgbClr>
                  </a:solidFill>
                </a:ln>
                <a:solidFill>
                  <a:srgbClr val="00AEEF">
                    <a:alpha val="99000"/>
                  </a:srgbClr>
                </a:solidFill>
                <a:latin typeface="Segoe UI Light" pitchFamily="34" charset="0"/>
              </a:rPr>
              <a:t>Describes the shape of your </a:t>
            </a:r>
            <a:br>
              <a:rPr lang="en-US" sz="4000" dirty="0">
                <a:ln>
                  <a:solidFill>
                    <a:srgbClr val="FFFFFF">
                      <a:alpha val="0"/>
                    </a:srgbClr>
                  </a:solidFill>
                </a:ln>
                <a:solidFill>
                  <a:srgbClr val="00AEEF">
                    <a:alpha val="99000"/>
                  </a:srgbClr>
                </a:solidFill>
                <a:latin typeface="Segoe UI Light" pitchFamily="34" charset="0"/>
              </a:rPr>
            </a:br>
            <a:r>
              <a:rPr lang="en-US" sz="4000" dirty="0">
                <a:ln>
                  <a:solidFill>
                    <a:srgbClr val="FFFFFF">
                      <a:alpha val="0"/>
                    </a:srgbClr>
                  </a:solidFill>
                </a:ln>
                <a:solidFill>
                  <a:srgbClr val="00AEEF">
                    <a:alpha val="99000"/>
                  </a:srgbClr>
                </a:solidFill>
                <a:latin typeface="Segoe UI Light" pitchFamily="34" charset="0"/>
              </a:rPr>
              <a:t>Windows Azure Service</a:t>
            </a:r>
          </a:p>
          <a:p>
            <a:pPr marL="0" lvl="1" defTabSz="914363">
              <a:spcBef>
                <a:spcPts val="300"/>
              </a:spcBef>
            </a:pPr>
            <a:r>
              <a:rPr lang="en-US" sz="2400" dirty="0">
                <a:ln>
                  <a:solidFill>
                    <a:srgbClr val="FFFFFF">
                      <a:alpha val="0"/>
                    </a:srgbClr>
                  </a:solidFill>
                </a:ln>
                <a:solidFill>
                  <a:srgbClr val="595959">
                    <a:alpha val="99000"/>
                  </a:srgbClr>
                </a:solidFill>
              </a:rPr>
              <a:t>Defines Roles, Ports, Certificates, Configuration Settings, </a:t>
            </a:r>
            <a:br>
              <a:rPr lang="en-US" sz="2400" dirty="0">
                <a:ln>
                  <a:solidFill>
                    <a:srgbClr val="FFFFFF">
                      <a:alpha val="0"/>
                    </a:srgbClr>
                  </a:solidFill>
                </a:ln>
                <a:solidFill>
                  <a:srgbClr val="595959">
                    <a:alpha val="99000"/>
                  </a:srgbClr>
                </a:solidFill>
              </a:rPr>
            </a:br>
            <a:r>
              <a:rPr lang="en-US" sz="2400" dirty="0">
                <a:ln>
                  <a:solidFill>
                    <a:srgbClr val="FFFFFF">
                      <a:alpha val="0"/>
                    </a:srgbClr>
                  </a:solidFill>
                </a:ln>
                <a:solidFill>
                  <a:srgbClr val="595959">
                    <a:alpha val="99000"/>
                  </a:srgbClr>
                </a:solidFill>
              </a:rPr>
              <a:t>Startup Tasks, IIS Configuration, and more…</a:t>
            </a:r>
          </a:p>
          <a:p>
            <a:pPr marL="0" lvl="1" defTabSz="914363">
              <a:spcBef>
                <a:spcPts val="300"/>
              </a:spcBef>
            </a:pPr>
            <a:endParaRPr lang="en-US" sz="800" dirty="0">
              <a:ln>
                <a:solidFill>
                  <a:srgbClr val="FFFFFF">
                    <a:alpha val="0"/>
                  </a:srgbClr>
                </a:solidFill>
              </a:ln>
              <a:solidFill>
                <a:srgbClr val="595959">
                  <a:alpha val="99000"/>
                </a:srgbClr>
              </a:solidFill>
            </a:endParaRPr>
          </a:p>
          <a:p>
            <a:pPr defTabSz="914363">
              <a:lnSpc>
                <a:spcPts val="3800"/>
              </a:lnSpc>
              <a:spcBef>
                <a:spcPts val="1200"/>
              </a:spcBef>
            </a:pPr>
            <a:r>
              <a:rPr lang="en-US" sz="4000" dirty="0">
                <a:ln>
                  <a:solidFill>
                    <a:srgbClr val="FFFFFF">
                      <a:alpha val="0"/>
                    </a:srgbClr>
                  </a:solidFill>
                </a:ln>
                <a:solidFill>
                  <a:srgbClr val="00AEEF">
                    <a:alpha val="99000"/>
                  </a:srgbClr>
                </a:solidFill>
                <a:latin typeface="Segoe UI Light" pitchFamily="34" charset="0"/>
              </a:rPr>
              <a:t>Can only be changed by upgrades </a:t>
            </a:r>
            <a:br>
              <a:rPr lang="en-US" sz="4000" dirty="0">
                <a:ln>
                  <a:solidFill>
                    <a:srgbClr val="FFFFFF">
                      <a:alpha val="0"/>
                    </a:srgbClr>
                  </a:solidFill>
                </a:ln>
                <a:solidFill>
                  <a:srgbClr val="00AEEF">
                    <a:alpha val="99000"/>
                  </a:srgbClr>
                </a:solidFill>
                <a:latin typeface="Segoe UI Light" pitchFamily="34" charset="0"/>
              </a:rPr>
            </a:br>
            <a:r>
              <a:rPr lang="en-US" sz="4000" dirty="0">
                <a:ln>
                  <a:solidFill>
                    <a:srgbClr val="FFFFFF">
                      <a:alpha val="0"/>
                    </a:srgbClr>
                  </a:solidFill>
                </a:ln>
                <a:solidFill>
                  <a:srgbClr val="00AEEF">
                    <a:alpha val="99000"/>
                  </a:srgbClr>
                </a:solidFill>
                <a:latin typeface="Segoe UI Light" pitchFamily="34" charset="0"/>
              </a:rPr>
              <a:t>or new deployments</a:t>
            </a:r>
          </a:p>
        </p:txBody>
      </p:sp>
      <p:sp>
        <p:nvSpPr>
          <p:cNvPr id="2" name="Title 1"/>
          <p:cNvSpPr>
            <a:spLocks noGrp="1"/>
          </p:cNvSpPr>
          <p:nvPr>
            <p:ph type="title"/>
            <p:custDataLst>
              <p:tags r:id="rId4"/>
            </p:custDataLst>
          </p:nvPr>
        </p:nvSpPr>
        <p:spPr/>
        <p:txBody>
          <a:bodyPr/>
          <a:lstStyle/>
          <a:p>
            <a:r>
              <a:rPr lang="en-US" dirty="0">
                <a:cs typeface="Segoe UI"/>
              </a:rPr>
              <a:t>Service Definition</a:t>
            </a:r>
          </a:p>
        </p:txBody>
      </p:sp>
    </p:spTree>
    <p:extLst>
      <p:ext uri="{BB962C8B-B14F-4D97-AF65-F5344CB8AC3E}">
        <p14:creationId xmlns:p14="http://schemas.microsoft.com/office/powerpoint/2010/main" val="81868356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742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Service Definition</a:t>
            </a:r>
          </a:p>
        </p:txBody>
      </p:sp>
      <p:sp>
        <p:nvSpPr>
          <p:cNvPr id="3" name="Content Placeholder 2"/>
          <p:cNvSpPr>
            <a:spLocks noGrp="1"/>
          </p:cNvSpPr>
          <p:nvPr>
            <p:ph sz="quarter" idx="10"/>
            <p:custDataLst>
              <p:tags r:id="rId4"/>
            </p:custDataLst>
          </p:nvPr>
        </p:nvSpPr>
        <p:spPr>
          <a:xfrm>
            <a:off x="518160" y="1690689"/>
            <a:ext cx="11346877" cy="4524315"/>
          </a:xfrm>
          <a:noFill/>
        </p:spPr>
        <p:txBody>
          <a:bodyPr/>
          <a:lstStyle/>
          <a:p>
            <a:pPr>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xml</a:t>
            </a:r>
            <a:r>
              <a:rPr lang="en-US" sz="1400" dirty="0">
                <a:ln>
                  <a:solidFill>
                    <a:srgbClr val="FFFFFF">
                      <a:alpha val="0"/>
                    </a:srgbClr>
                  </a:solidFill>
                </a:ln>
                <a:solidFill>
                  <a:schemeClr val="accent6"/>
                </a:solidFill>
              </a:rPr>
              <a:t> </a:t>
            </a:r>
            <a:r>
              <a:rPr lang="en-US" sz="1400" dirty="0">
                <a:ln>
                  <a:solidFill>
                    <a:srgbClr val="FFFFFF">
                      <a:alpha val="0"/>
                    </a:srgbClr>
                  </a:solidFill>
                </a:ln>
                <a:solidFill>
                  <a:schemeClr val="accent5"/>
                </a:solidFill>
              </a:rPr>
              <a:t>version</a:t>
            </a:r>
            <a:r>
              <a:rPr lang="en-US" sz="1400" dirty="0">
                <a:ln>
                  <a:solidFill>
                    <a:srgbClr val="FFFFFF">
                      <a:alpha val="0"/>
                    </a:srgbClr>
                  </a:solidFill>
                </a:ln>
                <a:solidFill>
                  <a:schemeClr val="accent6"/>
                </a:solidFill>
              </a:rPr>
              <a:t>="1.0" </a:t>
            </a:r>
            <a:r>
              <a:rPr lang="en-US" sz="1400" dirty="0">
                <a:ln>
                  <a:solidFill>
                    <a:srgbClr val="FFFFFF">
                      <a:alpha val="0"/>
                    </a:srgbClr>
                  </a:solidFill>
                </a:ln>
                <a:solidFill>
                  <a:schemeClr val="accent5"/>
                </a:solidFill>
              </a:rPr>
              <a:t>encoding</a:t>
            </a:r>
            <a:r>
              <a:rPr lang="en-US" sz="1400" dirty="0">
                <a:ln>
                  <a:solidFill>
                    <a:srgbClr val="FFFFFF">
                      <a:alpha val="0"/>
                    </a:srgbClr>
                  </a:solidFill>
                </a:ln>
                <a:solidFill>
                  <a:schemeClr val="accent6"/>
                </a:solidFill>
              </a:rPr>
              <a:t>="utf-8"?&gt;</a:t>
            </a:r>
          </a:p>
          <a:p>
            <a:pPr>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ServiceDefinition </a:t>
            </a:r>
            <a:r>
              <a:rPr lang="en-US" sz="1400" dirty="0">
                <a:ln>
                  <a:solidFill>
                    <a:srgbClr val="FFFFFF">
                      <a:alpha val="0"/>
                    </a:srgbClr>
                  </a:solidFill>
                </a:ln>
                <a:solidFill>
                  <a:schemeClr val="accent5"/>
                </a:solidFill>
              </a:rPr>
              <a:t>name</a:t>
            </a:r>
            <a:r>
              <a:rPr lang="en-US" sz="1400" dirty="0">
                <a:ln>
                  <a:solidFill>
                    <a:srgbClr val="FFFFFF">
                      <a:alpha val="0"/>
                    </a:srgbClr>
                  </a:solidFill>
                </a:ln>
                <a:solidFill>
                  <a:schemeClr val="accent6"/>
                </a:solidFill>
              </a:rPr>
              <a:t>="WebDeploy" </a:t>
            </a:r>
            <a:r>
              <a:rPr lang="en-US" sz="1400" dirty="0">
                <a:ln>
                  <a:solidFill>
                    <a:srgbClr val="FFFFFF">
                      <a:alpha val="0"/>
                    </a:srgbClr>
                  </a:solidFill>
                </a:ln>
                <a:solidFill>
                  <a:schemeClr val="accent5"/>
                </a:solidFill>
              </a:rPr>
              <a:t>xmlns</a:t>
            </a:r>
            <a:r>
              <a:rPr lang="en-US" sz="1400" dirty="0">
                <a:ln>
                  <a:solidFill>
                    <a:srgbClr val="FFFFFF">
                      <a:alpha val="0"/>
                    </a:srgbClr>
                  </a:solidFill>
                </a:ln>
                <a:solidFill>
                  <a:schemeClr val="accent6"/>
                </a:solidFill>
              </a:rPr>
              <a:t>="</a:t>
            </a:r>
            <a:r>
              <a:rPr lang="en-US" sz="1400" dirty="0">
                <a:ln>
                  <a:solidFill>
                    <a:srgbClr val="FFFFFF">
                      <a:alpha val="0"/>
                    </a:srgbClr>
                  </a:solidFill>
                </a:ln>
                <a:solidFill>
                  <a:schemeClr val="accent6"/>
                </a:solidFill>
                <a:hlinkClick r:id="rId9"/>
              </a:rPr>
              <a:t>http://schemas.microsoft.com/ServiceHosting/2008/10/ServiceDefinition</a:t>
            </a:r>
            <a:r>
              <a:rPr lang="en-US" sz="1400" dirty="0">
                <a:ln>
                  <a:solidFill>
                    <a:srgbClr val="FFFFFF">
                      <a:alpha val="0"/>
                    </a:srgbClr>
                  </a:solidFill>
                </a:ln>
                <a:solidFill>
                  <a:schemeClr val="accent6"/>
                </a:solidFill>
              </a:rPr>
              <a:t>"&gt;</a:t>
            </a:r>
          </a:p>
          <a:p>
            <a:pPr lvl="1">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WebRole </a:t>
            </a:r>
            <a:r>
              <a:rPr lang="en-US" sz="1400" dirty="0">
                <a:ln>
                  <a:solidFill>
                    <a:srgbClr val="FFFFFF">
                      <a:alpha val="0"/>
                    </a:srgbClr>
                  </a:solidFill>
                </a:ln>
                <a:solidFill>
                  <a:schemeClr val="accent5"/>
                </a:solidFill>
              </a:rPr>
              <a:t>name</a:t>
            </a:r>
            <a:r>
              <a:rPr lang="en-US" sz="1400" dirty="0">
                <a:ln>
                  <a:solidFill>
                    <a:srgbClr val="FFFFFF">
                      <a:alpha val="0"/>
                    </a:srgbClr>
                  </a:solidFill>
                </a:ln>
                <a:solidFill>
                  <a:schemeClr val="accent6"/>
                </a:solidFill>
              </a:rPr>
              <a:t>="WebUX"&gt;</a:t>
            </a:r>
          </a:p>
          <a:p>
            <a:pPr lvl="2">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Startup</a:t>
            </a:r>
            <a:r>
              <a:rPr lang="en-US" sz="1400" dirty="0">
                <a:ln>
                  <a:solidFill>
                    <a:srgbClr val="FFFFFF">
                      <a:alpha val="0"/>
                    </a:srgbClr>
                  </a:solidFill>
                </a:ln>
                <a:solidFill>
                  <a:schemeClr val="accent6"/>
                </a:solidFill>
              </a:rPr>
              <a:t>&gt;</a:t>
            </a:r>
          </a:p>
          <a:p>
            <a:pPr lvl="3">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Task</a:t>
            </a:r>
            <a:r>
              <a:rPr lang="en-US" sz="1400" dirty="0">
                <a:ln>
                  <a:solidFill>
                    <a:srgbClr val="FFFFFF">
                      <a:alpha val="0"/>
                    </a:srgbClr>
                  </a:solidFill>
                </a:ln>
                <a:solidFill>
                  <a:schemeClr val="accent6"/>
                </a:solidFill>
              </a:rPr>
              <a:t> </a:t>
            </a:r>
            <a:r>
              <a:rPr lang="en-US" sz="1400" dirty="0">
                <a:ln>
                  <a:solidFill>
                    <a:srgbClr val="FFFFFF">
                      <a:alpha val="0"/>
                    </a:srgbClr>
                  </a:solidFill>
                </a:ln>
                <a:solidFill>
                  <a:schemeClr val="accent5"/>
                </a:solidFill>
              </a:rPr>
              <a:t>commandLine</a:t>
            </a:r>
            <a:r>
              <a:rPr lang="en-US" sz="1400" dirty="0">
                <a:ln>
                  <a:solidFill>
                    <a:srgbClr val="FFFFFF">
                      <a:alpha val="0"/>
                    </a:srgbClr>
                  </a:solidFill>
                </a:ln>
                <a:solidFill>
                  <a:schemeClr val="accent6"/>
                </a:solidFill>
              </a:rPr>
              <a:t>="..\Startup\EnableWebAdmin.cmd" </a:t>
            </a:r>
            <a:r>
              <a:rPr lang="en-US" sz="1400" dirty="0">
                <a:ln>
                  <a:solidFill>
                    <a:srgbClr val="FFFFFF">
                      <a:alpha val="0"/>
                    </a:srgbClr>
                  </a:solidFill>
                </a:ln>
                <a:solidFill>
                  <a:schemeClr val="accent5"/>
                </a:solidFill>
              </a:rPr>
              <a:t>executionContext</a:t>
            </a:r>
            <a:r>
              <a:rPr lang="en-US" sz="1400" dirty="0">
                <a:ln>
                  <a:solidFill>
                    <a:srgbClr val="FFFFFF">
                      <a:alpha val="0"/>
                    </a:srgbClr>
                  </a:solidFill>
                </a:ln>
                <a:solidFill>
                  <a:schemeClr val="accent6"/>
                </a:solidFill>
              </a:rPr>
              <a:t>="elevated" </a:t>
            </a:r>
            <a:r>
              <a:rPr lang="en-US" sz="1400" dirty="0">
                <a:ln>
                  <a:solidFill>
                    <a:srgbClr val="FFFFFF">
                      <a:alpha val="0"/>
                    </a:srgbClr>
                  </a:solidFill>
                </a:ln>
                <a:solidFill>
                  <a:schemeClr val="accent5"/>
                </a:solidFill>
              </a:rPr>
              <a:t>taskType</a:t>
            </a:r>
            <a:r>
              <a:rPr lang="en-US" sz="1400" dirty="0">
                <a:ln>
                  <a:solidFill>
                    <a:srgbClr val="FFFFFF">
                      <a:alpha val="0"/>
                    </a:srgbClr>
                  </a:solidFill>
                </a:ln>
                <a:solidFill>
                  <a:schemeClr val="accent6"/>
                </a:solidFill>
              </a:rPr>
              <a:t>="simple" /&gt;</a:t>
            </a:r>
          </a:p>
          <a:p>
            <a:pPr lvl="2">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Startup</a:t>
            </a:r>
            <a:r>
              <a:rPr lang="en-US" sz="1400" dirty="0">
                <a:ln>
                  <a:solidFill>
                    <a:srgbClr val="FFFFFF">
                      <a:alpha val="0"/>
                    </a:srgbClr>
                  </a:solidFill>
                </a:ln>
                <a:solidFill>
                  <a:schemeClr val="accent6"/>
                </a:solidFill>
              </a:rPr>
              <a:t>&gt;</a:t>
            </a:r>
          </a:p>
          <a:p>
            <a:pPr lvl="2">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Imports</a:t>
            </a:r>
            <a:r>
              <a:rPr lang="en-US" sz="1400" dirty="0">
                <a:ln>
                  <a:solidFill>
                    <a:srgbClr val="FFFFFF">
                      <a:alpha val="0"/>
                    </a:srgbClr>
                  </a:solidFill>
                </a:ln>
                <a:solidFill>
                  <a:schemeClr val="accent6"/>
                </a:solidFill>
              </a:rPr>
              <a:t>&gt;</a:t>
            </a:r>
          </a:p>
          <a:p>
            <a:pPr lvl="3">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Import</a:t>
            </a:r>
            <a:r>
              <a:rPr lang="en-US" sz="1400" dirty="0">
                <a:ln>
                  <a:solidFill>
                    <a:srgbClr val="FFFFFF">
                      <a:alpha val="0"/>
                    </a:srgbClr>
                  </a:solidFill>
                </a:ln>
                <a:solidFill>
                  <a:schemeClr val="accent6"/>
                </a:solidFill>
              </a:rPr>
              <a:t> </a:t>
            </a:r>
            <a:r>
              <a:rPr lang="en-US" sz="1400" dirty="0">
                <a:ln>
                  <a:solidFill>
                    <a:srgbClr val="FFFFFF">
                      <a:alpha val="0"/>
                    </a:srgbClr>
                  </a:solidFill>
                </a:ln>
                <a:solidFill>
                  <a:schemeClr val="accent5"/>
                </a:solidFill>
              </a:rPr>
              <a:t>moduleName</a:t>
            </a:r>
            <a:r>
              <a:rPr lang="en-US" sz="1400" dirty="0">
                <a:ln>
                  <a:solidFill>
                    <a:srgbClr val="FFFFFF">
                      <a:alpha val="0"/>
                    </a:srgbClr>
                  </a:solidFill>
                </a:ln>
                <a:solidFill>
                  <a:schemeClr val="accent6"/>
                </a:solidFill>
              </a:rPr>
              <a:t>="RemoteAccess" /&gt;</a:t>
            </a:r>
          </a:p>
          <a:p>
            <a:pPr lvl="3">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Import</a:t>
            </a:r>
            <a:r>
              <a:rPr lang="en-US" sz="1400" dirty="0">
                <a:ln>
                  <a:solidFill>
                    <a:srgbClr val="FFFFFF">
                      <a:alpha val="0"/>
                    </a:srgbClr>
                  </a:solidFill>
                </a:ln>
                <a:solidFill>
                  <a:schemeClr val="accent6"/>
                </a:solidFill>
              </a:rPr>
              <a:t> </a:t>
            </a:r>
            <a:r>
              <a:rPr lang="en-US" sz="1400" dirty="0">
                <a:ln>
                  <a:solidFill>
                    <a:srgbClr val="FFFFFF">
                      <a:alpha val="0"/>
                    </a:srgbClr>
                  </a:solidFill>
                </a:ln>
                <a:solidFill>
                  <a:schemeClr val="accent5"/>
                </a:solidFill>
              </a:rPr>
              <a:t>moduleName</a:t>
            </a:r>
            <a:r>
              <a:rPr lang="en-US" sz="1400" dirty="0">
                <a:ln>
                  <a:solidFill>
                    <a:srgbClr val="FFFFFF">
                      <a:alpha val="0"/>
                    </a:srgbClr>
                  </a:solidFill>
                </a:ln>
                <a:solidFill>
                  <a:schemeClr val="accent6"/>
                </a:solidFill>
              </a:rPr>
              <a:t>="RemoteForwarder"/&gt;</a:t>
            </a:r>
          </a:p>
          <a:p>
            <a:pPr lvl="2">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Imports</a:t>
            </a:r>
            <a:r>
              <a:rPr lang="en-US" sz="1400" dirty="0">
                <a:ln>
                  <a:solidFill>
                    <a:srgbClr val="FFFFFF">
                      <a:alpha val="0"/>
                    </a:srgbClr>
                  </a:solidFill>
                </a:ln>
                <a:solidFill>
                  <a:schemeClr val="accent6"/>
                </a:solidFill>
              </a:rPr>
              <a:t>&gt;</a:t>
            </a:r>
          </a:p>
          <a:p>
            <a:pPr lvl="2">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Sites</a:t>
            </a:r>
            <a:r>
              <a:rPr lang="en-US" sz="1400" dirty="0">
                <a:ln>
                  <a:solidFill>
                    <a:srgbClr val="FFFFFF">
                      <a:alpha val="0"/>
                    </a:srgbClr>
                  </a:solidFill>
                </a:ln>
                <a:solidFill>
                  <a:schemeClr val="accent6"/>
                </a:solidFill>
              </a:rPr>
              <a:t>&gt;</a:t>
            </a:r>
          </a:p>
          <a:p>
            <a:pPr lvl="3">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Site</a:t>
            </a:r>
            <a:r>
              <a:rPr lang="en-US" sz="1400" dirty="0">
                <a:ln>
                  <a:solidFill>
                    <a:srgbClr val="FFFFFF">
                      <a:alpha val="0"/>
                    </a:srgbClr>
                  </a:solidFill>
                </a:ln>
                <a:solidFill>
                  <a:schemeClr val="accent6"/>
                </a:solidFill>
              </a:rPr>
              <a:t> </a:t>
            </a:r>
            <a:r>
              <a:rPr lang="en-US" sz="1400" dirty="0">
                <a:ln>
                  <a:solidFill>
                    <a:srgbClr val="FFFFFF">
                      <a:alpha val="0"/>
                    </a:srgbClr>
                  </a:solidFill>
                </a:ln>
                <a:solidFill>
                  <a:schemeClr val="accent5"/>
                </a:solidFill>
              </a:rPr>
              <a:t>name</a:t>
            </a:r>
            <a:r>
              <a:rPr lang="en-US" sz="1400" dirty="0">
                <a:ln>
                  <a:solidFill>
                    <a:srgbClr val="FFFFFF">
                      <a:alpha val="0"/>
                    </a:srgbClr>
                  </a:solidFill>
                </a:ln>
                <a:solidFill>
                  <a:schemeClr val="accent6"/>
                </a:solidFill>
              </a:rPr>
              <a:t>="Web"&gt;</a:t>
            </a:r>
          </a:p>
          <a:p>
            <a:pPr lvl="4">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Bindings</a:t>
            </a:r>
            <a:r>
              <a:rPr lang="en-US" sz="1400" dirty="0">
                <a:ln>
                  <a:solidFill>
                    <a:srgbClr val="FFFFFF">
                      <a:alpha val="0"/>
                    </a:srgbClr>
                  </a:solidFill>
                </a:ln>
                <a:solidFill>
                  <a:schemeClr val="accent6"/>
                </a:solidFill>
              </a:rPr>
              <a:t>&gt;</a:t>
            </a:r>
          </a:p>
          <a:p>
            <a:pPr lvl="4">
              <a:spcBef>
                <a:spcPts val="0"/>
              </a:spcBef>
            </a:pPr>
            <a:r>
              <a:rPr lang="en-US" sz="1400" dirty="0">
                <a:ln>
                  <a:solidFill>
                    <a:srgbClr val="FFFFFF">
                      <a:alpha val="0"/>
                    </a:srgbClr>
                  </a:solidFill>
                </a:ln>
                <a:solidFill>
                  <a:schemeClr val="accent6"/>
                </a:solidFill>
              </a:rPr>
              <a:t>     &lt;</a:t>
            </a:r>
            <a:r>
              <a:rPr lang="en-US" sz="1400" dirty="0">
                <a:ln>
                  <a:solidFill>
                    <a:srgbClr val="FFFFFF">
                      <a:alpha val="0"/>
                    </a:srgbClr>
                  </a:solidFill>
                </a:ln>
                <a:solidFill>
                  <a:schemeClr val="accent3"/>
                </a:solidFill>
              </a:rPr>
              <a:t>Binding</a:t>
            </a:r>
            <a:r>
              <a:rPr lang="en-US" sz="1400" dirty="0">
                <a:ln>
                  <a:solidFill>
                    <a:srgbClr val="FFFFFF">
                      <a:alpha val="0"/>
                    </a:srgbClr>
                  </a:solidFill>
                </a:ln>
                <a:solidFill>
                  <a:schemeClr val="accent6"/>
                </a:solidFill>
              </a:rPr>
              <a:t> </a:t>
            </a:r>
            <a:r>
              <a:rPr lang="en-US" sz="1400" dirty="0">
                <a:ln>
                  <a:solidFill>
                    <a:srgbClr val="FFFFFF">
                      <a:alpha val="0"/>
                    </a:srgbClr>
                  </a:solidFill>
                </a:ln>
                <a:solidFill>
                  <a:schemeClr val="accent5"/>
                </a:solidFill>
              </a:rPr>
              <a:t>name</a:t>
            </a:r>
            <a:r>
              <a:rPr lang="en-US" sz="1400" dirty="0">
                <a:ln>
                  <a:solidFill>
                    <a:srgbClr val="FFFFFF">
                      <a:alpha val="0"/>
                    </a:srgbClr>
                  </a:solidFill>
                </a:ln>
                <a:solidFill>
                  <a:schemeClr val="accent6"/>
                </a:solidFill>
              </a:rPr>
              <a:t>="HttpIn" </a:t>
            </a:r>
            <a:r>
              <a:rPr lang="en-US" sz="1400" dirty="0">
                <a:ln>
                  <a:solidFill>
                    <a:srgbClr val="FFFFFF">
                      <a:alpha val="0"/>
                    </a:srgbClr>
                  </a:solidFill>
                </a:ln>
                <a:solidFill>
                  <a:schemeClr val="accent5"/>
                </a:solidFill>
              </a:rPr>
              <a:t>endpointName</a:t>
            </a:r>
            <a:r>
              <a:rPr lang="en-US" sz="1400" dirty="0">
                <a:ln>
                  <a:solidFill>
                    <a:srgbClr val="FFFFFF">
                      <a:alpha val="0"/>
                    </a:srgbClr>
                  </a:solidFill>
                </a:ln>
                <a:solidFill>
                  <a:schemeClr val="accent6"/>
                </a:solidFill>
              </a:rPr>
              <a:t>="HttpIn"/&gt;</a:t>
            </a:r>
          </a:p>
          <a:p>
            <a:pPr lvl="4">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Bindings</a:t>
            </a:r>
            <a:r>
              <a:rPr lang="en-US" sz="1400" dirty="0">
                <a:ln>
                  <a:solidFill>
                    <a:srgbClr val="FFFFFF">
                      <a:alpha val="0"/>
                    </a:srgbClr>
                  </a:solidFill>
                </a:ln>
                <a:solidFill>
                  <a:schemeClr val="accent6"/>
                </a:solidFill>
              </a:rPr>
              <a:t>&gt;</a:t>
            </a:r>
          </a:p>
          <a:p>
            <a:pPr lvl="3">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Site</a:t>
            </a:r>
            <a:r>
              <a:rPr lang="en-US" sz="1400" dirty="0">
                <a:ln>
                  <a:solidFill>
                    <a:srgbClr val="FFFFFF">
                      <a:alpha val="0"/>
                    </a:srgbClr>
                  </a:solidFill>
                </a:ln>
                <a:solidFill>
                  <a:schemeClr val="accent6"/>
                </a:solidFill>
              </a:rPr>
              <a:t>&gt;</a:t>
            </a:r>
          </a:p>
          <a:p>
            <a:pPr lvl="2">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Sites</a:t>
            </a:r>
            <a:r>
              <a:rPr lang="en-US" sz="1400" dirty="0">
                <a:ln>
                  <a:solidFill>
                    <a:srgbClr val="FFFFFF">
                      <a:alpha val="0"/>
                    </a:srgbClr>
                  </a:solidFill>
                </a:ln>
                <a:solidFill>
                  <a:schemeClr val="accent6"/>
                </a:solidFill>
              </a:rPr>
              <a:t>&gt;</a:t>
            </a:r>
          </a:p>
          <a:p>
            <a:pPr lvl="2">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Endpoints</a:t>
            </a:r>
            <a:r>
              <a:rPr lang="en-US" sz="1400" dirty="0">
                <a:ln>
                  <a:solidFill>
                    <a:srgbClr val="FFFFFF">
                      <a:alpha val="0"/>
                    </a:srgbClr>
                  </a:solidFill>
                </a:ln>
                <a:solidFill>
                  <a:schemeClr val="accent6"/>
                </a:solidFill>
              </a:rPr>
              <a:t>&gt;</a:t>
            </a:r>
          </a:p>
          <a:p>
            <a:pPr lvl="3">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InputEndpoint </a:t>
            </a:r>
            <a:r>
              <a:rPr lang="en-US" sz="1400" dirty="0">
                <a:ln>
                  <a:solidFill>
                    <a:srgbClr val="FFFFFF">
                      <a:alpha val="0"/>
                    </a:srgbClr>
                  </a:solidFill>
                </a:ln>
                <a:solidFill>
                  <a:schemeClr val="accent5"/>
                </a:solidFill>
              </a:rPr>
              <a:t>name</a:t>
            </a:r>
            <a:r>
              <a:rPr lang="en-US" sz="1400" dirty="0">
                <a:ln>
                  <a:solidFill>
                    <a:srgbClr val="FFFFFF">
                      <a:alpha val="0"/>
                    </a:srgbClr>
                  </a:solidFill>
                </a:ln>
                <a:solidFill>
                  <a:schemeClr val="accent6"/>
                </a:solidFill>
              </a:rPr>
              <a:t>="HttpIn" </a:t>
            </a:r>
            <a:r>
              <a:rPr lang="en-US" sz="1400" dirty="0">
                <a:ln>
                  <a:solidFill>
                    <a:srgbClr val="FFFFFF">
                      <a:alpha val="0"/>
                    </a:srgbClr>
                  </a:solidFill>
                </a:ln>
                <a:solidFill>
                  <a:schemeClr val="accent5"/>
                </a:solidFill>
              </a:rPr>
              <a:t>protocol</a:t>
            </a:r>
            <a:r>
              <a:rPr lang="en-US" sz="1400" dirty="0">
                <a:ln>
                  <a:solidFill>
                    <a:srgbClr val="FFFFFF">
                      <a:alpha val="0"/>
                    </a:srgbClr>
                  </a:solidFill>
                </a:ln>
                <a:solidFill>
                  <a:schemeClr val="accent6"/>
                </a:solidFill>
              </a:rPr>
              <a:t>="http" </a:t>
            </a:r>
            <a:r>
              <a:rPr lang="en-US" sz="1400" dirty="0">
                <a:ln>
                  <a:solidFill>
                    <a:srgbClr val="FFFFFF">
                      <a:alpha val="0"/>
                    </a:srgbClr>
                  </a:solidFill>
                </a:ln>
                <a:solidFill>
                  <a:schemeClr val="accent5"/>
                </a:solidFill>
              </a:rPr>
              <a:t>port</a:t>
            </a:r>
            <a:r>
              <a:rPr lang="en-US" sz="1400" dirty="0">
                <a:ln>
                  <a:solidFill>
                    <a:srgbClr val="FFFFFF">
                      <a:alpha val="0"/>
                    </a:srgbClr>
                  </a:solidFill>
                </a:ln>
                <a:solidFill>
                  <a:schemeClr val="accent6"/>
                </a:solidFill>
              </a:rPr>
              <a:t>="80"/&gt;</a:t>
            </a:r>
          </a:p>
          <a:p>
            <a:pPr lvl="3">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InputEndpoint </a:t>
            </a:r>
            <a:r>
              <a:rPr lang="en-US" sz="1400" dirty="0">
                <a:ln>
                  <a:solidFill>
                    <a:srgbClr val="FFFFFF">
                      <a:alpha val="0"/>
                    </a:srgbClr>
                  </a:solidFill>
                </a:ln>
                <a:solidFill>
                  <a:schemeClr val="accent5"/>
                </a:solidFill>
              </a:rPr>
              <a:t>name</a:t>
            </a:r>
            <a:r>
              <a:rPr lang="en-US" sz="1400" dirty="0">
                <a:ln>
                  <a:solidFill>
                    <a:srgbClr val="FFFFFF">
                      <a:alpha val="0"/>
                    </a:srgbClr>
                  </a:solidFill>
                </a:ln>
                <a:solidFill>
                  <a:schemeClr val="accent6"/>
                </a:solidFill>
              </a:rPr>
              <a:t>="mgmtsvc" </a:t>
            </a:r>
            <a:r>
              <a:rPr lang="en-US" sz="1400" dirty="0">
                <a:ln>
                  <a:solidFill>
                    <a:srgbClr val="FFFFFF">
                      <a:alpha val="0"/>
                    </a:srgbClr>
                  </a:solidFill>
                </a:ln>
                <a:solidFill>
                  <a:schemeClr val="accent5"/>
                </a:solidFill>
              </a:rPr>
              <a:t>protocol</a:t>
            </a:r>
            <a:r>
              <a:rPr lang="en-US" sz="1400" dirty="0">
                <a:ln>
                  <a:solidFill>
                    <a:srgbClr val="FFFFFF">
                      <a:alpha val="0"/>
                    </a:srgbClr>
                  </a:solidFill>
                </a:ln>
                <a:solidFill>
                  <a:schemeClr val="accent6"/>
                </a:solidFill>
              </a:rPr>
              <a:t>="tcp" </a:t>
            </a:r>
            <a:r>
              <a:rPr lang="en-US" sz="1400" dirty="0">
                <a:ln>
                  <a:solidFill>
                    <a:srgbClr val="FFFFFF">
                      <a:alpha val="0"/>
                    </a:srgbClr>
                  </a:solidFill>
                </a:ln>
                <a:solidFill>
                  <a:schemeClr val="accent5"/>
                </a:solidFill>
              </a:rPr>
              <a:t>port</a:t>
            </a:r>
            <a:r>
              <a:rPr lang="en-US" sz="1400" dirty="0">
                <a:ln>
                  <a:solidFill>
                    <a:srgbClr val="FFFFFF">
                      <a:alpha val="0"/>
                    </a:srgbClr>
                  </a:solidFill>
                </a:ln>
                <a:solidFill>
                  <a:schemeClr val="accent6"/>
                </a:solidFill>
              </a:rPr>
              <a:t>="8172" </a:t>
            </a:r>
            <a:r>
              <a:rPr lang="en-US" sz="1400" dirty="0">
                <a:ln>
                  <a:solidFill>
                    <a:srgbClr val="FFFFFF">
                      <a:alpha val="0"/>
                    </a:srgbClr>
                  </a:solidFill>
                </a:ln>
                <a:solidFill>
                  <a:schemeClr val="accent5">
                    <a:alpha val="99000"/>
                  </a:schemeClr>
                </a:solidFill>
              </a:rPr>
              <a:t>localPort</a:t>
            </a:r>
            <a:r>
              <a:rPr lang="en-US" sz="1400" dirty="0">
                <a:ln>
                  <a:solidFill>
                    <a:srgbClr val="FFFFFF">
                      <a:alpha val="0"/>
                    </a:srgbClr>
                  </a:solidFill>
                </a:ln>
                <a:solidFill>
                  <a:schemeClr val="accent6"/>
                </a:solidFill>
              </a:rPr>
              <a:t>="8712"/&gt;</a:t>
            </a:r>
          </a:p>
          <a:p>
            <a:pPr lvl="2">
              <a:spcBef>
                <a:spcPts val="0"/>
              </a:spcBef>
            </a:pPr>
            <a:r>
              <a:rPr lang="en-US" sz="1400" dirty="0">
                <a:ln>
                  <a:solidFill>
                    <a:srgbClr val="FFFFFF">
                      <a:alpha val="0"/>
                    </a:srgbClr>
                  </a:solidFill>
                </a:ln>
                <a:solidFill>
                  <a:schemeClr val="accent6"/>
                </a:solidFill>
              </a:rPr>
              <a:t>&lt;/</a:t>
            </a:r>
            <a:r>
              <a:rPr lang="en-US" sz="1400" dirty="0">
                <a:ln>
                  <a:solidFill>
                    <a:srgbClr val="FFFFFF">
                      <a:alpha val="0"/>
                    </a:srgbClr>
                  </a:solidFill>
                </a:ln>
                <a:solidFill>
                  <a:schemeClr val="accent3"/>
                </a:solidFill>
              </a:rPr>
              <a:t>Endpoints</a:t>
            </a:r>
            <a:r>
              <a:rPr lang="en-US" sz="1400" dirty="0">
                <a:ln>
                  <a:solidFill>
                    <a:srgbClr val="FFFFFF">
                      <a:alpha val="0"/>
                    </a:srgbClr>
                  </a:solidFill>
                </a:ln>
                <a:solidFill>
                  <a:schemeClr val="accent6"/>
                </a:solidFill>
              </a:rPr>
              <a:t>&gt;</a:t>
            </a:r>
          </a:p>
        </p:txBody>
      </p:sp>
    </p:spTree>
    <p:extLst>
      <p:ext uri="{BB962C8B-B14F-4D97-AF65-F5344CB8AC3E}">
        <p14:creationId xmlns:p14="http://schemas.microsoft.com/office/powerpoint/2010/main" val="39049830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845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8" name="TextBox 7"/>
          <p:cNvSpPr txBox="1"/>
          <p:nvPr>
            <p:custDataLst>
              <p:tags r:id="rId3"/>
            </p:custDataLst>
          </p:nvPr>
        </p:nvSpPr>
        <p:spPr>
          <a:xfrm>
            <a:off x="518160" y="1690688"/>
            <a:ext cx="11155680" cy="1569660"/>
          </a:xfrm>
          <a:prstGeom prst="rect">
            <a:avLst/>
          </a:prstGeom>
          <a:noFill/>
        </p:spPr>
        <p:txBody>
          <a:bodyPr wrap="square" lIns="0" tIns="0" rIns="0" bIns="0" rtlCol="0">
            <a:spAutoFit/>
          </a:bodyPr>
          <a:lstStyle/>
          <a:p>
            <a:pPr defTabSz="914363">
              <a:spcBef>
                <a:spcPts val="1200"/>
              </a:spcBef>
            </a:pPr>
            <a:r>
              <a:rPr lang="en-US" sz="3600" dirty="0">
                <a:ln>
                  <a:solidFill>
                    <a:srgbClr val="FFFFFF">
                      <a:alpha val="0"/>
                    </a:srgbClr>
                  </a:solidFill>
                </a:ln>
                <a:solidFill>
                  <a:srgbClr val="00AEEF">
                    <a:alpha val="99000"/>
                  </a:srgbClr>
                </a:solidFill>
                <a:latin typeface="Segoe Light" pitchFamily="34" charset="0"/>
              </a:rPr>
              <a:t>Supplies Runtime Values </a:t>
            </a:r>
            <a:r>
              <a:rPr lang="en-US" sz="3200" dirty="0">
                <a:ln>
                  <a:solidFill>
                    <a:srgbClr val="FFFFFF">
                      <a:alpha val="0"/>
                    </a:srgbClr>
                  </a:solidFill>
                </a:ln>
                <a:solidFill>
                  <a:srgbClr val="5F5F5F">
                    <a:alpha val="99000"/>
                  </a:srgbClr>
                </a:solidFill>
              </a:rPr>
              <a:t/>
            </a:r>
            <a:br>
              <a:rPr lang="en-US" sz="3200" dirty="0">
                <a:ln>
                  <a:solidFill>
                    <a:srgbClr val="FFFFFF">
                      <a:alpha val="0"/>
                    </a:srgbClr>
                  </a:solidFill>
                </a:ln>
                <a:solidFill>
                  <a:srgbClr val="5F5F5F">
                    <a:alpha val="99000"/>
                  </a:srgbClr>
                </a:solidFill>
              </a:rPr>
            </a:br>
            <a:r>
              <a:rPr lang="en-US" sz="2000" dirty="0">
                <a:ln>
                  <a:solidFill>
                    <a:srgbClr val="FFFFFF">
                      <a:alpha val="0"/>
                    </a:srgbClr>
                  </a:solidFill>
                </a:ln>
                <a:solidFill>
                  <a:srgbClr val="5F5F5F">
                    <a:alpha val="99000"/>
                  </a:srgbClr>
                </a:solidFill>
              </a:rPr>
              <a:t>(Scale, Config Settings, Certificates to use, VHD, etc.)</a:t>
            </a:r>
          </a:p>
          <a:p>
            <a:pPr defTabSz="914363">
              <a:spcBef>
                <a:spcPts val="1200"/>
              </a:spcBef>
            </a:pPr>
            <a:r>
              <a:rPr lang="en-US" sz="3600" dirty="0">
                <a:ln>
                  <a:solidFill>
                    <a:srgbClr val="FFFFFF">
                      <a:alpha val="0"/>
                    </a:srgbClr>
                  </a:solidFill>
                </a:ln>
                <a:solidFill>
                  <a:srgbClr val="00AEEF">
                    <a:alpha val="99000"/>
                  </a:srgbClr>
                </a:solidFill>
                <a:latin typeface="Segoe Light" pitchFamily="34" charset="0"/>
              </a:rPr>
              <a:t>Can be updated any time through Portal or API</a:t>
            </a:r>
          </a:p>
        </p:txBody>
      </p:sp>
      <p:sp>
        <p:nvSpPr>
          <p:cNvPr id="4" name="Title 3"/>
          <p:cNvSpPr>
            <a:spLocks noGrp="1"/>
          </p:cNvSpPr>
          <p:nvPr>
            <p:ph type="title"/>
            <p:custDataLst>
              <p:tags r:id="rId4"/>
            </p:custDataLst>
          </p:nvPr>
        </p:nvSpPr>
        <p:spPr/>
        <p:txBody>
          <a:bodyPr/>
          <a:lstStyle/>
          <a:p>
            <a:r>
              <a:rPr lang="en-US" dirty="0" smtClean="0">
                <a:cs typeface="Segoe UI"/>
              </a:rPr>
              <a:t>Service Configuration</a:t>
            </a:r>
            <a:endParaRPr lang="en-US" dirty="0">
              <a:cs typeface="Segoe UI"/>
            </a:endParaRPr>
          </a:p>
        </p:txBody>
      </p:sp>
    </p:spTree>
    <p:extLst>
      <p:ext uri="{BB962C8B-B14F-4D97-AF65-F5344CB8AC3E}">
        <p14:creationId xmlns:p14="http://schemas.microsoft.com/office/powerpoint/2010/main" val="55057199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947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5" name="Text Placeholder 4"/>
          <p:cNvSpPr>
            <a:spLocks noGrp="1"/>
          </p:cNvSpPr>
          <p:nvPr>
            <p:ph sz="quarter" idx="10"/>
            <p:custDataLst>
              <p:tags r:id="rId3"/>
            </p:custDataLst>
          </p:nvPr>
        </p:nvSpPr>
        <p:spPr>
          <a:xfrm>
            <a:off x="518160" y="1690689"/>
            <a:ext cx="11155681" cy="3139321"/>
          </a:xfrm>
          <a:noFill/>
        </p:spPr>
        <p:txBody>
          <a:bodyPr/>
          <a:lstStyle/>
          <a:p>
            <a:pPr>
              <a:spcBef>
                <a:spcPts val="0"/>
              </a:spcBef>
            </a:pPr>
            <a:r>
              <a:rPr lang="en-US" sz="1200" dirty="0">
                <a:solidFill>
                  <a:schemeClr val="accent6"/>
                </a:solidFill>
              </a:rPr>
              <a:t>&lt;?</a:t>
            </a:r>
            <a:r>
              <a:rPr lang="en-US" sz="1200" dirty="0">
                <a:solidFill>
                  <a:schemeClr val="accent3"/>
                </a:solidFill>
              </a:rPr>
              <a:t>xml</a:t>
            </a:r>
            <a:r>
              <a:rPr lang="en-US" sz="1200" dirty="0">
                <a:solidFill>
                  <a:schemeClr val="accent6"/>
                </a:solidFill>
              </a:rPr>
              <a:t> </a:t>
            </a:r>
            <a:r>
              <a:rPr lang="en-US" sz="1200" dirty="0">
                <a:solidFill>
                  <a:schemeClr val="accent5"/>
                </a:solidFill>
              </a:rPr>
              <a:t>version</a:t>
            </a:r>
            <a:r>
              <a:rPr lang="en-US" sz="1200" dirty="0">
                <a:solidFill>
                  <a:schemeClr val="accent6"/>
                </a:solidFill>
              </a:rPr>
              <a:t>="1.0"?&gt;</a:t>
            </a:r>
          </a:p>
          <a:p>
            <a:pPr>
              <a:spcBef>
                <a:spcPts val="0"/>
              </a:spcBef>
            </a:pPr>
            <a:r>
              <a:rPr lang="en-US" sz="1200" dirty="0">
                <a:solidFill>
                  <a:schemeClr val="accent6"/>
                </a:solidFill>
              </a:rPr>
              <a:t>&lt;</a:t>
            </a:r>
            <a:r>
              <a:rPr lang="en-US" sz="1200" dirty="0">
                <a:solidFill>
                  <a:schemeClr val="accent3"/>
                </a:solidFill>
              </a:rPr>
              <a:t>ServiceConfiguration</a:t>
            </a:r>
            <a:r>
              <a:rPr lang="en-US" sz="1200" dirty="0">
                <a:solidFill>
                  <a:schemeClr val="accent6"/>
                </a:solidFill>
              </a:rPr>
              <a:t> </a:t>
            </a:r>
            <a:r>
              <a:rPr lang="en-US" sz="1200" dirty="0">
                <a:solidFill>
                  <a:schemeClr val="accent5"/>
                </a:solidFill>
              </a:rPr>
              <a:t>serviceName</a:t>
            </a:r>
            <a:r>
              <a:rPr lang="en-US" sz="1200" dirty="0">
                <a:solidFill>
                  <a:schemeClr val="accent6"/>
                </a:solidFill>
              </a:rPr>
              <a:t>="WebDeploy" </a:t>
            </a:r>
            <a:r>
              <a:rPr lang="en-US" sz="1200" dirty="0">
                <a:solidFill>
                  <a:schemeClr val="accent5"/>
                </a:solidFill>
              </a:rPr>
              <a:t>xmlns</a:t>
            </a:r>
            <a:r>
              <a:rPr lang="en-US" sz="1200" dirty="0">
                <a:solidFill>
                  <a:schemeClr val="accent6"/>
                </a:solidFill>
              </a:rPr>
              <a:t>="</a:t>
            </a:r>
            <a:r>
              <a:rPr lang="en-US" sz="1200" dirty="0">
                <a:solidFill>
                  <a:schemeClr val="accent6"/>
                </a:solidFill>
                <a:hlinkClick r:id="rId9"/>
              </a:rPr>
              <a:t>http://schemas.microsoft.com/serviceHosting/2008/10ServiceConfiguration</a:t>
            </a:r>
            <a:r>
              <a:rPr lang="en-US" sz="1200" dirty="0">
                <a:solidFill>
                  <a:schemeClr val="accent6"/>
                </a:solidFill>
              </a:rPr>
              <a:t>"&gt;</a:t>
            </a:r>
          </a:p>
          <a:p>
            <a:pPr>
              <a:spcBef>
                <a:spcPts val="0"/>
              </a:spcBef>
            </a:pPr>
            <a:r>
              <a:rPr lang="en-US" sz="1200" dirty="0">
                <a:solidFill>
                  <a:schemeClr val="accent6"/>
                </a:solidFill>
              </a:rPr>
              <a:t>   &lt;</a:t>
            </a:r>
            <a:r>
              <a:rPr lang="en-US" sz="1200" dirty="0">
                <a:solidFill>
                  <a:schemeClr val="accent3"/>
                </a:solidFill>
              </a:rPr>
              <a:t>Role</a:t>
            </a:r>
            <a:r>
              <a:rPr lang="en-US" sz="1200" dirty="0">
                <a:solidFill>
                  <a:schemeClr val="accent6"/>
                </a:solidFill>
              </a:rPr>
              <a:t> </a:t>
            </a:r>
            <a:r>
              <a:rPr lang="en-US" sz="1200" dirty="0">
                <a:solidFill>
                  <a:schemeClr val="accent5"/>
                </a:solidFill>
              </a:rPr>
              <a:t>name</a:t>
            </a:r>
            <a:r>
              <a:rPr lang="en-US" sz="1200" dirty="0">
                <a:solidFill>
                  <a:schemeClr val="accent6"/>
                </a:solidFill>
              </a:rPr>
              <a:t>="Webux"&gt;</a:t>
            </a:r>
          </a:p>
          <a:p>
            <a:pPr marL="520700">
              <a:spcBef>
                <a:spcPts val="0"/>
              </a:spcBef>
            </a:pPr>
            <a:r>
              <a:rPr lang="en-US" sz="1200" dirty="0">
                <a:solidFill>
                  <a:schemeClr val="accent6"/>
                </a:solidFill>
              </a:rPr>
              <a:t>&lt;</a:t>
            </a:r>
            <a:r>
              <a:rPr lang="en-US" sz="1200" dirty="0">
                <a:solidFill>
                  <a:schemeClr val="accent3"/>
                </a:solidFill>
              </a:rPr>
              <a:t>Instances</a:t>
            </a:r>
            <a:r>
              <a:rPr lang="en-US" sz="1200" dirty="0">
                <a:solidFill>
                  <a:schemeClr val="accent6"/>
                </a:solidFill>
              </a:rPr>
              <a:t> </a:t>
            </a:r>
            <a:r>
              <a:rPr lang="en-US" sz="1200" dirty="0">
                <a:solidFill>
                  <a:schemeClr val="accent5"/>
                </a:solidFill>
              </a:rPr>
              <a:t>count</a:t>
            </a:r>
            <a:r>
              <a:rPr lang="en-US" sz="1200" dirty="0">
                <a:solidFill>
                  <a:schemeClr val="accent6"/>
                </a:solidFill>
              </a:rPr>
              <a:t>="1"/&gt;</a:t>
            </a:r>
          </a:p>
          <a:p>
            <a:pPr marL="520700">
              <a:spcBef>
                <a:spcPts val="0"/>
              </a:spcBef>
            </a:pPr>
            <a:r>
              <a:rPr lang="en-US" sz="1200" dirty="0">
                <a:solidFill>
                  <a:schemeClr val="accent6"/>
                </a:solidFill>
              </a:rPr>
              <a:t>&lt;</a:t>
            </a:r>
            <a:r>
              <a:rPr lang="en-US" sz="1200" dirty="0">
                <a:solidFill>
                  <a:schemeClr val="accent3"/>
                </a:solidFill>
              </a:rPr>
              <a:t>ConfigurationSettings</a:t>
            </a:r>
            <a:r>
              <a:rPr lang="en-US" sz="1200" dirty="0">
                <a:solidFill>
                  <a:schemeClr val="accent6"/>
                </a:solidFill>
              </a:rPr>
              <a:t>&gt;</a:t>
            </a:r>
          </a:p>
          <a:p>
            <a:pPr marL="863600">
              <a:spcBef>
                <a:spcPts val="0"/>
              </a:spcBef>
            </a:pPr>
            <a:r>
              <a:rPr lang="en-US" sz="1200" dirty="0">
                <a:solidFill>
                  <a:schemeClr val="accent6"/>
                </a:solidFill>
              </a:rPr>
              <a:t>&lt;</a:t>
            </a:r>
            <a:r>
              <a:rPr lang="en-US" sz="1200" dirty="0">
                <a:solidFill>
                  <a:schemeClr val="accent3"/>
                </a:solidFill>
              </a:rPr>
              <a:t>Setting</a:t>
            </a:r>
            <a:r>
              <a:rPr lang="en-US" sz="1200" dirty="0">
                <a:solidFill>
                  <a:schemeClr val="accent6"/>
                </a:solidFill>
              </a:rPr>
              <a:t> </a:t>
            </a:r>
            <a:r>
              <a:rPr lang="en-US" sz="1200" dirty="0">
                <a:solidFill>
                  <a:schemeClr val="accent5"/>
                </a:solidFill>
              </a:rPr>
              <a:t>name</a:t>
            </a:r>
            <a:r>
              <a:rPr lang="en-US" sz="1200" dirty="0">
                <a:solidFill>
                  <a:schemeClr val="accent6"/>
                </a:solidFill>
              </a:rPr>
              <a:t>="DiagnosticsConnectionString" </a:t>
            </a:r>
            <a:r>
              <a:rPr lang="en-US" sz="1200" dirty="0">
                <a:solidFill>
                  <a:schemeClr val="accent5"/>
                </a:solidFill>
              </a:rPr>
              <a:t>value</a:t>
            </a:r>
            <a:r>
              <a:rPr lang="en-US" sz="1200" dirty="0">
                <a:solidFill>
                  <a:schemeClr val="accent6"/>
                </a:solidFill>
              </a:rPr>
              <a:t>="UseDevelopmentStorage=true/&gt;</a:t>
            </a:r>
          </a:p>
          <a:p>
            <a:pPr marL="863600">
              <a:spcBef>
                <a:spcPts val="0"/>
              </a:spcBef>
            </a:pPr>
            <a:r>
              <a:rPr lang="en-US" sz="1200" dirty="0">
                <a:solidFill>
                  <a:schemeClr val="accent6"/>
                </a:solidFill>
              </a:rPr>
              <a:t>&lt;</a:t>
            </a:r>
            <a:r>
              <a:rPr lang="en-US" sz="1200" dirty="0">
                <a:solidFill>
                  <a:schemeClr val="accent3"/>
                </a:solidFill>
              </a:rPr>
              <a:t>Setting</a:t>
            </a:r>
            <a:r>
              <a:rPr lang="en-US" sz="1200" dirty="0">
                <a:solidFill>
                  <a:schemeClr val="accent6"/>
                </a:solidFill>
              </a:rPr>
              <a:t> </a:t>
            </a:r>
            <a:r>
              <a:rPr lang="en-US" sz="1200" dirty="0">
                <a:solidFill>
                  <a:schemeClr val="accent5"/>
                </a:solidFill>
              </a:rPr>
              <a:t>name</a:t>
            </a:r>
            <a:r>
              <a:rPr lang="en-US" sz="1200" dirty="0">
                <a:solidFill>
                  <a:schemeClr val="accent6"/>
                </a:solidFill>
              </a:rPr>
              <a:t>="Microsoft.WindowsAzure.plugins.RemoteAccess.Enabled" </a:t>
            </a:r>
            <a:r>
              <a:rPr lang="en-US" sz="1200" dirty="0">
                <a:solidFill>
                  <a:schemeClr val="accent5"/>
                </a:solidFill>
              </a:rPr>
              <a:t>value</a:t>
            </a:r>
            <a:r>
              <a:rPr lang="en-US" sz="1200" dirty="0">
                <a:solidFill>
                  <a:schemeClr val="accent6"/>
                </a:solidFill>
              </a:rPr>
              <a:t>="True"/&gt;</a:t>
            </a:r>
          </a:p>
          <a:p>
            <a:pPr marL="863600">
              <a:spcBef>
                <a:spcPts val="0"/>
              </a:spcBef>
            </a:pPr>
            <a:r>
              <a:rPr lang="en-US" sz="1200" dirty="0">
                <a:solidFill>
                  <a:schemeClr val="accent6"/>
                </a:solidFill>
              </a:rPr>
              <a:t>&lt;</a:t>
            </a:r>
            <a:r>
              <a:rPr lang="en-US" sz="1200" dirty="0">
                <a:solidFill>
                  <a:schemeClr val="accent3"/>
                </a:solidFill>
              </a:rPr>
              <a:t>Setting</a:t>
            </a:r>
            <a:r>
              <a:rPr lang="en-US" sz="1200" dirty="0">
                <a:solidFill>
                  <a:schemeClr val="accent6"/>
                </a:solidFill>
              </a:rPr>
              <a:t> </a:t>
            </a:r>
            <a:r>
              <a:rPr lang="en-US" sz="1200" dirty="0">
                <a:solidFill>
                  <a:schemeClr val="accent5"/>
                </a:solidFill>
              </a:rPr>
              <a:t>name</a:t>
            </a:r>
            <a:r>
              <a:rPr lang="en-US" sz="1200" dirty="0">
                <a:solidFill>
                  <a:schemeClr val="accent6"/>
                </a:solidFill>
              </a:rPr>
              <a:t>="Microsoft.WindowsAzure.plugins.RemoteAccess.AccountUsername" </a:t>
            </a:r>
            <a:r>
              <a:rPr lang="en-US" sz="1200" dirty="0">
                <a:solidFill>
                  <a:schemeClr val="accent5"/>
                </a:solidFill>
              </a:rPr>
              <a:t>value</a:t>
            </a:r>
            <a:r>
              <a:rPr lang="en-US" sz="1200" dirty="0">
                <a:solidFill>
                  <a:schemeClr val="accent6"/>
                </a:solidFill>
              </a:rPr>
              <a:t>="dunnry"/&gt;</a:t>
            </a:r>
          </a:p>
          <a:p>
            <a:pPr marL="863600">
              <a:spcBef>
                <a:spcPts val="0"/>
              </a:spcBef>
              <a:tabLst>
                <a:tab pos="2971800" algn="l"/>
              </a:tabLst>
            </a:pPr>
            <a:r>
              <a:rPr lang="en-US" sz="1200" dirty="0">
                <a:solidFill>
                  <a:schemeClr val="accent6"/>
                </a:solidFill>
              </a:rPr>
              <a:t>&lt;</a:t>
            </a:r>
            <a:r>
              <a:rPr lang="en-US" sz="1200" dirty="0">
                <a:solidFill>
                  <a:schemeClr val="accent3"/>
                </a:solidFill>
              </a:rPr>
              <a:t>Setting</a:t>
            </a:r>
            <a:r>
              <a:rPr lang="en-US" sz="1200" dirty="0">
                <a:solidFill>
                  <a:schemeClr val="accent6"/>
                </a:solidFill>
              </a:rPr>
              <a:t> </a:t>
            </a:r>
            <a:r>
              <a:rPr lang="en-US" sz="1200" dirty="0">
                <a:solidFill>
                  <a:schemeClr val="accent5"/>
                </a:solidFill>
              </a:rPr>
              <a:t>name</a:t>
            </a:r>
            <a:r>
              <a:rPr lang="en-US" sz="1200" dirty="0">
                <a:solidFill>
                  <a:schemeClr val="accent6"/>
                </a:solidFill>
              </a:rPr>
              <a:t>="Microsoft.WindowsAzure.plugins.RemoteAccess.AccountEncryptedPassword" </a:t>
            </a:r>
            <a:r>
              <a:rPr lang="en-US" sz="1200" dirty="0">
                <a:solidFill>
                  <a:schemeClr val="accent5"/>
                </a:solidFill>
              </a:rPr>
              <a:t>value</a:t>
            </a:r>
            <a:r>
              <a:rPr lang="en-US" sz="1200" dirty="0">
                <a:solidFill>
                  <a:schemeClr val="accent6"/>
                </a:solidFill>
              </a:rPr>
              <a:t>="MIIBrAYJKoZIhvcNAQcDoIIB"/&gt;</a:t>
            </a:r>
          </a:p>
          <a:p>
            <a:pPr marL="863600">
              <a:spcBef>
                <a:spcPts val="0"/>
              </a:spcBef>
            </a:pPr>
            <a:r>
              <a:rPr lang="en-US" sz="1200" dirty="0">
                <a:solidFill>
                  <a:schemeClr val="accent6"/>
                </a:solidFill>
              </a:rPr>
              <a:t>&lt;</a:t>
            </a:r>
            <a:r>
              <a:rPr lang="en-US" sz="1200" dirty="0">
                <a:solidFill>
                  <a:schemeClr val="accent3"/>
                </a:solidFill>
              </a:rPr>
              <a:t>Setting</a:t>
            </a:r>
            <a:r>
              <a:rPr lang="en-US" sz="1200" dirty="0">
                <a:solidFill>
                  <a:schemeClr val="accent6"/>
                </a:solidFill>
              </a:rPr>
              <a:t> </a:t>
            </a:r>
            <a:r>
              <a:rPr lang="en-US" sz="1200" dirty="0">
                <a:solidFill>
                  <a:schemeClr val="accent5"/>
                </a:solidFill>
              </a:rPr>
              <a:t>name</a:t>
            </a:r>
            <a:r>
              <a:rPr lang="en-US" sz="1200" dirty="0">
                <a:solidFill>
                  <a:schemeClr val="accent6"/>
                </a:solidFill>
              </a:rPr>
              <a:t>="Microsoft.WindowsAzure.plugins.RemoteAccess.AccountExpiration" </a:t>
            </a:r>
            <a:r>
              <a:rPr lang="en-US" sz="1200" dirty="0">
                <a:solidFill>
                  <a:schemeClr val="accent5"/>
                </a:solidFill>
              </a:rPr>
              <a:t>value</a:t>
            </a:r>
            <a:r>
              <a:rPr lang="en-US" sz="1200" dirty="0">
                <a:solidFill>
                  <a:schemeClr val="accent6"/>
                </a:solidFill>
              </a:rPr>
              <a:t>="2010-12-23T23:59:59.0000000-07"/&gt;</a:t>
            </a:r>
          </a:p>
          <a:p>
            <a:pPr marL="863600">
              <a:spcBef>
                <a:spcPts val="0"/>
              </a:spcBef>
            </a:pPr>
            <a:r>
              <a:rPr lang="en-US" sz="1200" dirty="0">
                <a:solidFill>
                  <a:schemeClr val="accent6"/>
                </a:solidFill>
              </a:rPr>
              <a:t>&lt;</a:t>
            </a:r>
            <a:r>
              <a:rPr lang="en-US" sz="1200" dirty="0">
                <a:solidFill>
                  <a:schemeClr val="accent3"/>
                </a:solidFill>
              </a:rPr>
              <a:t>Setting</a:t>
            </a:r>
            <a:r>
              <a:rPr lang="en-US" sz="1200" dirty="0">
                <a:solidFill>
                  <a:schemeClr val="accent6"/>
                </a:solidFill>
              </a:rPr>
              <a:t> </a:t>
            </a:r>
            <a:r>
              <a:rPr lang="en-US" sz="1200" dirty="0">
                <a:solidFill>
                  <a:schemeClr val="accent5"/>
                </a:solidFill>
              </a:rPr>
              <a:t>name</a:t>
            </a:r>
            <a:r>
              <a:rPr lang="en-US" sz="1200" dirty="0">
                <a:solidFill>
                  <a:schemeClr val="accent6"/>
                </a:solidFill>
              </a:rPr>
              <a:t>="Microsoft.Windows Azure.Plugins.RemoteForwarder.Enabled" </a:t>
            </a:r>
            <a:r>
              <a:rPr lang="en-US" sz="1200" dirty="0">
                <a:solidFill>
                  <a:schemeClr val="accent5"/>
                </a:solidFill>
              </a:rPr>
              <a:t>value</a:t>
            </a:r>
            <a:r>
              <a:rPr lang="en-US" sz="1200" dirty="0">
                <a:solidFill>
                  <a:schemeClr val="accent6"/>
                </a:solidFill>
              </a:rPr>
              <a:t>="True"/&gt;</a:t>
            </a:r>
          </a:p>
          <a:p>
            <a:pPr marL="228600">
              <a:spcBef>
                <a:spcPts val="0"/>
              </a:spcBef>
            </a:pPr>
            <a:r>
              <a:rPr lang="en-US" sz="1200" dirty="0">
                <a:solidFill>
                  <a:schemeClr val="accent6"/>
                </a:solidFill>
              </a:rPr>
              <a:t>&lt;</a:t>
            </a:r>
            <a:r>
              <a:rPr lang="en-US" sz="1200" dirty="0">
                <a:solidFill>
                  <a:schemeClr val="accent3"/>
                </a:solidFill>
              </a:rPr>
              <a:t>ConfigurationSettings</a:t>
            </a:r>
            <a:r>
              <a:rPr lang="en-US" sz="1200" dirty="0">
                <a:solidFill>
                  <a:schemeClr val="accent6"/>
                </a:solidFill>
              </a:rPr>
              <a:t>&gt;</a:t>
            </a:r>
          </a:p>
          <a:p>
            <a:pPr marL="228600">
              <a:spcBef>
                <a:spcPts val="0"/>
              </a:spcBef>
            </a:pPr>
            <a:r>
              <a:rPr lang="en-US" sz="1200" dirty="0">
                <a:solidFill>
                  <a:schemeClr val="accent6"/>
                </a:solidFill>
              </a:rPr>
              <a:t>&lt;</a:t>
            </a:r>
            <a:r>
              <a:rPr lang="en-US" sz="1200" dirty="0">
                <a:solidFill>
                  <a:schemeClr val="accent3"/>
                </a:solidFill>
              </a:rPr>
              <a:t>Certificate</a:t>
            </a:r>
            <a:r>
              <a:rPr lang="en-US" sz="1200" dirty="0">
                <a:solidFill>
                  <a:schemeClr val="accent6"/>
                </a:solidFill>
              </a:rPr>
              <a:t>&gt;</a:t>
            </a:r>
          </a:p>
          <a:p>
            <a:pPr marL="863600">
              <a:spcBef>
                <a:spcPts val="0"/>
              </a:spcBef>
            </a:pPr>
            <a:r>
              <a:rPr lang="en-US" sz="1200" dirty="0">
                <a:solidFill>
                  <a:schemeClr val="accent6"/>
                </a:solidFill>
              </a:rPr>
              <a:t>&lt;</a:t>
            </a:r>
            <a:r>
              <a:rPr lang="en-US" sz="1200" dirty="0">
                <a:solidFill>
                  <a:schemeClr val="accent3"/>
                </a:solidFill>
              </a:rPr>
              <a:t>Certificates</a:t>
            </a:r>
            <a:r>
              <a:rPr lang="en-US" sz="1200" dirty="0">
                <a:solidFill>
                  <a:schemeClr val="accent6"/>
                </a:solidFill>
              </a:rPr>
              <a:t> </a:t>
            </a:r>
            <a:r>
              <a:rPr lang="en-US" sz="1200" dirty="0">
                <a:solidFill>
                  <a:schemeClr val="accent5"/>
                </a:solidFill>
              </a:rPr>
              <a:t>name</a:t>
            </a:r>
            <a:r>
              <a:rPr lang="en-US" sz="1200" dirty="0">
                <a:solidFill>
                  <a:schemeClr val="accent6"/>
                </a:solidFill>
              </a:rPr>
              <a:t>="Microsoft.WindowsAzure.Plugins.remoteAccess.PasswordEncryption" </a:t>
            </a:r>
            <a:r>
              <a:rPr lang="en-US" sz="1200" dirty="0">
                <a:solidFill>
                  <a:schemeClr val="accent5"/>
                </a:solidFill>
              </a:rPr>
              <a:t>thumbprint</a:t>
            </a:r>
            <a:r>
              <a:rPr lang="en-US" sz="1200" dirty="0">
                <a:solidFill>
                  <a:schemeClr val="accent6"/>
                </a:solidFill>
              </a:rPr>
              <a:t>="D6BE55AC439FAC6CBEBAF"/&gt;</a:t>
            </a:r>
          </a:p>
          <a:p>
            <a:pPr marL="228600">
              <a:spcBef>
                <a:spcPts val="0"/>
              </a:spcBef>
            </a:pPr>
            <a:r>
              <a:rPr lang="en-US" sz="1200" dirty="0">
                <a:solidFill>
                  <a:schemeClr val="accent6"/>
                </a:solidFill>
              </a:rPr>
              <a:t>&lt;/</a:t>
            </a:r>
            <a:r>
              <a:rPr lang="en-US" sz="1200" dirty="0">
                <a:solidFill>
                  <a:schemeClr val="accent3"/>
                </a:solidFill>
              </a:rPr>
              <a:t>Certificate</a:t>
            </a:r>
            <a:r>
              <a:rPr lang="en-US" sz="1200" dirty="0">
                <a:solidFill>
                  <a:schemeClr val="accent6"/>
                </a:solidFill>
              </a:rPr>
              <a:t>&gt;</a:t>
            </a:r>
          </a:p>
          <a:p>
            <a:pPr marL="114300">
              <a:spcBef>
                <a:spcPts val="0"/>
              </a:spcBef>
            </a:pPr>
            <a:r>
              <a:rPr lang="en-US" sz="1200" dirty="0">
                <a:solidFill>
                  <a:schemeClr val="accent6"/>
                </a:solidFill>
              </a:rPr>
              <a:t>&lt;/</a:t>
            </a:r>
            <a:r>
              <a:rPr lang="en-US" sz="1200" dirty="0">
                <a:solidFill>
                  <a:schemeClr val="accent3"/>
                </a:solidFill>
              </a:rPr>
              <a:t>Role</a:t>
            </a:r>
            <a:r>
              <a:rPr lang="en-US" sz="1200" dirty="0">
                <a:solidFill>
                  <a:schemeClr val="accent6"/>
                </a:solidFill>
              </a:rPr>
              <a:t>&gt;</a:t>
            </a:r>
          </a:p>
          <a:p>
            <a:pPr>
              <a:spcBef>
                <a:spcPts val="0"/>
              </a:spcBef>
            </a:pPr>
            <a:r>
              <a:rPr lang="en-US" sz="1200" dirty="0">
                <a:solidFill>
                  <a:schemeClr val="accent6"/>
                </a:solidFill>
              </a:rPr>
              <a:t>&lt;/</a:t>
            </a:r>
            <a:r>
              <a:rPr lang="en-US" sz="1200" dirty="0">
                <a:solidFill>
                  <a:schemeClr val="accent3"/>
                </a:solidFill>
              </a:rPr>
              <a:t>ServiceConfiguration</a:t>
            </a:r>
            <a:r>
              <a:rPr lang="en-US" sz="1200" dirty="0">
                <a:solidFill>
                  <a:schemeClr val="accent6"/>
                </a:solidFill>
              </a:rPr>
              <a:t>&gt; </a:t>
            </a:r>
          </a:p>
        </p:txBody>
      </p:sp>
      <p:sp>
        <p:nvSpPr>
          <p:cNvPr id="4" name="Title 3"/>
          <p:cNvSpPr>
            <a:spLocks noGrp="1"/>
          </p:cNvSpPr>
          <p:nvPr>
            <p:ph type="title"/>
            <p:custDataLst>
              <p:tags r:id="rId4"/>
            </p:custDataLst>
          </p:nvPr>
        </p:nvSpPr>
        <p:spPr/>
        <p:txBody>
          <a:bodyPr/>
          <a:lstStyle/>
          <a:p>
            <a:r>
              <a:rPr lang="en-US" dirty="0" smtClean="0">
                <a:cs typeface="Segoe UI"/>
              </a:rPr>
              <a:t>Service Configuration</a:t>
            </a:r>
            <a:endParaRPr lang="en-US" dirty="0">
              <a:cs typeface="Segoe UI"/>
            </a:endParaRPr>
          </a:p>
        </p:txBody>
      </p:sp>
    </p:spTree>
    <p:extLst>
      <p:ext uri="{BB962C8B-B14F-4D97-AF65-F5344CB8AC3E}">
        <p14:creationId xmlns:p14="http://schemas.microsoft.com/office/powerpoint/2010/main" val="55204344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49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4" name="TextBox 3"/>
          <p:cNvSpPr txBox="1"/>
          <p:nvPr>
            <p:custDataLst>
              <p:tags r:id="rId3"/>
            </p:custDataLst>
          </p:nvPr>
        </p:nvSpPr>
        <p:spPr>
          <a:xfrm>
            <a:off x="518160" y="1690688"/>
            <a:ext cx="11155680" cy="2677656"/>
          </a:xfrm>
          <a:prstGeom prst="rect">
            <a:avLst/>
          </a:prstGeom>
          <a:noFill/>
        </p:spPr>
        <p:txBody>
          <a:bodyPr wrap="square" lIns="0" tIns="0" rIns="0" bIns="0" rtlCol="0">
            <a:spAutoFit/>
          </a:bodyPr>
          <a:lstStyle/>
          <a:p>
            <a:pPr defTabSz="914363">
              <a:spcBef>
                <a:spcPts val="1200"/>
              </a:spcBef>
            </a:pPr>
            <a:r>
              <a:rPr lang="en-US" sz="3600" dirty="0">
                <a:ln>
                  <a:solidFill>
                    <a:srgbClr val="FFFFFF">
                      <a:alpha val="0"/>
                    </a:srgbClr>
                  </a:solidFill>
                </a:ln>
                <a:solidFill>
                  <a:srgbClr val="00AEEF">
                    <a:alpha val="99000"/>
                  </a:srgbClr>
                </a:solidFill>
                <a:latin typeface="Segoe Light" pitchFamily="34" charset="0"/>
              </a:rPr>
              <a:t>Run any executable in your role</a:t>
            </a:r>
          </a:p>
          <a:p>
            <a:pPr defTabSz="914363">
              <a:spcBef>
                <a:spcPts val="1200"/>
              </a:spcBef>
            </a:pPr>
            <a:r>
              <a:rPr lang="en-US" sz="3600" dirty="0">
                <a:ln>
                  <a:solidFill>
                    <a:srgbClr val="FFFFFF">
                      <a:alpha val="0"/>
                    </a:srgbClr>
                  </a:solidFill>
                </a:ln>
                <a:solidFill>
                  <a:srgbClr val="00AEEF">
                    <a:alpha val="99000"/>
                  </a:srgbClr>
                </a:solidFill>
                <a:latin typeface="Segoe Light" pitchFamily="34" charset="0"/>
              </a:rPr>
              <a:t>Not just limited to .Net code</a:t>
            </a:r>
          </a:p>
          <a:p>
            <a:pPr defTabSz="914363">
              <a:spcBef>
                <a:spcPts val="1200"/>
              </a:spcBef>
            </a:pPr>
            <a:r>
              <a:rPr lang="en-US" sz="3600" dirty="0">
                <a:ln>
                  <a:solidFill>
                    <a:srgbClr val="FFFFFF">
                      <a:alpha val="0"/>
                    </a:srgbClr>
                  </a:solidFill>
                </a:ln>
                <a:solidFill>
                  <a:srgbClr val="00AEEF">
                    <a:alpha val="99000"/>
                  </a:srgbClr>
                </a:solidFill>
                <a:latin typeface="Segoe Light" pitchFamily="34" charset="0"/>
              </a:rPr>
              <a:t>Run custom processes without code</a:t>
            </a:r>
          </a:p>
          <a:p>
            <a:pPr defTabSz="914363">
              <a:spcBef>
                <a:spcPts val="1200"/>
              </a:spcBef>
            </a:pPr>
            <a:r>
              <a:rPr lang="en-US" sz="3600" dirty="0">
                <a:ln>
                  <a:solidFill>
                    <a:srgbClr val="FFFFFF">
                      <a:alpha val="0"/>
                    </a:srgbClr>
                  </a:solidFill>
                </a:ln>
                <a:solidFill>
                  <a:srgbClr val="00AEEF">
                    <a:alpha val="99000"/>
                  </a:srgbClr>
                </a:solidFill>
                <a:latin typeface="Segoe Light" pitchFamily="34" charset="0"/>
              </a:rPr>
              <a:t>Role automatically restarts if process stops</a:t>
            </a:r>
          </a:p>
        </p:txBody>
      </p:sp>
      <p:sp>
        <p:nvSpPr>
          <p:cNvPr id="2" name="Title 1"/>
          <p:cNvSpPr>
            <a:spLocks noGrp="1"/>
          </p:cNvSpPr>
          <p:nvPr>
            <p:ph type="title"/>
            <p:custDataLst>
              <p:tags r:id="rId4"/>
            </p:custDataLst>
          </p:nvPr>
        </p:nvSpPr>
        <p:spPr/>
        <p:txBody>
          <a:bodyPr/>
          <a:lstStyle/>
          <a:p>
            <a:r>
              <a:rPr lang="en-US" dirty="0"/>
              <a:t>Custom Role Entry Points</a:t>
            </a:r>
          </a:p>
        </p:txBody>
      </p:sp>
    </p:spTree>
    <p:extLst>
      <p:ext uri="{BB962C8B-B14F-4D97-AF65-F5344CB8AC3E}">
        <p14:creationId xmlns:p14="http://schemas.microsoft.com/office/powerpoint/2010/main" val="4868055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152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Custom Role Entry Points</a:t>
            </a:r>
          </a:p>
        </p:txBody>
      </p:sp>
      <p:sp>
        <p:nvSpPr>
          <p:cNvPr id="3" name="Content Placeholder 2"/>
          <p:cNvSpPr>
            <a:spLocks noGrp="1"/>
          </p:cNvSpPr>
          <p:nvPr>
            <p:ph sz="quarter" idx="10"/>
            <p:custDataLst>
              <p:tags r:id="rId4"/>
            </p:custDataLst>
          </p:nvPr>
        </p:nvSpPr>
        <p:spPr>
          <a:xfrm>
            <a:off x="518160" y="1690689"/>
            <a:ext cx="11155680" cy="4370427"/>
          </a:xfrm>
          <a:noFill/>
        </p:spPr>
        <p:txBody>
          <a:bodyPr/>
          <a:lstStyle/>
          <a:p>
            <a:pPr lvl="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xml</a:t>
            </a:r>
            <a:r>
              <a:rPr lang="en-US" sz="1600" dirty="0">
                <a:ln>
                  <a:solidFill>
                    <a:srgbClr val="FFFFFF">
                      <a:alpha val="0"/>
                    </a:srgbClr>
                  </a:solidFill>
                </a:ln>
                <a:solidFill>
                  <a:schemeClr val="accent6"/>
                </a:solidFill>
              </a:rPr>
              <a:t> </a:t>
            </a:r>
            <a:r>
              <a:rPr lang="en-US" sz="1600" dirty="0">
                <a:ln>
                  <a:solidFill>
                    <a:srgbClr val="FFFFFF">
                      <a:alpha val="0"/>
                    </a:srgbClr>
                  </a:solidFill>
                </a:ln>
                <a:solidFill>
                  <a:schemeClr val="accent5"/>
                </a:solidFill>
              </a:rPr>
              <a:t>version</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1.0</a:t>
            </a:r>
            <a:r>
              <a:rPr lang="en-US" sz="1600" dirty="0">
                <a:solidFill>
                  <a:schemeClr val="accent6"/>
                </a:solidFill>
              </a:rPr>
              <a:t>"</a:t>
            </a:r>
            <a:r>
              <a:rPr lang="en-US" sz="1600" dirty="0">
                <a:ln>
                  <a:solidFill>
                    <a:srgbClr val="FFFFFF">
                      <a:alpha val="0"/>
                    </a:srgbClr>
                  </a:solidFill>
                </a:ln>
                <a:solidFill>
                  <a:schemeClr val="accent6"/>
                </a:solidFill>
              </a:rPr>
              <a:t> </a:t>
            </a:r>
            <a:r>
              <a:rPr lang="en-US" sz="1600" dirty="0">
                <a:ln>
                  <a:solidFill>
                    <a:srgbClr val="FFFFFF">
                      <a:alpha val="0"/>
                    </a:srgbClr>
                  </a:solidFill>
                </a:ln>
                <a:solidFill>
                  <a:schemeClr val="accent5"/>
                </a:solidFill>
              </a:rPr>
              <a:t>encoding</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utf-8</a:t>
            </a:r>
            <a:r>
              <a:rPr lang="en-US" sz="1600" dirty="0">
                <a:solidFill>
                  <a:schemeClr val="accent6"/>
                </a:solidFill>
              </a:rPr>
              <a:t>"</a:t>
            </a:r>
            <a:r>
              <a:rPr lang="en-US" sz="1600" dirty="0">
                <a:ln>
                  <a:solidFill>
                    <a:srgbClr val="FFFFFF">
                      <a:alpha val="0"/>
                    </a:srgbClr>
                  </a:solidFill>
                </a:ln>
                <a:solidFill>
                  <a:schemeClr val="accent6"/>
                </a:solidFill>
              </a:rPr>
              <a:t>?&gt;</a:t>
            </a:r>
          </a:p>
          <a:p>
            <a:pPr lvl="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ServiceDefinition </a:t>
            </a:r>
            <a:r>
              <a:rPr lang="en-US" sz="1600" dirty="0">
                <a:ln>
                  <a:solidFill>
                    <a:srgbClr val="FFFFFF">
                      <a:alpha val="0"/>
                    </a:srgbClr>
                  </a:solidFill>
                </a:ln>
                <a:solidFill>
                  <a:schemeClr val="accent5"/>
                </a:solidFill>
              </a:rPr>
              <a:t>name</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WindowsAzureProject11</a:t>
            </a:r>
            <a:r>
              <a:rPr lang="en-US" sz="1600" dirty="0">
                <a:solidFill>
                  <a:schemeClr val="accent6"/>
                </a:solidFill>
              </a:rPr>
              <a:t>"</a:t>
            </a:r>
            <a:r>
              <a:rPr lang="en-US" sz="1600" dirty="0">
                <a:ln>
                  <a:solidFill>
                    <a:srgbClr val="FFFFFF">
                      <a:alpha val="0"/>
                    </a:srgbClr>
                  </a:solidFill>
                </a:ln>
                <a:solidFill>
                  <a:schemeClr val="accent6"/>
                </a:solidFill>
              </a:rPr>
              <a:t> </a:t>
            </a:r>
            <a:r>
              <a:rPr lang="en-US" sz="1600" dirty="0">
                <a:ln>
                  <a:solidFill>
                    <a:srgbClr val="FFFFFF">
                      <a:alpha val="0"/>
                    </a:srgbClr>
                  </a:solidFill>
                </a:ln>
                <a:solidFill>
                  <a:schemeClr val="accent5"/>
                </a:solidFill>
              </a:rPr>
              <a:t>xmlns</a:t>
            </a:r>
            <a:r>
              <a:rPr lang="en-US" sz="1600" dirty="0">
                <a:ln>
                  <a:solidFill>
                    <a:srgbClr val="FFFFFF">
                      <a:alpha val="0"/>
                    </a:srgbClr>
                  </a:solidFill>
                </a:ln>
                <a:solidFill>
                  <a:schemeClr val="accent6"/>
                </a:solidFill>
              </a:rPr>
              <a:t>=</a:t>
            </a:r>
            <a:r>
              <a:rPr lang="en-US" sz="1600" dirty="0">
                <a:solidFill>
                  <a:schemeClr val="accent6"/>
                </a:solidFill>
              </a:rPr>
              <a:t>"</a:t>
            </a:r>
            <a:r>
              <a:rPr lang="en-US" sz="1600" u="sng" dirty="0">
                <a:ln>
                  <a:solidFill>
                    <a:srgbClr val="FFFFFF">
                      <a:alpha val="0"/>
                    </a:srgbClr>
                  </a:solidFill>
                </a:ln>
                <a:solidFill>
                  <a:schemeClr val="accent6"/>
                </a:solidFill>
              </a:rPr>
              <a:t>http://schemas.microsoft.com/ServiceHosting/2008/10/ServiceDefinition</a:t>
            </a:r>
            <a:r>
              <a:rPr lang="en-US" sz="1600" dirty="0">
                <a:solidFill>
                  <a:schemeClr val="accent6"/>
                </a:solidFill>
              </a:rPr>
              <a:t>"</a:t>
            </a:r>
            <a:r>
              <a:rPr lang="en-US" sz="1600" dirty="0">
                <a:ln>
                  <a:solidFill>
                    <a:srgbClr val="FFFFFF">
                      <a:alpha val="0"/>
                    </a:srgbClr>
                  </a:solidFill>
                </a:ln>
                <a:solidFill>
                  <a:schemeClr val="accent6"/>
                </a:solidFill>
              </a:rPr>
              <a:t>&gt;</a:t>
            </a:r>
          </a:p>
          <a:p>
            <a:pPr marL="2286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WorkerRole </a:t>
            </a:r>
            <a:r>
              <a:rPr lang="en-US" sz="1600" dirty="0">
                <a:ln>
                  <a:solidFill>
                    <a:srgbClr val="FFFFFF">
                      <a:alpha val="0"/>
                    </a:srgbClr>
                  </a:solidFill>
                </a:ln>
                <a:solidFill>
                  <a:schemeClr val="accent5"/>
                </a:solidFill>
              </a:rPr>
              <a:t>name</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WorkerRole1</a:t>
            </a:r>
            <a:r>
              <a:rPr lang="en-US" sz="1600" dirty="0">
                <a:solidFill>
                  <a:schemeClr val="accent6"/>
                </a:solidFill>
              </a:rPr>
              <a:t>"</a:t>
            </a:r>
            <a:r>
              <a:rPr lang="en-US" sz="1600" dirty="0">
                <a:ln>
                  <a:solidFill>
                    <a:srgbClr val="FFFFFF">
                      <a:alpha val="0"/>
                    </a:srgbClr>
                  </a:solidFill>
                </a:ln>
                <a:solidFill>
                  <a:schemeClr val="accent6"/>
                </a:solidFill>
              </a:rPr>
              <a:t> </a:t>
            </a:r>
            <a:r>
              <a:rPr lang="en-US" sz="1600" dirty="0">
                <a:ln>
                  <a:solidFill>
                    <a:srgbClr val="FFFFFF">
                      <a:alpha val="0"/>
                    </a:srgbClr>
                  </a:solidFill>
                </a:ln>
                <a:solidFill>
                  <a:schemeClr val="accent5"/>
                </a:solidFill>
              </a:rPr>
              <a:t>vmsize</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Small</a:t>
            </a:r>
            <a:r>
              <a:rPr lang="en-US" sz="1600" dirty="0">
                <a:solidFill>
                  <a:schemeClr val="accent6"/>
                </a:solidFill>
              </a:rPr>
              <a:t>"</a:t>
            </a:r>
            <a:r>
              <a:rPr lang="en-US" sz="1600" dirty="0">
                <a:ln>
                  <a:solidFill>
                    <a:srgbClr val="FFFFFF">
                      <a:alpha val="0"/>
                    </a:srgbClr>
                  </a:solidFill>
                </a:ln>
                <a:solidFill>
                  <a:schemeClr val="accent6"/>
                </a:solidFill>
              </a:rPr>
              <a:t>&gt;</a:t>
            </a:r>
          </a:p>
          <a:p>
            <a:pPr marL="6350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Runtime</a:t>
            </a:r>
            <a:r>
              <a:rPr lang="en-US" sz="1600" dirty="0">
                <a:ln>
                  <a:solidFill>
                    <a:srgbClr val="FFFFFF">
                      <a:alpha val="0"/>
                    </a:srgbClr>
                  </a:solidFill>
                </a:ln>
                <a:solidFill>
                  <a:schemeClr val="accent6"/>
                </a:solidFill>
              </a:rPr>
              <a:t> </a:t>
            </a:r>
            <a:r>
              <a:rPr lang="en-US" sz="1600" dirty="0">
                <a:ln>
                  <a:solidFill>
                    <a:srgbClr val="FFFFFF">
                      <a:alpha val="0"/>
                    </a:srgbClr>
                  </a:solidFill>
                </a:ln>
                <a:solidFill>
                  <a:schemeClr val="accent5"/>
                </a:solidFill>
              </a:rPr>
              <a:t>executionContext</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limited</a:t>
            </a:r>
            <a:r>
              <a:rPr lang="en-US" sz="1600" dirty="0">
                <a:solidFill>
                  <a:schemeClr val="accent6"/>
                </a:solidFill>
              </a:rPr>
              <a:t>"</a:t>
            </a:r>
            <a:r>
              <a:rPr lang="en-US" sz="1600" dirty="0">
                <a:ln>
                  <a:solidFill>
                    <a:srgbClr val="FFFFFF">
                      <a:alpha val="0"/>
                    </a:srgbClr>
                  </a:solidFill>
                </a:ln>
                <a:solidFill>
                  <a:schemeClr val="accent6"/>
                </a:solidFill>
              </a:rPr>
              <a:t>&gt;</a:t>
            </a:r>
          </a:p>
          <a:p>
            <a:pPr marL="9144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EntryPoint</a:t>
            </a:r>
            <a:r>
              <a:rPr lang="en-US" sz="1600" dirty="0">
                <a:ln>
                  <a:solidFill>
                    <a:srgbClr val="FFFFFF">
                      <a:alpha val="0"/>
                    </a:srgbClr>
                  </a:solidFill>
                </a:ln>
                <a:solidFill>
                  <a:schemeClr val="accent6"/>
                </a:solidFill>
              </a:rPr>
              <a:t>&gt;</a:t>
            </a:r>
          </a:p>
          <a:p>
            <a:pPr marL="13716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ProgramEntryPoint </a:t>
            </a:r>
            <a:r>
              <a:rPr lang="en-US" sz="1600" dirty="0">
                <a:ln>
                  <a:solidFill>
                    <a:srgbClr val="FFFFFF">
                      <a:alpha val="0"/>
                    </a:srgbClr>
                  </a:solidFill>
                </a:ln>
                <a:solidFill>
                  <a:schemeClr val="accent5"/>
                </a:solidFill>
              </a:rPr>
              <a:t>commandLine</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myProcess.exe</a:t>
            </a:r>
            <a:r>
              <a:rPr lang="en-US" sz="1600" dirty="0">
                <a:solidFill>
                  <a:schemeClr val="accent6"/>
                </a:solidFill>
              </a:rPr>
              <a:t>"</a:t>
            </a:r>
            <a:r>
              <a:rPr lang="en-US" sz="1600" dirty="0">
                <a:ln>
                  <a:solidFill>
                    <a:srgbClr val="FFFFFF">
                      <a:alpha val="0"/>
                    </a:srgbClr>
                  </a:solidFill>
                </a:ln>
                <a:solidFill>
                  <a:schemeClr val="accent6"/>
                </a:solidFill>
              </a:rPr>
              <a:t> </a:t>
            </a:r>
            <a:r>
              <a:rPr lang="en-US" sz="1600" dirty="0">
                <a:ln>
                  <a:solidFill>
                    <a:srgbClr val="FFFFFF">
                      <a:alpha val="0"/>
                    </a:srgbClr>
                  </a:solidFill>
                </a:ln>
                <a:solidFill>
                  <a:schemeClr val="accent5"/>
                </a:solidFill>
              </a:rPr>
              <a:t>setReadyOnProcessStart</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true</a:t>
            </a:r>
            <a:r>
              <a:rPr lang="en-US" sz="1600" dirty="0">
                <a:solidFill>
                  <a:schemeClr val="accent6"/>
                </a:solidFill>
              </a:rPr>
              <a:t>"</a:t>
            </a:r>
            <a:r>
              <a:rPr lang="en-US" sz="1600" dirty="0">
                <a:ln>
                  <a:solidFill>
                    <a:srgbClr val="FFFFFF">
                      <a:alpha val="0"/>
                    </a:srgbClr>
                  </a:solidFill>
                </a:ln>
                <a:solidFill>
                  <a:schemeClr val="accent6"/>
                </a:solidFill>
              </a:rPr>
              <a:t> /&gt;</a:t>
            </a:r>
          </a:p>
          <a:p>
            <a:pPr marL="9144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EntryPoint</a:t>
            </a:r>
            <a:r>
              <a:rPr lang="en-US" sz="1600" dirty="0">
                <a:ln>
                  <a:solidFill>
                    <a:srgbClr val="FFFFFF">
                      <a:alpha val="0"/>
                    </a:srgbClr>
                  </a:solidFill>
                </a:ln>
                <a:solidFill>
                  <a:schemeClr val="accent6"/>
                </a:solidFill>
              </a:rPr>
              <a:t>&gt;</a:t>
            </a:r>
          </a:p>
          <a:p>
            <a:pPr marL="8001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Runtime</a:t>
            </a:r>
            <a:r>
              <a:rPr lang="en-US" sz="1600" dirty="0">
                <a:ln>
                  <a:solidFill>
                    <a:srgbClr val="FFFFFF">
                      <a:alpha val="0"/>
                    </a:srgbClr>
                  </a:solidFill>
                </a:ln>
                <a:solidFill>
                  <a:schemeClr val="accent6"/>
                </a:solidFill>
              </a:rPr>
              <a:t>&gt;</a:t>
            </a:r>
          </a:p>
          <a:p>
            <a:pPr marL="8001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Endpoints</a:t>
            </a:r>
            <a:r>
              <a:rPr lang="en-US" sz="1600" dirty="0">
                <a:ln>
                  <a:solidFill>
                    <a:srgbClr val="FFFFFF">
                      <a:alpha val="0"/>
                    </a:srgbClr>
                  </a:solidFill>
                </a:ln>
                <a:solidFill>
                  <a:schemeClr val="accent6"/>
                </a:solidFill>
              </a:rPr>
              <a:t>&gt;</a:t>
            </a:r>
          </a:p>
          <a:p>
            <a:pPr marL="9144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InputEndpoint </a:t>
            </a:r>
            <a:r>
              <a:rPr lang="en-US" sz="1600" dirty="0">
                <a:ln>
                  <a:solidFill>
                    <a:srgbClr val="FFFFFF">
                      <a:alpha val="0"/>
                    </a:srgbClr>
                  </a:solidFill>
                </a:ln>
                <a:solidFill>
                  <a:schemeClr val="accent5"/>
                </a:solidFill>
              </a:rPr>
              <a:t>name</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Endpoint1</a:t>
            </a:r>
            <a:r>
              <a:rPr lang="en-US" sz="1600" dirty="0">
                <a:solidFill>
                  <a:schemeClr val="accent6"/>
                </a:solidFill>
              </a:rPr>
              <a:t>"</a:t>
            </a:r>
            <a:r>
              <a:rPr lang="en-US" sz="1600" dirty="0">
                <a:ln>
                  <a:solidFill>
                    <a:srgbClr val="FFFFFF">
                      <a:alpha val="0"/>
                    </a:srgbClr>
                  </a:solidFill>
                </a:ln>
                <a:solidFill>
                  <a:schemeClr val="accent6"/>
                </a:solidFill>
              </a:rPr>
              <a:t> </a:t>
            </a:r>
            <a:r>
              <a:rPr lang="en-US" sz="1600" dirty="0">
                <a:ln>
                  <a:solidFill>
                    <a:srgbClr val="FFFFFF">
                      <a:alpha val="0"/>
                    </a:srgbClr>
                  </a:solidFill>
                </a:ln>
                <a:solidFill>
                  <a:schemeClr val="accent5"/>
                </a:solidFill>
              </a:rPr>
              <a:t>protocol</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tcp</a:t>
            </a:r>
            <a:r>
              <a:rPr lang="en-US" sz="1600" dirty="0">
                <a:solidFill>
                  <a:schemeClr val="accent6"/>
                </a:solidFill>
              </a:rPr>
              <a:t>"</a:t>
            </a:r>
            <a:r>
              <a:rPr lang="en-US" sz="1600" dirty="0">
                <a:ln>
                  <a:solidFill>
                    <a:srgbClr val="FFFFFF">
                      <a:alpha val="0"/>
                    </a:srgbClr>
                  </a:solidFill>
                </a:ln>
                <a:solidFill>
                  <a:schemeClr val="accent6"/>
                </a:solidFill>
              </a:rPr>
              <a:t> </a:t>
            </a:r>
            <a:r>
              <a:rPr lang="en-US" sz="1600" dirty="0">
                <a:ln>
                  <a:solidFill>
                    <a:srgbClr val="FFFFFF">
                      <a:alpha val="0"/>
                    </a:srgbClr>
                  </a:solidFill>
                </a:ln>
                <a:solidFill>
                  <a:schemeClr val="accent5"/>
                </a:solidFill>
              </a:rPr>
              <a:t>port</a:t>
            </a:r>
            <a:r>
              <a:rPr lang="en-US" sz="1600" dirty="0">
                <a:ln>
                  <a:solidFill>
                    <a:srgbClr val="FFFFFF">
                      <a:alpha val="0"/>
                    </a:srgbClr>
                  </a:solidFill>
                </a:ln>
                <a:solidFill>
                  <a:schemeClr val="accent6"/>
                </a:solidFill>
              </a:rPr>
              <a:t>=</a:t>
            </a:r>
            <a:r>
              <a:rPr lang="en-US" sz="1600" dirty="0">
                <a:solidFill>
                  <a:schemeClr val="accent6"/>
                </a:solidFill>
              </a:rPr>
              <a:t>"</a:t>
            </a:r>
            <a:r>
              <a:rPr lang="en-US" sz="1600" dirty="0">
                <a:ln>
                  <a:solidFill>
                    <a:srgbClr val="FFFFFF">
                      <a:alpha val="0"/>
                    </a:srgbClr>
                  </a:solidFill>
                </a:ln>
                <a:solidFill>
                  <a:schemeClr val="accent6"/>
                </a:solidFill>
              </a:rPr>
              <a:t>80</a:t>
            </a:r>
            <a:r>
              <a:rPr lang="en-US" sz="1600" dirty="0">
                <a:solidFill>
                  <a:schemeClr val="accent6"/>
                </a:solidFill>
              </a:rPr>
              <a:t>" </a:t>
            </a:r>
            <a:r>
              <a:rPr lang="en-US" sz="1600" dirty="0">
                <a:ln>
                  <a:solidFill>
                    <a:srgbClr val="FFFFFF">
                      <a:alpha val="0"/>
                    </a:srgbClr>
                  </a:solidFill>
                </a:ln>
                <a:solidFill>
                  <a:schemeClr val="accent6"/>
                </a:solidFill>
              </a:rPr>
              <a:t>/&gt;</a:t>
            </a:r>
          </a:p>
          <a:p>
            <a:pPr marL="6350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Endpoints</a:t>
            </a:r>
            <a:r>
              <a:rPr lang="en-US" sz="1600" dirty="0">
                <a:ln>
                  <a:solidFill>
                    <a:srgbClr val="FFFFFF">
                      <a:alpha val="0"/>
                    </a:srgbClr>
                  </a:solidFill>
                </a:ln>
                <a:solidFill>
                  <a:schemeClr val="accent6"/>
                </a:solidFill>
              </a:rPr>
              <a:t>&gt;</a:t>
            </a:r>
          </a:p>
          <a:p>
            <a:pPr marL="22860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WorkerRole</a:t>
            </a:r>
            <a:r>
              <a:rPr lang="en-US" sz="1600" dirty="0">
                <a:ln>
                  <a:solidFill>
                    <a:srgbClr val="FFFFFF">
                      <a:alpha val="0"/>
                    </a:srgbClr>
                  </a:solidFill>
                </a:ln>
                <a:solidFill>
                  <a:schemeClr val="accent6"/>
                </a:solidFill>
              </a:rPr>
              <a:t>&gt;</a:t>
            </a:r>
          </a:p>
          <a:p>
            <a:pPr lvl="0"/>
            <a:r>
              <a:rPr lang="en-US" sz="1600" dirty="0">
                <a:ln>
                  <a:solidFill>
                    <a:srgbClr val="FFFFFF">
                      <a:alpha val="0"/>
                    </a:srgbClr>
                  </a:solidFill>
                </a:ln>
                <a:solidFill>
                  <a:schemeClr val="accent6"/>
                </a:solidFill>
              </a:rPr>
              <a:t>&lt;/</a:t>
            </a:r>
            <a:r>
              <a:rPr lang="en-US" sz="1600" dirty="0">
                <a:ln>
                  <a:solidFill>
                    <a:srgbClr val="FFFFFF">
                      <a:alpha val="0"/>
                    </a:srgbClr>
                  </a:solidFill>
                </a:ln>
                <a:solidFill>
                  <a:schemeClr val="accent3"/>
                </a:solidFill>
              </a:rPr>
              <a:t>ServiceDefinition</a:t>
            </a:r>
            <a:r>
              <a:rPr lang="en-US" sz="1600" dirty="0">
                <a:ln>
                  <a:solidFill>
                    <a:srgbClr val="FFFFFF">
                      <a:alpha val="0"/>
                    </a:srgbClr>
                  </a:solidFill>
                </a:ln>
                <a:solidFill>
                  <a:schemeClr val="accent6"/>
                </a:solidFill>
              </a:rPr>
              <a:t>&gt;</a:t>
            </a:r>
          </a:p>
        </p:txBody>
      </p:sp>
    </p:spTree>
    <p:extLst>
      <p:ext uri="{BB962C8B-B14F-4D97-AF65-F5344CB8AC3E}">
        <p14:creationId xmlns:p14="http://schemas.microsoft.com/office/powerpoint/2010/main" val="281996480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392" y="2742861"/>
            <a:ext cx="6945312" cy="2591479"/>
          </a:xfrm>
        </p:spPr>
        <p:txBody>
          <a:bodyPr/>
          <a:lstStyle/>
          <a:p>
            <a:r>
              <a:rPr lang="en-US" dirty="0" smtClean="0"/>
              <a:t>Windows Azure</a:t>
            </a:r>
          </a:p>
          <a:p>
            <a:r>
              <a:rPr lang="en-US" dirty="0" smtClean="0"/>
              <a:t>Cloud Services</a:t>
            </a:r>
          </a:p>
          <a:p>
            <a:r>
              <a:rPr lang="en-US" dirty="0" smtClean="0"/>
              <a:t>SQL Database</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254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5" name="Group 14"/>
          <p:cNvGrpSpPr/>
          <p:nvPr/>
        </p:nvGrpSpPr>
        <p:grpSpPr>
          <a:xfrm>
            <a:off x="668852" y="1858123"/>
            <a:ext cx="10779179" cy="3757547"/>
            <a:chOff x="667263" y="228600"/>
            <a:chExt cx="10779179" cy="5353282"/>
          </a:xfrm>
        </p:grpSpPr>
        <p:sp>
          <p:nvSpPr>
            <p:cNvPr id="6" name="Rectangle 5"/>
            <p:cNvSpPr/>
            <p:nvPr/>
          </p:nvSpPr>
          <p:spPr bwMode="auto">
            <a:xfrm>
              <a:off x="684003" y="2983041"/>
              <a:ext cx="3474720" cy="2598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bwMode="auto">
            <a:xfrm>
              <a:off x="4327863" y="2983041"/>
              <a:ext cx="3474720" cy="2598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bwMode="auto">
            <a:xfrm>
              <a:off x="7971722" y="228600"/>
              <a:ext cx="3474720" cy="53532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Rectangle 11"/>
            <p:cNvSpPr/>
            <p:nvPr/>
          </p:nvSpPr>
          <p:spPr bwMode="auto">
            <a:xfrm>
              <a:off x="667263" y="228600"/>
              <a:ext cx="3474720" cy="2598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Rectangle 12"/>
            <p:cNvSpPr/>
            <p:nvPr/>
          </p:nvSpPr>
          <p:spPr bwMode="auto">
            <a:xfrm>
              <a:off x="4311123" y="228600"/>
              <a:ext cx="3474720" cy="2598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9" name="TextBox 8"/>
          <p:cNvSpPr txBox="1"/>
          <p:nvPr/>
        </p:nvSpPr>
        <p:spPr>
          <a:xfrm>
            <a:off x="4400688" y="3845200"/>
            <a:ext cx="3474720" cy="1329595"/>
          </a:xfrm>
          <a:prstGeom prst="rect">
            <a:avLst/>
          </a:prstGeom>
          <a:noFill/>
        </p:spPr>
        <p:txBody>
          <a:bodyPr wrap="square" lIns="91440" tIns="0" rIns="0" bIns="0" rtlCol="0">
            <a:spAutoFit/>
          </a:bodyPr>
          <a:lstStyle/>
          <a:p>
            <a:pPr defTabSz="914363">
              <a:lnSpc>
                <a:spcPct val="90000"/>
              </a:lnSpc>
              <a:spcBef>
                <a:spcPct val="20000"/>
              </a:spcBef>
              <a:buSzPct val="80000"/>
            </a:pPr>
            <a:r>
              <a:rPr lang="en-US" sz="3200" dirty="0">
                <a:solidFill>
                  <a:srgbClr val="FFFFFF">
                    <a:alpha val="99000"/>
                  </a:srgbClr>
                </a:solidFill>
                <a:latin typeface="Segoe UI Light" pitchFamily="34" charset="0"/>
              </a:rPr>
              <a:t>More small instances == more redundancy</a:t>
            </a:r>
          </a:p>
        </p:txBody>
      </p:sp>
      <p:sp>
        <p:nvSpPr>
          <p:cNvPr id="10" name="TextBox 9"/>
          <p:cNvSpPr txBox="1"/>
          <p:nvPr/>
        </p:nvSpPr>
        <p:spPr>
          <a:xfrm>
            <a:off x="8109626" y="1974183"/>
            <a:ext cx="3163342" cy="2560701"/>
          </a:xfrm>
          <a:prstGeom prst="rect">
            <a:avLst/>
          </a:prstGeom>
          <a:noFill/>
        </p:spPr>
        <p:txBody>
          <a:bodyPr wrap="square" lIns="91440" tIns="0" rIns="0" bIns="0" rtlCol="0">
            <a:spAutoFit/>
          </a:bodyPr>
          <a:lstStyle/>
          <a:p>
            <a:pPr defTabSz="914363">
              <a:lnSpc>
                <a:spcPct val="90000"/>
              </a:lnSpc>
              <a:spcBef>
                <a:spcPct val="20000"/>
              </a:spcBef>
              <a:buSzPct val="80000"/>
            </a:pPr>
            <a:r>
              <a:rPr lang="en-US" sz="3200" dirty="0">
                <a:solidFill>
                  <a:srgbClr val="FFFFFF">
                    <a:alpha val="99000"/>
                  </a:srgbClr>
                </a:solidFill>
                <a:latin typeface="Segoe UI Light" pitchFamily="34" charset="0"/>
              </a:rPr>
              <a:t>Some scenarios will benefit from more cores</a:t>
            </a:r>
          </a:p>
          <a:p>
            <a:pPr defTabSz="914363">
              <a:lnSpc>
                <a:spcPct val="90000"/>
              </a:lnSpc>
              <a:spcBef>
                <a:spcPct val="20000"/>
              </a:spcBef>
              <a:buSzPct val="80000"/>
            </a:pPr>
            <a:r>
              <a:rPr lang="en-US" sz="2000" dirty="0">
                <a:solidFill>
                  <a:srgbClr val="FFFFFF">
                    <a:alpha val="99000"/>
                  </a:srgbClr>
                </a:solidFill>
              </a:rPr>
              <a:t>Where moving data &gt;$ parallel overhead</a:t>
            </a:r>
          </a:p>
          <a:p>
            <a:pPr defTabSz="914363">
              <a:lnSpc>
                <a:spcPct val="90000"/>
              </a:lnSpc>
              <a:spcBef>
                <a:spcPct val="20000"/>
              </a:spcBef>
              <a:buSzPct val="80000"/>
            </a:pPr>
            <a:r>
              <a:rPr lang="en-US" sz="2000" dirty="0">
                <a:solidFill>
                  <a:srgbClr val="FFFFFF">
                    <a:alpha val="99000"/>
                  </a:srgbClr>
                </a:solidFill>
              </a:rPr>
              <a:t>E.g. Video processing, Stateful services (DBMS)</a:t>
            </a:r>
          </a:p>
        </p:txBody>
      </p:sp>
      <p:sp>
        <p:nvSpPr>
          <p:cNvPr id="2" name="Title 1"/>
          <p:cNvSpPr>
            <a:spLocks noGrp="1"/>
          </p:cNvSpPr>
          <p:nvPr>
            <p:ph type="title"/>
            <p:custDataLst>
              <p:tags r:id="rId3"/>
            </p:custDataLst>
          </p:nvPr>
        </p:nvSpPr>
        <p:spPr/>
        <p:txBody>
          <a:bodyPr/>
          <a:lstStyle/>
          <a:p>
            <a:r>
              <a:rPr lang="en-US" dirty="0" smtClean="0"/>
              <a:t>Choosing Your VM Size</a:t>
            </a:r>
            <a:endParaRPr lang="en-US" dirty="0"/>
          </a:p>
        </p:txBody>
      </p:sp>
      <p:sp>
        <p:nvSpPr>
          <p:cNvPr id="16" name="TextBox 15"/>
          <p:cNvSpPr txBox="1"/>
          <p:nvPr/>
        </p:nvSpPr>
        <p:spPr>
          <a:xfrm>
            <a:off x="717163" y="1974183"/>
            <a:ext cx="3203282" cy="1329595"/>
          </a:xfrm>
          <a:prstGeom prst="rect">
            <a:avLst/>
          </a:prstGeom>
          <a:noFill/>
        </p:spPr>
        <p:txBody>
          <a:bodyPr wrap="square" lIns="91440" tIns="0" rIns="0" bIns="0" rtlCol="0">
            <a:spAutoFit/>
          </a:bodyPr>
          <a:lstStyle/>
          <a:p>
            <a:pPr defTabSz="914363">
              <a:lnSpc>
                <a:spcPct val="90000"/>
              </a:lnSpc>
              <a:spcBef>
                <a:spcPct val="20000"/>
              </a:spcBef>
              <a:buSzPct val="80000"/>
            </a:pPr>
            <a:r>
              <a:rPr lang="en-US" sz="3200" dirty="0">
                <a:solidFill>
                  <a:srgbClr val="FFFFFF">
                    <a:alpha val="99000"/>
                  </a:srgbClr>
                </a:solidFill>
                <a:latin typeface="Segoe UI Light" pitchFamily="34" charset="0"/>
              </a:rPr>
              <a:t>Don’t just throw big VMs at every problem</a:t>
            </a:r>
          </a:p>
        </p:txBody>
      </p:sp>
      <p:sp>
        <p:nvSpPr>
          <p:cNvPr id="17" name="TextBox 16"/>
          <p:cNvSpPr txBox="1"/>
          <p:nvPr/>
        </p:nvSpPr>
        <p:spPr>
          <a:xfrm>
            <a:off x="4361023" y="1974183"/>
            <a:ext cx="3474720" cy="1329595"/>
          </a:xfrm>
          <a:prstGeom prst="rect">
            <a:avLst/>
          </a:prstGeom>
          <a:noFill/>
        </p:spPr>
        <p:txBody>
          <a:bodyPr wrap="square" lIns="91440" tIns="0" rIns="0" bIns="0" rtlCol="0">
            <a:spAutoFit/>
          </a:bodyPr>
          <a:lstStyle/>
          <a:p>
            <a:pPr defTabSz="914363">
              <a:lnSpc>
                <a:spcPct val="90000"/>
              </a:lnSpc>
              <a:spcBef>
                <a:spcPct val="20000"/>
              </a:spcBef>
              <a:buSzPct val="80000"/>
            </a:pPr>
            <a:r>
              <a:rPr lang="en-US" sz="3200" dirty="0">
                <a:solidFill>
                  <a:srgbClr val="FFFFFF">
                    <a:alpha val="99000"/>
                  </a:srgbClr>
                </a:solidFill>
                <a:latin typeface="Segoe UI Light" pitchFamily="34" charset="0"/>
              </a:rPr>
              <a:t>Scale out architectures have natural parallelism</a:t>
            </a:r>
          </a:p>
        </p:txBody>
      </p:sp>
      <p:sp>
        <p:nvSpPr>
          <p:cNvPr id="18" name="TextBox 17"/>
          <p:cNvSpPr txBox="1"/>
          <p:nvPr/>
        </p:nvSpPr>
        <p:spPr>
          <a:xfrm>
            <a:off x="837991" y="3855859"/>
            <a:ext cx="3474720" cy="1329595"/>
          </a:xfrm>
          <a:prstGeom prst="rect">
            <a:avLst/>
          </a:prstGeom>
          <a:noFill/>
        </p:spPr>
        <p:txBody>
          <a:bodyPr wrap="square" lIns="91440" tIns="0" rIns="0" bIns="0" rtlCol="0">
            <a:spAutoFit/>
          </a:bodyPr>
          <a:lstStyle/>
          <a:p>
            <a:pPr defTabSz="914363">
              <a:lnSpc>
                <a:spcPct val="90000"/>
              </a:lnSpc>
              <a:spcBef>
                <a:spcPct val="20000"/>
              </a:spcBef>
              <a:buSzPct val="80000"/>
            </a:pPr>
            <a:r>
              <a:rPr lang="en-US" sz="3200" dirty="0">
                <a:solidFill>
                  <a:srgbClr val="FFFFFF">
                    <a:alpha val="99000"/>
                  </a:srgbClr>
                </a:solidFill>
                <a:latin typeface="Segoe UI Light" pitchFamily="34" charset="0"/>
              </a:rPr>
              <a:t>Test various configurations under load</a:t>
            </a:r>
          </a:p>
        </p:txBody>
      </p:sp>
    </p:spTree>
    <p:extLst>
      <p:ext uri="{BB962C8B-B14F-4D97-AF65-F5344CB8AC3E}">
        <p14:creationId xmlns:p14="http://schemas.microsoft.com/office/powerpoint/2010/main" val="330696169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custDataLst>
              <p:tags r:id="rId2"/>
            </p:custDataLst>
          </p:nvPr>
        </p:nvSpPr>
        <p:spPr>
          <a:xfrm>
            <a:off x="520701" y="1463676"/>
            <a:ext cx="11155680" cy="5370701"/>
          </a:xfrm>
        </p:spPr>
        <p:txBody>
          <a:bodyPr/>
          <a:lstStyle/>
          <a:p>
            <a:pPr>
              <a:spcBef>
                <a:spcPts val="1000"/>
              </a:spcBef>
            </a:pPr>
            <a:r>
              <a:rPr lang="en-US" sz="3600" dirty="0">
                <a:solidFill>
                  <a:schemeClr val="accent2">
                    <a:alpha val="99000"/>
                  </a:schemeClr>
                </a:solidFill>
                <a:latin typeface="Segoe UI Light" pitchFamily="34" charset="0"/>
              </a:rPr>
              <a:t>Input Endpoint</a:t>
            </a:r>
          </a:p>
          <a:p>
            <a:pPr marL="0" lvl="1"/>
            <a:r>
              <a:rPr lang="en-US" sz="2000" dirty="0"/>
              <a:t>Load-balanced endpoint. Stable  VIP per service.</a:t>
            </a:r>
          </a:p>
          <a:p>
            <a:pPr marL="0" lvl="1"/>
            <a:r>
              <a:rPr lang="en-US" sz="2000" dirty="0"/>
              <a:t>Single port per endpoint.</a:t>
            </a:r>
          </a:p>
          <a:p>
            <a:pPr marL="0" lvl="1"/>
            <a:r>
              <a:rPr lang="en-US" sz="2000" dirty="0"/>
              <a:t>Supported protocols: HTTP, HTTPS, TCP, UDP</a:t>
            </a:r>
            <a:endParaRPr lang="en-US" sz="3600" dirty="0">
              <a:solidFill>
                <a:schemeClr val="accent2">
                  <a:alpha val="99000"/>
                </a:schemeClr>
              </a:solidFill>
              <a:latin typeface="Segoe UI Light" pitchFamily="34" charset="0"/>
            </a:endParaRPr>
          </a:p>
          <a:p>
            <a:pPr>
              <a:spcBef>
                <a:spcPts val="1000"/>
              </a:spcBef>
            </a:pPr>
            <a:r>
              <a:rPr lang="en-US" sz="3600" dirty="0">
                <a:solidFill>
                  <a:schemeClr val="accent2">
                    <a:alpha val="99000"/>
                  </a:schemeClr>
                </a:solidFill>
                <a:latin typeface="Segoe UI Light" pitchFamily="34" charset="0"/>
              </a:rPr>
              <a:t>Internal Endpoint</a:t>
            </a:r>
          </a:p>
          <a:p>
            <a:pPr marL="0" lvl="1"/>
            <a:r>
              <a:rPr lang="en-US" sz="2000" dirty="0"/>
              <a:t>Instance-to-instance communication</a:t>
            </a:r>
          </a:p>
          <a:p>
            <a:pPr marL="0" lvl="1"/>
            <a:r>
              <a:rPr lang="en-US" sz="2000" dirty="0"/>
              <a:t>Supported protocols: HTTP, TCP, UDP</a:t>
            </a:r>
          </a:p>
          <a:p>
            <a:pPr marL="0" lvl="1"/>
            <a:r>
              <a:rPr lang="en-US" sz="2000" dirty="0"/>
              <a:t>Port range supported</a:t>
            </a:r>
            <a:endParaRPr lang="en-US" sz="3600" dirty="0">
              <a:solidFill>
                <a:schemeClr val="accent2">
                  <a:alpha val="99000"/>
                </a:schemeClr>
              </a:solidFill>
              <a:latin typeface="Segoe UI Light" pitchFamily="34" charset="0"/>
            </a:endParaRPr>
          </a:p>
          <a:p>
            <a:pPr>
              <a:spcBef>
                <a:spcPts val="1000"/>
              </a:spcBef>
            </a:pPr>
            <a:r>
              <a:rPr lang="en-US" sz="3600" dirty="0">
                <a:solidFill>
                  <a:schemeClr val="accent2">
                    <a:alpha val="99000"/>
                  </a:schemeClr>
                </a:solidFill>
                <a:latin typeface="Segoe UI Light" pitchFamily="34" charset="0"/>
              </a:rPr>
              <a:t>Instance Input Endpoint</a:t>
            </a:r>
          </a:p>
          <a:p>
            <a:pPr marL="0" lvl="1"/>
            <a:r>
              <a:rPr lang="en-US" sz="2000" dirty="0"/>
              <a:t>Address specific service role instance</a:t>
            </a:r>
          </a:p>
          <a:p>
            <a:pPr marL="0" lvl="1"/>
            <a:r>
              <a:rPr lang="en-US" sz="2000" dirty="0"/>
              <a:t>Supported protocols: TCP, UDP</a:t>
            </a:r>
          </a:p>
          <a:p>
            <a:pPr>
              <a:spcBef>
                <a:spcPts val="1000"/>
              </a:spcBef>
            </a:pPr>
            <a:endParaRPr lang="en-US" sz="3600" dirty="0">
              <a:solidFill>
                <a:schemeClr val="accent2">
                  <a:alpha val="99000"/>
                </a:schemeClr>
              </a:solidFill>
              <a:latin typeface="Segoe UI Light" pitchFamily="34" charset="0"/>
            </a:endParaRPr>
          </a:p>
        </p:txBody>
      </p:sp>
      <p:graphicFrame>
        <p:nvGraphicFramePr>
          <p:cNvPr id="4" name="Object 3" hidden="1"/>
          <p:cNvGraphicFramePr>
            <a:graphicFrameLocks noChangeAspect="1"/>
          </p:cNvGraphicFramePr>
          <p:nvPr>
            <p:custDataLst>
              <p:tags r:id="rId3"/>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57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smtClean="0"/>
              <a:t>Networking in Windows Azure</a:t>
            </a:r>
            <a:endParaRPr lang="en-US" dirty="0"/>
          </a:p>
        </p:txBody>
      </p:sp>
    </p:spTree>
    <p:extLst>
      <p:ext uri="{BB962C8B-B14F-4D97-AF65-F5344CB8AC3E}">
        <p14:creationId xmlns:p14="http://schemas.microsoft.com/office/powerpoint/2010/main" val="17659139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custDataLst>
              <p:tags r:id="rId2"/>
            </p:custDataLst>
          </p:nvPr>
        </p:nvSpPr>
        <p:spPr>
          <a:xfrm>
            <a:off x="520701" y="1463675"/>
            <a:ext cx="11155680" cy="4678204"/>
          </a:xfrm>
        </p:spPr>
        <p:txBody>
          <a:bodyPr/>
          <a:lstStyle/>
          <a:p>
            <a:pPr>
              <a:spcBef>
                <a:spcPts val="1000"/>
              </a:spcBef>
            </a:pPr>
            <a:r>
              <a:rPr lang="en-US" sz="3600" dirty="0">
                <a:solidFill>
                  <a:schemeClr val="accent2">
                    <a:alpha val="99000"/>
                  </a:schemeClr>
                </a:solidFill>
                <a:latin typeface="Segoe UI Light" pitchFamily="34" charset="0"/>
              </a:rPr>
              <a:t>Name Resolution</a:t>
            </a:r>
          </a:p>
          <a:p>
            <a:pPr marL="0" lvl="1"/>
            <a:r>
              <a:rPr lang="en-US" sz="2000" dirty="0"/>
              <a:t>Windows Azure-provided DNS service for service-level name resolution</a:t>
            </a:r>
          </a:p>
          <a:p>
            <a:pPr marL="0" lvl="1"/>
            <a:r>
              <a:rPr lang="en-US" sz="2000" dirty="0"/>
              <a:t>Runtime APIs for instance identification</a:t>
            </a:r>
          </a:p>
          <a:p>
            <a:pPr marL="0" lvl="1"/>
            <a:r>
              <a:rPr lang="en-US" sz="2000" dirty="0"/>
              <a:t>Bring your own DNS server</a:t>
            </a:r>
            <a:endParaRPr lang="en-US" sz="3600" dirty="0">
              <a:solidFill>
                <a:schemeClr val="accent2">
                  <a:alpha val="99000"/>
                </a:schemeClr>
              </a:solidFill>
              <a:latin typeface="Segoe UI Light" pitchFamily="34" charset="0"/>
            </a:endParaRPr>
          </a:p>
          <a:p>
            <a:pPr>
              <a:spcBef>
                <a:spcPts val="1000"/>
              </a:spcBef>
            </a:pPr>
            <a:r>
              <a:rPr lang="en-US" sz="3600" dirty="0">
                <a:solidFill>
                  <a:schemeClr val="accent2">
                    <a:alpha val="99000"/>
                  </a:schemeClr>
                </a:solidFill>
                <a:latin typeface="Segoe UI Light" pitchFamily="34" charset="0"/>
              </a:rPr>
              <a:t>Load balancing behavior</a:t>
            </a:r>
          </a:p>
          <a:p>
            <a:pPr marL="0" lvl="1"/>
            <a:r>
              <a:rPr lang="en-US" sz="2000" dirty="0"/>
              <a:t>Define load balance endpoint sets</a:t>
            </a:r>
          </a:p>
          <a:p>
            <a:pPr marL="0" lvl="1"/>
            <a:r>
              <a:rPr lang="en-US" sz="2000" dirty="0"/>
              <a:t>Define custom load balance probe</a:t>
            </a:r>
            <a:endParaRPr lang="en-US" sz="3600" dirty="0">
              <a:solidFill>
                <a:schemeClr val="accent2">
                  <a:alpha val="99000"/>
                </a:schemeClr>
              </a:solidFill>
              <a:latin typeface="Segoe UI Light" pitchFamily="34" charset="0"/>
            </a:endParaRPr>
          </a:p>
          <a:p>
            <a:pPr>
              <a:spcBef>
                <a:spcPts val="1000"/>
              </a:spcBef>
            </a:pPr>
            <a:r>
              <a:rPr lang="en-US" sz="3600" dirty="0">
                <a:solidFill>
                  <a:schemeClr val="accent2">
                    <a:alpha val="99000"/>
                  </a:schemeClr>
                </a:solidFill>
                <a:latin typeface="Segoe UI Light" pitchFamily="34" charset="0"/>
              </a:rPr>
              <a:t>Traffic manager</a:t>
            </a:r>
          </a:p>
          <a:p>
            <a:pPr marL="0" lvl="1"/>
            <a:r>
              <a:rPr lang="en-US" sz="2000" dirty="0"/>
              <a:t>Load-balancing based on performance, round-robin, or failover</a:t>
            </a:r>
          </a:p>
          <a:p>
            <a:pPr>
              <a:spcBef>
                <a:spcPts val="1000"/>
              </a:spcBef>
            </a:pPr>
            <a:endParaRPr lang="en-US" sz="3600" dirty="0">
              <a:solidFill>
                <a:schemeClr val="accent2">
                  <a:alpha val="99000"/>
                </a:schemeClr>
              </a:solidFill>
              <a:latin typeface="Segoe UI Light" pitchFamily="34" charset="0"/>
            </a:endParaRPr>
          </a:p>
        </p:txBody>
      </p:sp>
      <p:graphicFrame>
        <p:nvGraphicFramePr>
          <p:cNvPr id="4" name="Object 3" hidden="1"/>
          <p:cNvGraphicFramePr>
            <a:graphicFrameLocks noChangeAspect="1"/>
          </p:cNvGraphicFramePr>
          <p:nvPr>
            <p:custDataLst>
              <p:tags r:id="rId3"/>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59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smtClean="0"/>
              <a:t>Networking in Windows Azure (cont.)</a:t>
            </a:r>
            <a:endParaRPr lang="en-US" dirty="0"/>
          </a:p>
        </p:txBody>
      </p:sp>
    </p:spTree>
    <p:extLst>
      <p:ext uri="{BB962C8B-B14F-4D97-AF65-F5344CB8AC3E}">
        <p14:creationId xmlns:p14="http://schemas.microsoft.com/office/powerpoint/2010/main" val="384686538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561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Local Storage</a:t>
            </a:r>
            <a:endParaRPr lang="en-US" dirty="0"/>
          </a:p>
        </p:txBody>
      </p:sp>
      <p:sp>
        <p:nvSpPr>
          <p:cNvPr id="3" name="Content Placeholder 2"/>
          <p:cNvSpPr>
            <a:spLocks noGrp="1"/>
          </p:cNvSpPr>
          <p:nvPr>
            <p:ph sz="quarter" idx="10"/>
            <p:custDataLst>
              <p:tags r:id="rId4"/>
            </p:custDataLst>
          </p:nvPr>
        </p:nvSpPr>
        <p:spPr>
          <a:xfrm>
            <a:off x="520701" y="1463675"/>
            <a:ext cx="11155680" cy="4844916"/>
          </a:xfrm>
        </p:spPr>
        <p:txBody>
          <a:bodyPr/>
          <a:lstStyle/>
          <a:p>
            <a:r>
              <a:rPr lang="en-US" sz="2800" dirty="0">
                <a:solidFill>
                  <a:schemeClr val="accent2">
                    <a:alpha val="99000"/>
                  </a:schemeClr>
                </a:solidFill>
                <a:latin typeface="Segoe UI Light" pitchFamily="34" charset="0"/>
              </a:rPr>
              <a:t>Role instances have available disk storage</a:t>
            </a:r>
          </a:p>
          <a:p>
            <a:pPr>
              <a:lnSpc>
                <a:spcPts val="3400"/>
              </a:lnSpc>
            </a:pPr>
            <a:r>
              <a:rPr lang="en-US" sz="2800" dirty="0">
                <a:solidFill>
                  <a:schemeClr val="accent2">
                    <a:alpha val="99000"/>
                  </a:schemeClr>
                </a:solidFill>
                <a:latin typeface="Segoe UI Light" pitchFamily="34" charset="0"/>
              </a:rPr>
              <a:t>Use LocalStorage element </a:t>
            </a:r>
            <a:br>
              <a:rPr lang="en-US" sz="2800" dirty="0">
                <a:solidFill>
                  <a:schemeClr val="accent2">
                    <a:alpha val="99000"/>
                  </a:schemeClr>
                </a:solidFill>
                <a:latin typeface="Segoe UI Light" pitchFamily="34" charset="0"/>
              </a:rPr>
            </a:br>
            <a:r>
              <a:rPr lang="en-US" sz="2800" dirty="0">
                <a:solidFill>
                  <a:schemeClr val="accent2">
                    <a:alpha val="99000"/>
                  </a:schemeClr>
                </a:solidFill>
                <a:latin typeface="Segoe UI Light" pitchFamily="34" charset="0"/>
              </a:rPr>
              <a:t>in service definition</a:t>
            </a:r>
          </a:p>
          <a:p>
            <a:pPr marL="0" lvl="1"/>
            <a:r>
              <a:rPr lang="en-US" sz="2000" dirty="0"/>
              <a:t>Name</a:t>
            </a:r>
          </a:p>
          <a:p>
            <a:pPr marL="0" lvl="1"/>
            <a:r>
              <a:rPr lang="en-US" sz="2000" dirty="0"/>
              <a:t>CleanOnRoleRecycle</a:t>
            </a:r>
          </a:p>
          <a:p>
            <a:pPr marL="0" lvl="1"/>
            <a:r>
              <a:rPr lang="en-US" sz="2000" dirty="0"/>
              <a:t>Size</a:t>
            </a:r>
          </a:p>
          <a:p>
            <a:pPr marL="0" lvl="1"/>
            <a:endParaRPr lang="en-US" sz="800" dirty="0"/>
          </a:p>
          <a:p>
            <a:pPr marL="0" lvl="1"/>
            <a:r>
              <a:rPr lang="en-US" dirty="0" smtClean="0">
                <a:solidFill>
                  <a:schemeClr val="accent2">
                    <a:alpha val="99000"/>
                  </a:schemeClr>
                </a:solidFill>
                <a:latin typeface="Segoe UI Light" pitchFamily="34" charset="0"/>
              </a:rPr>
              <a:t>Persistent but not guaranteed durable</a:t>
            </a:r>
          </a:p>
          <a:p>
            <a:pPr marL="0" lvl="1"/>
            <a:r>
              <a:rPr lang="en-US" sz="2000" dirty="0"/>
              <a:t>Good for cached resources or temporary files</a:t>
            </a:r>
          </a:p>
          <a:p>
            <a:pPr marL="0" lvl="1"/>
            <a:endParaRPr lang="en-US" sz="800" dirty="0"/>
          </a:p>
          <a:p>
            <a:pPr>
              <a:lnSpc>
                <a:spcPts val="3400"/>
              </a:lnSpc>
            </a:pPr>
            <a:r>
              <a:rPr lang="en-US" sz="2800" dirty="0">
                <a:solidFill>
                  <a:schemeClr val="accent2">
                    <a:alpha val="99000"/>
                  </a:schemeClr>
                </a:solidFill>
                <a:latin typeface="Segoe UI Light" pitchFamily="34" charset="0"/>
              </a:rPr>
              <a:t>Windows Azure Storage Drives provide </a:t>
            </a:r>
            <a:br>
              <a:rPr lang="en-US" sz="2800" dirty="0">
                <a:solidFill>
                  <a:schemeClr val="accent2">
                    <a:alpha val="99000"/>
                  </a:schemeClr>
                </a:solidFill>
                <a:latin typeface="Segoe UI Light" pitchFamily="34" charset="0"/>
              </a:rPr>
            </a:br>
            <a:r>
              <a:rPr lang="en-US" sz="2800" dirty="0">
                <a:solidFill>
                  <a:schemeClr val="accent2">
                    <a:alpha val="99000"/>
                  </a:schemeClr>
                </a:solidFill>
                <a:latin typeface="Segoe UI Light" pitchFamily="34" charset="0"/>
              </a:rPr>
              <a:t>guaranteed durable storage</a:t>
            </a:r>
          </a:p>
        </p:txBody>
      </p:sp>
      <p:sp>
        <p:nvSpPr>
          <p:cNvPr id="5" name="Freeform 34"/>
          <p:cNvSpPr>
            <a:spLocks noEditPoints="1"/>
          </p:cNvSpPr>
          <p:nvPr/>
        </p:nvSpPr>
        <p:spPr bwMode="auto">
          <a:xfrm>
            <a:off x="8572649" y="2193398"/>
            <a:ext cx="2367308" cy="2323040"/>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292929">
                  <a:lumMod val="50000"/>
                </a:srgbClr>
              </a:solidFill>
              <a:latin typeface="Segoe Light" pitchFamily="34" charset="0"/>
            </a:endParaRPr>
          </a:p>
        </p:txBody>
      </p:sp>
    </p:spTree>
    <p:extLst>
      <p:ext uri="{BB962C8B-B14F-4D97-AF65-F5344CB8AC3E}">
        <p14:creationId xmlns:p14="http://schemas.microsoft.com/office/powerpoint/2010/main" val="2387398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6643"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Local Storage</a:t>
            </a:r>
          </a:p>
        </p:txBody>
      </p:sp>
      <p:sp>
        <p:nvSpPr>
          <p:cNvPr id="4" name="Rectangle 3"/>
          <p:cNvSpPr/>
          <p:nvPr>
            <p:custDataLst>
              <p:tags r:id="rId4"/>
            </p:custDataLst>
          </p:nvPr>
        </p:nvSpPr>
        <p:spPr bwMode="auto">
          <a:xfrm>
            <a:off x="519112" y="1463675"/>
            <a:ext cx="11150601" cy="2403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685800" rIns="91436" bIns="45718" numCol="1" rtlCol="0" anchor="t" anchorCtr="0" compatLnSpc="1">
            <a:prstTxWarp prst="textNoShape">
              <a:avLst/>
            </a:prstTxWarp>
          </a:bodyPr>
          <a:lstStyle/>
          <a:p>
            <a:pPr defTabSz="914099" fontAlgn="base">
              <a:spcBef>
                <a:spcPts val="600"/>
              </a:spcBef>
              <a:spcAft>
                <a:spcPct val="0"/>
              </a:spcAft>
            </a:pPr>
            <a:r>
              <a:rPr lang="en-US" sz="2000" dirty="0">
                <a:ln>
                  <a:solidFill>
                    <a:srgbClr val="FFFFFF">
                      <a:alpha val="0"/>
                    </a:srgbClr>
                  </a:solidFill>
                </a:ln>
                <a:solidFill>
                  <a:srgbClr val="595959"/>
                </a:solidFill>
                <a:latin typeface="Consolas" pitchFamily="49" charset="0"/>
                <a:cs typeface="Consolas" pitchFamily="49" charset="0"/>
              </a:rPr>
              <a:t>&lt;LocalResources&gt;</a:t>
            </a:r>
          </a:p>
          <a:p>
            <a:pPr marL="465138" defTabSz="914099" fontAlgn="base">
              <a:spcBef>
                <a:spcPts val="600"/>
              </a:spcBef>
              <a:spcAft>
                <a:spcPct val="0"/>
              </a:spcAft>
            </a:pPr>
            <a:r>
              <a:rPr lang="en-US" sz="2000" dirty="0">
                <a:ln>
                  <a:solidFill>
                    <a:srgbClr val="FFFFFF">
                      <a:alpha val="0"/>
                    </a:srgbClr>
                  </a:solidFill>
                </a:ln>
                <a:solidFill>
                  <a:srgbClr val="595959"/>
                </a:solidFill>
                <a:latin typeface="Consolas" pitchFamily="49" charset="0"/>
                <a:cs typeface="Consolas" pitchFamily="49" charset="0"/>
              </a:rPr>
              <a:t>&lt;LocalStoragename="myLocalDisk" sizeInMB="10"</a:t>
            </a:r>
          </a:p>
          <a:p>
            <a:pPr marL="465138" defTabSz="914099" fontAlgn="base">
              <a:spcBef>
                <a:spcPts val="600"/>
              </a:spcBef>
              <a:spcAft>
                <a:spcPct val="0"/>
              </a:spcAft>
            </a:pPr>
            <a:r>
              <a:rPr lang="en-US" sz="2000" dirty="0">
                <a:ln>
                  <a:solidFill>
                    <a:srgbClr val="FFFFFF">
                      <a:alpha val="0"/>
                    </a:srgbClr>
                  </a:solidFill>
                </a:ln>
                <a:solidFill>
                  <a:srgbClr val="595959"/>
                </a:solidFill>
                <a:latin typeface="Consolas" pitchFamily="49" charset="0"/>
                <a:cs typeface="Consolas" pitchFamily="49" charset="0"/>
              </a:rPr>
              <a:t>   cleanOnRoleRecycle="false" /&gt;</a:t>
            </a:r>
          </a:p>
          <a:p>
            <a:pPr defTabSz="914099" fontAlgn="base">
              <a:spcBef>
                <a:spcPts val="600"/>
              </a:spcBef>
              <a:spcAft>
                <a:spcPct val="0"/>
              </a:spcAft>
            </a:pPr>
            <a:r>
              <a:rPr lang="en-US" sz="2000" dirty="0">
                <a:ln>
                  <a:solidFill>
                    <a:srgbClr val="FFFFFF">
                      <a:alpha val="0"/>
                    </a:srgbClr>
                  </a:solidFill>
                </a:ln>
                <a:solidFill>
                  <a:srgbClr val="595959"/>
                </a:solidFill>
                <a:latin typeface="Consolas" pitchFamily="49" charset="0"/>
                <a:cs typeface="Consolas" pitchFamily="49" charset="0"/>
              </a:rPr>
              <a:t>&lt;/LocalResources&gt;</a:t>
            </a:r>
          </a:p>
        </p:txBody>
      </p:sp>
      <p:sp>
        <p:nvSpPr>
          <p:cNvPr id="5" name="Rectangle 4"/>
          <p:cNvSpPr/>
          <p:nvPr>
            <p:custDataLst>
              <p:tags r:id="rId5"/>
            </p:custDataLst>
          </p:nvPr>
        </p:nvSpPr>
        <p:spPr bwMode="auto">
          <a:xfrm>
            <a:off x="519111" y="3867150"/>
            <a:ext cx="11150601"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685800" rIns="91436" bIns="45718" numCol="1" rtlCol="0" anchor="t" anchorCtr="0" compatLnSpc="1">
            <a:prstTxWarp prst="textNoShape">
              <a:avLst/>
            </a:prstTxWarp>
          </a:bodyPr>
          <a:lstStyle/>
          <a:p>
            <a:pPr defTabSz="914099" fontAlgn="base">
              <a:spcBef>
                <a:spcPts val="600"/>
              </a:spcBef>
              <a:spcAft>
                <a:spcPct val="0"/>
              </a:spcAft>
            </a:pPr>
            <a:r>
              <a:rPr lang="en-US" sz="2000" dirty="0">
                <a:ln>
                  <a:solidFill>
                    <a:srgbClr val="FFFFFF">
                      <a:alpha val="0"/>
                    </a:srgbClr>
                  </a:solidFill>
                </a:ln>
                <a:solidFill>
                  <a:srgbClr val="595959"/>
                </a:solidFill>
                <a:latin typeface="Consolas" pitchFamily="49" charset="0"/>
                <a:cs typeface="Consolas" pitchFamily="49" charset="0"/>
              </a:rPr>
              <a:t>string rootPath = RoleEnvironment.GetLocalResource["myLocalDisk"].RootPath;</a:t>
            </a:r>
          </a:p>
          <a:p>
            <a:pPr defTabSz="914099" fontAlgn="base">
              <a:spcBef>
                <a:spcPts val="600"/>
              </a:spcBef>
              <a:spcAft>
                <a:spcPct val="0"/>
              </a:spcAft>
            </a:pPr>
            <a:r>
              <a:rPr lang="en-US" sz="2000" dirty="0">
                <a:ln>
                  <a:solidFill>
                    <a:srgbClr val="FFFFFF">
                      <a:alpha val="0"/>
                    </a:srgbClr>
                  </a:solidFill>
                </a:ln>
                <a:solidFill>
                  <a:srgbClr val="595959"/>
                </a:solidFill>
                <a:latin typeface="Consolas" pitchFamily="49" charset="0"/>
                <a:cs typeface="Consolas" pitchFamily="49" charset="0"/>
              </a:rPr>
              <a:t>DirectoryInfo di = new DirectoryInfo(rootPath);</a:t>
            </a:r>
          </a:p>
          <a:p>
            <a:pPr defTabSz="914099" fontAlgn="base">
              <a:spcBef>
                <a:spcPts val="600"/>
              </a:spcBef>
              <a:spcAft>
                <a:spcPct val="0"/>
              </a:spcAft>
            </a:pPr>
            <a:r>
              <a:rPr lang="en-US" sz="2000" dirty="0">
                <a:ln>
                  <a:solidFill>
                    <a:srgbClr val="FFFFFF">
                      <a:alpha val="0"/>
                    </a:srgbClr>
                  </a:solidFill>
                </a:ln>
                <a:solidFill>
                  <a:srgbClr val="595959"/>
                </a:solidFill>
                <a:latin typeface="Consolas" pitchFamily="49" charset="0"/>
                <a:cs typeface="Consolas" pitchFamily="49" charset="0"/>
              </a:rPr>
              <a:t>foreach(di.EnumerateFiles())</a:t>
            </a:r>
          </a:p>
          <a:p>
            <a:pPr defTabSz="914099" fontAlgn="base">
              <a:spcBef>
                <a:spcPts val="600"/>
              </a:spcBef>
              <a:spcAft>
                <a:spcPct val="0"/>
              </a:spcAft>
            </a:pPr>
            <a:r>
              <a:rPr lang="en-US" sz="2400" dirty="0">
                <a:ln>
                  <a:solidFill>
                    <a:srgbClr val="FFFFFF">
                      <a:alpha val="0"/>
                    </a:srgbClr>
                  </a:solidFill>
                </a:ln>
                <a:solidFill>
                  <a:srgbClr val="595959"/>
                </a:solidFill>
              </a:rPr>
              <a:t> ….</a:t>
            </a:r>
          </a:p>
        </p:txBody>
      </p:sp>
      <p:sp>
        <p:nvSpPr>
          <p:cNvPr id="6" name="Rectangle 5"/>
          <p:cNvSpPr/>
          <p:nvPr>
            <p:custDataLst>
              <p:tags r:id="rId6"/>
            </p:custDataLst>
          </p:nvPr>
        </p:nvSpPr>
        <p:spPr>
          <a:xfrm>
            <a:off x="519112" y="1463674"/>
            <a:ext cx="11150601" cy="640080"/>
          </a:xfrm>
          <a:prstGeom prst="rect">
            <a:avLst/>
          </a:prstGeom>
          <a:solidFill>
            <a:schemeClr val="accent2"/>
          </a:solidFill>
        </p:spPr>
        <p:txBody>
          <a:bodyPr wrap="square" anchor="ctr">
            <a:noAutofit/>
          </a:bodyPr>
          <a:lstStyle/>
          <a:p>
            <a:pPr algn="ctr" defTabSz="914363"/>
            <a:r>
              <a:rPr lang="en-US" sz="3200" cap="all" dirty="0">
                <a:ln>
                  <a:solidFill>
                    <a:srgbClr val="FFFFFF">
                      <a:alpha val="0"/>
                    </a:srgbClr>
                  </a:solidFill>
                </a:ln>
                <a:solidFill>
                  <a:srgbClr val="FFFFFF">
                    <a:alpha val="99000"/>
                  </a:srgbClr>
                </a:solidFill>
              </a:rPr>
              <a:t>Define in Config</a:t>
            </a:r>
          </a:p>
        </p:txBody>
      </p:sp>
      <p:sp>
        <p:nvSpPr>
          <p:cNvPr id="7" name="Rectangle 6"/>
          <p:cNvSpPr/>
          <p:nvPr>
            <p:custDataLst>
              <p:tags r:id="rId7"/>
            </p:custDataLst>
          </p:nvPr>
        </p:nvSpPr>
        <p:spPr>
          <a:xfrm>
            <a:off x="519111" y="3867149"/>
            <a:ext cx="11150602" cy="640080"/>
          </a:xfrm>
          <a:prstGeom prst="rect">
            <a:avLst/>
          </a:prstGeom>
          <a:solidFill>
            <a:schemeClr val="accent4"/>
          </a:solidFill>
        </p:spPr>
        <p:txBody>
          <a:bodyPr wrap="square" anchor="ctr">
            <a:noAutofit/>
          </a:bodyPr>
          <a:lstStyle/>
          <a:p>
            <a:pPr algn="ctr" defTabSz="914363"/>
            <a:r>
              <a:rPr lang="en-US" sz="3200" cap="all" dirty="0">
                <a:ln>
                  <a:solidFill>
                    <a:srgbClr val="FFFFFF">
                      <a:alpha val="0"/>
                    </a:srgbClr>
                  </a:solidFill>
                </a:ln>
                <a:solidFill>
                  <a:srgbClr val="FFFFFF">
                    <a:alpha val="99000"/>
                  </a:srgbClr>
                </a:solidFill>
              </a:rPr>
              <a:t>Use in Code</a:t>
            </a:r>
          </a:p>
        </p:txBody>
      </p:sp>
    </p:spTree>
    <p:extLst>
      <p:ext uri="{BB962C8B-B14F-4D97-AF65-F5344CB8AC3E}">
        <p14:creationId xmlns:p14="http://schemas.microsoft.com/office/powerpoint/2010/main" val="22176572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766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Configuration Values</a:t>
            </a:r>
            <a:endParaRPr lang="en-US" dirty="0"/>
          </a:p>
        </p:txBody>
      </p:sp>
      <p:sp>
        <p:nvSpPr>
          <p:cNvPr id="3" name="Content Placeholder 2"/>
          <p:cNvSpPr>
            <a:spLocks noGrp="1"/>
          </p:cNvSpPr>
          <p:nvPr>
            <p:ph sz="quarter" idx="10"/>
            <p:custDataLst>
              <p:tags r:id="rId4"/>
            </p:custDataLst>
          </p:nvPr>
        </p:nvSpPr>
        <p:spPr>
          <a:xfrm>
            <a:off x="520701" y="1463676"/>
            <a:ext cx="11155680" cy="4152419"/>
          </a:xfrm>
        </p:spPr>
        <p:txBody>
          <a:bodyPr/>
          <a:lstStyle/>
          <a:p>
            <a:pPr>
              <a:spcBef>
                <a:spcPts val="800"/>
              </a:spcBef>
            </a:pPr>
            <a:r>
              <a:rPr lang="en-US" sz="3600" dirty="0">
                <a:solidFill>
                  <a:schemeClr val="accent2">
                    <a:alpha val="99000"/>
                  </a:schemeClr>
                </a:solidFill>
                <a:latin typeface="Segoe UI Light" pitchFamily="34" charset="0"/>
              </a:rPr>
              <a:t>Store arbitrary configuration string values</a:t>
            </a:r>
          </a:p>
          <a:p>
            <a:pPr marL="0" lvl="1"/>
            <a:r>
              <a:rPr lang="en-US" sz="2000" dirty="0"/>
              <a:t>Define in model</a:t>
            </a:r>
          </a:p>
          <a:p>
            <a:pPr marL="0" lvl="1"/>
            <a:r>
              <a:rPr lang="en-US" sz="2000" dirty="0"/>
              <a:t>Populate in configuration</a:t>
            </a:r>
          </a:p>
          <a:p>
            <a:pPr>
              <a:spcBef>
                <a:spcPts val="800"/>
              </a:spcBef>
            </a:pPr>
            <a:r>
              <a:rPr lang="en-US" sz="3600" dirty="0">
                <a:solidFill>
                  <a:schemeClr val="accent2">
                    <a:alpha val="99000"/>
                  </a:schemeClr>
                </a:solidFill>
                <a:latin typeface="Segoe UI Light" pitchFamily="34" charset="0"/>
              </a:rPr>
              <a:t>RoleEnvironment</a:t>
            </a:r>
          </a:p>
          <a:p>
            <a:pPr marL="0" lvl="1"/>
            <a:r>
              <a:rPr lang="en-US" sz="2000" dirty="0"/>
              <a:t>.GetConfigurationSettingValue()</a:t>
            </a:r>
          </a:p>
          <a:p>
            <a:pPr>
              <a:spcBef>
                <a:spcPts val="800"/>
              </a:spcBef>
            </a:pPr>
            <a:r>
              <a:rPr lang="en-US" sz="3600" dirty="0">
                <a:solidFill>
                  <a:schemeClr val="accent2">
                    <a:alpha val="99000"/>
                  </a:schemeClr>
                </a:solidFill>
                <a:latin typeface="Segoe UI Light" pitchFamily="34" charset="0"/>
              </a:rPr>
              <a:t>Don’t use web.config for values you wish </a:t>
            </a:r>
            <a:br>
              <a:rPr lang="en-US" sz="3600" dirty="0">
                <a:solidFill>
                  <a:schemeClr val="accent2">
                    <a:alpha val="99000"/>
                  </a:schemeClr>
                </a:solidFill>
                <a:latin typeface="Segoe UI Light" pitchFamily="34" charset="0"/>
              </a:rPr>
            </a:br>
            <a:r>
              <a:rPr lang="en-US" sz="3600" dirty="0">
                <a:solidFill>
                  <a:schemeClr val="accent2">
                    <a:alpha val="99000"/>
                  </a:schemeClr>
                </a:solidFill>
                <a:latin typeface="Segoe UI Light" pitchFamily="34" charset="0"/>
              </a:rPr>
              <a:t>to change at runtime</a:t>
            </a:r>
          </a:p>
          <a:p>
            <a:pPr marL="0" lvl="1"/>
            <a:r>
              <a:rPr lang="en-US" sz="2000" dirty="0"/>
              <a:t>App/Web.config is packaged with deployment change requires re-deploy</a:t>
            </a:r>
          </a:p>
          <a:p>
            <a:pPr marL="0" lvl="1"/>
            <a:r>
              <a:rPr lang="en-US" sz="2000" dirty="0"/>
              <a:t>*.cscfg supports change tracking and notification to running role instances</a:t>
            </a:r>
          </a:p>
        </p:txBody>
      </p:sp>
    </p:spTree>
    <p:extLst>
      <p:ext uri="{BB962C8B-B14F-4D97-AF65-F5344CB8AC3E}">
        <p14:creationId xmlns:p14="http://schemas.microsoft.com/office/powerpoint/2010/main" val="275936946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869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Upgrading Your Application</a:t>
            </a:r>
            <a:endParaRPr lang="en-US" dirty="0"/>
          </a:p>
        </p:txBody>
      </p:sp>
      <p:sp>
        <p:nvSpPr>
          <p:cNvPr id="3" name="Content Placeholder 2"/>
          <p:cNvSpPr>
            <a:spLocks noGrp="1"/>
          </p:cNvSpPr>
          <p:nvPr>
            <p:ph sz="quarter" idx="10"/>
            <p:custDataLst>
              <p:tags r:id="rId4"/>
            </p:custDataLst>
          </p:nvPr>
        </p:nvSpPr>
        <p:spPr>
          <a:xfrm>
            <a:off x="520701" y="1463675"/>
            <a:ext cx="11155680" cy="3685624"/>
          </a:xfrm>
        </p:spPr>
        <p:txBody>
          <a:bodyPr/>
          <a:lstStyle/>
          <a:p>
            <a:r>
              <a:rPr lang="en-US" sz="3600" dirty="0">
                <a:solidFill>
                  <a:schemeClr val="accent2">
                    <a:alpha val="99000"/>
                  </a:schemeClr>
                </a:solidFill>
                <a:latin typeface="Segoe UI Light" pitchFamily="34" charset="0"/>
              </a:rPr>
              <a:t>VIP Swap:</a:t>
            </a:r>
          </a:p>
          <a:p>
            <a:pPr marL="0" lvl="1"/>
            <a:r>
              <a:rPr lang="en-US" sz="2000" dirty="0"/>
              <a:t>Uses Staging and Production environments</a:t>
            </a:r>
          </a:p>
          <a:p>
            <a:pPr marL="0" lvl="1"/>
            <a:r>
              <a:rPr lang="en-US" sz="2000" dirty="0"/>
              <a:t>Allows to quickly swap environments</a:t>
            </a:r>
          </a:p>
          <a:p>
            <a:pPr marL="0" lvl="1"/>
            <a:r>
              <a:rPr lang="en-US" sz="2000" dirty="0"/>
              <a:t>Production: v1 </a:t>
            </a:r>
            <a:r>
              <a:rPr lang="en-US" sz="2000" dirty="0">
                <a:sym typeface="Wingdings 3"/>
              </a:rPr>
              <a:t></a:t>
            </a:r>
            <a:r>
              <a:rPr lang="en-US" sz="2000" dirty="0"/>
              <a:t> Staging: v2, after swap then Production: v2 </a:t>
            </a:r>
            <a:r>
              <a:rPr lang="en-US" sz="2000" dirty="0">
                <a:sym typeface="Wingdings 3"/>
              </a:rPr>
              <a:t></a:t>
            </a:r>
            <a:r>
              <a:rPr lang="en-US" sz="2000" dirty="0"/>
              <a:t> Staging: v1</a:t>
            </a:r>
          </a:p>
          <a:p>
            <a:r>
              <a:rPr lang="en-US" sz="3600" dirty="0">
                <a:solidFill>
                  <a:schemeClr val="accent2">
                    <a:alpha val="99000"/>
                  </a:schemeClr>
                </a:solidFill>
                <a:latin typeface="Segoe UI Light" pitchFamily="34" charset="0"/>
              </a:rPr>
              <a:t>In-Place Upgrade</a:t>
            </a:r>
          </a:p>
          <a:p>
            <a:pPr marL="0" lvl="1"/>
            <a:r>
              <a:rPr lang="en-US" sz="2000" dirty="0"/>
              <a:t>Performs a rolling upgrade on live service</a:t>
            </a:r>
          </a:p>
          <a:p>
            <a:pPr marL="0" lvl="1"/>
            <a:r>
              <a:rPr lang="en-US" sz="2000" dirty="0"/>
              <a:t>Entire service or a single role</a:t>
            </a:r>
          </a:p>
          <a:p>
            <a:pPr marL="0" lvl="1"/>
            <a:r>
              <a:rPr lang="en-US" sz="2000" dirty="0"/>
              <a:t>Manual or Automatic across update domains</a:t>
            </a:r>
          </a:p>
          <a:p>
            <a:pPr marL="0" lvl="1"/>
            <a:r>
              <a:rPr lang="en-US" sz="2000" dirty="0"/>
              <a:t>Cannot change Service Model</a:t>
            </a:r>
          </a:p>
        </p:txBody>
      </p:sp>
    </p:spTree>
    <p:extLst>
      <p:ext uri="{BB962C8B-B14F-4D97-AF65-F5344CB8AC3E}">
        <p14:creationId xmlns:p14="http://schemas.microsoft.com/office/powerpoint/2010/main" val="184336812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9715"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0"/>
                        <a:ext cx="158750" cy="158750"/>
                      </a:xfrm>
                      <a:prstGeom prst="rect">
                        <a:avLst/>
                      </a:prstGeom>
                    </p:spPr>
                  </p:pic>
                </p:oleObj>
              </mc:Fallback>
            </mc:AlternateContent>
          </a:graphicData>
        </a:graphic>
      </p:graphicFrame>
      <p:sp>
        <p:nvSpPr>
          <p:cNvPr id="7" name="Rectangle 6"/>
          <p:cNvSpPr/>
          <p:nvPr>
            <p:custDataLst>
              <p:tags r:id="rId3"/>
            </p:custDataLst>
          </p:nvPr>
        </p:nvSpPr>
        <p:spPr bwMode="auto">
          <a:xfrm>
            <a:off x="2003570" y="2502158"/>
            <a:ext cx="7523389" cy="37478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sz="2400" cap="all" dirty="0">
                <a:ln>
                  <a:solidFill>
                    <a:srgbClr val="FFFFFF">
                      <a:alpha val="0"/>
                    </a:srgbClr>
                  </a:solidFill>
                </a:ln>
                <a:solidFill>
                  <a:srgbClr val="595959">
                    <a:alpha val="99000"/>
                  </a:srgbClr>
                </a:solidFill>
              </a:rPr>
              <a:t>Role</a:t>
            </a:r>
          </a:p>
        </p:txBody>
      </p:sp>
      <p:sp>
        <p:nvSpPr>
          <p:cNvPr id="8" name="Rectangle 7"/>
          <p:cNvSpPr/>
          <p:nvPr>
            <p:custDataLst>
              <p:tags r:id="rId4"/>
            </p:custDataLst>
          </p:nvPr>
        </p:nvSpPr>
        <p:spPr bwMode="auto">
          <a:xfrm>
            <a:off x="2187084" y="3056768"/>
            <a:ext cx="3474720" cy="305409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noAutofit/>
          </a:bodyPr>
          <a:lstStyle/>
          <a:p>
            <a:pPr algn="ctr" defTabSz="914099" fontAlgn="base">
              <a:spcBef>
                <a:spcPct val="0"/>
              </a:spcBef>
              <a:spcAft>
                <a:spcPct val="0"/>
              </a:spcAft>
            </a:pPr>
            <a:r>
              <a:rPr lang="en-US" sz="2400" dirty="0">
                <a:ln>
                  <a:solidFill>
                    <a:srgbClr val="FFFFFF">
                      <a:alpha val="0"/>
                    </a:srgbClr>
                  </a:solidFill>
                </a:ln>
                <a:solidFill>
                  <a:srgbClr val="FFFFFF"/>
                </a:solidFill>
              </a:rPr>
              <a:t>Production</a:t>
            </a:r>
          </a:p>
        </p:txBody>
      </p:sp>
      <p:sp>
        <p:nvSpPr>
          <p:cNvPr id="13" name="Rectangle 12"/>
          <p:cNvSpPr/>
          <p:nvPr>
            <p:custDataLst>
              <p:tags r:id="rId5"/>
            </p:custDataLst>
          </p:nvPr>
        </p:nvSpPr>
        <p:spPr bwMode="auto">
          <a:xfrm>
            <a:off x="5843076" y="3056770"/>
            <a:ext cx="3474720" cy="304196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solidFill>
              </a:rPr>
              <a:t>Staging</a:t>
            </a:r>
          </a:p>
        </p:txBody>
      </p:sp>
      <p:sp>
        <p:nvSpPr>
          <p:cNvPr id="2" name="Title 1"/>
          <p:cNvSpPr>
            <a:spLocks noGrp="1"/>
          </p:cNvSpPr>
          <p:nvPr>
            <p:ph type="title"/>
            <p:custDataLst>
              <p:tags r:id="rId6"/>
            </p:custDataLst>
          </p:nvPr>
        </p:nvSpPr>
        <p:spPr/>
        <p:txBody>
          <a:bodyPr/>
          <a:lstStyle/>
          <a:p>
            <a:r>
              <a:rPr lang="en-US" dirty="0">
                <a:cs typeface="Segoe UI"/>
              </a:rPr>
              <a:t>VIP Swap</a:t>
            </a:r>
          </a:p>
        </p:txBody>
      </p:sp>
      <p:sp>
        <p:nvSpPr>
          <p:cNvPr id="39" name="Rectangle 38"/>
          <p:cNvSpPr/>
          <p:nvPr>
            <p:custDataLst>
              <p:tags r:id="rId7"/>
            </p:custDataLst>
          </p:nvPr>
        </p:nvSpPr>
        <p:spPr bwMode="auto">
          <a:xfrm>
            <a:off x="2187084" y="3056768"/>
            <a:ext cx="3474720" cy="305409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noAutofit/>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rPr>
              <a:t>Staging</a:t>
            </a:r>
          </a:p>
        </p:txBody>
      </p:sp>
      <p:sp>
        <p:nvSpPr>
          <p:cNvPr id="36" name="Rectangle 35"/>
          <p:cNvSpPr/>
          <p:nvPr>
            <p:custDataLst>
              <p:tags r:id="rId8"/>
            </p:custDataLst>
          </p:nvPr>
        </p:nvSpPr>
        <p:spPr bwMode="auto">
          <a:xfrm>
            <a:off x="5843076" y="3056768"/>
            <a:ext cx="3474720" cy="305409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noAutofit/>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rPr>
              <a:t>Production</a:t>
            </a:r>
          </a:p>
        </p:txBody>
      </p:sp>
      <p:sp>
        <p:nvSpPr>
          <p:cNvPr id="6" name="Rectangle 5"/>
          <p:cNvSpPr/>
          <p:nvPr>
            <p:custDataLst>
              <p:tags r:id="rId9"/>
            </p:custDataLst>
          </p:nvPr>
        </p:nvSpPr>
        <p:spPr bwMode="auto">
          <a:xfrm>
            <a:off x="2003570" y="1695450"/>
            <a:ext cx="7523389" cy="5041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cap="all" dirty="0">
                <a:ln>
                  <a:solidFill>
                    <a:srgbClr val="FFFFFF">
                      <a:alpha val="0"/>
                    </a:srgbClr>
                  </a:solidFill>
                </a:ln>
                <a:gradFill>
                  <a:gsLst>
                    <a:gs pos="0">
                      <a:srgbClr val="FFFFFF"/>
                    </a:gs>
                    <a:gs pos="100000">
                      <a:srgbClr val="FFFFFF"/>
                    </a:gs>
                  </a:gsLst>
                  <a:lin ang="5400000" scaled="0"/>
                </a:gradFill>
              </a:rPr>
              <a:t>Network Load Balancer</a:t>
            </a:r>
          </a:p>
        </p:txBody>
      </p:sp>
      <p:sp>
        <p:nvSpPr>
          <p:cNvPr id="9" name="Rectangle 8"/>
          <p:cNvSpPr/>
          <p:nvPr>
            <p:custDataLst>
              <p:tags r:id="rId10"/>
            </p:custDataLst>
          </p:nvPr>
        </p:nvSpPr>
        <p:spPr bwMode="auto">
          <a:xfrm>
            <a:off x="2308368" y="3855075"/>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1</a:t>
            </a:r>
          </a:p>
        </p:txBody>
      </p:sp>
      <p:sp>
        <p:nvSpPr>
          <p:cNvPr id="10" name="Rectangle 9"/>
          <p:cNvSpPr/>
          <p:nvPr>
            <p:custDataLst>
              <p:tags r:id="rId11"/>
            </p:custDataLst>
          </p:nvPr>
        </p:nvSpPr>
        <p:spPr bwMode="auto">
          <a:xfrm>
            <a:off x="3989848" y="3855075"/>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2</a:t>
            </a:r>
          </a:p>
        </p:txBody>
      </p:sp>
      <p:sp>
        <p:nvSpPr>
          <p:cNvPr id="11" name="Rectangle 10"/>
          <p:cNvSpPr/>
          <p:nvPr>
            <p:custDataLst>
              <p:tags r:id="rId12"/>
            </p:custDataLst>
          </p:nvPr>
        </p:nvSpPr>
        <p:spPr bwMode="auto">
          <a:xfrm>
            <a:off x="2308368" y="4955895"/>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3</a:t>
            </a:r>
          </a:p>
        </p:txBody>
      </p:sp>
      <p:sp>
        <p:nvSpPr>
          <p:cNvPr id="12" name="Rectangle 11"/>
          <p:cNvSpPr/>
          <p:nvPr>
            <p:custDataLst>
              <p:tags r:id="rId13"/>
            </p:custDataLst>
          </p:nvPr>
        </p:nvSpPr>
        <p:spPr bwMode="auto">
          <a:xfrm>
            <a:off x="3989848" y="4955895"/>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4</a:t>
            </a:r>
          </a:p>
        </p:txBody>
      </p:sp>
      <p:sp>
        <p:nvSpPr>
          <p:cNvPr id="14" name="Rectangle 13"/>
          <p:cNvSpPr/>
          <p:nvPr>
            <p:custDataLst>
              <p:tags r:id="rId14"/>
            </p:custDataLst>
          </p:nvPr>
        </p:nvSpPr>
        <p:spPr bwMode="auto">
          <a:xfrm>
            <a:off x="5964360" y="3855075"/>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1</a:t>
            </a:r>
          </a:p>
        </p:txBody>
      </p:sp>
      <p:sp>
        <p:nvSpPr>
          <p:cNvPr id="15" name="Rectangle 14"/>
          <p:cNvSpPr/>
          <p:nvPr>
            <p:custDataLst>
              <p:tags r:id="rId15"/>
            </p:custDataLst>
          </p:nvPr>
        </p:nvSpPr>
        <p:spPr bwMode="auto">
          <a:xfrm>
            <a:off x="7645840" y="3855075"/>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2</a:t>
            </a:r>
          </a:p>
        </p:txBody>
      </p:sp>
      <p:sp>
        <p:nvSpPr>
          <p:cNvPr id="16" name="Rectangle 15"/>
          <p:cNvSpPr/>
          <p:nvPr>
            <p:custDataLst>
              <p:tags r:id="rId16"/>
            </p:custDataLst>
          </p:nvPr>
        </p:nvSpPr>
        <p:spPr bwMode="auto">
          <a:xfrm>
            <a:off x="5964360" y="4955895"/>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3</a:t>
            </a:r>
          </a:p>
        </p:txBody>
      </p:sp>
      <p:sp>
        <p:nvSpPr>
          <p:cNvPr id="17" name="Rectangle 16"/>
          <p:cNvSpPr/>
          <p:nvPr>
            <p:custDataLst>
              <p:tags r:id="rId17"/>
            </p:custDataLst>
          </p:nvPr>
        </p:nvSpPr>
        <p:spPr bwMode="auto">
          <a:xfrm>
            <a:off x="7645840" y="4955895"/>
            <a:ext cx="1536192" cy="988217"/>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595959">
                    <a:alpha val="99000"/>
                  </a:srgbClr>
                </a:solidFill>
              </a:rPr>
              <a:t>VM</a:t>
            </a:r>
            <a:r>
              <a:rPr lang="en-US" sz="2200" baseline="-25000" dirty="0">
                <a:ln>
                  <a:solidFill>
                    <a:srgbClr val="FFFFFF">
                      <a:alpha val="0"/>
                    </a:srgbClr>
                  </a:solidFill>
                </a:ln>
                <a:solidFill>
                  <a:srgbClr val="595959">
                    <a:alpha val="99000"/>
                  </a:srgbClr>
                </a:solidFill>
              </a:rPr>
              <a:t>4</a:t>
            </a:r>
          </a:p>
        </p:txBody>
      </p:sp>
      <p:cxnSp>
        <p:nvCxnSpPr>
          <p:cNvPr id="18" name="Elbow Connector 17"/>
          <p:cNvCxnSpPr>
            <a:stCxn id="6" idx="2"/>
            <a:endCxn id="8" idx="0"/>
          </p:cNvCxnSpPr>
          <p:nvPr>
            <p:custDataLst>
              <p:tags r:id="rId18"/>
            </p:custDataLst>
          </p:nvPr>
        </p:nvCxnSpPr>
        <p:spPr>
          <a:xfrm rot="5400000">
            <a:off x="4416291" y="1707795"/>
            <a:ext cx="857126" cy="1840820"/>
          </a:xfrm>
          <a:prstGeom prst="bentConnector3">
            <a:avLst/>
          </a:prstGeom>
          <a:ln w="508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6" idx="2"/>
            <a:endCxn id="13" idx="0"/>
          </p:cNvCxnSpPr>
          <p:nvPr>
            <p:custDataLst>
              <p:tags r:id="rId19"/>
            </p:custDataLst>
          </p:nvPr>
        </p:nvCxnSpPr>
        <p:spPr>
          <a:xfrm rot="16200000" flipH="1">
            <a:off x="6244287" y="1720620"/>
            <a:ext cx="857127" cy="1815172"/>
          </a:xfrm>
          <a:prstGeom prst="bentConnector3">
            <a:avLst/>
          </a:prstGeom>
          <a:ln w="508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p:cNvSpPr/>
          <p:nvPr>
            <p:custDataLst>
              <p:tags r:id="rId20"/>
            </p:custDataLst>
          </p:nvPr>
        </p:nvSpPr>
        <p:spPr bwMode="auto">
          <a:xfrm>
            <a:off x="9871284" y="3507197"/>
            <a:ext cx="1756229" cy="1756229"/>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cap="all" dirty="0">
                <a:ln>
                  <a:solidFill>
                    <a:srgbClr val="FFFFFF">
                      <a:alpha val="0"/>
                    </a:srgbClr>
                  </a:solidFill>
                </a:ln>
                <a:gradFill>
                  <a:gsLst>
                    <a:gs pos="0">
                      <a:srgbClr val="FFFFFF"/>
                    </a:gs>
                    <a:gs pos="100000">
                      <a:srgbClr val="FFFFFF"/>
                    </a:gs>
                  </a:gsLst>
                  <a:lin ang="5400000" scaled="0"/>
                </a:gradFill>
              </a:rPr>
              <a:t>Package</a:t>
            </a:r>
          </a:p>
        </p:txBody>
      </p:sp>
      <p:cxnSp>
        <p:nvCxnSpPr>
          <p:cNvPr id="34" name="Straight Arrow Connector 33"/>
          <p:cNvCxnSpPr/>
          <p:nvPr>
            <p:custDataLst>
              <p:tags r:id="rId21"/>
            </p:custDataLst>
          </p:nvPr>
        </p:nvCxnSpPr>
        <p:spPr>
          <a:xfrm flipH="1">
            <a:off x="9317797" y="4385311"/>
            <a:ext cx="553486" cy="0"/>
          </a:xfrm>
          <a:prstGeom prst="straightConnector1">
            <a:avLst/>
          </a:prstGeom>
          <a:ln w="508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760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xit" presetSubtype="0" fill="hold" grpId="0"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39" grpId="0" animBg="1"/>
      <p:bldP spid="36" grpId="0" animBg="1"/>
      <p:bldP spid="14" grpId="0" animBg="1"/>
      <p:bldP spid="15" grpId="0" animBg="1"/>
      <p:bldP spid="16" grpId="0" animBg="1"/>
      <p:bldP spid="17" grpId="0" animBg="1"/>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097713" y="1463674"/>
            <a:ext cx="4572000" cy="2560320"/>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a:ln>
                  <a:solidFill>
                    <a:srgbClr val="FFFFFF">
                      <a:alpha val="0"/>
                    </a:srgbClr>
                  </a:solidFill>
                </a:ln>
                <a:solidFill>
                  <a:srgbClr val="595959"/>
                </a:solidFill>
              </a:rPr>
              <a:t>Role Instance</a:t>
            </a:r>
          </a:p>
        </p:txBody>
      </p:sp>
      <p:sp>
        <p:nvSpPr>
          <p:cNvPr id="2" name="Title 1"/>
          <p:cNvSpPr>
            <a:spLocks noGrp="1"/>
          </p:cNvSpPr>
          <p:nvPr>
            <p:ph type="title"/>
          </p:nvPr>
        </p:nvSpPr>
        <p:spPr>
          <a:xfrm>
            <a:off x="520701" y="228601"/>
            <a:ext cx="11149013" cy="747897"/>
          </a:xfrm>
        </p:spPr>
        <p:txBody>
          <a:bodyPr/>
          <a:lstStyle/>
          <a:p>
            <a:r>
              <a:rPr lang="en-US" dirty="0" smtClean="0"/>
              <a:t>Windows Azure Diagnostics</a:t>
            </a:r>
            <a:endParaRPr lang="en-US" dirty="0"/>
          </a:p>
        </p:txBody>
      </p:sp>
      <p:sp>
        <p:nvSpPr>
          <p:cNvPr id="3" name="Content Placeholder 2"/>
          <p:cNvSpPr>
            <a:spLocks noGrp="1"/>
          </p:cNvSpPr>
          <p:nvPr>
            <p:ph sz="quarter" idx="10"/>
          </p:nvPr>
        </p:nvSpPr>
        <p:spPr>
          <a:xfrm>
            <a:off x="520700" y="1463676"/>
            <a:ext cx="7806022" cy="4662815"/>
          </a:xfrm>
        </p:spPr>
        <p:txBody>
          <a:bodyPr/>
          <a:lstStyle/>
          <a:p>
            <a:r>
              <a:rPr lang="en-US" sz="2800" dirty="0">
                <a:solidFill>
                  <a:schemeClr val="accent2">
                    <a:alpha val="99000"/>
                  </a:schemeClr>
                </a:solidFill>
                <a:latin typeface="Segoe UI Light" pitchFamily="34" charset="0"/>
              </a:rPr>
              <a:t>Role Instance Starts</a:t>
            </a:r>
          </a:p>
          <a:p>
            <a:r>
              <a:rPr lang="en-US" sz="2800" dirty="0">
                <a:solidFill>
                  <a:schemeClr val="accent2">
                    <a:alpha val="99000"/>
                  </a:schemeClr>
                </a:solidFill>
                <a:latin typeface="Segoe UI Light" pitchFamily="34" charset="0"/>
              </a:rPr>
              <a:t>Diagnostic Monitor Starts</a:t>
            </a:r>
          </a:p>
          <a:p>
            <a:r>
              <a:rPr lang="en-US" sz="2800" dirty="0">
                <a:solidFill>
                  <a:schemeClr val="accent2">
                    <a:alpha val="99000"/>
                  </a:schemeClr>
                </a:solidFill>
                <a:latin typeface="Segoe UI Light" pitchFamily="34" charset="0"/>
              </a:rPr>
              <a:t>Monitor is configured</a:t>
            </a:r>
          </a:p>
          <a:p>
            <a:pPr marL="0" lvl="1"/>
            <a:r>
              <a:rPr lang="en-US" sz="1800" dirty="0"/>
              <a:t>Imperatively at Start time</a:t>
            </a:r>
          </a:p>
          <a:p>
            <a:pPr marL="0" lvl="1"/>
            <a:r>
              <a:rPr lang="en-US" sz="1800" dirty="0"/>
              <a:t>Remotely any time</a:t>
            </a:r>
          </a:p>
          <a:p>
            <a:pPr marL="0" lvl="1"/>
            <a:r>
              <a:rPr lang="en-US" sz="1800" dirty="0"/>
              <a:t>Configuration is saved in Storage</a:t>
            </a:r>
          </a:p>
          <a:p>
            <a:r>
              <a:rPr lang="en-US" sz="2800" dirty="0">
                <a:solidFill>
                  <a:schemeClr val="accent2">
                    <a:alpha val="99000"/>
                  </a:schemeClr>
                </a:solidFill>
                <a:latin typeface="Segoe UI Light" pitchFamily="34" charset="0"/>
              </a:rPr>
              <a:t>Monitor buffers data locally</a:t>
            </a:r>
          </a:p>
          <a:p>
            <a:pPr marL="0" lvl="1"/>
            <a:r>
              <a:rPr lang="en-US" sz="1800" dirty="0"/>
              <a:t>User can set a quota (FIFO)</a:t>
            </a:r>
          </a:p>
          <a:p>
            <a:r>
              <a:rPr lang="en-US" sz="2800" dirty="0">
                <a:solidFill>
                  <a:schemeClr val="accent2">
                    <a:alpha val="99000"/>
                  </a:schemeClr>
                </a:solidFill>
                <a:latin typeface="Segoe UI Light" pitchFamily="34" charset="0"/>
              </a:rPr>
              <a:t>User initiates transfer to storage from local buffer</a:t>
            </a:r>
          </a:p>
          <a:p>
            <a:pPr marL="0" lvl="1"/>
            <a:r>
              <a:rPr lang="en-US" sz="1800" dirty="0"/>
              <a:t>Scheduled </a:t>
            </a:r>
          </a:p>
          <a:p>
            <a:pPr marL="0" lvl="1"/>
            <a:r>
              <a:rPr lang="en-US" sz="1800" dirty="0"/>
              <a:t>On Demand</a:t>
            </a:r>
          </a:p>
        </p:txBody>
      </p:sp>
      <p:sp>
        <p:nvSpPr>
          <p:cNvPr id="6" name="Rectangle 5"/>
          <p:cNvSpPr/>
          <p:nvPr/>
        </p:nvSpPr>
        <p:spPr bwMode="auto">
          <a:xfrm>
            <a:off x="7189153" y="1950085"/>
            <a:ext cx="1828800" cy="73152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Role</a:t>
            </a:r>
          </a:p>
        </p:txBody>
      </p:sp>
      <p:sp>
        <p:nvSpPr>
          <p:cNvPr id="32" name="Down Arrow 31"/>
          <p:cNvSpPr/>
          <p:nvPr/>
        </p:nvSpPr>
        <p:spPr bwMode="auto">
          <a:xfrm>
            <a:off x="9109393" y="4023994"/>
            <a:ext cx="548640" cy="640080"/>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 name="Group 10"/>
          <p:cNvGrpSpPr/>
          <p:nvPr/>
        </p:nvGrpSpPr>
        <p:grpSpPr>
          <a:xfrm>
            <a:off x="8001140" y="4751387"/>
            <a:ext cx="2516049" cy="1508559"/>
            <a:chOff x="8793360" y="5181022"/>
            <a:chExt cx="844133" cy="506121"/>
          </a:xfrm>
        </p:grpSpPr>
        <p:sp>
          <p:nvSpPr>
            <p:cNvPr id="34" name="Freeform 6"/>
            <p:cNvSpPr>
              <a:spLocks/>
            </p:cNvSpPr>
            <p:nvPr/>
          </p:nvSpPr>
          <p:spPr bwMode="auto">
            <a:xfrm>
              <a:off x="9034154" y="5181022"/>
              <a:ext cx="603339" cy="323315"/>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w="6350">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35" name="Freeform 7"/>
            <p:cNvSpPr>
              <a:spLocks/>
            </p:cNvSpPr>
            <p:nvPr/>
          </p:nvSpPr>
          <p:spPr bwMode="auto">
            <a:xfrm>
              <a:off x="8793360" y="5321893"/>
              <a:ext cx="684505" cy="36525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w="6350">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grpSp>
        <p:nvGrpSpPr>
          <p:cNvPr id="41" name="Group 40"/>
          <p:cNvGrpSpPr/>
          <p:nvPr/>
        </p:nvGrpSpPr>
        <p:grpSpPr>
          <a:xfrm>
            <a:off x="9475153" y="1950085"/>
            <a:ext cx="2103120" cy="731520"/>
            <a:chOff x="9473565" y="1950085"/>
            <a:chExt cx="2103120" cy="731520"/>
          </a:xfrm>
        </p:grpSpPr>
        <p:sp>
          <p:nvSpPr>
            <p:cNvPr id="8" name="Rectangle 7"/>
            <p:cNvSpPr/>
            <p:nvPr/>
          </p:nvSpPr>
          <p:spPr bwMode="auto">
            <a:xfrm>
              <a:off x="9747885" y="1950085"/>
              <a:ext cx="1828800" cy="7315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Diagnostic</a:t>
              </a:r>
            </a:p>
            <a:p>
              <a:pPr algn="ctr" defTabSz="914099"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Monitors</a:t>
              </a:r>
            </a:p>
          </p:txBody>
        </p:sp>
        <p:cxnSp>
          <p:nvCxnSpPr>
            <p:cNvPr id="14" name="Straight Arrow Connector 13"/>
            <p:cNvCxnSpPr/>
            <p:nvPr/>
          </p:nvCxnSpPr>
          <p:spPr>
            <a:xfrm flipH="1">
              <a:off x="9473565" y="2315845"/>
              <a:ext cx="274320" cy="0"/>
            </a:xfrm>
            <a:prstGeom prst="straightConnector1">
              <a:avLst/>
            </a:prstGeom>
            <a:ln w="2540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a:stCxn id="6" idx="3"/>
          </p:cNvCxnSpPr>
          <p:nvPr/>
        </p:nvCxnSpPr>
        <p:spPr>
          <a:xfrm>
            <a:off x="9017953" y="2315845"/>
            <a:ext cx="640080" cy="0"/>
          </a:xfrm>
          <a:prstGeom prst="straightConnector1">
            <a:avLst/>
          </a:prstGeom>
          <a:ln w="25400">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737793" y="2681605"/>
            <a:ext cx="3291840" cy="1221740"/>
            <a:chOff x="7736205" y="2681605"/>
            <a:chExt cx="3291840" cy="1221740"/>
          </a:xfrm>
        </p:grpSpPr>
        <p:sp>
          <p:nvSpPr>
            <p:cNvPr id="7" name="Rectangle 6"/>
            <p:cNvSpPr/>
            <p:nvPr/>
          </p:nvSpPr>
          <p:spPr bwMode="auto">
            <a:xfrm>
              <a:off x="7736205" y="3171825"/>
              <a:ext cx="329184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Local directory storage</a:t>
              </a:r>
            </a:p>
          </p:txBody>
        </p:sp>
        <p:cxnSp>
          <p:nvCxnSpPr>
            <p:cNvPr id="37" name="Straight Arrow Connector 36"/>
            <p:cNvCxnSpPr>
              <a:stCxn id="6" idx="2"/>
            </p:cNvCxnSpPr>
            <p:nvPr/>
          </p:nvCxnSpPr>
          <p:spPr>
            <a:xfrm>
              <a:off x="8101965" y="2681605"/>
              <a:ext cx="0" cy="490220"/>
            </a:xfrm>
            <a:prstGeom prst="straightConnector1">
              <a:avLst/>
            </a:prstGeom>
            <a:ln w="25400">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0662285" y="2681605"/>
              <a:ext cx="0" cy="49022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0338435" y="2681605"/>
              <a:ext cx="0" cy="49022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370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Object 5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39" name="think-cell Slide" r:id="rId36" imgW="270" imgH="270" progId="TCLayout.ActiveDocument.1">
                  <p:embed/>
                </p:oleObj>
              </mc:Choice>
              <mc:Fallback>
                <p:oleObj name="think-cell Slide" r:id="rId36" imgW="270" imgH="270" progId="TCLayout.ActiveDocument.1">
                  <p:embed/>
                  <p:pic>
                    <p:nvPicPr>
                      <p:cNvPr id="0" name=""/>
                      <p:cNvPicPr/>
                      <p:nvPr/>
                    </p:nvPicPr>
                    <p:blipFill>
                      <a:blip r:embed="rId3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Windows Azure Service Architecture</a:t>
            </a:r>
          </a:p>
        </p:txBody>
      </p:sp>
      <p:sp>
        <p:nvSpPr>
          <p:cNvPr id="3" name="Rectangle 2"/>
          <p:cNvSpPr/>
          <p:nvPr>
            <p:custDataLst>
              <p:tags r:id="rId4"/>
            </p:custDataLst>
          </p:nvPr>
        </p:nvSpPr>
        <p:spPr bwMode="auto">
          <a:xfrm>
            <a:off x="519113" y="1460508"/>
            <a:ext cx="11158538" cy="548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cap="all" dirty="0">
                <a:ln>
                  <a:solidFill>
                    <a:srgbClr val="FFFFFF">
                      <a:alpha val="0"/>
                    </a:srgbClr>
                  </a:solidFill>
                </a:ln>
                <a:gradFill>
                  <a:gsLst>
                    <a:gs pos="0">
                      <a:srgbClr val="FFFFFF"/>
                    </a:gs>
                    <a:gs pos="100000">
                      <a:srgbClr val="FFFFFF"/>
                    </a:gs>
                  </a:gsLst>
                  <a:lin ang="5400000" scaled="0"/>
                </a:gradFill>
              </a:rPr>
              <a:t>The Internet via TCP or HTTP</a:t>
            </a:r>
          </a:p>
        </p:txBody>
      </p:sp>
      <p:sp>
        <p:nvSpPr>
          <p:cNvPr id="4" name="Rectangle 3"/>
          <p:cNvSpPr/>
          <p:nvPr>
            <p:custDataLst>
              <p:tags r:id="rId5"/>
            </p:custDataLst>
          </p:nvPr>
        </p:nvSpPr>
        <p:spPr bwMode="auto">
          <a:xfrm>
            <a:off x="516731" y="2009148"/>
            <a:ext cx="11158538" cy="42408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dirty="0">
                <a:ln>
                  <a:solidFill>
                    <a:srgbClr val="FFFFFF">
                      <a:alpha val="0"/>
                    </a:srgbClr>
                  </a:solidFill>
                </a:ln>
                <a:solidFill>
                  <a:srgbClr val="595959"/>
                </a:solidFill>
              </a:rPr>
              <a:t>Windows Azure Data Center</a:t>
            </a:r>
          </a:p>
        </p:txBody>
      </p:sp>
      <p:grpSp>
        <p:nvGrpSpPr>
          <p:cNvPr id="14" name="Group 13"/>
          <p:cNvGrpSpPr/>
          <p:nvPr>
            <p:custDataLst>
              <p:tags r:id="rId6"/>
            </p:custDataLst>
          </p:nvPr>
        </p:nvGrpSpPr>
        <p:grpSpPr>
          <a:xfrm>
            <a:off x="1168535" y="3394200"/>
            <a:ext cx="2027916" cy="1343297"/>
            <a:chOff x="1166947" y="3235251"/>
            <a:chExt cx="2027916" cy="1343297"/>
          </a:xfrm>
        </p:grpSpPr>
        <p:sp>
          <p:nvSpPr>
            <p:cNvPr id="5" name="Rectangle 4"/>
            <p:cNvSpPr/>
            <p:nvPr/>
          </p:nvSpPr>
          <p:spPr bwMode="auto">
            <a:xfrm>
              <a:off x="1430323" y="3235251"/>
              <a:ext cx="1764540" cy="1038463"/>
            </a:xfrm>
            <a:prstGeom prst="rect">
              <a:avLst/>
            </a:prstGeom>
            <a:solidFill>
              <a:schemeClr val="accent4"/>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6" name="Rectangle 5"/>
            <p:cNvSpPr/>
            <p:nvPr/>
          </p:nvSpPr>
          <p:spPr bwMode="auto">
            <a:xfrm>
              <a:off x="1309227" y="3381136"/>
              <a:ext cx="1764540" cy="1038463"/>
            </a:xfrm>
            <a:prstGeom prst="rect">
              <a:avLst/>
            </a:prstGeom>
            <a:solidFill>
              <a:schemeClr val="accent4"/>
            </a:solidFill>
            <a:ln w="50800">
              <a:solidFill>
                <a:schemeClr val="bg1">
                  <a:lumMod val="9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7" name="Rectangle 6"/>
            <p:cNvSpPr/>
            <p:nvPr/>
          </p:nvSpPr>
          <p:spPr bwMode="auto">
            <a:xfrm>
              <a:off x="1166947" y="3540085"/>
              <a:ext cx="1764540" cy="1038463"/>
            </a:xfrm>
            <a:prstGeom prst="rect">
              <a:avLst/>
            </a:prstGeom>
            <a:solidFill>
              <a:schemeClr val="accent4"/>
            </a:solidFill>
            <a:ln w="50800">
              <a:solidFill>
                <a:schemeClr val="bg1">
                  <a:lumMod val="95000"/>
                  <a:alpha val="99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b="1" dirty="0">
                  <a:ln>
                    <a:solidFill>
                      <a:srgbClr val="FFFFFF">
                        <a:alpha val="0"/>
                      </a:srgbClr>
                    </a:solidFill>
                  </a:ln>
                  <a:gradFill>
                    <a:gsLst>
                      <a:gs pos="0">
                        <a:srgbClr val="FFFFFF"/>
                      </a:gs>
                      <a:gs pos="100000">
                        <a:srgbClr val="FFFFFF"/>
                      </a:gs>
                    </a:gsLst>
                    <a:lin ang="5400000" scaled="0"/>
                  </a:gradFill>
                </a:rPr>
                <a:t>Web Role</a:t>
              </a:r>
            </a:p>
            <a:p>
              <a:pPr algn="ct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IIS as Host</a:t>
              </a:r>
            </a:p>
          </p:txBody>
        </p:sp>
      </p:grpSp>
      <p:grpSp>
        <p:nvGrpSpPr>
          <p:cNvPr id="15" name="Group 14"/>
          <p:cNvGrpSpPr/>
          <p:nvPr>
            <p:custDataLst>
              <p:tags r:id="rId7"/>
            </p:custDataLst>
          </p:nvPr>
        </p:nvGrpSpPr>
        <p:grpSpPr>
          <a:xfrm>
            <a:off x="9184775" y="3407262"/>
            <a:ext cx="2027916" cy="1330234"/>
            <a:chOff x="1166947" y="3248314"/>
            <a:chExt cx="2027916" cy="1330234"/>
          </a:xfrm>
        </p:grpSpPr>
        <p:sp>
          <p:nvSpPr>
            <p:cNvPr id="16" name="Rectangle 15"/>
            <p:cNvSpPr/>
            <p:nvPr/>
          </p:nvSpPr>
          <p:spPr bwMode="auto">
            <a:xfrm>
              <a:off x="1430323" y="3248314"/>
              <a:ext cx="1764540" cy="1038463"/>
            </a:xfrm>
            <a:prstGeom prst="rect">
              <a:avLst/>
            </a:prstGeom>
            <a:solidFill>
              <a:schemeClr val="accent4"/>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17" name="Rectangle 16"/>
            <p:cNvSpPr/>
            <p:nvPr/>
          </p:nvSpPr>
          <p:spPr bwMode="auto">
            <a:xfrm>
              <a:off x="1309227" y="3381136"/>
              <a:ext cx="1764540" cy="1038463"/>
            </a:xfrm>
            <a:prstGeom prst="rect">
              <a:avLst/>
            </a:prstGeom>
            <a:solidFill>
              <a:schemeClr val="accent4"/>
            </a:solidFill>
            <a:ln w="508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18" name="Rectangle 17"/>
            <p:cNvSpPr/>
            <p:nvPr/>
          </p:nvSpPr>
          <p:spPr bwMode="auto">
            <a:xfrm>
              <a:off x="1166947" y="3540085"/>
              <a:ext cx="1764540" cy="1038463"/>
            </a:xfrm>
            <a:prstGeom prst="rect">
              <a:avLst/>
            </a:prstGeom>
            <a:solidFill>
              <a:schemeClr val="accent4"/>
            </a:solidFill>
            <a:ln w="50800">
              <a:solidFill>
                <a:schemeClr val="bg1">
                  <a:lumMod val="95000"/>
                  <a:alpha val="9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ln>
                    <a:solidFill>
                      <a:srgbClr val="FFFFFF">
                        <a:alpha val="0"/>
                      </a:srgbClr>
                    </a:solidFill>
                  </a:ln>
                  <a:gradFill>
                    <a:gsLst>
                      <a:gs pos="0">
                        <a:srgbClr val="FFFFFF"/>
                      </a:gs>
                      <a:gs pos="100000">
                        <a:srgbClr val="FFFFFF"/>
                      </a:gs>
                    </a:gsLst>
                    <a:lin ang="5400000" scaled="0"/>
                  </a:gradFill>
                </a:rPr>
                <a:t>Web Role</a:t>
              </a:r>
            </a:p>
            <a:p>
              <a:pPr algn="ctr" defTabSz="914099" fontAlgn="base">
                <a:spcBef>
                  <a:spcPct val="0"/>
                </a:spcBef>
                <a:spcAft>
                  <a:spcPct val="0"/>
                </a:spcAft>
              </a:pPr>
              <a:r>
                <a:rPr lang="en-US" sz="1600" dirty="0">
                  <a:ln>
                    <a:solidFill>
                      <a:srgbClr val="FFFFFF">
                        <a:alpha val="0"/>
                      </a:srgbClr>
                    </a:solidFill>
                  </a:ln>
                  <a:gradFill>
                    <a:gsLst>
                      <a:gs pos="0">
                        <a:srgbClr val="FFFFFF"/>
                      </a:gs>
                      <a:gs pos="100000">
                        <a:srgbClr val="FFFFFF"/>
                      </a:gs>
                    </a:gsLst>
                    <a:lin ang="5400000" scaled="0"/>
                  </a:gradFill>
                </a:rPr>
                <a:t>Managed Interface Call</a:t>
              </a:r>
            </a:p>
          </p:txBody>
        </p:sp>
      </p:grpSp>
      <p:sp>
        <p:nvSpPr>
          <p:cNvPr id="19" name="Rectangle 18"/>
          <p:cNvSpPr/>
          <p:nvPr>
            <p:custDataLst>
              <p:tags r:id="rId8"/>
            </p:custDataLst>
          </p:nvPr>
        </p:nvSpPr>
        <p:spPr bwMode="auto">
          <a:xfrm>
            <a:off x="3916108" y="3465608"/>
            <a:ext cx="4359784" cy="2044304"/>
          </a:xfrm>
          <a:prstGeom prst="rect">
            <a:avLst/>
          </a:prstGeom>
          <a:solidFill>
            <a:schemeClr val="accent4"/>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2800" dirty="0">
                <a:ln>
                  <a:solidFill>
                    <a:srgbClr val="FFFFFF">
                      <a:alpha val="0"/>
                    </a:srgbClr>
                  </a:solidFill>
                </a:ln>
                <a:solidFill>
                  <a:srgbClr val="595959">
                    <a:alpha val="99000"/>
                  </a:srgbClr>
                </a:solidFill>
              </a:rPr>
              <a:t>Storage</a:t>
            </a:r>
          </a:p>
        </p:txBody>
      </p:sp>
      <p:sp>
        <p:nvSpPr>
          <p:cNvPr id="20" name="Oval 19"/>
          <p:cNvSpPr/>
          <p:nvPr>
            <p:custDataLst>
              <p:tags r:id="rId9"/>
            </p:custDataLst>
          </p:nvPr>
        </p:nvSpPr>
        <p:spPr bwMode="auto">
          <a:xfrm>
            <a:off x="1889140" y="2453149"/>
            <a:ext cx="607890" cy="6078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rgbClr val="FFFFFF">
                      <a:alpha val="0"/>
                    </a:srgbClr>
                  </a:solidFill>
                </a:ln>
                <a:solidFill>
                  <a:srgbClr val="FFFFFF"/>
                </a:solidFill>
              </a:rPr>
              <a:t>LB</a:t>
            </a:r>
          </a:p>
        </p:txBody>
      </p:sp>
      <p:sp>
        <p:nvSpPr>
          <p:cNvPr id="22" name="Oval 21"/>
          <p:cNvSpPr/>
          <p:nvPr>
            <p:custDataLst>
              <p:tags r:id="rId10"/>
            </p:custDataLst>
          </p:nvPr>
        </p:nvSpPr>
        <p:spPr bwMode="auto">
          <a:xfrm>
            <a:off x="10130980" y="2509755"/>
            <a:ext cx="607890" cy="6078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rgbClr val="FFFFFF">
                      <a:alpha val="0"/>
                    </a:srgbClr>
                  </a:solidFill>
                </a:ln>
                <a:solidFill>
                  <a:srgbClr val="FFFFFF"/>
                </a:solidFill>
              </a:rPr>
              <a:t>LB</a:t>
            </a:r>
          </a:p>
        </p:txBody>
      </p:sp>
      <p:sp>
        <p:nvSpPr>
          <p:cNvPr id="26" name="Rectangle 25"/>
          <p:cNvSpPr/>
          <p:nvPr>
            <p:custDataLst>
              <p:tags r:id="rId11"/>
            </p:custDataLst>
          </p:nvPr>
        </p:nvSpPr>
        <p:spPr>
          <a:xfrm>
            <a:off x="4084320" y="3554301"/>
            <a:ext cx="4023360" cy="548640"/>
          </a:xfrm>
          <a:prstGeom prst="rect">
            <a:avLst/>
          </a:prstGeom>
          <a:solidFill>
            <a:schemeClr val="accent4">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sp>
        <p:nvSpPr>
          <p:cNvPr id="27" name="Rectangle 26"/>
          <p:cNvSpPr/>
          <p:nvPr>
            <p:custDataLst>
              <p:tags r:id="rId12"/>
            </p:custDataLst>
          </p:nvPr>
        </p:nvSpPr>
        <p:spPr>
          <a:xfrm>
            <a:off x="4244199" y="3646577"/>
            <a:ext cx="592576" cy="364088"/>
          </a:xfrm>
          <a:prstGeom prst="rect">
            <a:avLst/>
          </a:prstGeom>
          <a:solidFill>
            <a:schemeClr val="accent4"/>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sp>
        <p:nvSpPr>
          <p:cNvPr id="28" name="Rectangle 27"/>
          <p:cNvSpPr/>
          <p:nvPr>
            <p:custDataLst>
              <p:tags r:id="rId13"/>
            </p:custDataLst>
          </p:nvPr>
        </p:nvSpPr>
        <p:spPr>
          <a:xfrm>
            <a:off x="4984919" y="3646577"/>
            <a:ext cx="592576" cy="364088"/>
          </a:xfrm>
          <a:prstGeom prst="rect">
            <a:avLst/>
          </a:prstGeom>
          <a:solidFill>
            <a:schemeClr val="accent4"/>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sp>
        <p:nvSpPr>
          <p:cNvPr id="29" name="Rectangle 28"/>
          <p:cNvSpPr/>
          <p:nvPr>
            <p:custDataLst>
              <p:tags r:id="rId14"/>
            </p:custDataLst>
          </p:nvPr>
        </p:nvSpPr>
        <p:spPr>
          <a:xfrm>
            <a:off x="6614505" y="3646577"/>
            <a:ext cx="592576" cy="364088"/>
          </a:xfrm>
          <a:prstGeom prst="rect">
            <a:avLst/>
          </a:prstGeom>
          <a:solidFill>
            <a:schemeClr val="accent4"/>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sp>
        <p:nvSpPr>
          <p:cNvPr id="30" name="Rectangle 29"/>
          <p:cNvSpPr/>
          <p:nvPr>
            <p:custDataLst>
              <p:tags r:id="rId15"/>
            </p:custDataLst>
          </p:nvPr>
        </p:nvSpPr>
        <p:spPr>
          <a:xfrm>
            <a:off x="7355224" y="3646577"/>
            <a:ext cx="592576" cy="364088"/>
          </a:xfrm>
          <a:prstGeom prst="rect">
            <a:avLst/>
          </a:prstGeom>
          <a:solidFill>
            <a:schemeClr val="accent4"/>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grpSp>
        <p:nvGrpSpPr>
          <p:cNvPr id="40" name="Group 39"/>
          <p:cNvGrpSpPr/>
          <p:nvPr/>
        </p:nvGrpSpPr>
        <p:grpSpPr>
          <a:xfrm>
            <a:off x="5689064" y="3777976"/>
            <a:ext cx="813872" cy="72816"/>
            <a:chOff x="5635167" y="3777976"/>
            <a:chExt cx="813872" cy="72816"/>
          </a:xfrm>
        </p:grpSpPr>
        <p:sp>
          <p:nvSpPr>
            <p:cNvPr id="31" name="Oval 30"/>
            <p:cNvSpPr/>
            <p:nvPr>
              <p:custDataLst>
                <p:tags r:id="rId28"/>
              </p:custDataLst>
            </p:nvPr>
          </p:nvSpPr>
          <p:spPr>
            <a:xfrm>
              <a:off x="5635167" y="3777976"/>
              <a:ext cx="73152" cy="72816"/>
            </a:xfrm>
            <a:prstGeom prst="ellipse">
              <a:avLst/>
            </a:prstGeom>
            <a:solidFill>
              <a:schemeClr val="accent6">
                <a:lumMod val="7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sp>
          <p:nvSpPr>
            <p:cNvPr id="32" name="Oval 31"/>
            <p:cNvSpPr/>
            <p:nvPr>
              <p:custDataLst>
                <p:tags r:id="rId29"/>
              </p:custDataLst>
            </p:nvPr>
          </p:nvSpPr>
          <p:spPr>
            <a:xfrm>
              <a:off x="5783311" y="3777976"/>
              <a:ext cx="73152" cy="72816"/>
            </a:xfrm>
            <a:prstGeom prst="ellipse">
              <a:avLst/>
            </a:prstGeom>
            <a:solidFill>
              <a:schemeClr val="accent6">
                <a:lumMod val="7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sp>
          <p:nvSpPr>
            <p:cNvPr id="33" name="Oval 32"/>
            <p:cNvSpPr/>
            <p:nvPr>
              <p:custDataLst>
                <p:tags r:id="rId30"/>
              </p:custDataLst>
            </p:nvPr>
          </p:nvSpPr>
          <p:spPr>
            <a:xfrm>
              <a:off x="5931455" y="3777976"/>
              <a:ext cx="73152" cy="72816"/>
            </a:xfrm>
            <a:prstGeom prst="ellipse">
              <a:avLst/>
            </a:prstGeom>
            <a:solidFill>
              <a:schemeClr val="accent6">
                <a:lumMod val="7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sp>
          <p:nvSpPr>
            <p:cNvPr id="34" name="Oval 33"/>
            <p:cNvSpPr/>
            <p:nvPr>
              <p:custDataLst>
                <p:tags r:id="rId31"/>
              </p:custDataLst>
            </p:nvPr>
          </p:nvSpPr>
          <p:spPr>
            <a:xfrm>
              <a:off x="6079599" y="3777976"/>
              <a:ext cx="73152" cy="72816"/>
            </a:xfrm>
            <a:prstGeom prst="ellipse">
              <a:avLst/>
            </a:prstGeom>
            <a:solidFill>
              <a:schemeClr val="accent6">
                <a:lumMod val="7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sp>
          <p:nvSpPr>
            <p:cNvPr id="35" name="Oval 34"/>
            <p:cNvSpPr/>
            <p:nvPr>
              <p:custDataLst>
                <p:tags r:id="rId32"/>
              </p:custDataLst>
            </p:nvPr>
          </p:nvSpPr>
          <p:spPr>
            <a:xfrm>
              <a:off x="6227743" y="3777976"/>
              <a:ext cx="73152" cy="72816"/>
            </a:xfrm>
            <a:prstGeom prst="ellipse">
              <a:avLst/>
            </a:prstGeom>
            <a:solidFill>
              <a:schemeClr val="accent6">
                <a:lumMod val="7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sp>
          <p:nvSpPr>
            <p:cNvPr id="36" name="Oval 35"/>
            <p:cNvSpPr/>
            <p:nvPr>
              <p:custDataLst>
                <p:tags r:id="rId33"/>
              </p:custDataLst>
            </p:nvPr>
          </p:nvSpPr>
          <p:spPr>
            <a:xfrm>
              <a:off x="6375887" y="3777976"/>
              <a:ext cx="73152" cy="72816"/>
            </a:xfrm>
            <a:prstGeom prst="ellipse">
              <a:avLst/>
            </a:prstGeom>
            <a:solidFill>
              <a:schemeClr val="accent6">
                <a:lumMod val="7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363"/>
              <a:endParaRPr lang="en-US" dirty="0">
                <a:ln>
                  <a:solidFill>
                    <a:srgbClr val="FFFFFF">
                      <a:alpha val="0"/>
                    </a:srgbClr>
                  </a:solidFill>
                </a:ln>
                <a:solidFill>
                  <a:srgbClr val="FFFFFF"/>
                </a:solidFill>
                <a:sym typeface="Segoe UI"/>
              </a:endParaRPr>
            </a:p>
          </p:txBody>
        </p:sp>
      </p:grpSp>
      <p:sp>
        <p:nvSpPr>
          <p:cNvPr id="25" name="TextBox 24"/>
          <p:cNvSpPr txBox="1"/>
          <p:nvPr>
            <p:custDataLst>
              <p:tags r:id="rId16"/>
            </p:custDataLst>
          </p:nvPr>
        </p:nvSpPr>
        <p:spPr>
          <a:xfrm>
            <a:off x="5454873" y="3646578"/>
            <a:ext cx="1287419" cy="364087"/>
          </a:xfrm>
          <a:prstGeom prst="rect">
            <a:avLst/>
          </a:prstGeom>
          <a:solidFill>
            <a:schemeClr val="accent4">
              <a:lumMod val="75000"/>
            </a:schemeClr>
          </a:solidFill>
          <a:ln>
            <a:noFill/>
          </a:ln>
          <a:effectLst/>
        </p:spPr>
        <p:style>
          <a:lnRef idx="1">
            <a:schemeClr val="dk1"/>
          </a:lnRef>
          <a:fillRef idx="2">
            <a:schemeClr val="dk1"/>
          </a:fillRef>
          <a:effectRef idx="1">
            <a:schemeClr val="dk1"/>
          </a:effectRef>
          <a:fontRef idx="minor">
            <a:schemeClr val="dk1"/>
          </a:fontRef>
        </p:style>
        <p:txBody>
          <a:bodyPr wrap="none" rtlCol="0">
            <a:noAutofit/>
          </a:bodyPr>
          <a:lstStyle/>
          <a:p>
            <a:pPr algn="ctr" defTabSz="914363"/>
            <a:r>
              <a:rPr lang="en-US" dirty="0">
                <a:ln>
                  <a:solidFill>
                    <a:srgbClr val="FFFFFF">
                      <a:alpha val="0"/>
                    </a:srgbClr>
                  </a:solidFill>
                </a:ln>
                <a:gradFill>
                  <a:gsLst>
                    <a:gs pos="0">
                      <a:srgbClr val="FFFFFF"/>
                    </a:gs>
                    <a:gs pos="100000">
                      <a:srgbClr val="FFFFFF"/>
                    </a:gs>
                  </a:gsLst>
                  <a:lin ang="5400000" scaled="0"/>
                </a:gradFill>
              </a:rPr>
              <a:t>Queues</a:t>
            </a:r>
          </a:p>
        </p:txBody>
      </p:sp>
      <p:cxnSp>
        <p:nvCxnSpPr>
          <p:cNvPr id="42" name="Elbow Connector 41"/>
          <p:cNvCxnSpPr>
            <a:stCxn id="18" idx="2"/>
          </p:cNvCxnSpPr>
          <p:nvPr>
            <p:custDataLst>
              <p:tags r:id="rId17"/>
            </p:custDataLst>
          </p:nvPr>
        </p:nvCxnSpPr>
        <p:spPr>
          <a:xfrm rot="5400000">
            <a:off x="7588325" y="3221040"/>
            <a:ext cx="962264" cy="3995176"/>
          </a:xfrm>
          <a:prstGeom prst="bentConnector2">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7" idx="2"/>
          </p:cNvCxnSpPr>
          <p:nvPr>
            <p:custDataLst>
              <p:tags r:id="rId18"/>
            </p:custDataLst>
          </p:nvPr>
        </p:nvCxnSpPr>
        <p:spPr>
          <a:xfrm rot="16200000" flipH="1">
            <a:off x="3470815" y="3317486"/>
            <a:ext cx="962264" cy="3802285"/>
          </a:xfrm>
          <a:prstGeom prst="bentConnector2">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6" idx="0"/>
          </p:cNvCxnSpPr>
          <p:nvPr>
            <p:custDataLst>
              <p:tags r:id="rId19"/>
            </p:custDataLst>
          </p:nvPr>
        </p:nvCxnSpPr>
        <p:spPr>
          <a:xfrm rot="16200000" flipV="1">
            <a:off x="8004653" y="1198533"/>
            <a:ext cx="302656" cy="4114800"/>
          </a:xfrm>
          <a:prstGeom prst="bentConnector2">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5" idx="0"/>
          </p:cNvCxnSpPr>
          <p:nvPr>
            <p:custDataLst>
              <p:tags r:id="rId20"/>
            </p:custDataLst>
          </p:nvPr>
        </p:nvCxnSpPr>
        <p:spPr>
          <a:xfrm rot="5400000" flipH="1" flipV="1">
            <a:off x="4055054" y="1350672"/>
            <a:ext cx="302657" cy="3784401"/>
          </a:xfrm>
          <a:prstGeom prst="bentConnector2">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 idx="2"/>
          </p:cNvCxnSpPr>
          <p:nvPr>
            <p:custDataLst>
              <p:tags r:id="rId21"/>
            </p:custDataLst>
          </p:nvPr>
        </p:nvCxnSpPr>
        <p:spPr>
          <a:xfrm>
            <a:off x="6098382" y="2009148"/>
            <a:ext cx="200" cy="1456460"/>
          </a:xfrm>
          <a:prstGeom prst="line">
            <a:avLst/>
          </a:prstGeom>
          <a:ln w="508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Oval 20"/>
          <p:cNvSpPr/>
          <p:nvPr>
            <p:custDataLst>
              <p:tags r:id="rId22"/>
            </p:custDataLst>
          </p:nvPr>
        </p:nvSpPr>
        <p:spPr bwMode="auto">
          <a:xfrm>
            <a:off x="5794437" y="2265060"/>
            <a:ext cx="607890" cy="6078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rgbClr val="FFFFFF">
                      <a:alpha val="0"/>
                    </a:srgbClr>
                  </a:solidFill>
                </a:ln>
                <a:solidFill>
                  <a:srgbClr val="FFFFFF"/>
                </a:solidFill>
              </a:rPr>
              <a:t>LB</a:t>
            </a:r>
          </a:p>
        </p:txBody>
      </p:sp>
      <p:cxnSp>
        <p:nvCxnSpPr>
          <p:cNvPr id="58" name="Straight Arrow Connector 57"/>
          <p:cNvCxnSpPr>
            <a:stCxn id="22" idx="0"/>
          </p:cNvCxnSpPr>
          <p:nvPr>
            <p:custDataLst>
              <p:tags r:id="rId23"/>
            </p:custDataLst>
          </p:nvPr>
        </p:nvCxnSpPr>
        <p:spPr>
          <a:xfrm flipV="1">
            <a:off x="10434925" y="2009149"/>
            <a:ext cx="0" cy="500607"/>
          </a:xfrm>
          <a:prstGeom prst="straightConnector1">
            <a:avLst/>
          </a:prstGeom>
          <a:ln w="41275">
            <a:solidFill>
              <a:schemeClr val="accent4"/>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22" idx="4"/>
          </p:cNvCxnSpPr>
          <p:nvPr>
            <p:custDataLst>
              <p:tags r:id="rId24"/>
            </p:custDataLst>
          </p:nvPr>
        </p:nvCxnSpPr>
        <p:spPr>
          <a:xfrm flipV="1">
            <a:off x="10434925" y="3117646"/>
            <a:ext cx="0" cy="276555"/>
          </a:xfrm>
          <a:prstGeom prst="straightConnector1">
            <a:avLst/>
          </a:prstGeom>
          <a:ln w="41275">
            <a:solidFill>
              <a:schemeClr val="accent4"/>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75" name="Flowchart: Multidocument 74"/>
          <p:cNvSpPr/>
          <p:nvPr>
            <p:custDataLst>
              <p:tags r:id="rId25"/>
            </p:custDataLst>
          </p:nvPr>
        </p:nvSpPr>
        <p:spPr>
          <a:xfrm>
            <a:off x="7129443" y="4275241"/>
            <a:ext cx="966502" cy="828432"/>
          </a:xfrm>
          <a:prstGeom prst="flowChartMultidocument">
            <a:avLst/>
          </a:prstGeom>
          <a:solidFill>
            <a:schemeClr val="tx2"/>
          </a:solidFill>
          <a:ln w="25400">
            <a:solidFill>
              <a:schemeClr val="accent4"/>
            </a:solidFill>
          </a:ln>
          <a:effectLst/>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dirty="0">
              <a:ln>
                <a:solidFill>
                  <a:srgbClr val="FFFFFF">
                    <a:alpha val="0"/>
                  </a:srgbClr>
                </a:solidFill>
              </a:ln>
              <a:solidFill>
                <a:srgbClr val="FFFFFF">
                  <a:lumMod val="65000"/>
                </a:srgbClr>
              </a:solidFill>
              <a:sym typeface="Segoe UI"/>
            </a:endParaRPr>
          </a:p>
        </p:txBody>
      </p:sp>
      <p:sp>
        <p:nvSpPr>
          <p:cNvPr id="78" name="Rectangle 77"/>
          <p:cNvSpPr/>
          <p:nvPr>
            <p:custDataLst>
              <p:tags r:id="rId26"/>
            </p:custDataLst>
          </p:nvPr>
        </p:nvSpPr>
        <p:spPr>
          <a:xfrm>
            <a:off x="4106372" y="5092927"/>
            <a:ext cx="738407" cy="338554"/>
          </a:xfrm>
          <a:prstGeom prst="rect">
            <a:avLst/>
          </a:prstGeom>
        </p:spPr>
        <p:txBody>
          <a:bodyPr wrap="none">
            <a:spAutoFit/>
          </a:bodyPr>
          <a:lstStyle/>
          <a:p>
            <a:pPr algn="ctr" defTabSz="914099" fontAlgn="base">
              <a:spcBef>
                <a:spcPct val="0"/>
              </a:spcBef>
              <a:spcAft>
                <a:spcPct val="0"/>
              </a:spcAft>
            </a:pPr>
            <a:r>
              <a:rPr lang="en-US" sz="1600" dirty="0">
                <a:ln>
                  <a:solidFill>
                    <a:srgbClr val="FFFFFF">
                      <a:alpha val="0"/>
                    </a:srgbClr>
                  </a:solidFill>
                </a:ln>
                <a:solidFill>
                  <a:srgbClr val="FFFFFF">
                    <a:alpha val="99000"/>
                  </a:srgbClr>
                </a:solidFill>
              </a:rPr>
              <a:t>Tables</a:t>
            </a:r>
          </a:p>
        </p:txBody>
      </p:sp>
      <p:sp>
        <p:nvSpPr>
          <p:cNvPr id="79" name="Rectangle 78"/>
          <p:cNvSpPr/>
          <p:nvPr>
            <p:custDataLst>
              <p:tags r:id="rId27"/>
            </p:custDataLst>
          </p:nvPr>
        </p:nvSpPr>
        <p:spPr>
          <a:xfrm>
            <a:off x="7189521" y="5092927"/>
            <a:ext cx="678391" cy="338554"/>
          </a:xfrm>
          <a:prstGeom prst="rect">
            <a:avLst/>
          </a:prstGeom>
        </p:spPr>
        <p:txBody>
          <a:bodyPr wrap="none">
            <a:spAutoFit/>
          </a:bodyPr>
          <a:lstStyle/>
          <a:p>
            <a:pPr algn="ctr" defTabSz="914099" fontAlgn="base">
              <a:spcBef>
                <a:spcPct val="0"/>
              </a:spcBef>
              <a:spcAft>
                <a:spcPct val="0"/>
              </a:spcAft>
            </a:pPr>
            <a:r>
              <a:rPr lang="en-US" sz="1600" dirty="0">
                <a:ln>
                  <a:solidFill>
                    <a:srgbClr val="FFFFFF">
                      <a:alpha val="0"/>
                    </a:srgbClr>
                  </a:solidFill>
                </a:ln>
                <a:solidFill>
                  <a:srgbClr val="FFFFFF">
                    <a:alpha val="99000"/>
                  </a:srgbClr>
                </a:solidFill>
              </a:rPr>
              <a:t>Blobs</a:t>
            </a:r>
          </a:p>
        </p:txBody>
      </p:sp>
      <p:grpSp>
        <p:nvGrpSpPr>
          <p:cNvPr id="37" name="Group 36"/>
          <p:cNvGrpSpPr/>
          <p:nvPr/>
        </p:nvGrpSpPr>
        <p:grpSpPr>
          <a:xfrm>
            <a:off x="4096055" y="4275241"/>
            <a:ext cx="925506" cy="777524"/>
            <a:chOff x="4094467" y="4246666"/>
            <a:chExt cx="925506" cy="777524"/>
          </a:xfrm>
        </p:grpSpPr>
        <p:pic>
          <p:nvPicPr>
            <p:cNvPr id="51" name="Picture 88"/>
            <p:cNvPicPr>
              <a:picLocks noChangeAspect="1" noChangeArrowheads="1"/>
            </p:cNvPicPr>
            <p:nvPr/>
          </p:nvPicPr>
          <p:blipFill>
            <a:blip r:embed="rId38" cstate="print">
              <a:duotone>
                <a:prstClr val="black"/>
                <a:schemeClr val="tx2">
                  <a:tint val="45000"/>
                  <a:satMod val="400000"/>
                </a:schemeClr>
              </a:duotone>
              <a:extLst>
                <a:ext uri="{BEBA8EAE-BF5A-486C-A8C5-ECC9F3942E4B}">
                  <a14:imgProps xmlns:a14="http://schemas.microsoft.com/office/drawing/2010/main">
                    <a14:imgLayer r:embed="rId3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094467" y="4246666"/>
              <a:ext cx="462753" cy="39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88"/>
            <p:cNvPicPr>
              <a:picLocks noChangeAspect="1" noChangeArrowheads="1"/>
            </p:cNvPicPr>
            <p:nvPr/>
          </p:nvPicPr>
          <p:blipFill>
            <a:blip r:embed="rId38" cstate="print">
              <a:duotone>
                <a:prstClr val="black"/>
                <a:schemeClr val="tx2">
                  <a:tint val="45000"/>
                  <a:satMod val="400000"/>
                </a:schemeClr>
              </a:duotone>
              <a:extLst>
                <a:ext uri="{BEBA8EAE-BF5A-486C-A8C5-ECC9F3942E4B}">
                  <a14:imgProps xmlns:a14="http://schemas.microsoft.com/office/drawing/2010/main">
                    <a14:imgLayer r:embed="rId3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557220" y="4316201"/>
              <a:ext cx="462753" cy="39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88"/>
            <p:cNvPicPr>
              <a:picLocks noChangeAspect="1" noChangeArrowheads="1"/>
            </p:cNvPicPr>
            <p:nvPr/>
          </p:nvPicPr>
          <p:blipFill>
            <a:blip r:embed="rId38" cstate="print">
              <a:duotone>
                <a:prstClr val="black"/>
                <a:schemeClr val="tx2">
                  <a:tint val="45000"/>
                  <a:satMod val="400000"/>
                </a:schemeClr>
              </a:duotone>
              <a:extLst>
                <a:ext uri="{BEBA8EAE-BF5A-486C-A8C5-ECC9F3942E4B}">
                  <a14:imgProps xmlns:a14="http://schemas.microsoft.com/office/drawing/2010/main">
                    <a14:imgLayer r:embed="rId3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42611" y="4629585"/>
              <a:ext cx="462753" cy="39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1273565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960" y="89420"/>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8788" y="3779520"/>
            <a:ext cx="2214880" cy="2527311"/>
          </a:xfrm>
          <a:prstGeom prst="rect">
            <a:avLst/>
          </a:prstGeom>
        </p:spPr>
      </p:pic>
      <p:sp>
        <p:nvSpPr>
          <p:cNvPr id="4" name="Rectangle 3"/>
          <p:cNvSpPr/>
          <p:nvPr/>
        </p:nvSpPr>
        <p:spPr bwMode="auto">
          <a:xfrm>
            <a:off x="5365436" y="1466706"/>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defTabSz="1218987"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4089" y="2590801"/>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br>
              <a:rPr lang="en-US" sz="4000" dirty="0">
                <a:solidFill>
                  <a:srgbClr val="00B0F0">
                    <a:alpha val="99000"/>
                  </a:srgbClr>
                </a:solidFill>
                <a:latin typeface="Segoe UI Light" pitchFamily="34" charset="0"/>
              </a:rPr>
            </a:br>
            <a:r>
              <a:rPr lang="en-US" sz="4000" dirty="0">
                <a:solidFill>
                  <a:srgbClr val="00B0F0">
                    <a:alpha val="99000"/>
                  </a:srgb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7428" y="1054024"/>
            <a:ext cx="1348677" cy="1333085"/>
          </a:xfrm>
          <a:prstGeom prst="rect">
            <a:avLst/>
          </a:prstGeom>
        </p:spPr>
      </p:pic>
    </p:spTree>
    <p:extLst>
      <p:ext uri="{BB962C8B-B14F-4D97-AF65-F5344CB8AC3E}">
        <p14:creationId xmlns:p14="http://schemas.microsoft.com/office/powerpoint/2010/main" val="84595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Deploying a web application</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2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SQL Database</a:t>
            </a:r>
            <a:endParaRPr lang="en-US" dirty="0"/>
          </a:p>
        </p:txBody>
      </p:sp>
    </p:spTree>
    <p:extLst>
      <p:ext uri="{BB962C8B-B14F-4D97-AF65-F5344CB8AC3E}">
        <p14:creationId xmlns:p14="http://schemas.microsoft.com/office/powerpoint/2010/main" val="187019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6874"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a:gradFill>
                  <a:gsLst>
                    <a:gs pos="85000">
                      <a:srgbClr val="FFFFFF"/>
                    </a:gs>
                    <a:gs pos="0">
                      <a:srgbClr val="FFFFFF"/>
                    </a:gs>
                  </a:gsLst>
                  <a:lin ang="5400000" scaled="0"/>
                </a:gradFill>
                <a:ea typeface="Segoe UI" pitchFamily="34" charset="0"/>
                <a:cs typeface="Segoe UI" pitchFamily="34" charset="0"/>
              </a:rPr>
              <a:t>DB</a:t>
            </a:r>
          </a:p>
        </p:txBody>
      </p:sp>
      <p:sp>
        <p:nvSpPr>
          <p:cNvPr id="8"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SQL database</a:t>
            </a:r>
          </a:p>
        </p:txBody>
      </p:sp>
      <p:sp>
        <p:nvSpPr>
          <p:cNvPr id="9" name="Content Placeholder 2"/>
          <p:cNvSpPr txBox="1">
            <a:spLocks/>
          </p:cNvSpPr>
          <p:nvPr/>
        </p:nvSpPr>
        <p:spPr>
          <a:xfrm>
            <a:off x="4688033" y="3286126"/>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Relational SQL Server Engine in the Cloud</a:t>
            </a:r>
          </a:p>
          <a:p>
            <a:pPr marL="3175" indent="0">
              <a:lnSpc>
                <a:spcPct val="100000"/>
              </a:lnSpc>
              <a:buNone/>
            </a:pPr>
            <a:r>
              <a:rPr lang="en-US" sz="2400" dirty="0">
                <a:solidFill>
                  <a:srgbClr val="5F5F5F">
                    <a:alpha val="99000"/>
                  </a:srgbClr>
                </a:solidFill>
                <a:latin typeface="Segoe UI"/>
              </a:rPr>
              <a:t>Clustered for high availability</a:t>
            </a:r>
          </a:p>
          <a:p>
            <a:pPr marL="3175" indent="0">
              <a:lnSpc>
                <a:spcPct val="100000"/>
              </a:lnSpc>
              <a:buNone/>
            </a:pPr>
            <a:r>
              <a:rPr lang="en-US" sz="2400" dirty="0">
                <a:solidFill>
                  <a:srgbClr val="5F5F5F">
                    <a:alpha val="99000"/>
                  </a:srgbClr>
                </a:solidFill>
                <a:latin typeface="Segoe UI"/>
              </a:rPr>
              <a:t>Fully Managed Service</a:t>
            </a:r>
          </a:p>
          <a:p>
            <a:pPr marL="3175" indent="0">
              <a:lnSpc>
                <a:spcPct val="100000"/>
              </a:lnSpc>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001048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evron 5"/>
          <p:cNvSpPr/>
          <p:nvPr/>
        </p:nvSpPr>
        <p:spPr bwMode="auto">
          <a:xfrm>
            <a:off x="5349286" y="1905000"/>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0" name="Chevron 9"/>
          <p:cNvSpPr/>
          <p:nvPr/>
        </p:nvSpPr>
        <p:spPr bwMode="auto">
          <a:xfrm>
            <a:off x="5369514" y="3802404"/>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A Server </a:t>
            </a:r>
            <a:r>
              <a:rPr lang="en-US" dirty="0" smtClean="0"/>
              <a:t>Is </a:t>
            </a:r>
            <a:r>
              <a:rPr lang="en-US" dirty="0"/>
              <a:t>N</a:t>
            </a:r>
            <a:r>
              <a:rPr lang="en-US" dirty="0" smtClean="0"/>
              <a:t>ot </a:t>
            </a:r>
            <a:r>
              <a:rPr lang="en-US" dirty="0"/>
              <a:t>A</a:t>
            </a:r>
            <a:r>
              <a:rPr lang="en-US" dirty="0" smtClean="0"/>
              <a:t> </a:t>
            </a:r>
            <a:r>
              <a:rPr lang="en-US" dirty="0"/>
              <a:t>Machine</a:t>
            </a:r>
          </a:p>
        </p:txBody>
      </p:sp>
      <p:sp>
        <p:nvSpPr>
          <p:cNvPr id="5" name="Rectangle 4"/>
          <p:cNvSpPr/>
          <p:nvPr/>
        </p:nvSpPr>
        <p:spPr bwMode="auto">
          <a:xfrm>
            <a:off x="3152186" y="1676400"/>
            <a:ext cx="1802402" cy="1802402"/>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gradFill>
                  <a:gsLst>
                    <a:gs pos="0">
                      <a:srgbClr val="FFFFFF"/>
                    </a:gs>
                    <a:gs pos="100000">
                      <a:srgbClr val="FFFFFF"/>
                    </a:gs>
                  </a:gsLst>
                  <a:lin ang="5400000" scaled="0"/>
                </a:gradFill>
              </a:rPr>
              <a:t>SQL Server</a:t>
            </a:r>
          </a:p>
        </p:txBody>
      </p:sp>
      <p:sp>
        <p:nvSpPr>
          <p:cNvPr id="8" name="Rectangle 7"/>
          <p:cNvSpPr/>
          <p:nvPr/>
        </p:nvSpPr>
        <p:spPr bwMode="auto">
          <a:xfrm>
            <a:off x="7254286" y="1676400"/>
            <a:ext cx="1802402" cy="1802402"/>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gradFill>
                  <a:gsLst>
                    <a:gs pos="0">
                      <a:srgbClr val="FFFFFF"/>
                    </a:gs>
                    <a:gs pos="100000">
                      <a:srgbClr val="FFFFFF"/>
                    </a:gs>
                  </a:gsLst>
                  <a:lin ang="5400000" scaled="0"/>
                </a:gradFill>
              </a:rPr>
              <a:t>A Machine</a:t>
            </a:r>
          </a:p>
        </p:txBody>
      </p:sp>
      <p:sp>
        <p:nvSpPr>
          <p:cNvPr id="9" name="Rectangle 8"/>
          <p:cNvSpPr/>
          <p:nvPr/>
        </p:nvSpPr>
        <p:spPr bwMode="auto">
          <a:xfrm>
            <a:off x="3139486" y="3688104"/>
            <a:ext cx="1802402" cy="1802402"/>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gradFill>
                  <a:gsLst>
                    <a:gs pos="0">
                      <a:srgbClr val="FFFFFF"/>
                    </a:gs>
                    <a:gs pos="100000">
                      <a:srgbClr val="FFFFFF"/>
                    </a:gs>
                  </a:gsLst>
                  <a:lin ang="5400000" scaled="0"/>
                </a:gradFill>
              </a:rPr>
              <a:t>SQL Database Server</a:t>
            </a:r>
          </a:p>
        </p:txBody>
      </p:sp>
      <p:sp>
        <p:nvSpPr>
          <p:cNvPr id="11" name="Rectangle 10"/>
          <p:cNvSpPr/>
          <p:nvPr/>
        </p:nvSpPr>
        <p:spPr bwMode="auto">
          <a:xfrm>
            <a:off x="7266986" y="3713504"/>
            <a:ext cx="1802402" cy="1802402"/>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gradFill>
                  <a:gsLst>
                    <a:gs pos="0">
                      <a:srgbClr val="FFFFFF"/>
                    </a:gs>
                    <a:gs pos="100000">
                      <a:srgbClr val="FFFFFF"/>
                    </a:gs>
                  </a:gsLst>
                  <a:lin ang="5400000" scaled="0"/>
                </a:gradFill>
              </a:rPr>
              <a:t>A TDS Endpoint</a:t>
            </a:r>
          </a:p>
        </p:txBody>
      </p:sp>
    </p:spTree>
    <p:extLst>
      <p:ext uri="{BB962C8B-B14F-4D97-AF65-F5344CB8AC3E}">
        <p14:creationId xmlns:p14="http://schemas.microsoft.com/office/powerpoint/2010/main" val="365830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ppt_x</p:attrName>
                                        </p:attrNameLst>
                                      </p:cBhvr>
                                      <p:tavLst>
                                        <p:tav tm="0">
                                          <p:val>
                                            <p:strVal val="#ppt_x-#ppt_w*1.125000"/>
                                          </p:val>
                                        </p:tav>
                                        <p:tav tm="100000">
                                          <p:val>
                                            <p:strVal val="#ppt_x"/>
                                          </p:val>
                                        </p:tav>
                                      </p:tavLst>
                                    </p:anim>
                                    <p:animEffect transition="in" filter="wipe(right)">
                                      <p:cBhvr>
                                        <p:cTn id="26" dur="5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5" grpId="0" animBg="1"/>
      <p:bldP spid="8" grpId="0" animBg="1"/>
      <p:bldP spid="9"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How It Works</a:t>
            </a:r>
          </a:p>
        </p:txBody>
      </p:sp>
      <p:sp>
        <p:nvSpPr>
          <p:cNvPr id="30" name="Content Placeholder 2"/>
          <p:cNvSpPr txBox="1">
            <a:spLocks/>
          </p:cNvSpPr>
          <p:nvPr/>
        </p:nvSpPr>
        <p:spPr>
          <a:xfrm>
            <a:off x="512939" y="1434270"/>
            <a:ext cx="5573712" cy="4459315"/>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3600" spc="-100" dirty="0">
                <a:solidFill>
                  <a:srgbClr val="00AEEF">
                    <a:alpha val="99000"/>
                  </a:srgbClr>
                </a:solidFill>
                <a:latin typeface="Segoe UI Light" pitchFamily="34" charset="0"/>
              </a:rPr>
              <a:t>Architecture</a:t>
            </a:r>
          </a:p>
          <a:p>
            <a:pPr marL="3175" lvl="1" indent="0" defTabSz="914325">
              <a:spcBef>
                <a:spcPts val="600"/>
              </a:spcBef>
              <a:buNone/>
            </a:pPr>
            <a:r>
              <a:rPr lang="en-US" sz="1800" spc="-51" dirty="0"/>
              <a:t>Client Layer -  Used by application to communicate directly with SQL Database.</a:t>
            </a:r>
          </a:p>
          <a:p>
            <a:pPr marL="3175" lvl="1" indent="0" defTabSz="914325">
              <a:spcBef>
                <a:spcPts val="600"/>
              </a:spcBef>
              <a:buNone/>
            </a:pPr>
            <a:r>
              <a:rPr lang="en-US" sz="1800" spc="-51" dirty="0"/>
              <a:t>Services Layer – Gateway between Client layer and Platform layer.</a:t>
            </a:r>
          </a:p>
          <a:p>
            <a:pPr marL="3175" lvl="1" indent="0" defTabSz="914325">
              <a:spcBef>
                <a:spcPts val="600"/>
              </a:spcBef>
              <a:buNone/>
            </a:pPr>
            <a:r>
              <a:rPr lang="en-US" sz="1800" spc="-51" dirty="0"/>
              <a:t>Platform Layer – Includes physical servicers and services that support the Services layer.</a:t>
            </a:r>
          </a:p>
          <a:p>
            <a:pPr marL="3175" lvl="1" indent="0" defTabSz="914325">
              <a:spcBef>
                <a:spcPts val="600"/>
              </a:spcBef>
              <a:buNone/>
            </a:pPr>
            <a:r>
              <a:rPr lang="en-US" sz="1800" spc="-51" dirty="0"/>
              <a:t>Infrastructure Layer – IT administration of the physical HW and OS.</a:t>
            </a:r>
            <a:br>
              <a:rPr lang="en-US" sz="1800" spc="-51" dirty="0"/>
            </a:br>
            <a:endParaRPr lang="en-US" sz="2400" dirty="0"/>
          </a:p>
        </p:txBody>
      </p:sp>
      <p:sp>
        <p:nvSpPr>
          <p:cNvPr id="79" name="Rectangle 78"/>
          <p:cNvSpPr/>
          <p:nvPr/>
        </p:nvSpPr>
        <p:spPr bwMode="auto">
          <a:xfrm>
            <a:off x="7518833" y="6336917"/>
            <a:ext cx="3976070" cy="235894"/>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FFFFFF"/>
                    </a:gs>
                    <a:gs pos="100000">
                      <a:srgbClr val="FFFFFF"/>
                    </a:gs>
                  </a:gsLst>
                  <a:lin ang="5400000" scaled="0"/>
                </a:gradFill>
              </a:rPr>
              <a:t>Infrastructure Layer</a:t>
            </a:r>
          </a:p>
        </p:txBody>
      </p:sp>
      <p:grpSp>
        <p:nvGrpSpPr>
          <p:cNvPr id="80" name="Group 79"/>
          <p:cNvGrpSpPr/>
          <p:nvPr/>
        </p:nvGrpSpPr>
        <p:grpSpPr>
          <a:xfrm>
            <a:off x="7567284" y="711292"/>
            <a:ext cx="3976070" cy="1445954"/>
            <a:chOff x="7517245" y="738821"/>
            <a:chExt cx="3976070" cy="1445954"/>
          </a:xfrm>
        </p:grpSpPr>
        <p:sp>
          <p:nvSpPr>
            <p:cNvPr id="3" name="Rectangle 2"/>
            <p:cNvSpPr/>
            <p:nvPr/>
          </p:nvSpPr>
          <p:spPr bwMode="auto">
            <a:xfrm>
              <a:off x="7517245" y="914037"/>
              <a:ext cx="932688" cy="685800"/>
            </a:xfrm>
            <a:prstGeom prst="rect">
              <a:avLst/>
            </a:prstGeom>
            <a:solidFill>
              <a:schemeClr val="accent2">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292929"/>
                      </a:gs>
                      <a:gs pos="100000">
                        <a:srgbClr val="292929"/>
                      </a:gs>
                    </a:gsLst>
                    <a:lin ang="5400000" scaled="0"/>
                  </a:gradFill>
                </a:rPr>
                <a:t>PHP</a:t>
              </a:r>
            </a:p>
          </p:txBody>
        </p:sp>
        <p:sp>
          <p:nvSpPr>
            <p:cNvPr id="39" name="Rectangle 38"/>
            <p:cNvSpPr/>
            <p:nvPr/>
          </p:nvSpPr>
          <p:spPr bwMode="auto">
            <a:xfrm>
              <a:off x="10270836" y="914037"/>
              <a:ext cx="1222479" cy="685800"/>
            </a:xfrm>
            <a:prstGeom prst="rect">
              <a:avLst/>
            </a:prstGeom>
            <a:solidFill>
              <a:schemeClr val="accent2">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292929"/>
                      </a:gs>
                      <a:gs pos="100000">
                        <a:srgbClr val="292929"/>
                      </a:gs>
                    </a:gsLst>
                    <a:lin ang="5400000" scaled="0"/>
                  </a:gradFill>
                </a:rPr>
                <a:t>WCF Data Services</a:t>
              </a:r>
            </a:p>
          </p:txBody>
        </p:sp>
        <p:sp>
          <p:nvSpPr>
            <p:cNvPr id="40" name="Rectangle 39"/>
            <p:cNvSpPr/>
            <p:nvPr/>
          </p:nvSpPr>
          <p:spPr bwMode="auto">
            <a:xfrm>
              <a:off x="8556153" y="914037"/>
              <a:ext cx="1631556" cy="685800"/>
            </a:xfrm>
            <a:prstGeom prst="rect">
              <a:avLst/>
            </a:prstGeom>
            <a:solidFill>
              <a:schemeClr val="accent2">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292929"/>
                      </a:gs>
                      <a:gs pos="100000">
                        <a:srgbClr val="292929"/>
                      </a:gs>
                    </a:gsLst>
                    <a:lin ang="5400000" scaled="0"/>
                  </a:gradFill>
                </a:rPr>
                <a:t>SQL Server</a:t>
              </a:r>
            </a:p>
            <a:p>
              <a:pPr algn="ctr" defTabSz="914099" fontAlgn="base">
                <a:spcBef>
                  <a:spcPct val="0"/>
                </a:spcBef>
                <a:spcAft>
                  <a:spcPct val="0"/>
                </a:spcAft>
              </a:pPr>
              <a:r>
                <a:rPr lang="en-US" sz="1200" dirty="0">
                  <a:gradFill>
                    <a:gsLst>
                      <a:gs pos="0">
                        <a:srgbClr val="292929"/>
                      </a:gs>
                      <a:gs pos="100000">
                        <a:srgbClr val="292929"/>
                      </a:gs>
                    </a:gsLst>
                    <a:lin ang="5400000" scaled="0"/>
                  </a:gradFill>
                </a:rPr>
                <a:t>Applications</a:t>
              </a:r>
            </a:p>
            <a:p>
              <a:pPr algn="ctr" defTabSz="914099" fontAlgn="base">
                <a:spcBef>
                  <a:spcPct val="0"/>
                </a:spcBef>
                <a:spcAft>
                  <a:spcPct val="0"/>
                </a:spcAft>
              </a:pPr>
              <a:r>
                <a:rPr lang="en-US" sz="1200" dirty="0">
                  <a:gradFill>
                    <a:gsLst>
                      <a:gs pos="0">
                        <a:srgbClr val="292929"/>
                      </a:gs>
                      <a:gs pos="100000">
                        <a:srgbClr val="292929"/>
                      </a:gs>
                    </a:gsLst>
                    <a:lin ang="5400000" scaled="0"/>
                  </a:gradFill>
                </a:rPr>
                <a:t>and Tools</a:t>
              </a:r>
            </a:p>
          </p:txBody>
        </p:sp>
        <p:sp>
          <p:nvSpPr>
            <p:cNvPr id="41" name="Rectangle 40"/>
            <p:cNvSpPr/>
            <p:nvPr/>
          </p:nvSpPr>
          <p:spPr bwMode="auto">
            <a:xfrm>
              <a:off x="7517245" y="1657566"/>
              <a:ext cx="2005446" cy="235894"/>
            </a:xfrm>
            <a:prstGeom prst="rect">
              <a:avLst/>
            </a:prstGeom>
            <a:solidFill>
              <a:schemeClr val="accent2">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292929"/>
                      </a:gs>
                      <a:gs pos="100000">
                        <a:srgbClr val="292929"/>
                      </a:gs>
                    </a:gsLst>
                    <a:lin ang="5400000" scaled="0"/>
                  </a:gradFill>
                </a:rPr>
                <a:t>ODBC</a:t>
              </a:r>
            </a:p>
          </p:txBody>
        </p:sp>
        <p:sp>
          <p:nvSpPr>
            <p:cNvPr id="42" name="Rectangle 41"/>
            <p:cNvSpPr/>
            <p:nvPr/>
          </p:nvSpPr>
          <p:spPr bwMode="auto">
            <a:xfrm>
              <a:off x="9642764" y="1657566"/>
              <a:ext cx="1850551" cy="235894"/>
            </a:xfrm>
            <a:prstGeom prst="rect">
              <a:avLst/>
            </a:prstGeom>
            <a:solidFill>
              <a:schemeClr val="accent2">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292929"/>
                      </a:gs>
                      <a:gs pos="100000">
                        <a:srgbClr val="292929"/>
                      </a:gs>
                    </a:gsLst>
                    <a:lin ang="5400000" scaled="0"/>
                  </a:gradFill>
                </a:rPr>
                <a:t>ADO.NET</a:t>
              </a:r>
            </a:p>
          </p:txBody>
        </p:sp>
        <p:sp>
          <p:nvSpPr>
            <p:cNvPr id="43" name="Rectangle 42"/>
            <p:cNvSpPr/>
            <p:nvPr/>
          </p:nvSpPr>
          <p:spPr bwMode="auto">
            <a:xfrm>
              <a:off x="7517245" y="1948881"/>
              <a:ext cx="3976070" cy="235894"/>
            </a:xfrm>
            <a:prstGeom prst="rect">
              <a:avLst/>
            </a:prstGeom>
            <a:solidFill>
              <a:schemeClr val="accent2">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gradFill>
                    <a:gsLst>
                      <a:gs pos="0">
                        <a:srgbClr val="292929"/>
                      </a:gs>
                      <a:gs pos="100000">
                        <a:srgbClr val="292929"/>
                      </a:gs>
                    </a:gsLst>
                    <a:lin ang="5400000" scaled="0"/>
                  </a:gradFill>
                </a:rPr>
                <a:t>Tabular Data Stream (TDS)</a:t>
              </a:r>
            </a:p>
          </p:txBody>
        </p:sp>
        <p:sp>
          <p:nvSpPr>
            <p:cNvPr id="83" name="TextBox 82"/>
            <p:cNvSpPr txBox="1"/>
            <p:nvPr/>
          </p:nvSpPr>
          <p:spPr>
            <a:xfrm>
              <a:off x="9144049" y="738821"/>
              <a:ext cx="708527" cy="138499"/>
            </a:xfrm>
            <a:prstGeom prst="rect">
              <a:avLst/>
            </a:prstGeom>
            <a:noFill/>
          </p:spPr>
          <p:txBody>
            <a:bodyPr wrap="none" lIns="0" tIns="0" rIns="0" bIns="0" rtlCol="0">
              <a:spAutoFit/>
            </a:bodyPr>
            <a:lstStyle/>
            <a:p>
              <a:pPr defTabSz="914363">
                <a:lnSpc>
                  <a:spcPct val="90000"/>
                </a:lnSpc>
                <a:spcBef>
                  <a:spcPct val="20000"/>
                </a:spcBef>
                <a:buSzPct val="80000"/>
              </a:pPr>
              <a:r>
                <a:rPr lang="en-US" sz="1000" b="1" dirty="0">
                  <a:gradFill>
                    <a:gsLst>
                      <a:gs pos="0">
                        <a:srgbClr val="292929"/>
                      </a:gs>
                      <a:gs pos="100000">
                        <a:srgbClr val="292929"/>
                      </a:gs>
                    </a:gsLst>
                    <a:lin ang="5400000" scaled="0"/>
                  </a:gradFill>
                </a:rPr>
                <a:t>Client Layer</a:t>
              </a:r>
              <a:endParaRPr lang="en-US" sz="1200" b="1" dirty="0">
                <a:gradFill>
                  <a:gsLst>
                    <a:gs pos="0">
                      <a:srgbClr val="292929"/>
                    </a:gs>
                    <a:gs pos="100000">
                      <a:srgbClr val="292929"/>
                    </a:gs>
                  </a:gsLst>
                  <a:lin ang="5400000" scaled="0"/>
                </a:gradFill>
              </a:endParaRPr>
            </a:p>
          </p:txBody>
        </p:sp>
      </p:grpSp>
      <p:grpSp>
        <p:nvGrpSpPr>
          <p:cNvPr id="91" name="Group 90"/>
          <p:cNvGrpSpPr/>
          <p:nvPr/>
        </p:nvGrpSpPr>
        <p:grpSpPr>
          <a:xfrm>
            <a:off x="7518833" y="2203204"/>
            <a:ext cx="3976070" cy="2084188"/>
            <a:chOff x="7517245" y="2203204"/>
            <a:chExt cx="3976070" cy="2084188"/>
          </a:xfrm>
        </p:grpSpPr>
        <p:cxnSp>
          <p:nvCxnSpPr>
            <p:cNvPr id="13" name="Straight Connector 12"/>
            <p:cNvCxnSpPr/>
            <p:nvPr/>
          </p:nvCxnSpPr>
          <p:spPr>
            <a:xfrm>
              <a:off x="7517245" y="2382991"/>
              <a:ext cx="397607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7245" y="2486300"/>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rPr>
                <a:t>Services Layer</a:t>
              </a:r>
            </a:p>
          </p:txBody>
        </p:sp>
        <p:sp>
          <p:nvSpPr>
            <p:cNvPr id="46" name="Rectangle 45"/>
            <p:cNvSpPr/>
            <p:nvPr/>
          </p:nvSpPr>
          <p:spPr bwMode="auto">
            <a:xfrm>
              <a:off x="8959585" y="2802550"/>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292929"/>
                    </a:gs>
                    <a:gs pos="100000">
                      <a:srgbClr val="292929"/>
                    </a:gs>
                  </a:gsLst>
                  <a:lin ang="5400000" scaled="0"/>
                </a:gradFill>
              </a:endParaRPr>
            </a:p>
          </p:txBody>
        </p:sp>
        <p:sp>
          <p:nvSpPr>
            <p:cNvPr id="50" name="Rectangle 49"/>
            <p:cNvSpPr/>
            <p:nvPr/>
          </p:nvSpPr>
          <p:spPr bwMode="auto">
            <a:xfrm>
              <a:off x="9048079" y="289832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Provisioning</a:t>
              </a:r>
            </a:p>
          </p:txBody>
        </p:sp>
        <p:sp>
          <p:nvSpPr>
            <p:cNvPr id="51" name="Rectangle 50"/>
            <p:cNvSpPr/>
            <p:nvPr/>
          </p:nvSpPr>
          <p:spPr bwMode="auto">
            <a:xfrm>
              <a:off x="9048079" y="333087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Billing and Metering</a:t>
              </a:r>
            </a:p>
          </p:txBody>
        </p:sp>
        <p:sp>
          <p:nvSpPr>
            <p:cNvPr id="52" name="Rectangle 51"/>
            <p:cNvSpPr/>
            <p:nvPr/>
          </p:nvSpPr>
          <p:spPr bwMode="auto">
            <a:xfrm>
              <a:off x="9048079" y="3760362"/>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Connection Routing</a:t>
              </a:r>
            </a:p>
          </p:txBody>
        </p:sp>
        <p:sp>
          <p:nvSpPr>
            <p:cNvPr id="53" name="Rectangle 52"/>
            <p:cNvSpPr/>
            <p:nvPr/>
          </p:nvSpPr>
          <p:spPr bwMode="auto">
            <a:xfrm>
              <a:off x="10150997" y="2802550"/>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292929"/>
                    </a:gs>
                    <a:gs pos="100000">
                      <a:srgbClr val="292929"/>
                    </a:gs>
                  </a:gsLst>
                  <a:lin ang="5400000" scaled="0"/>
                </a:gradFill>
              </a:endParaRPr>
            </a:p>
          </p:txBody>
        </p:sp>
        <p:sp>
          <p:nvSpPr>
            <p:cNvPr id="54" name="Rectangle 53"/>
            <p:cNvSpPr/>
            <p:nvPr/>
          </p:nvSpPr>
          <p:spPr bwMode="auto">
            <a:xfrm>
              <a:off x="10239491" y="289832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Provisioning</a:t>
              </a:r>
            </a:p>
          </p:txBody>
        </p:sp>
        <p:sp>
          <p:nvSpPr>
            <p:cNvPr id="55" name="Rectangle 54"/>
            <p:cNvSpPr/>
            <p:nvPr/>
          </p:nvSpPr>
          <p:spPr bwMode="auto">
            <a:xfrm>
              <a:off x="10239491" y="333087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Billing and Metering</a:t>
              </a:r>
            </a:p>
          </p:txBody>
        </p:sp>
        <p:sp>
          <p:nvSpPr>
            <p:cNvPr id="56" name="Rectangle 55"/>
            <p:cNvSpPr/>
            <p:nvPr/>
          </p:nvSpPr>
          <p:spPr bwMode="auto">
            <a:xfrm>
              <a:off x="10239491" y="3760362"/>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Connection Routing</a:t>
              </a:r>
            </a:p>
          </p:txBody>
        </p:sp>
        <p:sp>
          <p:nvSpPr>
            <p:cNvPr id="57" name="Rectangle 56"/>
            <p:cNvSpPr/>
            <p:nvPr/>
          </p:nvSpPr>
          <p:spPr bwMode="auto">
            <a:xfrm>
              <a:off x="7754240" y="2802550"/>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292929"/>
                    </a:gs>
                    <a:gs pos="100000">
                      <a:srgbClr val="292929"/>
                    </a:gs>
                  </a:gsLst>
                  <a:lin ang="5400000" scaled="0"/>
                </a:gradFill>
              </a:endParaRPr>
            </a:p>
          </p:txBody>
        </p:sp>
        <p:sp>
          <p:nvSpPr>
            <p:cNvPr id="58" name="Rectangle 57"/>
            <p:cNvSpPr/>
            <p:nvPr/>
          </p:nvSpPr>
          <p:spPr bwMode="auto">
            <a:xfrm>
              <a:off x="7842734" y="289832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Provisioning</a:t>
              </a:r>
            </a:p>
          </p:txBody>
        </p:sp>
        <p:sp>
          <p:nvSpPr>
            <p:cNvPr id="59" name="Rectangle 58"/>
            <p:cNvSpPr/>
            <p:nvPr/>
          </p:nvSpPr>
          <p:spPr bwMode="auto">
            <a:xfrm>
              <a:off x="7842734" y="333087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Billing and Metering</a:t>
              </a:r>
            </a:p>
          </p:txBody>
        </p:sp>
        <p:sp>
          <p:nvSpPr>
            <p:cNvPr id="60" name="Rectangle 59"/>
            <p:cNvSpPr/>
            <p:nvPr/>
          </p:nvSpPr>
          <p:spPr bwMode="auto">
            <a:xfrm>
              <a:off x="7842734" y="3760362"/>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Connection Routing</a:t>
              </a:r>
            </a:p>
          </p:txBody>
        </p:sp>
        <p:sp>
          <p:nvSpPr>
            <p:cNvPr id="17" name="TextBox 16"/>
            <p:cNvSpPr txBox="1"/>
            <p:nvPr/>
          </p:nvSpPr>
          <p:spPr>
            <a:xfrm>
              <a:off x="11286837" y="2992518"/>
              <a:ext cx="141064" cy="166199"/>
            </a:xfrm>
            <a:prstGeom prst="rect">
              <a:avLst/>
            </a:prstGeom>
            <a:noFill/>
          </p:spPr>
          <p:txBody>
            <a:bodyPr wrap="none" lIns="0" tIns="0" rIns="0" bIns="0" rtlCol="0">
              <a:spAutoFit/>
            </a:bodyPr>
            <a:lstStyle/>
            <a:p>
              <a:pPr defTabSz="914363">
                <a:lnSpc>
                  <a:spcPct val="90000"/>
                </a:lnSpc>
                <a:spcBef>
                  <a:spcPct val="20000"/>
                </a:spcBef>
                <a:buSzPct val="80000"/>
              </a:pPr>
              <a:r>
                <a:rPr lang="en-US" sz="1200" b="1" dirty="0">
                  <a:gradFill>
                    <a:gsLst>
                      <a:gs pos="0">
                        <a:srgbClr val="FFFFFF"/>
                      </a:gs>
                      <a:gs pos="100000">
                        <a:srgbClr val="FFFFFF"/>
                      </a:gs>
                    </a:gsLst>
                    <a:lin ang="5400000" scaled="0"/>
                  </a:gradFill>
                </a:rPr>
                <a:t>…</a:t>
              </a:r>
            </a:p>
          </p:txBody>
        </p:sp>
        <p:sp>
          <p:nvSpPr>
            <p:cNvPr id="61" name="TextBox 60"/>
            <p:cNvSpPr txBox="1"/>
            <p:nvPr/>
          </p:nvSpPr>
          <p:spPr>
            <a:xfrm>
              <a:off x="11286837" y="3425068"/>
              <a:ext cx="141064" cy="166199"/>
            </a:xfrm>
            <a:prstGeom prst="rect">
              <a:avLst/>
            </a:prstGeom>
            <a:noFill/>
          </p:spPr>
          <p:txBody>
            <a:bodyPr wrap="none" lIns="0" tIns="0" rIns="0" bIns="0" rtlCol="0">
              <a:spAutoFit/>
            </a:bodyPr>
            <a:lstStyle/>
            <a:p>
              <a:pPr defTabSz="914363">
                <a:lnSpc>
                  <a:spcPct val="90000"/>
                </a:lnSpc>
                <a:spcBef>
                  <a:spcPct val="20000"/>
                </a:spcBef>
                <a:buSzPct val="80000"/>
              </a:pPr>
              <a:r>
                <a:rPr lang="en-US" sz="1200" b="1" dirty="0">
                  <a:gradFill>
                    <a:gsLst>
                      <a:gs pos="0">
                        <a:srgbClr val="FFFFFF"/>
                      </a:gs>
                      <a:gs pos="100000">
                        <a:srgbClr val="FFFFFF"/>
                      </a:gs>
                    </a:gsLst>
                    <a:lin ang="5400000" scaled="0"/>
                  </a:gradFill>
                </a:rPr>
                <a:t>…</a:t>
              </a:r>
            </a:p>
          </p:txBody>
        </p:sp>
        <p:sp>
          <p:nvSpPr>
            <p:cNvPr id="62" name="TextBox 61"/>
            <p:cNvSpPr txBox="1"/>
            <p:nvPr/>
          </p:nvSpPr>
          <p:spPr>
            <a:xfrm>
              <a:off x="11286837" y="3854559"/>
              <a:ext cx="141064" cy="166199"/>
            </a:xfrm>
            <a:prstGeom prst="rect">
              <a:avLst/>
            </a:prstGeom>
            <a:noFill/>
          </p:spPr>
          <p:txBody>
            <a:bodyPr wrap="none" lIns="0" tIns="0" rIns="0" bIns="0" rtlCol="0">
              <a:spAutoFit/>
            </a:bodyPr>
            <a:lstStyle/>
            <a:p>
              <a:pPr defTabSz="914363">
                <a:lnSpc>
                  <a:spcPct val="90000"/>
                </a:lnSpc>
                <a:spcBef>
                  <a:spcPct val="20000"/>
                </a:spcBef>
                <a:buSzPct val="80000"/>
              </a:pPr>
              <a:r>
                <a:rPr lang="en-US" sz="1200" b="1" dirty="0">
                  <a:gradFill>
                    <a:gsLst>
                      <a:gs pos="0">
                        <a:srgbClr val="FFFFFF"/>
                      </a:gs>
                      <a:gs pos="100000">
                        <a:srgbClr val="FFFFFF"/>
                      </a:gs>
                    </a:gsLst>
                    <a:lin ang="5400000" scaled="0"/>
                  </a:gradFill>
                </a:rPr>
                <a:t>…</a:t>
              </a:r>
            </a:p>
          </p:txBody>
        </p:sp>
        <p:cxnSp>
          <p:nvCxnSpPr>
            <p:cNvPr id="82" name="Straight Arrow Connector 81"/>
            <p:cNvCxnSpPr/>
            <p:nvPr/>
          </p:nvCxnSpPr>
          <p:spPr>
            <a:xfrm flipV="1">
              <a:off x="9534277" y="2243104"/>
              <a:ext cx="0" cy="243196"/>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0327" y="2203204"/>
              <a:ext cx="512961" cy="138499"/>
            </a:xfrm>
            <a:prstGeom prst="rect">
              <a:avLst/>
            </a:prstGeom>
            <a:noFill/>
          </p:spPr>
          <p:txBody>
            <a:bodyPr wrap="none" lIns="0" tIns="0" rIns="0" bIns="0" rtlCol="0">
              <a:spAutoFit/>
            </a:bodyPr>
            <a:lstStyle/>
            <a:p>
              <a:pPr defTabSz="914363">
                <a:lnSpc>
                  <a:spcPct val="90000"/>
                </a:lnSpc>
                <a:spcBef>
                  <a:spcPct val="20000"/>
                </a:spcBef>
                <a:buSzPct val="80000"/>
              </a:pPr>
              <a:r>
                <a:rPr lang="en-US" sz="1000" dirty="0">
                  <a:gradFill>
                    <a:gsLst>
                      <a:gs pos="0">
                        <a:srgbClr val="292929"/>
                      </a:gs>
                      <a:gs pos="100000">
                        <a:srgbClr val="292929"/>
                      </a:gs>
                    </a:gsLst>
                    <a:lin ang="5400000" scaled="0"/>
                  </a:gradFill>
                </a:rPr>
                <a:t>TDS+SSL</a:t>
              </a:r>
            </a:p>
          </p:txBody>
        </p:sp>
      </p:grpSp>
      <p:grpSp>
        <p:nvGrpSpPr>
          <p:cNvPr id="3072" name="Group 3071"/>
          <p:cNvGrpSpPr/>
          <p:nvPr/>
        </p:nvGrpSpPr>
        <p:grpSpPr>
          <a:xfrm>
            <a:off x="7518832" y="4348917"/>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rPr>
                <a:t>Platform Layer</a:t>
              </a:r>
            </a:p>
          </p:txBody>
        </p:sp>
        <p:sp>
          <p:nvSpPr>
            <p:cNvPr id="64" name="Rectangle 63"/>
            <p:cNvSpPr/>
            <p:nvPr/>
          </p:nvSpPr>
          <p:spPr bwMode="auto">
            <a:xfrm>
              <a:off x="8959584" y="464513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292929"/>
                    </a:gs>
                    <a:gs pos="100000">
                      <a:srgbClr val="292929"/>
                    </a:gs>
                  </a:gsLst>
                  <a:lin ang="5400000" scaled="0"/>
                </a:gradFill>
              </a:endParaRPr>
            </a:p>
          </p:txBody>
        </p:sp>
        <p:sp>
          <p:nvSpPr>
            <p:cNvPr id="65" name="Rectangle 64"/>
            <p:cNvSpPr/>
            <p:nvPr/>
          </p:nvSpPr>
          <p:spPr bwMode="auto">
            <a:xfrm>
              <a:off x="9048078" y="47409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SQL Server</a:t>
              </a:r>
            </a:p>
          </p:txBody>
        </p:sp>
        <p:sp>
          <p:nvSpPr>
            <p:cNvPr id="66" name="Rectangle 65"/>
            <p:cNvSpPr/>
            <p:nvPr/>
          </p:nvSpPr>
          <p:spPr bwMode="auto">
            <a:xfrm>
              <a:off x="9048078" y="51734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SQL Database Fabric</a:t>
              </a:r>
            </a:p>
          </p:txBody>
        </p:sp>
        <p:sp>
          <p:nvSpPr>
            <p:cNvPr id="67" name="Rectangle 66"/>
            <p:cNvSpPr/>
            <p:nvPr/>
          </p:nvSpPr>
          <p:spPr bwMode="auto">
            <a:xfrm>
              <a:off x="9048078" y="560295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Management Services</a:t>
              </a:r>
            </a:p>
          </p:txBody>
        </p:sp>
        <p:sp>
          <p:nvSpPr>
            <p:cNvPr id="68" name="Rectangle 67"/>
            <p:cNvSpPr/>
            <p:nvPr/>
          </p:nvSpPr>
          <p:spPr bwMode="auto">
            <a:xfrm>
              <a:off x="10150996" y="463618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292929"/>
                    </a:gs>
                    <a:gs pos="100000">
                      <a:srgbClr val="292929"/>
                    </a:gs>
                  </a:gsLst>
                  <a:lin ang="5400000" scaled="0"/>
                </a:gradFill>
              </a:endParaRPr>
            </a:p>
          </p:txBody>
        </p:sp>
        <p:sp>
          <p:nvSpPr>
            <p:cNvPr id="69" name="Rectangle 68"/>
            <p:cNvSpPr/>
            <p:nvPr/>
          </p:nvSpPr>
          <p:spPr bwMode="auto">
            <a:xfrm>
              <a:off x="10239490" y="47319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SQL Server</a:t>
              </a:r>
            </a:p>
          </p:txBody>
        </p:sp>
        <p:sp>
          <p:nvSpPr>
            <p:cNvPr id="70" name="Rectangle 69"/>
            <p:cNvSpPr/>
            <p:nvPr/>
          </p:nvSpPr>
          <p:spPr bwMode="auto">
            <a:xfrm>
              <a:off x="10239490" y="51645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SQL Database Fabric</a:t>
              </a:r>
            </a:p>
          </p:txBody>
        </p:sp>
        <p:sp>
          <p:nvSpPr>
            <p:cNvPr id="71" name="Rectangle 70"/>
            <p:cNvSpPr/>
            <p:nvPr/>
          </p:nvSpPr>
          <p:spPr bwMode="auto">
            <a:xfrm>
              <a:off x="10239490" y="559400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Management Services</a:t>
              </a:r>
            </a:p>
          </p:txBody>
        </p:sp>
        <p:sp>
          <p:nvSpPr>
            <p:cNvPr id="72" name="Rectangle 71"/>
            <p:cNvSpPr/>
            <p:nvPr/>
          </p:nvSpPr>
          <p:spPr bwMode="auto">
            <a:xfrm>
              <a:off x="7754240" y="4645139"/>
              <a:ext cx="1091389"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292929"/>
                    </a:gs>
                    <a:gs pos="100000">
                      <a:srgbClr val="292929"/>
                    </a:gs>
                  </a:gsLst>
                  <a:lin ang="5400000" scaled="0"/>
                </a:gradFill>
              </a:endParaRPr>
            </a:p>
          </p:txBody>
        </p:sp>
        <p:sp>
          <p:nvSpPr>
            <p:cNvPr id="73" name="Rectangle 72"/>
            <p:cNvSpPr/>
            <p:nvPr/>
          </p:nvSpPr>
          <p:spPr bwMode="auto">
            <a:xfrm>
              <a:off x="7842734" y="474091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SQL Server</a:t>
              </a:r>
            </a:p>
          </p:txBody>
        </p:sp>
        <p:sp>
          <p:nvSpPr>
            <p:cNvPr id="74" name="Rectangle 73"/>
            <p:cNvSpPr/>
            <p:nvPr/>
          </p:nvSpPr>
          <p:spPr bwMode="auto">
            <a:xfrm>
              <a:off x="7842734" y="5173460"/>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SQL Database Fabric</a:t>
              </a:r>
            </a:p>
          </p:txBody>
        </p:sp>
        <p:sp>
          <p:nvSpPr>
            <p:cNvPr id="75" name="Rectangle 74"/>
            <p:cNvSpPr/>
            <p:nvPr/>
          </p:nvSpPr>
          <p:spPr bwMode="auto">
            <a:xfrm>
              <a:off x="7842734" y="5602951"/>
              <a:ext cx="914400"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dirty="0">
                  <a:gradFill>
                    <a:gsLst>
                      <a:gs pos="0">
                        <a:srgbClr val="292929"/>
                      </a:gs>
                      <a:gs pos="100000">
                        <a:srgbClr val="292929"/>
                      </a:gs>
                    </a:gsLst>
                    <a:lin ang="5400000" scaled="0"/>
                  </a:gradFill>
                </a:rPr>
                <a:t>Management Services</a:t>
              </a:r>
            </a:p>
          </p:txBody>
        </p:sp>
        <p:sp>
          <p:nvSpPr>
            <p:cNvPr id="76" name="TextBox 75"/>
            <p:cNvSpPr txBox="1"/>
            <p:nvPr/>
          </p:nvSpPr>
          <p:spPr>
            <a:xfrm>
              <a:off x="11286837" y="4826157"/>
              <a:ext cx="141064" cy="166199"/>
            </a:xfrm>
            <a:prstGeom prst="rect">
              <a:avLst/>
            </a:prstGeom>
            <a:noFill/>
          </p:spPr>
          <p:txBody>
            <a:bodyPr wrap="none" lIns="0" tIns="0" rIns="0" bIns="0" rtlCol="0">
              <a:spAutoFit/>
            </a:bodyPr>
            <a:lstStyle/>
            <a:p>
              <a:pPr defTabSz="914363">
                <a:lnSpc>
                  <a:spcPct val="90000"/>
                </a:lnSpc>
                <a:spcBef>
                  <a:spcPct val="20000"/>
                </a:spcBef>
                <a:buSzPct val="80000"/>
              </a:pPr>
              <a:r>
                <a:rPr lang="en-US" sz="1200" b="1" dirty="0">
                  <a:gradFill>
                    <a:gsLst>
                      <a:gs pos="0">
                        <a:srgbClr val="FFFFFF"/>
                      </a:gs>
                      <a:gs pos="100000">
                        <a:srgbClr val="FFFFFF"/>
                      </a:gs>
                    </a:gsLst>
                    <a:lin ang="5400000" scaled="0"/>
                  </a:gradFill>
                </a:rPr>
                <a:t>…</a:t>
              </a:r>
            </a:p>
          </p:txBody>
        </p:sp>
        <p:sp>
          <p:nvSpPr>
            <p:cNvPr id="77" name="TextBox 76"/>
            <p:cNvSpPr txBox="1"/>
            <p:nvPr/>
          </p:nvSpPr>
          <p:spPr>
            <a:xfrm>
              <a:off x="11286837" y="5272131"/>
              <a:ext cx="141064" cy="166199"/>
            </a:xfrm>
            <a:prstGeom prst="rect">
              <a:avLst/>
            </a:prstGeom>
            <a:noFill/>
          </p:spPr>
          <p:txBody>
            <a:bodyPr wrap="none" lIns="0" tIns="0" rIns="0" bIns="0" rtlCol="0">
              <a:spAutoFit/>
            </a:bodyPr>
            <a:lstStyle/>
            <a:p>
              <a:pPr defTabSz="914363">
                <a:lnSpc>
                  <a:spcPct val="90000"/>
                </a:lnSpc>
                <a:spcBef>
                  <a:spcPct val="20000"/>
                </a:spcBef>
                <a:buSzPct val="80000"/>
              </a:pPr>
              <a:r>
                <a:rPr lang="en-US" sz="1200" b="1" dirty="0">
                  <a:gradFill>
                    <a:gsLst>
                      <a:gs pos="0">
                        <a:srgbClr val="FFFFFF"/>
                      </a:gs>
                      <a:gs pos="100000">
                        <a:srgbClr val="FFFFFF"/>
                      </a:gs>
                    </a:gsLst>
                    <a:lin ang="5400000" scaled="0"/>
                  </a:gradFill>
                </a:rPr>
                <a:t>…</a:t>
              </a:r>
            </a:p>
          </p:txBody>
        </p:sp>
        <p:sp>
          <p:nvSpPr>
            <p:cNvPr id="78" name="TextBox 77"/>
            <p:cNvSpPr txBox="1"/>
            <p:nvPr/>
          </p:nvSpPr>
          <p:spPr>
            <a:xfrm>
              <a:off x="11298173" y="5697148"/>
              <a:ext cx="141064" cy="166199"/>
            </a:xfrm>
            <a:prstGeom prst="rect">
              <a:avLst/>
            </a:prstGeom>
            <a:noFill/>
          </p:spPr>
          <p:txBody>
            <a:bodyPr wrap="none" lIns="0" tIns="0" rIns="0" bIns="0" rtlCol="0">
              <a:spAutoFit/>
            </a:bodyPr>
            <a:lstStyle/>
            <a:p>
              <a:pPr defTabSz="914363">
                <a:lnSpc>
                  <a:spcPct val="90000"/>
                </a:lnSpc>
                <a:spcBef>
                  <a:spcPct val="20000"/>
                </a:spcBef>
                <a:buSzPct val="80000"/>
              </a:pPr>
              <a:r>
                <a:rPr lang="en-US" sz="1200" b="1" dirty="0">
                  <a:gradFill>
                    <a:gsLst>
                      <a:gs pos="0">
                        <a:srgbClr val="FFFFFF"/>
                      </a:gs>
                      <a:gs pos="100000">
                        <a:srgbClr val="FFFFFF"/>
                      </a:gs>
                    </a:gsLst>
                    <a:lin ang="5400000" scaled="0"/>
                  </a:gradFill>
                </a:rPr>
                <a:t>…</a:t>
              </a:r>
            </a:p>
          </p:txBody>
        </p:sp>
        <p:cxnSp>
          <p:nvCxnSpPr>
            <p:cNvPr id="20" name="Elbow Connector 19"/>
            <p:cNvCxnSpPr/>
            <p:nvPr/>
          </p:nvCxnSpPr>
          <p:spPr>
            <a:xfrm rot="5400000" flipH="1" flipV="1">
              <a:off x="9493838" y="4862471"/>
              <a:ext cx="8950" cy="2396756"/>
            </a:xfrm>
            <a:prstGeom prst="bentConnector3">
              <a:avLst>
                <a:gd name="adj1" fmla="val -1728592"/>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9505279" y="6065324"/>
              <a:ext cx="0" cy="14151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574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animEffect transition="in" filter="fade">
                                      <p:cBhvr>
                                        <p:cTn id="7" dur="1000"/>
                                        <p:tgtEl>
                                          <p:spTgt spid="30">
                                            <p:txEl>
                                              <p:pRg st="1" end="1"/>
                                            </p:txEl>
                                          </p:spTgt>
                                        </p:tgtEl>
                                      </p:cBhvr>
                                    </p:animEffect>
                                    <p:anim calcmode="lin" valueType="num">
                                      <p:cBhvr>
                                        <p:cTn id="8"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1000"/>
                                        <p:tgtEl>
                                          <p:spTgt spid="80"/>
                                        </p:tgtEl>
                                      </p:cBhvr>
                                    </p:animEffect>
                                    <p:anim calcmode="lin" valueType="num">
                                      <p:cBhvr>
                                        <p:cTn id="13" dur="1000" fill="hold"/>
                                        <p:tgtEl>
                                          <p:spTgt spid="80"/>
                                        </p:tgtEl>
                                        <p:attrNameLst>
                                          <p:attrName>ppt_x</p:attrName>
                                        </p:attrNameLst>
                                      </p:cBhvr>
                                      <p:tavLst>
                                        <p:tav tm="0">
                                          <p:val>
                                            <p:strVal val="#ppt_x"/>
                                          </p:val>
                                        </p:tav>
                                        <p:tav tm="100000">
                                          <p:val>
                                            <p:strVal val="#ppt_x"/>
                                          </p:val>
                                        </p:tav>
                                      </p:tavLst>
                                    </p:anim>
                                    <p:anim calcmode="lin" valueType="num">
                                      <p:cBhvr>
                                        <p:cTn id="14"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
                                            <p:txEl>
                                              <p:pRg st="2" end="2"/>
                                            </p:txEl>
                                          </p:spTgt>
                                        </p:tgtEl>
                                        <p:attrNameLst>
                                          <p:attrName>style.visibility</p:attrName>
                                        </p:attrNameLst>
                                      </p:cBhvr>
                                      <p:to>
                                        <p:strVal val="visible"/>
                                      </p:to>
                                    </p:set>
                                    <p:animEffect transition="in" filter="fade">
                                      <p:cBhvr>
                                        <p:cTn id="19" dur="1000"/>
                                        <p:tgtEl>
                                          <p:spTgt spid="30">
                                            <p:txEl>
                                              <p:pRg st="2" end="2"/>
                                            </p:txEl>
                                          </p:spTgt>
                                        </p:tgtEl>
                                      </p:cBhvr>
                                    </p:animEffect>
                                    <p:anim calcmode="lin" valueType="num">
                                      <p:cBhvr>
                                        <p:cTn id="20"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0">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1000"/>
                                        <p:tgtEl>
                                          <p:spTgt spid="91"/>
                                        </p:tgtEl>
                                      </p:cBhvr>
                                    </p:animEffect>
                                    <p:anim calcmode="lin" valueType="num">
                                      <p:cBhvr>
                                        <p:cTn id="25" dur="1000" fill="hold"/>
                                        <p:tgtEl>
                                          <p:spTgt spid="91"/>
                                        </p:tgtEl>
                                        <p:attrNameLst>
                                          <p:attrName>ppt_x</p:attrName>
                                        </p:attrNameLst>
                                      </p:cBhvr>
                                      <p:tavLst>
                                        <p:tav tm="0">
                                          <p:val>
                                            <p:strVal val="#ppt_x"/>
                                          </p:val>
                                        </p:tav>
                                        <p:tav tm="100000">
                                          <p:val>
                                            <p:strVal val="#ppt_x"/>
                                          </p:val>
                                        </p:tav>
                                      </p:tavLst>
                                    </p:anim>
                                    <p:anim calcmode="lin" valueType="num">
                                      <p:cBhvr>
                                        <p:cTn id="26"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
                                            <p:txEl>
                                              <p:pRg st="3" end="3"/>
                                            </p:txEl>
                                          </p:spTgt>
                                        </p:tgtEl>
                                        <p:attrNameLst>
                                          <p:attrName>style.visibility</p:attrName>
                                        </p:attrNameLst>
                                      </p:cBhvr>
                                      <p:to>
                                        <p:strVal val="visible"/>
                                      </p:to>
                                    </p:set>
                                    <p:animEffect transition="in" filter="fade">
                                      <p:cBhvr>
                                        <p:cTn id="31" dur="1000"/>
                                        <p:tgtEl>
                                          <p:spTgt spid="30">
                                            <p:txEl>
                                              <p:pRg st="3" end="3"/>
                                            </p:txEl>
                                          </p:spTgt>
                                        </p:tgtEl>
                                      </p:cBhvr>
                                    </p:animEffect>
                                    <p:anim calcmode="lin" valueType="num">
                                      <p:cBhvr>
                                        <p:cTn id="32"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0">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072"/>
                                        </p:tgtEl>
                                        <p:attrNameLst>
                                          <p:attrName>style.visibility</p:attrName>
                                        </p:attrNameLst>
                                      </p:cBhvr>
                                      <p:to>
                                        <p:strVal val="visible"/>
                                      </p:to>
                                    </p:set>
                                    <p:animEffect transition="in" filter="fade">
                                      <p:cBhvr>
                                        <p:cTn id="36" dur="1000"/>
                                        <p:tgtEl>
                                          <p:spTgt spid="3072"/>
                                        </p:tgtEl>
                                      </p:cBhvr>
                                    </p:animEffect>
                                    <p:anim calcmode="lin" valueType="num">
                                      <p:cBhvr>
                                        <p:cTn id="37" dur="1000" fill="hold"/>
                                        <p:tgtEl>
                                          <p:spTgt spid="3072"/>
                                        </p:tgtEl>
                                        <p:attrNameLst>
                                          <p:attrName>ppt_x</p:attrName>
                                        </p:attrNameLst>
                                      </p:cBhvr>
                                      <p:tavLst>
                                        <p:tav tm="0">
                                          <p:val>
                                            <p:strVal val="#ppt_x"/>
                                          </p:val>
                                        </p:tav>
                                        <p:tav tm="100000">
                                          <p:val>
                                            <p:strVal val="#ppt_x"/>
                                          </p:val>
                                        </p:tav>
                                      </p:tavLst>
                                    </p:anim>
                                    <p:anim calcmode="lin" valueType="num">
                                      <p:cBhvr>
                                        <p:cTn id="38" dur="1000" fill="hold"/>
                                        <p:tgtEl>
                                          <p:spTgt spid="307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0">
                                            <p:txEl>
                                              <p:pRg st="4" end="4"/>
                                            </p:txEl>
                                          </p:spTgt>
                                        </p:tgtEl>
                                        <p:attrNameLst>
                                          <p:attrName>style.visibility</p:attrName>
                                        </p:attrNameLst>
                                      </p:cBhvr>
                                      <p:to>
                                        <p:strVal val="visible"/>
                                      </p:to>
                                    </p:set>
                                    <p:animEffect transition="in" filter="fade">
                                      <p:cBhvr>
                                        <p:cTn id="43" dur="1000"/>
                                        <p:tgtEl>
                                          <p:spTgt spid="30">
                                            <p:txEl>
                                              <p:pRg st="4" end="4"/>
                                            </p:txEl>
                                          </p:spTgt>
                                        </p:tgtEl>
                                      </p:cBhvr>
                                    </p:animEffect>
                                    <p:anim calcmode="lin" valueType="num">
                                      <p:cBhvr>
                                        <p:cTn id="44"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30">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1000"/>
                                        <p:tgtEl>
                                          <p:spTgt spid="79"/>
                                        </p:tgtEl>
                                      </p:cBhvr>
                                    </p:animEffect>
                                    <p:anim calcmode="lin" valueType="num">
                                      <p:cBhvr>
                                        <p:cTn id="49" dur="1000" fill="hold"/>
                                        <p:tgtEl>
                                          <p:spTgt spid="79"/>
                                        </p:tgtEl>
                                        <p:attrNameLst>
                                          <p:attrName>ppt_x</p:attrName>
                                        </p:attrNameLst>
                                      </p:cBhvr>
                                      <p:tavLst>
                                        <p:tav tm="0">
                                          <p:val>
                                            <p:strVal val="#ppt_x"/>
                                          </p:val>
                                        </p:tav>
                                        <p:tav tm="100000">
                                          <p:val>
                                            <p:strVal val="#ppt_x"/>
                                          </p:val>
                                        </p:tav>
                                      </p:tavLst>
                                    </p:anim>
                                    <p:anim calcmode="lin" valueType="num">
                                      <p:cBhvr>
                                        <p:cTn id="50"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pic>
        <p:nvPicPr>
          <p:cNvPr id="1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29" y="1600764"/>
            <a:ext cx="4990505" cy="3743854"/>
          </a:xfrm>
          <a:prstGeom prst="rect">
            <a:avLst/>
          </a:prstGeom>
        </p:spPr>
      </p:pic>
      <p:sp>
        <p:nvSpPr>
          <p:cNvPr id="6" name="Content Placeholder 2"/>
          <p:cNvSpPr txBox="1">
            <a:spLocks/>
          </p:cNvSpPr>
          <p:nvPr/>
        </p:nvSpPr>
        <p:spPr>
          <a:xfrm>
            <a:off x="6028268" y="1614463"/>
            <a:ext cx="5573712" cy="237985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3600" spc="-100" dirty="0">
                <a:solidFill>
                  <a:srgbClr val="00AEEF">
                    <a:alpha val="99000"/>
                  </a:srgbClr>
                </a:solidFill>
                <a:latin typeface="Segoe UI Light" pitchFamily="34" charset="0"/>
              </a:rPr>
              <a:t>SQL Database</a:t>
            </a:r>
          </a:p>
          <a:p>
            <a:pPr marL="3175" lvl="1" indent="0" defTabSz="914325">
              <a:spcBef>
                <a:spcPts val="600"/>
              </a:spcBef>
              <a:buNone/>
            </a:pPr>
            <a:r>
              <a:rPr lang="en-US" sz="1800" spc="-51" dirty="0"/>
              <a:t>SQL Server database technology as a service </a:t>
            </a:r>
          </a:p>
          <a:p>
            <a:pPr marL="3175" lvl="1" indent="0" defTabSz="914325">
              <a:spcBef>
                <a:spcPts val="600"/>
              </a:spcBef>
              <a:buNone/>
            </a:pPr>
            <a:r>
              <a:rPr lang="en-US" sz="1800" spc="-51" dirty="0"/>
              <a:t>Fully Managed</a:t>
            </a:r>
          </a:p>
          <a:p>
            <a:pPr marL="3175" lvl="1" indent="0" defTabSz="914325">
              <a:spcBef>
                <a:spcPts val="600"/>
              </a:spcBef>
              <a:buNone/>
            </a:pPr>
            <a:r>
              <a:rPr lang="en-US" sz="1800" spc="-51" dirty="0"/>
              <a:t>Enterprise-ready with automatic support for HA</a:t>
            </a:r>
          </a:p>
          <a:p>
            <a:pPr marL="3175" lvl="1" indent="0" defTabSz="914325">
              <a:spcBef>
                <a:spcPts val="600"/>
              </a:spcBef>
              <a:buNone/>
            </a:pPr>
            <a:r>
              <a:rPr lang="en-US" sz="1800" spc="-51" dirty="0"/>
              <a:t>Designed to scale out elastically with demand</a:t>
            </a:r>
          </a:p>
          <a:p>
            <a:pPr marL="3175" lvl="1" indent="0" defTabSz="914325">
              <a:spcBef>
                <a:spcPts val="600"/>
              </a:spcBef>
              <a:buNone/>
            </a:pPr>
            <a:r>
              <a:rPr lang="en-US" sz="1800" spc="-51" dirty="0"/>
              <a:t>Ideal for simple and complex applications</a:t>
            </a:r>
          </a:p>
        </p:txBody>
      </p:sp>
    </p:spTree>
    <p:extLst>
      <p:ext uri="{BB962C8B-B14F-4D97-AF65-F5344CB8AC3E}">
        <p14:creationId xmlns:p14="http://schemas.microsoft.com/office/powerpoint/2010/main" val="481230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Server Provisioning</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554" y="4413738"/>
            <a:ext cx="5066198" cy="2139462"/>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9" name="Content Placeholder 2"/>
          <p:cNvSpPr txBox="1">
            <a:spLocks/>
          </p:cNvSpPr>
          <p:nvPr/>
        </p:nvSpPr>
        <p:spPr>
          <a:xfrm>
            <a:off x="520701" y="1316823"/>
            <a:ext cx="5573712" cy="505523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2800" spc="-100" dirty="0">
                <a:solidFill>
                  <a:srgbClr val="00AEEF">
                    <a:alpha val="99000"/>
                  </a:srgbClr>
                </a:solidFill>
                <a:latin typeface="Segoe UI Light" pitchFamily="34" charset="0"/>
              </a:rPr>
              <a:t>Server Defined</a:t>
            </a:r>
          </a:p>
          <a:p>
            <a:pPr marL="3175" lvl="1" indent="0" defTabSz="914325">
              <a:spcBef>
                <a:spcPts val="600"/>
              </a:spcBef>
              <a:buNone/>
            </a:pPr>
            <a:r>
              <a:rPr lang="en-US" sz="1400" spc="-51" dirty="0"/>
              <a:t>Service head that contains databases</a:t>
            </a:r>
          </a:p>
          <a:p>
            <a:pPr marL="3175" lvl="1" indent="0" defTabSz="914325">
              <a:spcBef>
                <a:spcPts val="600"/>
              </a:spcBef>
              <a:buNone/>
            </a:pPr>
            <a:r>
              <a:rPr lang="en-US" sz="1400" spc="-51" dirty="0"/>
              <a:t>Connect via automatically generated FQDN (xxx.database.windows.net)</a:t>
            </a:r>
          </a:p>
          <a:p>
            <a:pPr marL="3175" lvl="1" indent="0" defTabSz="914325">
              <a:spcBef>
                <a:spcPts val="600"/>
              </a:spcBef>
              <a:buNone/>
            </a:pPr>
            <a:r>
              <a:rPr lang="en-US" sz="1400" spc="-51" dirty="0"/>
              <a:t>Initially contains only a </a:t>
            </a:r>
            <a:r>
              <a:rPr lang="en-US" sz="1400" b="1" spc="-51" dirty="0"/>
              <a:t>master</a:t>
            </a:r>
            <a:r>
              <a:rPr lang="en-US" sz="1400" spc="-51" dirty="0"/>
              <a:t> database</a:t>
            </a:r>
            <a:br>
              <a:rPr lang="en-US" sz="1400" spc="-51" dirty="0"/>
            </a:br>
            <a:endParaRPr lang="en-US" sz="1800" dirty="0"/>
          </a:p>
          <a:p>
            <a:pPr marL="3175" indent="0" defTabSz="914325">
              <a:spcBef>
                <a:spcPts val="0"/>
              </a:spcBef>
              <a:spcAft>
                <a:spcPts val="300"/>
              </a:spcAft>
              <a:buNone/>
            </a:pPr>
            <a:r>
              <a:rPr lang="en-US" sz="2800" spc="-100" dirty="0">
                <a:solidFill>
                  <a:srgbClr val="00AEEF">
                    <a:alpha val="99000"/>
                  </a:srgbClr>
                </a:solidFill>
                <a:latin typeface="Segoe UI Light" pitchFamily="34" charset="0"/>
              </a:rPr>
              <a:t>Provision Servers Interactively</a:t>
            </a:r>
          </a:p>
          <a:p>
            <a:pPr marL="3175" lvl="1" indent="0" defTabSz="914325">
              <a:spcBef>
                <a:spcPts val="600"/>
              </a:spcBef>
              <a:buNone/>
            </a:pPr>
            <a:r>
              <a:rPr lang="en-US" sz="1400" spc="-51" dirty="0"/>
              <a:t>Log on to Windows Azure Management Portal</a:t>
            </a:r>
          </a:p>
          <a:p>
            <a:pPr marL="3175" lvl="1" indent="0" defTabSz="914325">
              <a:spcBef>
                <a:spcPts val="600"/>
              </a:spcBef>
              <a:buNone/>
            </a:pPr>
            <a:r>
              <a:rPr lang="en-US" sz="1400" spc="-51" dirty="0"/>
              <a:t>Create a SQL Database server</a:t>
            </a:r>
          </a:p>
          <a:p>
            <a:pPr marL="3175" lvl="1" indent="0" defTabSz="914325">
              <a:spcBef>
                <a:spcPts val="600"/>
              </a:spcBef>
              <a:buNone/>
            </a:pPr>
            <a:r>
              <a:rPr lang="en-US" sz="1400" spc="-51" dirty="0"/>
              <a:t>Specify admin login credentials</a:t>
            </a:r>
          </a:p>
          <a:p>
            <a:pPr marL="3175" lvl="1" indent="0" defTabSz="914325">
              <a:spcBef>
                <a:spcPts val="600"/>
              </a:spcBef>
              <a:buNone/>
            </a:pPr>
            <a:r>
              <a:rPr lang="en-US" sz="1400" spc="-51" dirty="0"/>
              <a:t>Add firewall rules and enable service access</a:t>
            </a:r>
            <a:br>
              <a:rPr lang="en-US" sz="1400" spc="-51" dirty="0"/>
            </a:br>
            <a:endParaRPr lang="en-US" sz="1400" spc="-51" dirty="0"/>
          </a:p>
          <a:p>
            <a:pPr marL="3175" indent="0" defTabSz="914325">
              <a:spcBef>
                <a:spcPts val="0"/>
              </a:spcBef>
              <a:spcAft>
                <a:spcPts val="300"/>
              </a:spcAft>
              <a:buNone/>
            </a:pPr>
            <a:r>
              <a:rPr lang="en-US" sz="2800" spc="-100" dirty="0">
                <a:solidFill>
                  <a:srgbClr val="00AEEF">
                    <a:alpha val="99000"/>
                  </a:srgbClr>
                </a:solidFill>
                <a:latin typeface="Segoe UI Light" pitchFamily="34" charset="0"/>
              </a:rPr>
              <a:t>Automate Server Provisioning</a:t>
            </a:r>
          </a:p>
          <a:p>
            <a:pPr marL="3175" lvl="1" indent="0" defTabSz="914325">
              <a:spcBef>
                <a:spcPts val="600"/>
              </a:spcBef>
              <a:buNone/>
            </a:pPr>
            <a:r>
              <a:rPr lang="en-US" sz="1400" spc="-51" dirty="0"/>
              <a:t>Use Windows Azure Platform PowerShell cmdlets </a:t>
            </a:r>
            <a:br>
              <a:rPr lang="en-US" sz="1400" spc="-51" dirty="0"/>
            </a:br>
            <a:r>
              <a:rPr lang="en-US" sz="1400" spc="-51" dirty="0"/>
              <a:t>(or use REST API directly</a:t>
            </a:r>
            <a:r>
              <a:rPr lang="en-US" sz="1400" spc="-51" dirty="0" smtClean="0"/>
              <a:t>)</a:t>
            </a:r>
            <a:endParaRPr lang="en-US" sz="1400" spc="-51"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2413" y="1495123"/>
            <a:ext cx="3103263" cy="2707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301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Effect transition="in" filter="fade">
                                      <p:cBhvr>
                                        <p:cTn id="30" dur="500"/>
                                        <p:tgtEl>
                                          <p:spTgt spid="9">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animEffect transition="in" filter="fade">
                                      <p:cBhvr>
                                        <p:cTn id="33" dur="500"/>
                                        <p:tgtEl>
                                          <p:spTgt spid="9">
                                            <p:txEl>
                                              <p:pRg st="8" end="8"/>
                                            </p:txEl>
                                          </p:spTgt>
                                        </p:tgtEl>
                                      </p:cBhvr>
                                    </p:animEffect>
                                  </p:childTnLst>
                                </p:cTn>
                              </p:par>
                              <p:par>
                                <p:cTn id="34" presetID="1"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Effect transition="in" filter="fade">
                                      <p:cBhvr>
                                        <p:cTn id="43" dur="500"/>
                                        <p:tgtEl>
                                          <p:spTgt spid="9">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0701" y="1447801"/>
            <a:ext cx="5803901" cy="2243691"/>
          </a:xfrm>
        </p:spPr>
        <p:txBody>
          <a:bodyPr/>
          <a:lstStyle/>
          <a:p>
            <a:r>
              <a:rPr lang="en-US" dirty="0"/>
              <a:t>There </a:t>
            </a:r>
            <a:r>
              <a:rPr lang="en-US" dirty="0" smtClean="0"/>
              <a:t>Are </a:t>
            </a:r>
            <a:r>
              <a:rPr lang="en-US" dirty="0"/>
              <a:t>T</a:t>
            </a:r>
            <a:r>
              <a:rPr lang="en-US" dirty="0" smtClean="0"/>
              <a:t>wo </a:t>
            </a:r>
            <a:br>
              <a:rPr lang="en-US" dirty="0" smtClean="0"/>
            </a:br>
            <a:r>
              <a:rPr lang="en-US" dirty="0" smtClean="0"/>
              <a:t>Ways </a:t>
            </a:r>
            <a:r>
              <a:rPr lang="en-US" dirty="0"/>
              <a:t>T</a:t>
            </a:r>
            <a:r>
              <a:rPr lang="en-US" dirty="0" smtClean="0"/>
              <a:t>o </a:t>
            </a:r>
            <a:r>
              <a:rPr lang="en-US" dirty="0"/>
              <a:t>S</a:t>
            </a:r>
            <a:r>
              <a:rPr lang="en-US" dirty="0" smtClean="0"/>
              <a:t>ecure </a:t>
            </a:r>
            <a:br>
              <a:rPr lang="en-US" dirty="0" smtClean="0"/>
            </a:br>
            <a:r>
              <a:rPr lang="en-US" dirty="0"/>
              <a:t>A</a:t>
            </a:r>
            <a:r>
              <a:rPr lang="en-US" dirty="0" smtClean="0"/>
              <a:t> Database:</a:t>
            </a:r>
            <a:endParaRPr lang="en-US" dirty="0"/>
          </a:p>
        </p:txBody>
      </p:sp>
      <p:sp>
        <p:nvSpPr>
          <p:cNvPr id="5" name="Rounded Rectangle 4"/>
          <p:cNvSpPr/>
          <p:nvPr/>
        </p:nvSpPr>
        <p:spPr bwMode="auto">
          <a:xfrm>
            <a:off x="5867401" y="3198720"/>
            <a:ext cx="5802312"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 </a:t>
            </a:r>
          </a:p>
        </p:txBody>
      </p:sp>
      <p:sp>
        <p:nvSpPr>
          <p:cNvPr id="7" name="TextBox 6"/>
          <p:cNvSpPr txBox="1"/>
          <p:nvPr/>
        </p:nvSpPr>
        <p:spPr>
          <a:xfrm>
            <a:off x="7416165" y="3480068"/>
            <a:ext cx="3368278" cy="1077218"/>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200" dirty="0"/>
              <a:t>Within The Database</a:t>
            </a:r>
          </a:p>
        </p:txBody>
      </p:sp>
      <p:sp>
        <p:nvSpPr>
          <p:cNvPr id="9" name="Rounded Rectangle 8"/>
          <p:cNvSpPr/>
          <p:nvPr/>
        </p:nvSpPr>
        <p:spPr bwMode="auto">
          <a:xfrm>
            <a:off x="5867401" y="1447800"/>
            <a:ext cx="5802312"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 </a:t>
            </a:r>
          </a:p>
        </p:txBody>
      </p:sp>
      <p:sp>
        <p:nvSpPr>
          <p:cNvPr id="10" name="TextBox 9"/>
          <p:cNvSpPr txBox="1"/>
          <p:nvPr/>
        </p:nvSpPr>
        <p:spPr>
          <a:xfrm>
            <a:off x="7416165" y="1975371"/>
            <a:ext cx="3368278" cy="584775"/>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200" dirty="0"/>
              <a:t>On The Server</a:t>
            </a:r>
          </a:p>
        </p:txBody>
      </p:sp>
      <p:sp>
        <p:nvSpPr>
          <p:cNvPr id="12" name="Freeform 58"/>
          <p:cNvSpPr>
            <a:spLocks noEditPoints="1"/>
          </p:cNvSpPr>
          <p:nvPr/>
        </p:nvSpPr>
        <p:spPr bwMode="black">
          <a:xfrm>
            <a:off x="6033884" y="1705536"/>
            <a:ext cx="1024996" cy="109861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
        <p:nvSpPr>
          <p:cNvPr id="13" name="Freeform 83"/>
          <p:cNvSpPr>
            <a:spLocks noEditPoints="1"/>
          </p:cNvSpPr>
          <p:nvPr/>
        </p:nvSpPr>
        <p:spPr bwMode="black">
          <a:xfrm>
            <a:off x="6037386" y="3465419"/>
            <a:ext cx="1027116" cy="1084254"/>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7034708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Database Benefits</a:t>
            </a:r>
            <a:endParaRPr lang="en-US" dirty="0"/>
          </a:p>
        </p:txBody>
      </p:sp>
      <p:sp>
        <p:nvSpPr>
          <p:cNvPr id="7" name="Content Placeholder 2"/>
          <p:cNvSpPr txBox="1">
            <a:spLocks/>
          </p:cNvSpPr>
          <p:nvPr/>
        </p:nvSpPr>
        <p:spPr>
          <a:xfrm>
            <a:off x="522289" y="1566077"/>
            <a:ext cx="5345112" cy="2409890"/>
          </a:xfrm>
          <a:prstGeom prst="rect">
            <a:avLst/>
          </a:prstGeom>
        </p:spPr>
        <p:txBody>
          <a:bodyPr wrap="square" lIns="0" tIns="0" rIns="0" bIns="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buNone/>
            </a:pPr>
            <a:r>
              <a:rPr lang="en-US" sz="2800" spc="-100" dirty="0">
                <a:solidFill>
                  <a:srgbClr val="00AEEF">
                    <a:alpha val="99000"/>
                  </a:srgbClr>
                </a:solidFill>
                <a:latin typeface="Segoe UI Light" pitchFamily="34" charset="0"/>
              </a:rPr>
              <a:t>Database identity and access control</a:t>
            </a:r>
          </a:p>
          <a:p>
            <a:pPr marL="3175" lvl="1" indent="0" defTabSz="914325">
              <a:spcBef>
                <a:spcPts val="900"/>
              </a:spcBef>
              <a:buNone/>
            </a:pPr>
            <a:r>
              <a:rPr lang="en-US" sz="1600" spc="-51" dirty="0"/>
              <a:t>Logins require an associated user account</a:t>
            </a:r>
          </a:p>
          <a:p>
            <a:pPr marL="3175" lvl="1" indent="0" defTabSz="914325">
              <a:spcBef>
                <a:spcPts val="900"/>
              </a:spcBef>
              <a:buNone/>
            </a:pPr>
            <a:r>
              <a:rPr lang="en-US" sz="1600" spc="-51" dirty="0"/>
              <a:t>The Admin login is automatically associated with </a:t>
            </a:r>
            <a:r>
              <a:rPr lang="en-US" sz="1600" b="1" spc="-51" dirty="0" err="1"/>
              <a:t>dbo</a:t>
            </a:r>
            <a:endParaRPr lang="en-US" sz="1600" spc="-51" dirty="0"/>
          </a:p>
          <a:p>
            <a:pPr marL="3175" lvl="1" indent="0" defTabSz="914325">
              <a:spcBef>
                <a:spcPts val="900"/>
              </a:spcBef>
              <a:buNone/>
            </a:pPr>
            <a:r>
              <a:rPr lang="en-US" sz="1600" spc="-51" dirty="0"/>
              <a:t>The dbo has full rights in the database</a:t>
            </a:r>
          </a:p>
          <a:p>
            <a:pPr marL="3175" lvl="1" indent="0" defTabSz="914325">
              <a:spcBef>
                <a:spcPts val="900"/>
              </a:spcBef>
              <a:buNone/>
            </a:pPr>
            <a:r>
              <a:rPr lang="en-US" sz="1600" spc="-51" dirty="0"/>
              <a:t>Manage users with CREATE / ALTER / DROP USER commands</a:t>
            </a:r>
          </a:p>
          <a:p>
            <a:pPr marL="3175" lvl="1" indent="0" defTabSz="914325">
              <a:spcBef>
                <a:spcPts val="900"/>
              </a:spcBef>
              <a:buNone/>
            </a:pPr>
            <a:r>
              <a:rPr lang="en-US" sz="1600" spc="-51" dirty="0"/>
              <a:t>Add users to roles via </a:t>
            </a:r>
            <a:r>
              <a:rPr lang="en-US" sz="1600" spc="-51" dirty="0" err="1"/>
              <a:t>sp_add_rolemember</a:t>
            </a:r>
            <a:r>
              <a:rPr lang="en-US" sz="1600" spc="-51" dirty="0"/>
              <a:t> to grant privileges</a:t>
            </a:r>
          </a:p>
          <a:p>
            <a:pPr marL="3175" lvl="1" indent="0" defTabSz="914325">
              <a:spcBef>
                <a:spcPts val="900"/>
              </a:spcBef>
              <a:buNone/>
            </a:pPr>
            <a:r>
              <a:rPr lang="en-US" sz="1600" spc="-51" dirty="0"/>
              <a:t>Utilize schemas where appropriate</a:t>
            </a:r>
          </a:p>
        </p:txBody>
      </p:sp>
      <p:sp>
        <p:nvSpPr>
          <p:cNvPr id="8" name="Freeform 83"/>
          <p:cNvSpPr>
            <a:spLocks noEditPoints="1"/>
          </p:cNvSpPr>
          <p:nvPr/>
        </p:nvSpPr>
        <p:spPr bwMode="black">
          <a:xfrm>
            <a:off x="7217176" y="1566077"/>
            <a:ext cx="3638120" cy="384050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93652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794048" y="1468877"/>
            <a:ext cx="3851488" cy="4238502"/>
            <a:chOff x="5104512" y="1101224"/>
            <a:chExt cx="3851488" cy="4238502"/>
          </a:xfrm>
        </p:grpSpPr>
        <p:sp>
          <p:nvSpPr>
            <p:cNvPr id="6" name="Rectangle 5"/>
            <p:cNvSpPr/>
            <p:nvPr/>
          </p:nvSpPr>
          <p:spPr bwMode="auto">
            <a:xfrm>
              <a:off x="5104512" y="2743185"/>
              <a:ext cx="3851488" cy="2596541"/>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91440" numCol="1" rtlCol="0" anchor="b"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Services Layer</a:t>
              </a:r>
            </a:p>
          </p:txBody>
        </p:sp>
        <p:sp>
          <p:nvSpPr>
            <p:cNvPr id="7" name="Rectangle 6"/>
            <p:cNvSpPr/>
            <p:nvPr/>
          </p:nvSpPr>
          <p:spPr bwMode="auto">
            <a:xfrm>
              <a:off x="5487100" y="4333973"/>
              <a:ext cx="3086312" cy="500745"/>
            </a:xfrm>
            <a:prstGeom prst="rect">
              <a:avLst/>
            </a:prstGeom>
            <a:solidFill>
              <a:schemeClr val="accent6">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292929"/>
                      </a:gs>
                      <a:gs pos="100000">
                        <a:srgbClr val="292929"/>
                      </a:gs>
                    </a:gsLst>
                    <a:lin ang="5400000" scaled="0"/>
                  </a:gradFill>
                </a:rPr>
                <a:t>Services Layer</a:t>
              </a:r>
            </a:p>
          </p:txBody>
        </p:sp>
        <p:grpSp>
          <p:nvGrpSpPr>
            <p:cNvPr id="2" name="Group 1"/>
            <p:cNvGrpSpPr/>
            <p:nvPr/>
          </p:nvGrpSpPr>
          <p:grpSpPr>
            <a:xfrm>
              <a:off x="5487100" y="3931202"/>
              <a:ext cx="3086312" cy="275844"/>
              <a:chOff x="5522700" y="3940629"/>
              <a:chExt cx="3086312" cy="275844"/>
            </a:xfrm>
          </p:grpSpPr>
          <p:sp>
            <p:nvSpPr>
              <p:cNvPr id="8" name="Rectangle 7"/>
              <p:cNvSpPr/>
              <p:nvPr/>
            </p:nvSpPr>
            <p:spPr bwMode="auto">
              <a:xfrm>
                <a:off x="5522700" y="3940629"/>
                <a:ext cx="3086312" cy="27214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9" name="Rectangle 8"/>
              <p:cNvSpPr/>
              <p:nvPr/>
            </p:nvSpPr>
            <p:spPr bwMode="auto">
              <a:xfrm>
                <a:off x="5522700"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0" name="Rectangle 9"/>
              <p:cNvSpPr/>
              <p:nvPr/>
            </p:nvSpPr>
            <p:spPr bwMode="auto">
              <a:xfrm>
                <a:off x="5700279"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1" name="Rectangle 10"/>
              <p:cNvSpPr/>
              <p:nvPr/>
            </p:nvSpPr>
            <p:spPr bwMode="auto">
              <a:xfrm>
                <a:off x="5877858"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2" name="Rectangle 11"/>
              <p:cNvSpPr/>
              <p:nvPr/>
            </p:nvSpPr>
            <p:spPr bwMode="auto">
              <a:xfrm>
                <a:off x="6055436"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3" name="Rectangle 12"/>
              <p:cNvSpPr/>
              <p:nvPr/>
            </p:nvSpPr>
            <p:spPr bwMode="auto">
              <a:xfrm>
                <a:off x="6230749"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4" name="Rectangle 13"/>
              <p:cNvSpPr/>
              <p:nvPr/>
            </p:nvSpPr>
            <p:spPr bwMode="auto">
              <a:xfrm>
                <a:off x="6408328"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5" name="Rectangle 14"/>
              <p:cNvSpPr/>
              <p:nvPr/>
            </p:nvSpPr>
            <p:spPr bwMode="auto">
              <a:xfrm>
                <a:off x="6585907"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6" name="Rectangle 15"/>
              <p:cNvSpPr/>
              <p:nvPr/>
            </p:nvSpPr>
            <p:spPr bwMode="auto">
              <a:xfrm>
                <a:off x="6763485"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7" name="Rectangle 16"/>
              <p:cNvSpPr/>
              <p:nvPr/>
            </p:nvSpPr>
            <p:spPr bwMode="auto">
              <a:xfrm>
                <a:off x="6940806"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8" name="Rectangle 17"/>
              <p:cNvSpPr/>
              <p:nvPr/>
            </p:nvSpPr>
            <p:spPr bwMode="auto">
              <a:xfrm>
                <a:off x="7118385"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19" name="Rectangle 18"/>
              <p:cNvSpPr/>
              <p:nvPr/>
            </p:nvSpPr>
            <p:spPr bwMode="auto">
              <a:xfrm>
                <a:off x="7295964"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0" name="Rectangle 19"/>
              <p:cNvSpPr/>
              <p:nvPr/>
            </p:nvSpPr>
            <p:spPr bwMode="auto">
              <a:xfrm>
                <a:off x="7473542"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1" name="Rectangle 20"/>
              <p:cNvSpPr/>
              <p:nvPr/>
            </p:nvSpPr>
            <p:spPr bwMode="auto">
              <a:xfrm>
                <a:off x="7648855"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2" name="Rectangle 21"/>
              <p:cNvSpPr/>
              <p:nvPr/>
            </p:nvSpPr>
            <p:spPr bwMode="auto">
              <a:xfrm>
                <a:off x="7826434"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3" name="Rectangle 22"/>
              <p:cNvSpPr/>
              <p:nvPr/>
            </p:nvSpPr>
            <p:spPr bwMode="auto">
              <a:xfrm>
                <a:off x="8004013"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4" name="Rectangle 23"/>
              <p:cNvSpPr/>
              <p:nvPr/>
            </p:nvSpPr>
            <p:spPr bwMode="auto">
              <a:xfrm>
                <a:off x="8181591"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5" name="Rectangle 24"/>
              <p:cNvSpPr/>
              <p:nvPr/>
            </p:nvSpPr>
            <p:spPr bwMode="auto">
              <a:xfrm>
                <a:off x="8360719" y="3940629"/>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6" name="Rectangle 25"/>
              <p:cNvSpPr/>
              <p:nvPr/>
            </p:nvSpPr>
            <p:spPr bwMode="auto">
              <a:xfrm>
                <a:off x="8538297" y="3940629"/>
                <a:ext cx="70715"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7" name="Rectangle 26"/>
              <p:cNvSpPr/>
              <p:nvPr/>
            </p:nvSpPr>
            <p:spPr bwMode="auto">
              <a:xfrm>
                <a:off x="5612150"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8" name="Rectangle 27"/>
              <p:cNvSpPr/>
              <p:nvPr/>
            </p:nvSpPr>
            <p:spPr bwMode="auto">
              <a:xfrm>
                <a:off x="5789729"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29" name="Rectangle 28"/>
              <p:cNvSpPr/>
              <p:nvPr/>
            </p:nvSpPr>
            <p:spPr bwMode="auto">
              <a:xfrm>
                <a:off x="5967308"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0" name="Rectangle 29"/>
              <p:cNvSpPr/>
              <p:nvPr/>
            </p:nvSpPr>
            <p:spPr bwMode="auto">
              <a:xfrm>
                <a:off x="6144886"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1" name="Rectangle 30"/>
              <p:cNvSpPr/>
              <p:nvPr/>
            </p:nvSpPr>
            <p:spPr bwMode="auto">
              <a:xfrm>
                <a:off x="6320199"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2" name="Rectangle 31"/>
              <p:cNvSpPr/>
              <p:nvPr/>
            </p:nvSpPr>
            <p:spPr bwMode="auto">
              <a:xfrm>
                <a:off x="6497778"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3" name="Rectangle 32"/>
              <p:cNvSpPr/>
              <p:nvPr/>
            </p:nvSpPr>
            <p:spPr bwMode="auto">
              <a:xfrm>
                <a:off x="6675357"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4" name="Rectangle 33"/>
              <p:cNvSpPr/>
              <p:nvPr/>
            </p:nvSpPr>
            <p:spPr bwMode="auto">
              <a:xfrm>
                <a:off x="6852935"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5" name="Rectangle 34"/>
              <p:cNvSpPr/>
              <p:nvPr/>
            </p:nvSpPr>
            <p:spPr bwMode="auto">
              <a:xfrm>
                <a:off x="7030256"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6" name="Rectangle 35"/>
              <p:cNvSpPr/>
              <p:nvPr/>
            </p:nvSpPr>
            <p:spPr bwMode="auto">
              <a:xfrm>
                <a:off x="7207835"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7" name="Rectangle 36"/>
              <p:cNvSpPr/>
              <p:nvPr/>
            </p:nvSpPr>
            <p:spPr bwMode="auto">
              <a:xfrm>
                <a:off x="7385414"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8" name="Rectangle 37"/>
              <p:cNvSpPr/>
              <p:nvPr/>
            </p:nvSpPr>
            <p:spPr bwMode="auto">
              <a:xfrm>
                <a:off x="7562992"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39" name="Rectangle 38"/>
              <p:cNvSpPr/>
              <p:nvPr/>
            </p:nvSpPr>
            <p:spPr bwMode="auto">
              <a:xfrm>
                <a:off x="7738305"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40" name="Rectangle 39"/>
              <p:cNvSpPr/>
              <p:nvPr/>
            </p:nvSpPr>
            <p:spPr bwMode="auto">
              <a:xfrm>
                <a:off x="7915884"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41" name="Rectangle 40"/>
              <p:cNvSpPr/>
              <p:nvPr/>
            </p:nvSpPr>
            <p:spPr bwMode="auto">
              <a:xfrm>
                <a:off x="8093463"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42" name="Rectangle 41"/>
              <p:cNvSpPr/>
              <p:nvPr/>
            </p:nvSpPr>
            <p:spPr bwMode="auto">
              <a:xfrm>
                <a:off x="8271041" y="4035553"/>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43" name="Rectangle 42"/>
              <p:cNvSpPr/>
              <p:nvPr/>
            </p:nvSpPr>
            <p:spPr bwMode="auto">
              <a:xfrm>
                <a:off x="8450169" y="4035553"/>
                <a:ext cx="158843"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45" name="Rectangle 44"/>
              <p:cNvSpPr/>
              <p:nvPr/>
            </p:nvSpPr>
            <p:spPr bwMode="auto">
              <a:xfrm>
                <a:off x="5522700"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46" name="Rectangle 45"/>
              <p:cNvSpPr/>
              <p:nvPr/>
            </p:nvSpPr>
            <p:spPr bwMode="auto">
              <a:xfrm>
                <a:off x="5700279"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47" name="Rectangle 46"/>
              <p:cNvSpPr/>
              <p:nvPr/>
            </p:nvSpPr>
            <p:spPr bwMode="auto">
              <a:xfrm>
                <a:off x="5877858"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48" name="Rectangle 47"/>
              <p:cNvSpPr/>
              <p:nvPr/>
            </p:nvSpPr>
            <p:spPr bwMode="auto">
              <a:xfrm>
                <a:off x="6055436"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49" name="Rectangle 48"/>
              <p:cNvSpPr/>
              <p:nvPr/>
            </p:nvSpPr>
            <p:spPr bwMode="auto">
              <a:xfrm>
                <a:off x="6230749"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0" name="Rectangle 49"/>
              <p:cNvSpPr/>
              <p:nvPr/>
            </p:nvSpPr>
            <p:spPr bwMode="auto">
              <a:xfrm>
                <a:off x="6408328"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1" name="Rectangle 50"/>
              <p:cNvSpPr/>
              <p:nvPr/>
            </p:nvSpPr>
            <p:spPr bwMode="auto">
              <a:xfrm>
                <a:off x="6585907"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2" name="Rectangle 51"/>
              <p:cNvSpPr/>
              <p:nvPr/>
            </p:nvSpPr>
            <p:spPr bwMode="auto">
              <a:xfrm>
                <a:off x="6763485"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3" name="Rectangle 52"/>
              <p:cNvSpPr/>
              <p:nvPr/>
            </p:nvSpPr>
            <p:spPr bwMode="auto">
              <a:xfrm>
                <a:off x="6940806"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4" name="Rectangle 53"/>
              <p:cNvSpPr/>
              <p:nvPr/>
            </p:nvSpPr>
            <p:spPr bwMode="auto">
              <a:xfrm>
                <a:off x="7118385"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5" name="Rectangle 54"/>
              <p:cNvSpPr/>
              <p:nvPr/>
            </p:nvSpPr>
            <p:spPr bwMode="auto">
              <a:xfrm>
                <a:off x="7295964"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6" name="Rectangle 55"/>
              <p:cNvSpPr/>
              <p:nvPr/>
            </p:nvSpPr>
            <p:spPr bwMode="auto">
              <a:xfrm>
                <a:off x="7473542"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7" name="Rectangle 56"/>
              <p:cNvSpPr/>
              <p:nvPr/>
            </p:nvSpPr>
            <p:spPr bwMode="auto">
              <a:xfrm>
                <a:off x="7648855"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8" name="Rectangle 57"/>
              <p:cNvSpPr/>
              <p:nvPr/>
            </p:nvSpPr>
            <p:spPr bwMode="auto">
              <a:xfrm>
                <a:off x="7826434"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59" name="Rectangle 58"/>
              <p:cNvSpPr/>
              <p:nvPr/>
            </p:nvSpPr>
            <p:spPr bwMode="auto">
              <a:xfrm>
                <a:off x="8004013"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60" name="Rectangle 59"/>
              <p:cNvSpPr/>
              <p:nvPr/>
            </p:nvSpPr>
            <p:spPr bwMode="auto">
              <a:xfrm>
                <a:off x="8181591"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61" name="Rectangle 60"/>
              <p:cNvSpPr/>
              <p:nvPr/>
            </p:nvSpPr>
            <p:spPr bwMode="auto">
              <a:xfrm>
                <a:off x="8360719" y="4134177"/>
                <a:ext cx="164592"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62" name="Rectangle 61"/>
              <p:cNvSpPr/>
              <p:nvPr/>
            </p:nvSpPr>
            <p:spPr bwMode="auto">
              <a:xfrm>
                <a:off x="8538297" y="4134177"/>
                <a:ext cx="70715"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sp>
            <p:nvSpPr>
              <p:cNvPr id="63" name="Rectangle 62"/>
              <p:cNvSpPr/>
              <p:nvPr/>
            </p:nvSpPr>
            <p:spPr bwMode="auto">
              <a:xfrm>
                <a:off x="5522700" y="4036318"/>
                <a:ext cx="76990" cy="8229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grpSp>
        <p:sp>
          <p:nvSpPr>
            <p:cNvPr id="64" name="Rectangle 63"/>
            <p:cNvSpPr/>
            <p:nvPr/>
          </p:nvSpPr>
          <p:spPr bwMode="auto">
            <a:xfrm>
              <a:off x="6639756" y="2986047"/>
              <a:ext cx="1942995" cy="500745"/>
            </a:xfrm>
            <a:prstGeom prst="rect">
              <a:avLst/>
            </a:prstGeom>
            <a:solidFill>
              <a:schemeClr val="accent6">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292929"/>
                    </a:gs>
                    <a:gs pos="100000">
                      <a:srgbClr val="292929"/>
                    </a:gs>
                  </a:gsLst>
                  <a:lin ang="5400000" scaled="0"/>
                </a:gradFill>
              </a:endParaRPr>
            </a:p>
          </p:txBody>
        </p:sp>
        <p:pic>
          <p:nvPicPr>
            <p:cNvPr id="3" name="Picture 2" descr="C:\Users\ADI\Pictures\Logos\Windows azu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8523" y="3098296"/>
              <a:ext cx="1805461" cy="276246"/>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Arrow Connector 65"/>
            <p:cNvCxnSpPr/>
            <p:nvPr/>
          </p:nvCxnSpPr>
          <p:spPr>
            <a:xfrm>
              <a:off x="7613255" y="3486792"/>
              <a:ext cx="0" cy="44441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096300" y="2743185"/>
              <a:ext cx="0" cy="118801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096300" y="2265688"/>
              <a:ext cx="0" cy="471447"/>
            </a:xfrm>
            <a:prstGeom prst="straightConnector1">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73" name="Freeform 10"/>
            <p:cNvSpPr>
              <a:spLocks noEditPoints="1"/>
            </p:cNvSpPr>
            <p:nvPr/>
          </p:nvSpPr>
          <p:spPr bwMode="black">
            <a:xfrm>
              <a:off x="5112078" y="1101224"/>
              <a:ext cx="1945266" cy="1164463"/>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6"/>
            </a:solidFill>
            <a:ln>
              <a:noFill/>
            </a:ln>
            <a:extLst/>
          </p:spPr>
          <p:txBody>
            <a:bodyPr vert="horz" wrap="square" lIns="91440" tIns="45720" rIns="640080" bIns="91440" numCol="1" anchor="b" anchorCtr="0" compatLnSpc="1">
              <a:prstTxWarp prst="textNoShape">
                <a:avLst/>
              </a:prstTxWarp>
            </a:bodyPr>
            <a:lstStyle/>
            <a:p>
              <a:pPr algn="ctr" defTabSz="914363"/>
              <a:r>
                <a:rPr lang="en-US" sz="2400" dirty="0">
                  <a:gradFill>
                    <a:gsLst>
                      <a:gs pos="0">
                        <a:srgbClr val="FFFFFF"/>
                      </a:gs>
                      <a:gs pos="100000">
                        <a:srgbClr val="FFFFFF"/>
                      </a:gs>
                    </a:gsLst>
                    <a:lin ang="5400000" scaled="0"/>
                  </a:gradFill>
                </a:rPr>
                <a:t>Internet</a:t>
              </a:r>
            </a:p>
          </p:txBody>
        </p:sp>
        <p:sp>
          <p:nvSpPr>
            <p:cNvPr id="74" name="Rectangle 73"/>
            <p:cNvSpPr/>
            <p:nvPr/>
          </p:nvSpPr>
          <p:spPr bwMode="auto">
            <a:xfrm>
              <a:off x="5482388" y="3915525"/>
              <a:ext cx="3086312" cy="29152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600" b="1" dirty="0">
                  <a:gradFill>
                    <a:gsLst>
                      <a:gs pos="0">
                        <a:srgbClr val="292929"/>
                      </a:gs>
                      <a:gs pos="100000">
                        <a:srgbClr val="292929"/>
                      </a:gs>
                    </a:gsLst>
                    <a:lin ang="5400000" scaled="0"/>
                  </a:gradFill>
                </a:rPr>
                <a:t>SQL Database Firewall</a:t>
              </a:r>
            </a:p>
          </p:txBody>
        </p:sp>
      </p:grpSp>
      <p:sp>
        <p:nvSpPr>
          <p:cNvPr id="4" name="Title 3"/>
          <p:cNvSpPr>
            <a:spLocks noGrp="1"/>
          </p:cNvSpPr>
          <p:nvPr>
            <p:ph type="title"/>
          </p:nvPr>
        </p:nvSpPr>
        <p:spPr/>
        <p:txBody>
          <a:bodyPr/>
          <a:lstStyle/>
          <a:p>
            <a:r>
              <a:rPr lang="en-US" dirty="0" smtClean="0"/>
              <a:t>SQL Database Firewall</a:t>
            </a:r>
            <a:endParaRPr lang="en-US" dirty="0"/>
          </a:p>
        </p:txBody>
      </p:sp>
      <p:sp>
        <p:nvSpPr>
          <p:cNvPr id="5" name="Content Placeholder 4"/>
          <p:cNvSpPr>
            <a:spLocks noGrp="1"/>
          </p:cNvSpPr>
          <p:nvPr>
            <p:ph type="body" sz="quarter" idx="10"/>
          </p:nvPr>
        </p:nvSpPr>
        <p:spPr>
          <a:xfrm>
            <a:off x="6351510" y="1619882"/>
            <a:ext cx="5258936" cy="2294474"/>
          </a:xfrm>
        </p:spPr>
        <p:txBody>
          <a:bodyPr/>
          <a:lstStyle/>
          <a:p>
            <a:r>
              <a:rPr lang="en-US" sz="2800" dirty="0">
                <a:solidFill>
                  <a:schemeClr val="accent2">
                    <a:alpha val="99000"/>
                  </a:schemeClr>
                </a:solidFill>
              </a:rPr>
              <a:t>Securing your data</a:t>
            </a:r>
            <a:endParaRPr lang="en-US" sz="2800" dirty="0"/>
          </a:p>
          <a:p>
            <a:r>
              <a:rPr lang="en-US" sz="1600" dirty="0">
                <a:latin typeface="+mn-lt"/>
              </a:rPr>
              <a:t>IP Address-based access control for SQL Database</a:t>
            </a:r>
          </a:p>
          <a:p>
            <a:r>
              <a:rPr lang="en-US" sz="1600" dirty="0">
                <a:latin typeface="+mn-lt"/>
              </a:rPr>
              <a:t>Rules can be defined at the </a:t>
            </a:r>
            <a:r>
              <a:rPr lang="en-US" sz="1600" i="1" dirty="0">
                <a:latin typeface="+mn-lt"/>
              </a:rPr>
              <a:t>server </a:t>
            </a:r>
            <a:r>
              <a:rPr lang="en-US" sz="1600" dirty="0">
                <a:latin typeface="+mn-lt"/>
              </a:rPr>
              <a:t>and </a:t>
            </a:r>
            <a:r>
              <a:rPr lang="en-US" sz="1600" i="1" dirty="0">
                <a:latin typeface="+mn-lt"/>
              </a:rPr>
              <a:t>database</a:t>
            </a:r>
          </a:p>
          <a:p>
            <a:r>
              <a:rPr lang="en-US" sz="1600" dirty="0">
                <a:latin typeface="+mn-lt"/>
              </a:rPr>
              <a:t>No IP authorized by default</a:t>
            </a:r>
          </a:p>
          <a:p>
            <a:r>
              <a:rPr lang="en-US" sz="1600" dirty="0">
                <a:latin typeface="+mn-lt"/>
              </a:rPr>
              <a:t>Configurable using the SQL Database Portal and REST API</a:t>
            </a:r>
          </a:p>
          <a:p>
            <a:r>
              <a:rPr lang="en-US" sz="1600" dirty="0">
                <a:latin typeface="+mn-lt"/>
              </a:rPr>
              <a:t>Option to disable/enable access from applications hosted in Windows Azure</a:t>
            </a:r>
          </a:p>
        </p:txBody>
      </p:sp>
    </p:spTree>
    <p:extLst>
      <p:ext uri="{BB962C8B-B14F-4D97-AF65-F5344CB8AC3E}">
        <p14:creationId xmlns:p14="http://schemas.microsoft.com/office/powerpoint/2010/main" val="1464414279"/>
      </p:ext>
    </p:extLst>
  </p:cSld>
  <p:clrMapOvr>
    <a:masterClrMapping/>
  </p:clrMapOvr>
  <mc:AlternateContent xmlns:mc="http://schemas.openxmlformats.org/markup-compatibility/2006" xmlns:p14="http://schemas.microsoft.com/office/powerpoint/2010/main">
    <mc:Choice Requires="p14">
      <p:transition spd="med" p14:dur="700" advTm="4078">
        <p:fade/>
      </p:transition>
    </mc:Choice>
    <mc:Fallback xmlns="">
      <p:transition spd="med" advTm="4078">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Transformation – Cloud</a:t>
            </a:r>
            <a:endParaRPr lang="en-US" dirty="0"/>
          </a:p>
        </p:txBody>
      </p:sp>
      <p:grpSp>
        <p:nvGrpSpPr>
          <p:cNvPr id="7" name="Group 6"/>
          <p:cNvGrpSpPr/>
          <p:nvPr/>
        </p:nvGrpSpPr>
        <p:grpSpPr>
          <a:xfrm>
            <a:off x="8266254" y="2394143"/>
            <a:ext cx="2004144" cy="2003622"/>
            <a:chOff x="8987331" y="1422949"/>
            <a:chExt cx="2671496" cy="2671496"/>
          </a:xfrm>
        </p:grpSpPr>
        <p:sp>
          <p:nvSpPr>
            <p:cNvPr id="15" name="Rectangle 14"/>
            <p:cNvSpPr/>
            <p:nvPr/>
          </p:nvSpPr>
          <p:spPr bwMode="auto">
            <a:xfrm>
              <a:off x="8987331" y="1422949"/>
              <a:ext cx="2671496" cy="267149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7148" tIns="28574" rIns="57148" bIns="28574" numCol="1" rtlCol="0" anchor="b" anchorCtr="0" compatLnSpc="1">
              <a:prstTxWarp prst="textNoShape">
                <a:avLst/>
              </a:prstTxWarp>
            </a:bodyPr>
            <a:lstStyle/>
            <a:p>
              <a:pPr defTabSz="685378" fontAlgn="base">
                <a:spcBef>
                  <a:spcPct val="0"/>
                </a:spcBef>
                <a:spcAft>
                  <a:spcPct val="0"/>
                </a:spcAft>
              </a:pPr>
              <a:r>
                <a:rPr lang="en-US" sz="1813" dirty="0">
                  <a:gradFill>
                    <a:gsLst>
                      <a:gs pos="0">
                        <a:srgbClr val="FFFFFF"/>
                      </a:gs>
                      <a:gs pos="100000">
                        <a:srgbClr val="FFFFFF"/>
                      </a:gs>
                    </a:gsLst>
                    <a:lin ang="5400000" scaled="0"/>
                  </a:gradFill>
                </a:rPr>
                <a:t>Usage Based</a:t>
              </a:r>
            </a:p>
          </p:txBody>
        </p:sp>
        <p:pic>
          <p:nvPicPr>
            <p:cNvPr id="47" name="Picture 4" descr="\\MAGNUM\Projects\Microsoft\Cloud Power FY12\Design\Icons\PNGs\Scalable_Elastic_4.png"/>
            <p:cNvPicPr>
              <a:picLocks noChangeAspect="1" noChangeArrowheads="1"/>
            </p:cNvPicPr>
            <p:nvPr/>
          </p:nvPicPr>
          <p:blipFill>
            <a:blip r:embed="rId3" cstate="print">
              <a:biLevel thresh="50000"/>
            </a:blip>
            <a:stretch>
              <a:fillRect/>
            </a:stretch>
          </p:blipFill>
          <p:spPr bwMode="auto">
            <a:xfrm>
              <a:off x="9503874" y="1891814"/>
              <a:ext cx="1638410" cy="1493123"/>
            </a:xfrm>
            <a:prstGeom prst="rect">
              <a:avLst/>
            </a:prstGeom>
            <a:noFill/>
          </p:spPr>
        </p:pic>
      </p:grpSp>
      <p:grpSp>
        <p:nvGrpSpPr>
          <p:cNvPr id="6" name="Group 5"/>
          <p:cNvGrpSpPr/>
          <p:nvPr/>
        </p:nvGrpSpPr>
        <p:grpSpPr>
          <a:xfrm>
            <a:off x="6149782" y="2394143"/>
            <a:ext cx="2004144" cy="2003622"/>
            <a:chOff x="6166103" y="1422949"/>
            <a:chExt cx="2671496" cy="2671496"/>
          </a:xfrm>
        </p:grpSpPr>
        <p:sp>
          <p:nvSpPr>
            <p:cNvPr id="14" name="Rectangle 13"/>
            <p:cNvSpPr/>
            <p:nvPr/>
          </p:nvSpPr>
          <p:spPr bwMode="auto">
            <a:xfrm>
              <a:off x="6166103" y="1422949"/>
              <a:ext cx="2671496" cy="267149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7148" tIns="28574" rIns="57148" bIns="28574" numCol="1" rtlCol="0" anchor="b" anchorCtr="0" compatLnSpc="1">
              <a:prstTxWarp prst="textNoShape">
                <a:avLst/>
              </a:prstTxWarp>
            </a:bodyPr>
            <a:lstStyle/>
            <a:p>
              <a:pPr defTabSz="685378" fontAlgn="base">
                <a:spcBef>
                  <a:spcPct val="0"/>
                </a:spcBef>
                <a:spcAft>
                  <a:spcPct val="0"/>
                </a:spcAft>
              </a:pPr>
              <a:r>
                <a:rPr lang="en-US" sz="1813" dirty="0">
                  <a:gradFill>
                    <a:gsLst>
                      <a:gs pos="0">
                        <a:srgbClr val="FFFFFF"/>
                      </a:gs>
                      <a:gs pos="100000">
                        <a:srgbClr val="FFFFFF"/>
                      </a:gs>
                    </a:gsLst>
                    <a:lin ang="5400000" scaled="0"/>
                  </a:gradFill>
                </a:rPr>
                <a:t>Elastic</a:t>
              </a:r>
            </a:p>
          </p:txBody>
        </p:sp>
        <p:sp>
          <p:nvSpPr>
            <p:cNvPr id="48" name="Left-Right Arrow 47"/>
            <p:cNvSpPr/>
            <p:nvPr/>
          </p:nvSpPr>
          <p:spPr>
            <a:xfrm>
              <a:off x="6848477" y="2441862"/>
              <a:ext cx="1306748" cy="39302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5"/>
              <a:endParaRPr lang="en-US" sz="1375" dirty="0">
                <a:solidFill>
                  <a:srgbClr val="FFFFFF"/>
                </a:solidFill>
              </a:endParaRPr>
            </a:p>
          </p:txBody>
        </p:sp>
      </p:grpSp>
      <p:grpSp>
        <p:nvGrpSpPr>
          <p:cNvPr id="5" name="Group 4"/>
          <p:cNvGrpSpPr/>
          <p:nvPr/>
        </p:nvGrpSpPr>
        <p:grpSpPr>
          <a:xfrm>
            <a:off x="4033311" y="2389530"/>
            <a:ext cx="2004144" cy="2003622"/>
            <a:chOff x="3344876" y="1416799"/>
            <a:chExt cx="2671496" cy="2671496"/>
          </a:xfrm>
        </p:grpSpPr>
        <p:sp>
          <p:nvSpPr>
            <p:cNvPr id="13" name="Rectangle 12"/>
            <p:cNvSpPr/>
            <p:nvPr/>
          </p:nvSpPr>
          <p:spPr bwMode="auto">
            <a:xfrm>
              <a:off x="3344876" y="1416799"/>
              <a:ext cx="2671496" cy="267149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7148" tIns="28574" rIns="57148" bIns="28574" numCol="1" rtlCol="0" anchor="b" anchorCtr="0" compatLnSpc="1">
              <a:prstTxWarp prst="textNoShape">
                <a:avLst/>
              </a:prstTxWarp>
            </a:bodyPr>
            <a:lstStyle/>
            <a:p>
              <a:pPr defTabSz="685378" fontAlgn="base">
                <a:spcBef>
                  <a:spcPct val="0"/>
                </a:spcBef>
                <a:spcAft>
                  <a:spcPct val="0"/>
                </a:spcAft>
              </a:pPr>
              <a:r>
                <a:rPr lang="en-US" sz="1813" dirty="0">
                  <a:gradFill>
                    <a:gsLst>
                      <a:gs pos="0">
                        <a:srgbClr val="FFFFFF"/>
                      </a:gs>
                      <a:gs pos="100000">
                        <a:srgbClr val="FFFFFF"/>
                      </a:gs>
                    </a:gsLst>
                    <a:lin ang="5400000" scaled="0"/>
                  </a:gradFill>
                </a:rPr>
                <a:t>Self-Service</a:t>
              </a:r>
            </a:p>
          </p:txBody>
        </p:sp>
        <p:pic>
          <p:nvPicPr>
            <p:cNvPr id="49" name="Picture 5" descr="\\MAGNUM\Projects\Microsoft\Cloud Power FY12\Design\Icons\PNGs\Self_Service.png"/>
            <p:cNvPicPr>
              <a:picLocks noChangeAspect="1" noChangeArrowheads="1"/>
            </p:cNvPicPr>
            <p:nvPr/>
          </p:nvPicPr>
          <p:blipFill>
            <a:blip r:embed="rId4" cstate="print">
              <a:biLevel thresh="50000"/>
            </a:blip>
            <a:srcRect/>
            <a:stretch>
              <a:fillRect/>
            </a:stretch>
          </p:blipFill>
          <p:spPr bwMode="auto">
            <a:xfrm>
              <a:off x="3833712" y="1866563"/>
              <a:ext cx="1693824" cy="1543625"/>
            </a:xfrm>
            <a:prstGeom prst="rect">
              <a:avLst/>
            </a:prstGeom>
            <a:noFill/>
          </p:spPr>
        </p:pic>
      </p:grpSp>
      <p:grpSp>
        <p:nvGrpSpPr>
          <p:cNvPr id="3" name="Group 2"/>
          <p:cNvGrpSpPr/>
          <p:nvPr/>
        </p:nvGrpSpPr>
        <p:grpSpPr>
          <a:xfrm>
            <a:off x="1916839" y="2389530"/>
            <a:ext cx="2004144" cy="2003622"/>
            <a:chOff x="523649" y="1416799"/>
            <a:chExt cx="2671496" cy="2671496"/>
          </a:xfrm>
        </p:grpSpPr>
        <p:sp>
          <p:nvSpPr>
            <p:cNvPr id="12" name="Rectangle 11"/>
            <p:cNvSpPr/>
            <p:nvPr/>
          </p:nvSpPr>
          <p:spPr bwMode="auto">
            <a:xfrm>
              <a:off x="523649" y="1416799"/>
              <a:ext cx="2671496" cy="267149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7148" tIns="28574" rIns="57148" bIns="28574" numCol="1" rtlCol="0" anchor="b" anchorCtr="0" compatLnSpc="1">
              <a:prstTxWarp prst="textNoShape">
                <a:avLst/>
              </a:prstTxWarp>
            </a:bodyPr>
            <a:lstStyle/>
            <a:p>
              <a:pPr defTabSz="685378" fontAlgn="base">
                <a:spcBef>
                  <a:spcPct val="0"/>
                </a:spcBef>
                <a:spcAft>
                  <a:spcPct val="0"/>
                </a:spcAft>
              </a:pPr>
              <a:r>
                <a:rPr lang="en-US" sz="1813" dirty="0">
                  <a:gradFill>
                    <a:gsLst>
                      <a:gs pos="0">
                        <a:srgbClr val="FFFFFF"/>
                      </a:gs>
                      <a:gs pos="100000">
                        <a:srgbClr val="FFFFFF"/>
                      </a:gs>
                    </a:gsLst>
                    <a:lin ang="5400000" scaled="0"/>
                  </a:gradFill>
                </a:rPr>
                <a:t>Pooled Resources</a:t>
              </a:r>
            </a:p>
          </p:txBody>
        </p:sp>
        <p:pic>
          <p:nvPicPr>
            <p:cNvPr id="51" name="Picture 7" descr="\\MAGNUM\Projects\Microsoft\Cloud Power FY12\Design\Icons\PNGs\Metering.png"/>
            <p:cNvPicPr>
              <a:picLocks noChangeAspect="1" noChangeArrowheads="1"/>
            </p:cNvPicPr>
            <p:nvPr/>
          </p:nvPicPr>
          <p:blipFill>
            <a:blip r:embed="rId5" cstate="print">
              <a:biLevel thresh="50000"/>
            </a:blip>
            <a:stretch>
              <a:fillRect/>
            </a:stretch>
          </p:blipFill>
          <p:spPr bwMode="auto">
            <a:xfrm>
              <a:off x="952460" y="1811860"/>
              <a:ext cx="1813875" cy="1653031"/>
            </a:xfrm>
            <a:prstGeom prst="rect">
              <a:avLst/>
            </a:prstGeom>
            <a:noFill/>
          </p:spPr>
        </p:pic>
      </p:grpSp>
      <p:sp>
        <p:nvSpPr>
          <p:cNvPr id="16" name="TextBox 15"/>
          <p:cNvSpPr txBox="1"/>
          <p:nvPr/>
        </p:nvSpPr>
        <p:spPr>
          <a:xfrm>
            <a:off x="3727552" y="4921441"/>
            <a:ext cx="4706417" cy="413639"/>
          </a:xfrm>
          <a:prstGeom prst="rect">
            <a:avLst/>
          </a:prstGeom>
          <a:noFill/>
        </p:spPr>
        <p:txBody>
          <a:bodyPr wrap="none" lIns="0" tIns="0" rIns="0" bIns="0" rtlCol="0">
            <a:spAutoFit/>
          </a:bodyPr>
          <a:lstStyle/>
          <a:p>
            <a:pPr marL="0" lvl="1" defTabSz="685575"/>
            <a:r>
              <a:rPr lang="en-US" sz="2688" spc="-75" dirty="0">
                <a:solidFill>
                  <a:schemeClr val="tx1">
                    <a:alpha val="99000"/>
                  </a:schemeClr>
                </a:solidFill>
                <a:latin typeface="Segoe UI Light" pitchFamily="34" charset="0"/>
              </a:rPr>
              <a:t>Economics    ▪    Agility    ▪     Focus</a:t>
            </a:r>
          </a:p>
        </p:txBody>
      </p:sp>
    </p:spTree>
    <p:extLst>
      <p:ext uri="{BB962C8B-B14F-4D97-AF65-F5344CB8AC3E}">
        <p14:creationId xmlns:p14="http://schemas.microsoft.com/office/powerpoint/2010/main" val="211022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Connectivity</a:t>
            </a:r>
            <a:endParaRPr lang="en-US" dirty="0">
              <a:solidFill>
                <a:srgbClr val="92D050"/>
              </a:solidFill>
            </a:endParaRPr>
          </a:p>
        </p:txBody>
      </p:sp>
      <p:sp>
        <p:nvSpPr>
          <p:cNvPr id="8" name="Content Placeholder 2"/>
          <p:cNvSpPr txBox="1">
            <a:spLocks/>
          </p:cNvSpPr>
          <p:nvPr/>
        </p:nvSpPr>
        <p:spPr>
          <a:xfrm>
            <a:off x="522289" y="1434269"/>
            <a:ext cx="5573712" cy="505523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2800" spc="-100" dirty="0">
                <a:solidFill>
                  <a:srgbClr val="00AEEF">
                    <a:alpha val="99000"/>
                  </a:srgbClr>
                </a:solidFill>
                <a:latin typeface="Segoe UI Light" pitchFamily="34" charset="0"/>
              </a:rPr>
              <a:t>Connecting To SQL Database</a:t>
            </a:r>
          </a:p>
          <a:p>
            <a:pPr marL="234950" lvl="1" indent="-231775" defTabSz="914325">
              <a:spcBef>
                <a:spcPts val="900"/>
              </a:spcBef>
              <a:buClr>
                <a:srgbClr val="0071BC"/>
              </a:buClr>
              <a:buFont typeface="+mj-lt"/>
              <a:buAutoNum type="arabicPeriod"/>
            </a:pPr>
            <a:r>
              <a:rPr lang="en-US" sz="1600" spc="-51" dirty="0"/>
              <a:t>TDS (Tabular Data Stream) protocol over TCP/IP supported</a:t>
            </a:r>
          </a:p>
          <a:p>
            <a:pPr marL="234950" lvl="1" indent="-231775" defTabSz="914325">
              <a:spcBef>
                <a:spcPts val="900"/>
              </a:spcBef>
              <a:buClr>
                <a:srgbClr val="0071BC"/>
              </a:buClr>
              <a:buFont typeface="+mj-lt"/>
              <a:buAutoNum type="arabicPeriod"/>
            </a:pPr>
            <a:r>
              <a:rPr lang="en-US" sz="1600" spc="-51" dirty="0"/>
              <a:t>SSL required</a:t>
            </a:r>
          </a:p>
          <a:p>
            <a:pPr marL="234950" lvl="1" indent="-231775" defTabSz="914325">
              <a:spcBef>
                <a:spcPts val="900"/>
              </a:spcBef>
              <a:buClr>
                <a:srgbClr val="0071BC"/>
              </a:buClr>
              <a:buFont typeface="+mj-lt"/>
              <a:buAutoNum type="arabicPeriod"/>
            </a:pPr>
            <a:r>
              <a:rPr lang="en-US" sz="1600" spc="-51" dirty="0"/>
              <a:t>Use firewall rules to connect from outside Microsoft data center</a:t>
            </a:r>
          </a:p>
          <a:p>
            <a:pPr marL="3175" lvl="1" indent="0" defTabSz="914325">
              <a:spcBef>
                <a:spcPts val="900"/>
              </a:spcBef>
              <a:buNone/>
            </a:pPr>
            <a:r>
              <a:rPr lang="en-US" sz="1600" b="1" spc="-51" dirty="0"/>
              <a:t>ASP.NET EXAMPLE:</a:t>
            </a:r>
          </a:p>
        </p:txBody>
      </p:sp>
      <p:sp>
        <p:nvSpPr>
          <p:cNvPr id="9" name="Content Placeholder 2"/>
          <p:cNvSpPr txBox="1">
            <a:spLocks/>
          </p:cNvSpPr>
          <p:nvPr/>
        </p:nvSpPr>
        <p:spPr>
          <a:xfrm>
            <a:off x="6559063" y="1434269"/>
            <a:ext cx="5345112" cy="3420936"/>
          </a:xfrm>
          <a:prstGeom prst="rect">
            <a:avLst/>
          </a:prstGeom>
        </p:spPr>
        <p:txBody>
          <a:bodyPr wrap="square" lIns="0" tIns="0" rIns="0" bIns="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buNone/>
            </a:pPr>
            <a:r>
              <a:rPr lang="en-US" sz="2800" spc="-100" dirty="0">
                <a:solidFill>
                  <a:srgbClr val="00AEEF">
                    <a:alpha val="99000"/>
                  </a:srgbClr>
                </a:solidFill>
                <a:latin typeface="Segoe UI Light" pitchFamily="34" charset="0"/>
              </a:rPr>
              <a:t>Considerations And Best Practices</a:t>
            </a:r>
          </a:p>
          <a:p>
            <a:pPr marL="234950" lvl="1" indent="-231775" defTabSz="914325">
              <a:spcBef>
                <a:spcPts val="900"/>
              </a:spcBef>
              <a:buClr>
                <a:srgbClr val="00AEEF"/>
              </a:buClr>
              <a:buFont typeface="+mj-lt"/>
              <a:buAutoNum type="arabicPeriod"/>
            </a:pPr>
            <a:r>
              <a:rPr lang="en-US" sz="1600" spc="-51" dirty="0"/>
              <a:t>login: </a:t>
            </a:r>
            <a:r>
              <a:rPr lang="en-US" sz="1600" b="1" spc="-51" dirty="0"/>
              <a:t>[login]@[server]</a:t>
            </a:r>
          </a:p>
          <a:p>
            <a:pPr marL="234950" lvl="1" indent="-231775" defTabSz="914325">
              <a:spcBef>
                <a:spcPts val="900"/>
              </a:spcBef>
              <a:buClr>
                <a:srgbClr val="00AEEF"/>
              </a:buClr>
              <a:buFont typeface="+mj-lt"/>
              <a:buAutoNum type="arabicPeriod"/>
            </a:pPr>
            <a:r>
              <a:rPr lang="en-US" sz="1600" spc="-51" dirty="0"/>
              <a:t>Idle connections</a:t>
            </a:r>
          </a:p>
          <a:p>
            <a:pPr marL="234950" lvl="1" indent="-231775" defTabSz="914325">
              <a:spcBef>
                <a:spcPts val="900"/>
              </a:spcBef>
              <a:buClr>
                <a:srgbClr val="00AEEF"/>
              </a:buClr>
              <a:buFont typeface="+mj-lt"/>
              <a:buAutoNum type="arabicPeriod"/>
            </a:pPr>
            <a:r>
              <a:rPr lang="en-US" sz="1600" spc="-51" dirty="0"/>
              <a:t>Long running transactions</a:t>
            </a:r>
          </a:p>
          <a:p>
            <a:pPr marL="234950" lvl="1" indent="-231775" defTabSz="914325">
              <a:spcBef>
                <a:spcPts val="900"/>
              </a:spcBef>
              <a:buClr>
                <a:srgbClr val="00AEEF"/>
              </a:buClr>
              <a:buFont typeface="+mj-lt"/>
              <a:buAutoNum type="arabicPeriod"/>
            </a:pPr>
            <a:r>
              <a:rPr lang="en-US" sz="1600" spc="-51" dirty="0" err="1"/>
              <a:t>DoS</a:t>
            </a:r>
            <a:r>
              <a:rPr lang="en-US" sz="1600" spc="-51" dirty="0"/>
              <a:t> guard</a:t>
            </a:r>
          </a:p>
          <a:p>
            <a:pPr marL="234950" lvl="1" indent="-231775" defTabSz="914325">
              <a:spcBef>
                <a:spcPts val="900"/>
              </a:spcBef>
              <a:buClr>
                <a:srgbClr val="00AEEF"/>
              </a:buClr>
              <a:buFont typeface="+mj-lt"/>
              <a:buAutoNum type="arabicPeriod"/>
            </a:pPr>
            <a:r>
              <a:rPr lang="en-US" sz="1600" spc="-51" dirty="0"/>
              <a:t>Failover events</a:t>
            </a:r>
          </a:p>
          <a:p>
            <a:pPr marL="234950" lvl="1" indent="-231775" defTabSz="914325">
              <a:spcBef>
                <a:spcPts val="900"/>
              </a:spcBef>
              <a:buClr>
                <a:srgbClr val="00AEEF"/>
              </a:buClr>
              <a:buFont typeface="+mj-lt"/>
              <a:buAutoNum type="arabicPeriod"/>
            </a:pPr>
            <a:r>
              <a:rPr lang="en-US" sz="1600" spc="-51" dirty="0"/>
              <a:t>Throttling</a:t>
            </a:r>
          </a:p>
          <a:p>
            <a:pPr marL="234950" lvl="1" indent="-231775" defTabSz="914325">
              <a:spcBef>
                <a:spcPts val="900"/>
              </a:spcBef>
              <a:buClr>
                <a:srgbClr val="00AEEF"/>
              </a:buClr>
              <a:buFont typeface="+mj-lt"/>
              <a:buAutoNum type="arabicPeriod"/>
            </a:pPr>
            <a:r>
              <a:rPr lang="en-US" sz="1600" spc="-51" dirty="0"/>
              <a:t>Connection pooling and Retry logic</a:t>
            </a:r>
          </a:p>
          <a:p>
            <a:pPr marL="234950" lvl="1" indent="-231775" defTabSz="914325">
              <a:spcBef>
                <a:spcPts val="900"/>
              </a:spcBef>
              <a:buClr>
                <a:srgbClr val="00AEEF"/>
              </a:buClr>
              <a:buFont typeface="+mj-lt"/>
              <a:buAutoNum type="arabicPeriod"/>
            </a:pPr>
            <a:r>
              <a:rPr lang="en-US" sz="1600" spc="-51" dirty="0"/>
              <a:t>Latency introduced for updates</a:t>
            </a:r>
          </a:p>
          <a:p>
            <a:pPr marL="234950" lvl="1" indent="-231775" defTabSz="914325">
              <a:spcBef>
                <a:spcPts val="900"/>
              </a:spcBef>
              <a:buClr>
                <a:srgbClr val="00AEEF"/>
              </a:buClr>
              <a:buFont typeface="+mj-lt"/>
              <a:buAutoNum type="arabicPeriod"/>
            </a:pPr>
            <a:r>
              <a:rPr lang="en-US" sz="1600" spc="-51" dirty="0"/>
              <a:t>No cross-database dependencies</a:t>
            </a:r>
          </a:p>
        </p:txBody>
      </p:sp>
      <p:sp>
        <p:nvSpPr>
          <p:cNvPr id="10" name="TextBox 9"/>
          <p:cNvSpPr txBox="1"/>
          <p:nvPr/>
        </p:nvSpPr>
        <p:spPr>
          <a:xfrm>
            <a:off x="520703" y="3269155"/>
            <a:ext cx="5153553" cy="3000821"/>
          </a:xfrm>
          <a:prstGeom prst="rect">
            <a:avLst/>
          </a:prstGeom>
          <a:noFill/>
          <a:ln>
            <a:solidFill>
              <a:schemeClr val="accent2"/>
            </a:solidFill>
          </a:ln>
        </p:spPr>
        <p:txBody>
          <a:bodyPr wrap="square" lIns="91440" tIns="0" rIns="0" bIns="0" rtlCol="0">
            <a:spAutoFit/>
          </a:bodyPr>
          <a:lstStyle/>
          <a:p>
            <a:pPr defTabSz="914363"/>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solidFill>
                <a:srgbClr val="292929"/>
              </a:solidFill>
              <a:ea typeface="Segoe UI" pitchFamily="34" charset="0"/>
            </a:endParaRPr>
          </a:p>
          <a:p>
            <a:pPr defTabSz="914363"/>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solidFill>
                <a:srgbClr val="292929"/>
              </a:solidFill>
              <a:ea typeface="Segoe UI" pitchFamily="34" charset="0"/>
            </a:endParaRPr>
          </a:p>
          <a:p>
            <a:pPr marL="457120" defTabSz="914363"/>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solidFill>
                <a:srgbClr val="292929"/>
              </a:solidFill>
              <a:ea typeface="Segoe UI" pitchFamily="34" charset="0"/>
            </a:endParaRPr>
          </a:p>
          <a:p>
            <a:pPr marL="457120" defTabSz="914363"/>
            <a:r>
              <a:rPr lang="en-US" sz="1600" dirty="0">
                <a:solidFill>
                  <a:srgbClr val="0000FF"/>
                </a:solidFill>
                <a:latin typeface="Consolas"/>
              </a:rPr>
              <a:t>Integrated Security=False;</a:t>
            </a:r>
            <a:endParaRPr lang="en-US" sz="800" dirty="0">
              <a:solidFill>
                <a:srgbClr val="292929"/>
              </a:solidFill>
              <a:ea typeface="Segoe UI" pitchFamily="34" charset="0"/>
            </a:endParaRPr>
          </a:p>
          <a:p>
            <a:pPr marL="457120" defTabSz="914363"/>
            <a:r>
              <a:rPr lang="en-US" sz="1600" dirty="0">
                <a:solidFill>
                  <a:srgbClr val="0000FF"/>
                </a:solidFill>
                <a:latin typeface="Consolas"/>
              </a:rPr>
              <a:t>Initial Catalog=ProductsDb;</a:t>
            </a:r>
            <a:endParaRPr lang="en-US" sz="800" dirty="0">
              <a:solidFill>
                <a:srgbClr val="292929"/>
              </a:solidFill>
              <a:ea typeface="Segoe UI" pitchFamily="34" charset="0"/>
            </a:endParaRPr>
          </a:p>
          <a:p>
            <a:pPr marL="457120" defTabSz="914363"/>
            <a:r>
              <a:rPr lang="en-US" sz="1600" dirty="0">
                <a:solidFill>
                  <a:srgbClr val="0000FF"/>
                </a:solidFill>
                <a:latin typeface="Consolas"/>
              </a:rPr>
              <a:t>User Id=[login];</a:t>
            </a:r>
            <a:endParaRPr lang="en-US" sz="800" dirty="0">
              <a:solidFill>
                <a:srgbClr val="292929"/>
              </a:solidFill>
              <a:ea typeface="Segoe UI" pitchFamily="34" charset="0"/>
            </a:endParaRPr>
          </a:p>
          <a:p>
            <a:pPr marL="457120" defTabSz="914363"/>
            <a:r>
              <a:rPr lang="en-US" sz="1600" dirty="0">
                <a:solidFill>
                  <a:srgbClr val="0000FF"/>
                </a:solidFill>
                <a:latin typeface="Consolas"/>
              </a:rPr>
              <a:t>Password=[password];</a:t>
            </a:r>
          </a:p>
          <a:p>
            <a:pPr marL="457120" defTabSz="914363"/>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solidFill>
                <a:srgbClr val="292929"/>
              </a:solidFill>
              <a:ea typeface="Segoe UI" pitchFamily="34" charset="0"/>
            </a:endParaRPr>
          </a:p>
          <a:p>
            <a:pPr marL="457120" defTabSz="914363"/>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solidFill>
                <a:srgbClr val="292929"/>
              </a:solidFill>
              <a:ea typeface="Segoe UI" pitchFamily="34" charset="0"/>
            </a:endParaRPr>
          </a:p>
          <a:p>
            <a:pPr defTabSz="914363"/>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solidFill>
                <a:srgbClr val="292929"/>
              </a:solidFill>
              <a:ea typeface="Segoe UI" pitchFamily="34" charset="0"/>
            </a:endParaRPr>
          </a:p>
          <a:p>
            <a:pPr defTabSz="914363"/>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spTree>
    <p:extLst>
      <p:ext uri="{BB962C8B-B14F-4D97-AF65-F5344CB8AC3E}">
        <p14:creationId xmlns:p14="http://schemas.microsoft.com/office/powerpoint/2010/main" val="320578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20702" y="1447800"/>
            <a:ext cx="5346700" cy="46451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smtClean="0"/>
              <a:t>SQL Reporting</a:t>
            </a:r>
            <a:endParaRPr lang="en-US" dirty="0"/>
          </a:p>
        </p:txBody>
      </p:sp>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29" y="1714500"/>
            <a:ext cx="3131630" cy="1431777"/>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264" t="4910" r="1012" b="1533"/>
          <a:stretch/>
        </p:blipFill>
        <p:spPr>
          <a:xfrm>
            <a:off x="661988" y="3860800"/>
            <a:ext cx="3067050" cy="2089151"/>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517" t="13756" b="1412"/>
          <a:stretch/>
        </p:blipFill>
        <p:spPr>
          <a:xfrm>
            <a:off x="2674938" y="2540001"/>
            <a:ext cx="3090863" cy="2565401"/>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p:spPr>
      </p:pic>
      <p:sp>
        <p:nvSpPr>
          <p:cNvPr id="9" name="Content Placeholder 2"/>
          <p:cNvSpPr txBox="1">
            <a:spLocks/>
          </p:cNvSpPr>
          <p:nvPr/>
        </p:nvSpPr>
        <p:spPr>
          <a:xfrm>
            <a:off x="6324601" y="1706123"/>
            <a:ext cx="5573712" cy="242653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3600" spc="-100" dirty="0">
                <a:solidFill>
                  <a:srgbClr val="00AEEF">
                    <a:alpha val="99000"/>
                  </a:srgbClr>
                </a:solidFill>
                <a:latin typeface="Segoe UI Light" pitchFamily="34" charset="0"/>
              </a:rPr>
              <a:t>Visualize your data</a:t>
            </a:r>
          </a:p>
          <a:p>
            <a:pPr marL="3175" lvl="1" indent="0" defTabSz="914325">
              <a:spcBef>
                <a:spcPts val="600"/>
              </a:spcBef>
              <a:buNone/>
            </a:pPr>
            <a:r>
              <a:rPr lang="en-US" sz="1800" spc="-51" dirty="0"/>
              <a:t>SQL Server Reporting Services technology as a service</a:t>
            </a:r>
          </a:p>
          <a:p>
            <a:pPr marL="3175" lvl="1" indent="0" defTabSz="914325">
              <a:spcBef>
                <a:spcPts val="600"/>
              </a:spcBef>
              <a:buNone/>
            </a:pPr>
            <a:r>
              <a:rPr lang="en-US" sz="1800" spc="-51" dirty="0"/>
              <a:t>Ideal for operational reporting against SQL Database data</a:t>
            </a:r>
          </a:p>
          <a:p>
            <a:pPr marL="3175" lvl="1" indent="0" defTabSz="914325">
              <a:spcBef>
                <a:spcPts val="600"/>
              </a:spcBef>
              <a:buNone/>
            </a:pPr>
            <a:r>
              <a:rPr lang="en-US" sz="1800" spc="-51" dirty="0"/>
              <a:t>Enterprise-ready with automatic support for HA</a:t>
            </a:r>
          </a:p>
          <a:p>
            <a:pPr marL="3175" lvl="1" indent="0" defTabSz="914325">
              <a:spcBef>
                <a:spcPts val="600"/>
              </a:spcBef>
              <a:buNone/>
            </a:pPr>
            <a:r>
              <a:rPr lang="en-US" sz="1800" spc="-51" dirty="0"/>
              <a:t>Designed to scale elastically with demand</a:t>
            </a:r>
          </a:p>
          <a:p>
            <a:pPr marL="3175" lvl="1" indent="0" defTabSz="914325">
              <a:spcBef>
                <a:spcPts val="600"/>
              </a:spcBef>
              <a:buNone/>
            </a:pPr>
            <a:r>
              <a:rPr lang="en-US" sz="1800" spc="-51" dirty="0"/>
              <a:t>Rapid Provisioning </a:t>
            </a:r>
            <a:endParaRPr lang="en-US" sz="2400" dirty="0"/>
          </a:p>
        </p:txBody>
      </p:sp>
    </p:spTree>
    <p:extLst>
      <p:ext uri="{BB962C8B-B14F-4D97-AF65-F5344CB8AC3E}">
        <p14:creationId xmlns:p14="http://schemas.microsoft.com/office/powerpoint/2010/main" val="278649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 Sync</a:t>
            </a:r>
            <a:endParaRPr lang="en-US" dirty="0">
              <a:solidFill>
                <a:srgbClr val="92D050"/>
              </a:solidFill>
            </a:endParaRPr>
          </a:p>
        </p:txBody>
      </p:sp>
      <p:sp>
        <p:nvSpPr>
          <p:cNvPr id="7" name="Content Placeholder 2"/>
          <p:cNvSpPr txBox="1">
            <a:spLocks/>
          </p:cNvSpPr>
          <p:nvPr/>
        </p:nvSpPr>
        <p:spPr>
          <a:xfrm>
            <a:off x="6186619" y="1813218"/>
            <a:ext cx="5446798" cy="2532497"/>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3600" spc="-100" dirty="0">
                <a:solidFill>
                  <a:srgbClr val="00AEEF">
                    <a:alpha val="99000"/>
                  </a:srgbClr>
                </a:solidFill>
                <a:latin typeface="Segoe UI Light" pitchFamily="34" charset="0"/>
              </a:rPr>
              <a:t>Data Synchronization</a:t>
            </a:r>
          </a:p>
          <a:p>
            <a:pPr marL="3175" lvl="1" indent="0" defTabSz="914325">
              <a:spcBef>
                <a:spcPts val="600"/>
              </a:spcBef>
              <a:buNone/>
            </a:pPr>
            <a:r>
              <a:rPr lang="en-US" sz="1800" spc="-51" dirty="0"/>
              <a:t>Microsoft Sync Framework technology as a service </a:t>
            </a:r>
          </a:p>
          <a:p>
            <a:pPr marL="3175" lvl="1" indent="0" defTabSz="914325">
              <a:spcBef>
                <a:spcPts val="600"/>
              </a:spcBef>
              <a:buNone/>
            </a:pPr>
            <a:r>
              <a:rPr lang="en-US" sz="1800" spc="-51" dirty="0"/>
              <a:t>Ideal for scheduling synchronization between data sets hosted </a:t>
            </a:r>
            <a:br>
              <a:rPr lang="en-US" sz="1800" spc="-51" dirty="0"/>
            </a:br>
            <a:r>
              <a:rPr lang="en-US" sz="1800" spc="-51" dirty="0"/>
              <a:t>in SQL Database or SQL Server</a:t>
            </a:r>
          </a:p>
          <a:p>
            <a:pPr marL="3175" lvl="1" indent="0" defTabSz="914325">
              <a:spcBef>
                <a:spcPts val="600"/>
              </a:spcBef>
              <a:buNone/>
            </a:pPr>
            <a:r>
              <a:rPr lang="en-US" sz="1800" spc="-51" dirty="0"/>
              <a:t>Uses a hub and spoke topology</a:t>
            </a:r>
          </a:p>
          <a:p>
            <a:pPr marL="3175" lvl="1" indent="0" defTabSz="914325">
              <a:spcBef>
                <a:spcPts val="600"/>
              </a:spcBef>
              <a:buNone/>
            </a:pPr>
            <a:r>
              <a:rPr lang="en-US" sz="1800" spc="-51" dirty="0"/>
              <a:t>No Coding required</a:t>
            </a:r>
          </a:p>
        </p:txBody>
      </p:sp>
      <p:sp>
        <p:nvSpPr>
          <p:cNvPr id="26" name="Rectangle 25"/>
          <p:cNvSpPr/>
          <p:nvPr/>
        </p:nvSpPr>
        <p:spPr>
          <a:xfrm>
            <a:off x="2190075" y="3219485"/>
            <a:ext cx="1483401" cy="1483401"/>
          </a:xfrm>
          <a:prstGeom prst="rect">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defTabSz="914363"/>
            <a:r>
              <a:rPr lang="en-US" sz="2000" dirty="0">
                <a:gradFill>
                  <a:gsLst>
                    <a:gs pos="0">
                      <a:srgbClr val="FFFFFF"/>
                    </a:gs>
                    <a:gs pos="100000">
                      <a:srgbClr val="FFFFFF"/>
                    </a:gs>
                  </a:gsLst>
                  <a:lin ang="5400000" scaled="0"/>
                </a:gradFill>
              </a:rPr>
              <a:t>SQL Database (Hub)</a:t>
            </a:r>
          </a:p>
        </p:txBody>
      </p:sp>
      <p:sp>
        <p:nvSpPr>
          <p:cNvPr id="24" name="Straight Connector 5"/>
          <p:cNvSpPr/>
          <p:nvPr/>
        </p:nvSpPr>
        <p:spPr>
          <a:xfrm rot="16200000">
            <a:off x="2707506" y="3130681"/>
            <a:ext cx="448541" cy="49584"/>
          </a:xfrm>
          <a:custGeom>
            <a:avLst/>
            <a:gdLst/>
            <a:ahLst/>
            <a:cxnLst/>
            <a:rect l="0" t="0" r="0" b="0"/>
            <a:pathLst>
              <a:path>
                <a:moveTo>
                  <a:pt x="0" y="27207"/>
                </a:moveTo>
                <a:lnTo>
                  <a:pt x="492245" y="27207"/>
                </a:lnTo>
              </a:path>
            </a:pathLst>
          </a:custGeom>
          <a:noFill/>
          <a:ln>
            <a:solidFill>
              <a:schemeClr val="accent6"/>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Straight Connector 6"/>
          <p:cNvSpPr/>
          <p:nvPr/>
        </p:nvSpPr>
        <p:spPr>
          <a:xfrm rot="16200000">
            <a:off x="2920563" y="3144260"/>
            <a:ext cx="22427" cy="2242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algn="ctr" defTabSz="222250">
              <a:lnSpc>
                <a:spcPct val="90000"/>
              </a:lnSpc>
              <a:spcBef>
                <a:spcPct val="0"/>
              </a:spcBef>
              <a:spcAft>
                <a:spcPct val="35000"/>
              </a:spcAft>
            </a:pPr>
            <a:endParaRPr lang="en-US" sz="500">
              <a:solidFill>
                <a:srgbClr val="292929">
                  <a:hueOff val="0"/>
                  <a:satOff val="0"/>
                  <a:lumOff val="0"/>
                  <a:alphaOff val="0"/>
                </a:srgbClr>
              </a:solidFill>
            </a:endParaRPr>
          </a:p>
        </p:txBody>
      </p:sp>
      <p:sp>
        <p:nvSpPr>
          <p:cNvPr id="22" name="Rectangle 21"/>
          <p:cNvSpPr/>
          <p:nvPr/>
        </p:nvSpPr>
        <p:spPr>
          <a:xfrm>
            <a:off x="2190075" y="1447801"/>
            <a:ext cx="1483401" cy="1483401"/>
          </a:xfrm>
          <a:prstGeom prst="rect">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defTabSz="914363"/>
            <a:r>
              <a:rPr lang="en-US" sz="2000" dirty="0">
                <a:gradFill>
                  <a:gsLst>
                    <a:gs pos="0">
                      <a:srgbClr val="FFFFFF"/>
                    </a:gs>
                    <a:gs pos="100000">
                      <a:srgbClr val="FFFFFF"/>
                    </a:gs>
                  </a:gsLst>
                  <a:lin ang="5400000" scaled="0"/>
                </a:gradFill>
              </a:rPr>
              <a:t>SQL Database (US)</a:t>
            </a:r>
          </a:p>
        </p:txBody>
      </p:sp>
      <p:sp>
        <p:nvSpPr>
          <p:cNvPr id="20" name="Straight Connector 9"/>
          <p:cNvSpPr/>
          <p:nvPr/>
        </p:nvSpPr>
        <p:spPr>
          <a:xfrm rot="1800000">
            <a:off x="3544061" y="4579638"/>
            <a:ext cx="448541" cy="49584"/>
          </a:xfrm>
          <a:custGeom>
            <a:avLst/>
            <a:gdLst/>
            <a:ahLst/>
            <a:cxnLst/>
            <a:rect l="0" t="0" r="0" b="0"/>
            <a:pathLst>
              <a:path>
                <a:moveTo>
                  <a:pt x="0" y="27207"/>
                </a:moveTo>
                <a:lnTo>
                  <a:pt x="492245" y="27207"/>
                </a:lnTo>
              </a:path>
            </a:pathLst>
          </a:custGeom>
          <a:noFill/>
          <a:ln>
            <a:solidFill>
              <a:schemeClr val="accent6"/>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3863187" y="4345715"/>
            <a:ext cx="1483401" cy="1483401"/>
          </a:xfrm>
          <a:prstGeom prst="rect">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defTabSz="914363"/>
            <a:r>
              <a:rPr lang="en-US" sz="2000" dirty="0">
                <a:gradFill>
                  <a:gsLst>
                    <a:gs pos="0">
                      <a:srgbClr val="FFFFFF"/>
                    </a:gs>
                    <a:gs pos="100000">
                      <a:srgbClr val="FFFFFF"/>
                    </a:gs>
                  </a:gsLst>
                  <a:lin ang="5400000" scaled="0"/>
                </a:gradFill>
              </a:rPr>
              <a:t>SQL Database (WE)</a:t>
            </a:r>
          </a:p>
        </p:txBody>
      </p:sp>
      <p:sp>
        <p:nvSpPr>
          <p:cNvPr id="15" name="Straight Connector 13"/>
          <p:cNvSpPr/>
          <p:nvPr/>
        </p:nvSpPr>
        <p:spPr>
          <a:xfrm rot="9000000">
            <a:off x="1870950" y="4579638"/>
            <a:ext cx="448541" cy="49584"/>
          </a:xfrm>
          <a:custGeom>
            <a:avLst/>
            <a:gdLst/>
            <a:ahLst/>
            <a:cxnLst/>
            <a:rect l="0" t="0" r="0" b="0"/>
            <a:pathLst>
              <a:path>
                <a:moveTo>
                  <a:pt x="0" y="27207"/>
                </a:moveTo>
                <a:lnTo>
                  <a:pt x="492245" y="27207"/>
                </a:lnTo>
              </a:path>
            </a:pathLst>
          </a:custGeom>
          <a:noFill/>
          <a:ln>
            <a:solidFill>
              <a:schemeClr val="accent6"/>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Straight Connector 14"/>
          <p:cNvSpPr/>
          <p:nvPr/>
        </p:nvSpPr>
        <p:spPr>
          <a:xfrm rot="19800000">
            <a:off x="2084008" y="4593217"/>
            <a:ext cx="22427" cy="2242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algn="ctr" defTabSz="222250">
              <a:lnSpc>
                <a:spcPct val="90000"/>
              </a:lnSpc>
              <a:spcBef>
                <a:spcPct val="0"/>
              </a:spcBef>
              <a:spcAft>
                <a:spcPct val="35000"/>
              </a:spcAft>
            </a:pPr>
            <a:endParaRPr lang="en-US" sz="500">
              <a:solidFill>
                <a:srgbClr val="292929">
                  <a:hueOff val="0"/>
                  <a:satOff val="0"/>
                  <a:lumOff val="0"/>
                  <a:alphaOff val="0"/>
                </a:srgbClr>
              </a:solidFill>
            </a:endParaRPr>
          </a:p>
        </p:txBody>
      </p:sp>
      <p:sp>
        <p:nvSpPr>
          <p:cNvPr id="13" name="Rectangle 12"/>
          <p:cNvSpPr/>
          <p:nvPr/>
        </p:nvSpPr>
        <p:spPr>
          <a:xfrm>
            <a:off x="516964" y="4345715"/>
            <a:ext cx="1483401" cy="1483401"/>
          </a:xfrm>
          <a:prstGeom prst="rect">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defTabSz="914363"/>
            <a:r>
              <a:rPr lang="en-US" sz="2000" dirty="0">
                <a:gradFill>
                  <a:gsLst>
                    <a:gs pos="0">
                      <a:srgbClr val="FFFFFF"/>
                    </a:gs>
                    <a:gs pos="100000">
                      <a:srgbClr val="FFFFFF"/>
                    </a:gs>
                  </a:gsLst>
                  <a:lin ang="5400000" scaled="0"/>
                </a:gradFill>
              </a:rPr>
              <a:t>SQL Server (</a:t>
            </a:r>
            <a:r>
              <a:rPr lang="en-US" sz="2000" dirty="0" err="1">
                <a:gradFill>
                  <a:gsLst>
                    <a:gs pos="0">
                      <a:srgbClr val="FFFFFF"/>
                    </a:gs>
                    <a:gs pos="100000">
                      <a:srgbClr val="FFFFFF"/>
                    </a:gs>
                  </a:gsLst>
                  <a:lin ang="5400000" scaled="0"/>
                </a:gradFill>
              </a:rPr>
              <a:t>OnPrem</a:t>
            </a:r>
            <a:r>
              <a:rPr lang="en-US" sz="2000" dirty="0">
                <a:gradFill>
                  <a:gsLst>
                    <a:gs pos="0">
                      <a:srgbClr val="FFFFFF"/>
                    </a:gs>
                    <a:gs pos="100000">
                      <a:srgbClr val="FFFFFF"/>
                    </a:gs>
                  </a:gsLst>
                  <a:lin ang="5400000" scaled="0"/>
                </a:gradFill>
              </a:rPr>
              <a:t>)</a:t>
            </a:r>
          </a:p>
        </p:txBody>
      </p:sp>
    </p:spTree>
    <p:extLst>
      <p:ext uri="{BB962C8B-B14F-4D97-AF65-F5344CB8AC3E}">
        <p14:creationId xmlns:p14="http://schemas.microsoft.com/office/powerpoint/2010/main" val="1181650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Federation</a:t>
            </a:r>
            <a:endParaRPr lang="en-US" dirty="0">
              <a:solidFill>
                <a:srgbClr val="92D050"/>
              </a:solidFill>
            </a:endParaRPr>
          </a:p>
        </p:txBody>
      </p:sp>
      <p:sp>
        <p:nvSpPr>
          <p:cNvPr id="7" name="Content Placeholder 2"/>
          <p:cNvSpPr txBox="1">
            <a:spLocks/>
          </p:cNvSpPr>
          <p:nvPr/>
        </p:nvSpPr>
        <p:spPr>
          <a:xfrm>
            <a:off x="6194857" y="1640220"/>
            <a:ext cx="5573712" cy="2610509"/>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3600" spc="-100" dirty="0">
                <a:solidFill>
                  <a:srgbClr val="00AEEF">
                    <a:alpha val="99000"/>
                  </a:srgbClr>
                </a:solidFill>
                <a:latin typeface="Segoe UI Light" pitchFamily="34" charset="0"/>
              </a:rPr>
              <a:t>Database Scalability</a:t>
            </a:r>
          </a:p>
          <a:p>
            <a:pPr marL="3175" lvl="1" indent="0" defTabSz="914325">
              <a:spcBef>
                <a:spcPts val="600"/>
              </a:spcBef>
              <a:buNone/>
            </a:pPr>
            <a:r>
              <a:rPr lang="en-US" sz="2000" spc="-51" dirty="0"/>
              <a:t>Scale to hundreds of nodes via database </a:t>
            </a:r>
            <a:r>
              <a:rPr lang="en-US" sz="2000" spc="-51" dirty="0" err="1"/>
              <a:t>sharding</a:t>
            </a:r>
            <a:endParaRPr lang="en-US" sz="2000" spc="-51" dirty="0"/>
          </a:p>
          <a:p>
            <a:pPr marL="3175" lvl="1" indent="0" defTabSz="914325">
              <a:spcBef>
                <a:spcPts val="600"/>
              </a:spcBef>
              <a:buNone/>
            </a:pPr>
            <a:r>
              <a:rPr lang="en-US" sz="2000" spc="-51" dirty="0"/>
              <a:t>Multi-tenancy via flexible repartitioning</a:t>
            </a:r>
          </a:p>
          <a:p>
            <a:pPr marL="3175" lvl="1" indent="0" defTabSz="914325">
              <a:spcBef>
                <a:spcPts val="600"/>
              </a:spcBef>
              <a:buNone/>
            </a:pPr>
            <a:r>
              <a:rPr lang="en-US" sz="2000" spc="-51" dirty="0"/>
              <a:t>Online split operations to minimize downtime</a:t>
            </a:r>
          </a:p>
          <a:p>
            <a:pPr marL="3175" lvl="1" indent="0" defTabSz="914325">
              <a:spcBef>
                <a:spcPts val="600"/>
              </a:spcBef>
              <a:buNone/>
            </a:pPr>
            <a:r>
              <a:rPr lang="en-US" sz="2000" spc="-51" dirty="0"/>
              <a:t>Automatic data discovery regardless of changes in how data is partitioned</a:t>
            </a:r>
            <a:r>
              <a:rPr lang="en-US" sz="1800" spc="-51" dirty="0"/>
              <a:t/>
            </a:r>
            <a:br>
              <a:rPr lang="en-US" sz="1800" spc="-51" dirty="0"/>
            </a:br>
            <a:endParaRPr lang="en-US" sz="2400" dirty="0"/>
          </a:p>
        </p:txBody>
      </p:sp>
      <p:sp>
        <p:nvSpPr>
          <p:cNvPr id="12" name="Freeform 11"/>
          <p:cNvSpPr>
            <a:spLocks noEditPoints="1"/>
          </p:cNvSpPr>
          <p:nvPr/>
        </p:nvSpPr>
        <p:spPr bwMode="auto">
          <a:xfrm>
            <a:off x="2471386" y="1460205"/>
            <a:ext cx="723354" cy="975846"/>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solidFill>
          <a:ln w="19050">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13" name="Freeform 12"/>
          <p:cNvSpPr>
            <a:spLocks noEditPoints="1"/>
          </p:cNvSpPr>
          <p:nvPr/>
        </p:nvSpPr>
        <p:spPr bwMode="auto">
          <a:xfrm>
            <a:off x="2464298" y="1463749"/>
            <a:ext cx="723354" cy="975846"/>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solidFill>
          <a:ln w="19050">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14" name="Freeform 13"/>
          <p:cNvSpPr>
            <a:spLocks noEditPoints="1"/>
          </p:cNvSpPr>
          <p:nvPr/>
        </p:nvSpPr>
        <p:spPr bwMode="auto">
          <a:xfrm>
            <a:off x="2474931" y="1463749"/>
            <a:ext cx="723354" cy="975846"/>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solidFill>
          <a:ln w="19050">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16" name="Freeform 15"/>
          <p:cNvSpPr>
            <a:spLocks noEditPoints="1"/>
          </p:cNvSpPr>
          <p:nvPr/>
        </p:nvSpPr>
        <p:spPr bwMode="auto">
          <a:xfrm>
            <a:off x="2474931" y="1463750"/>
            <a:ext cx="723354" cy="975846"/>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solidFill>
          <a:ln w="19050">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18" name="Freeform 17"/>
          <p:cNvSpPr>
            <a:spLocks noEditPoints="1"/>
          </p:cNvSpPr>
          <p:nvPr/>
        </p:nvSpPr>
        <p:spPr bwMode="auto">
          <a:xfrm>
            <a:off x="2464297" y="1463750"/>
            <a:ext cx="723354" cy="975846"/>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solidFill>
          <a:ln w="19050">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Tree>
    <p:extLst>
      <p:ext uri="{BB962C8B-B14F-4D97-AF65-F5344CB8AC3E}">
        <p14:creationId xmlns:p14="http://schemas.microsoft.com/office/powerpoint/2010/main" val="312217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par>
                          <p:cTn id="20" fill="hold">
                            <p:stCondLst>
                              <p:cond delay="500"/>
                            </p:stCondLst>
                            <p:childTnLst>
                              <p:par>
                                <p:cTn id="21" presetID="42" presetClass="path" presetSubtype="0" accel="50000" decel="50000" fill="hold" grpId="0" nodeType="afterEffect">
                                  <p:stCondLst>
                                    <p:cond delay="2000"/>
                                  </p:stCondLst>
                                  <p:childTnLst>
                                    <p:animMotion origin="layout" path="M -6.25E-7 -7.40741E-7 L -0.12487 0.16505 " pathEditMode="relative" rAng="0" ptsTypes="AA">
                                      <p:cBhvr>
                                        <p:cTn id="22" dur="1000" fill="hold"/>
                                        <p:tgtEl>
                                          <p:spTgt spid="18"/>
                                        </p:tgtEl>
                                        <p:attrNameLst>
                                          <p:attrName>ppt_x</p:attrName>
                                          <p:attrName>ppt_y</p:attrName>
                                        </p:attrNameLst>
                                      </p:cBhvr>
                                      <p:rCtr x="-6250" y="8241"/>
                                    </p:animMotion>
                                  </p:childTnLst>
                                </p:cTn>
                              </p:par>
                              <p:par>
                                <p:cTn id="23" presetID="42" presetClass="path" presetSubtype="0" accel="50000" decel="50000" fill="hold" grpId="0" nodeType="withEffect">
                                  <p:stCondLst>
                                    <p:cond delay="2000"/>
                                  </p:stCondLst>
                                  <p:childTnLst>
                                    <p:animMotion origin="layout" path="M -2.08333E-6 -7.40741E-7 L -0.04192 0.16551 " pathEditMode="relative" rAng="0" ptsTypes="AA">
                                      <p:cBhvr>
                                        <p:cTn id="24" dur="1000" fill="hold"/>
                                        <p:tgtEl>
                                          <p:spTgt spid="16"/>
                                        </p:tgtEl>
                                        <p:attrNameLst>
                                          <p:attrName>ppt_x</p:attrName>
                                          <p:attrName>ppt_y</p:attrName>
                                        </p:attrNameLst>
                                      </p:cBhvr>
                                      <p:rCtr x="-2096" y="8264"/>
                                    </p:animMotion>
                                  </p:childTnLst>
                                </p:cTn>
                              </p:par>
                              <p:par>
                                <p:cTn id="25" presetID="42" presetClass="path" presetSubtype="0" accel="50000" decel="50000" fill="hold" grpId="0" nodeType="withEffect">
                                  <p:stCondLst>
                                    <p:cond delay="2000"/>
                                  </p:stCondLst>
                                  <p:childTnLst>
                                    <p:animMotion origin="layout" path="M -2.08333E-6 -7.40741E-7 L 0.03946 0.15903 " pathEditMode="relative" rAng="0" ptsTypes="AA">
                                      <p:cBhvr>
                                        <p:cTn id="26" dur="1000" fill="hold"/>
                                        <p:tgtEl>
                                          <p:spTgt spid="14"/>
                                        </p:tgtEl>
                                        <p:attrNameLst>
                                          <p:attrName>ppt_x</p:attrName>
                                          <p:attrName>ppt_y</p:attrName>
                                        </p:attrNameLst>
                                      </p:cBhvr>
                                      <p:rCtr x="1966" y="7940"/>
                                    </p:animMotion>
                                  </p:childTnLst>
                                </p:cTn>
                              </p:par>
                              <p:par>
                                <p:cTn id="27" presetID="42" presetClass="path" presetSubtype="0" accel="50000" decel="50000" fill="hold" grpId="0" nodeType="withEffect">
                                  <p:stCondLst>
                                    <p:cond delay="2000"/>
                                  </p:stCondLst>
                                  <p:childTnLst>
                                    <p:animMotion origin="layout" path="M -6.25E-7 -7.40741E-7 L 0.12253 0.15995 " pathEditMode="relative" rAng="0" ptsTypes="AA">
                                      <p:cBhvr>
                                        <p:cTn id="28" dur="1000" fill="hold"/>
                                        <p:tgtEl>
                                          <p:spTgt spid="13"/>
                                        </p:tgtEl>
                                        <p:attrNameLst>
                                          <p:attrName>ppt_x</p:attrName>
                                          <p:attrName>ppt_y</p:attrName>
                                        </p:attrNameLst>
                                      </p:cBhvr>
                                      <p:rCtr x="6120" y="7986"/>
                                    </p:animMotion>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2" grpId="0" animBg="1"/>
      <p:bldP spid="13" grpId="0" animBg="1"/>
      <p:bldP spid="14" grpId="0" animBg="1"/>
      <p:bldP spid="16" grpId="0" animBg="1"/>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47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7640" y="2180069"/>
            <a:ext cx="3212327" cy="2909990"/>
          </a:xfrm>
          <a:prstGeom prst="rect">
            <a:avLst/>
          </a:prstGeom>
        </p:spPr>
      </p:pic>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Blob storage</a:t>
            </a:r>
          </a:p>
        </p:txBody>
      </p:sp>
      <p:sp>
        <p:nvSpPr>
          <p:cNvPr id="7" name="Content Placeholder 2"/>
          <p:cNvSpPr txBox="1">
            <a:spLocks/>
          </p:cNvSpPr>
          <p:nvPr/>
        </p:nvSpPr>
        <p:spPr>
          <a:xfrm>
            <a:off x="4688033"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Highly available, scalable and secure file system</a:t>
            </a:r>
          </a:p>
          <a:p>
            <a:pPr marL="3175" indent="0">
              <a:lnSpc>
                <a:spcPct val="100000"/>
              </a:lnSpc>
              <a:buNone/>
            </a:pPr>
            <a:r>
              <a:rPr lang="en-US" sz="2400" dirty="0">
                <a:solidFill>
                  <a:srgbClr val="5F5F5F">
                    <a:alpha val="99000"/>
                  </a:srgbClr>
                </a:solidFill>
                <a:latin typeface="Segoe UI"/>
              </a:rPr>
              <a:t>Blobs can be exposed publically over http</a:t>
            </a:r>
          </a:p>
          <a:p>
            <a:pPr marL="3175" indent="0">
              <a:lnSpc>
                <a:spcPct val="100000"/>
              </a:lnSpc>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297354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Deploying a </a:t>
            </a:r>
            <a:r>
              <a:rPr lang="en-US" dirty="0" err="1" smtClean="0">
                <a:gradFill>
                  <a:gsLst>
                    <a:gs pos="1250">
                      <a:srgbClr val="FFFFFF"/>
                    </a:gs>
                    <a:gs pos="100000">
                      <a:srgbClr val="FFFFFF"/>
                    </a:gs>
                  </a:gsLst>
                  <a:lin ang="5400000" scaled="0"/>
                </a:gradFill>
              </a:rPr>
              <a:t>Sql</a:t>
            </a:r>
            <a:r>
              <a:rPr lang="en-US" dirty="0" smtClean="0">
                <a:gradFill>
                  <a:gsLst>
                    <a:gs pos="1250">
                      <a:srgbClr val="FFFFFF"/>
                    </a:gs>
                    <a:gs pos="100000">
                      <a:srgbClr val="FFFFFF"/>
                    </a:gs>
                  </a:gsLst>
                  <a:lin ang="5400000" scaled="0"/>
                </a:gradFill>
              </a:rPr>
              <a:t>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Database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3393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Cache</a:t>
            </a:r>
            <a:endParaRPr lang="en-US" dirty="0"/>
          </a:p>
        </p:txBody>
      </p:sp>
    </p:spTree>
    <p:extLst>
      <p:ext uri="{BB962C8B-B14F-4D97-AF65-F5344CB8AC3E}">
        <p14:creationId xmlns:p14="http://schemas.microsoft.com/office/powerpoint/2010/main" val="135976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90309" y="2334640"/>
            <a:ext cx="3055556" cy="3055556"/>
          </a:xfrm>
          <a:prstGeom prst="rect">
            <a:avLst/>
          </a:prstGeom>
        </p:spPr>
      </p:pic>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Cache</a:t>
            </a:r>
          </a:p>
        </p:txBody>
      </p:sp>
      <p:sp>
        <p:nvSpPr>
          <p:cNvPr id="6" name="Content Placeholder 2"/>
          <p:cNvSpPr txBox="1">
            <a:spLocks/>
          </p:cNvSpPr>
          <p:nvPr/>
        </p:nvSpPr>
        <p:spPr>
          <a:xfrm>
            <a:off x="4688033" y="3286126"/>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Low latency, in-memory distributed cache</a:t>
            </a:r>
          </a:p>
          <a:p>
            <a:pPr marL="3175" indent="0">
              <a:lnSpc>
                <a:spcPct val="100000"/>
              </a:lnSpc>
              <a:buNone/>
            </a:pPr>
            <a:r>
              <a:rPr lang="en-US" sz="2400" dirty="0">
                <a:solidFill>
                  <a:srgbClr val="5F5F5F">
                    <a:alpha val="99000"/>
                  </a:srgbClr>
                </a:solidFill>
                <a:latin typeface="Segoe UI"/>
              </a:rPr>
              <a:t>Dynamically grow and shrink cache size</a:t>
            </a:r>
          </a:p>
          <a:p>
            <a:pPr marL="3175" indent="0">
              <a:lnSpc>
                <a:spcPct val="100000"/>
              </a:lnSpc>
              <a:buNone/>
            </a:pPr>
            <a:r>
              <a:rPr lang="en-US" sz="2400" dirty="0">
                <a:solidFill>
                  <a:srgbClr val="5F5F5F">
                    <a:alpha val="99000"/>
                  </a:srgbClr>
                </a:solidFill>
                <a:latin typeface="Segoe UI"/>
              </a:rPr>
              <a:t>High availability support</a:t>
            </a:r>
          </a:p>
          <a:p>
            <a:pPr marL="3175" indent="0">
              <a:lnSpc>
                <a:spcPct val="100000"/>
              </a:lnSpc>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0588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9730" y="2463806"/>
            <a:ext cx="3635453" cy="295466"/>
          </a:xfrm>
          <a:prstGeom prst="rect">
            <a:avLst/>
          </a:prstGeom>
          <a:noFill/>
        </p:spPr>
        <p:txBody>
          <a:bodyPr wrap="square" lIns="0" tIns="0" rIns="0" bIns="0" rtlCol="0">
            <a:spAutoFit/>
          </a:bodyPr>
          <a:lstStyle/>
          <a:p>
            <a:pPr defTabSz="1218987">
              <a:lnSpc>
                <a:spcPct val="80000"/>
              </a:lnSpc>
              <a:buSzPct val="80000"/>
            </a:pPr>
            <a:r>
              <a:rPr lang="en-US" sz="2400" dirty="0">
                <a:solidFill>
                  <a:srgbClr val="5F5F5F">
                    <a:alpha val="99000"/>
                  </a:srgbClr>
                </a:solidFill>
              </a:rPr>
              <a:t>Web Roles</a:t>
            </a:r>
          </a:p>
        </p:txBody>
      </p:sp>
      <p:grpSp>
        <p:nvGrpSpPr>
          <p:cNvPr id="24" name="Group 23"/>
          <p:cNvGrpSpPr/>
          <p:nvPr/>
        </p:nvGrpSpPr>
        <p:grpSpPr>
          <a:xfrm>
            <a:off x="1447801"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10001"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7775"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9975"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7801"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grpSp>
      <p:grpSp>
        <p:nvGrpSpPr>
          <p:cNvPr id="29" name="Group 28"/>
          <p:cNvGrpSpPr/>
          <p:nvPr/>
        </p:nvGrpSpPr>
        <p:grpSpPr>
          <a:xfrm>
            <a:off x="1604626"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FFFFFF">
                      <a:alpha val="99000"/>
                    </a:srgbClr>
                  </a:solidFill>
                  <a:latin typeface="Segoe UI Light"/>
                </a:rPr>
                <a:t>300MB</a:t>
              </a: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5604" y="3623108"/>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5" name="TextBox 124"/>
          <p:cNvSpPr txBox="1"/>
          <p:nvPr/>
        </p:nvSpPr>
        <p:spPr>
          <a:xfrm>
            <a:off x="1459729" y="4561094"/>
            <a:ext cx="5340302" cy="393954"/>
          </a:xfrm>
          <a:prstGeom prst="rect">
            <a:avLst/>
          </a:prstGeom>
          <a:noFill/>
        </p:spPr>
        <p:txBody>
          <a:bodyPr wrap="square" lIns="0" tIns="0" rIns="0" bIns="0" rtlCol="0">
            <a:spAutoFit/>
          </a:bodyPr>
          <a:lstStyle/>
          <a:p>
            <a:pPr defTabSz="1218987">
              <a:lnSpc>
                <a:spcPct val="80000"/>
              </a:lnSpc>
              <a:buSzPct val="80000"/>
            </a:pPr>
            <a:r>
              <a:rPr lang="en-US" sz="3200" dirty="0">
                <a:solidFill>
                  <a:srgbClr val="5F5F5F">
                    <a:alpha val="99000"/>
                  </a:srgbClr>
                </a:solidFill>
                <a:latin typeface="Segoe UI Light"/>
              </a:rPr>
              <a:t>1.2GB Distributed Cache</a:t>
            </a:r>
          </a:p>
        </p:txBody>
      </p:sp>
      <p:sp>
        <p:nvSpPr>
          <p:cNvPr id="31" name="Title 3"/>
          <p:cNvSpPr txBox="1">
            <a:spLocks/>
          </p:cNvSpPr>
          <p:nvPr/>
        </p:nvSpPr>
        <p:spPr>
          <a:xfrm>
            <a:off x="520701" y="402777"/>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a:solidFill>
                  <a:srgbClr val="FFFFFF"/>
                </a:solidFill>
              </a:rPr>
              <a:t>distributed cache</a:t>
            </a:r>
          </a:p>
        </p:txBody>
      </p:sp>
    </p:spTree>
    <p:extLst>
      <p:ext uri="{BB962C8B-B14F-4D97-AF65-F5344CB8AC3E}">
        <p14:creationId xmlns:p14="http://schemas.microsoft.com/office/powerpoint/2010/main" val="750153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7023998" y="4814619"/>
            <a:ext cx="1766454" cy="591443"/>
          </a:xfrm>
          <a:prstGeom prst="rect">
            <a:avLst/>
          </a:prstGeom>
          <a:solidFill>
            <a:srgbClr val="9B07B9"/>
          </a:solidFill>
          <a:ln w="9525" cap="flat" cmpd="sng" algn="ctr">
            <a:noFill/>
            <a:prstDash val="solid"/>
            <a:headEnd type="none" w="med" len="med"/>
            <a:tailEnd type="none" w="med" len="med"/>
          </a:ln>
          <a:effectLst/>
        </p:spPr>
        <p:txBody>
          <a:bodyPr vert="horz" wrap="square" lIns="114234" tIns="114234" rIns="57118" bIns="28556" numCol="1" rtlCol="0" anchor="ctr" anchorCtr="1" compatLnSpc="1">
            <a:prstTxWarp prst="textNoShape">
              <a:avLst/>
            </a:prstTxWarp>
          </a:bodyPr>
          <a:lstStyle/>
          <a:p>
            <a:pPr defTabSz="685575">
              <a:lnSpc>
                <a:spcPct val="90000"/>
              </a:lnSpc>
              <a:buSzPct val="90000"/>
            </a:pPr>
            <a:r>
              <a:rPr lang="en-US" sz="1813" dirty="0" err="1">
                <a:gradFill>
                  <a:gsLst>
                    <a:gs pos="85000">
                      <a:srgbClr val="FFFFFF"/>
                    </a:gs>
                    <a:gs pos="0">
                      <a:srgbClr val="FFFFFF"/>
                    </a:gs>
                  </a:gsLst>
                  <a:lin ang="5400000" scaled="0"/>
                </a:gradFill>
              </a:rPr>
              <a:t>PaaS</a:t>
            </a:r>
            <a:endParaRPr lang="en-US" sz="1813" dirty="0">
              <a:gradFill>
                <a:gsLst>
                  <a:gs pos="85000">
                    <a:srgbClr val="FFFFFF"/>
                  </a:gs>
                  <a:gs pos="0">
                    <a:srgbClr val="FFFFFF"/>
                  </a:gs>
                </a:gsLst>
                <a:lin ang="5400000" scaled="0"/>
              </a:gradFill>
            </a:endParaRPr>
          </a:p>
        </p:txBody>
      </p:sp>
      <p:sp>
        <p:nvSpPr>
          <p:cNvPr id="85" name="Rectangle 84"/>
          <p:cNvSpPr/>
          <p:nvPr/>
        </p:nvSpPr>
        <p:spPr bwMode="auto">
          <a:xfrm>
            <a:off x="8840941" y="4814619"/>
            <a:ext cx="1766454" cy="591443"/>
          </a:xfrm>
          <a:prstGeom prst="rect">
            <a:avLst/>
          </a:prstGeom>
          <a:solidFill>
            <a:srgbClr val="8CC600"/>
          </a:solidFill>
          <a:ln w="9525" cap="flat" cmpd="sng" algn="ctr">
            <a:noFill/>
            <a:prstDash val="solid"/>
            <a:headEnd type="none" w="med" len="med"/>
            <a:tailEnd type="none" w="med" len="med"/>
          </a:ln>
          <a:effectLst/>
        </p:spPr>
        <p:txBody>
          <a:bodyPr vert="horz" wrap="square" lIns="114234" tIns="114234" rIns="57118" bIns="28556" numCol="1" rtlCol="0" anchor="ctr" anchorCtr="1" compatLnSpc="1">
            <a:prstTxWarp prst="textNoShape">
              <a:avLst/>
            </a:prstTxWarp>
          </a:bodyPr>
          <a:lstStyle/>
          <a:p>
            <a:pPr defTabSz="685575">
              <a:lnSpc>
                <a:spcPct val="90000"/>
              </a:lnSpc>
              <a:buSzPct val="90000"/>
            </a:pPr>
            <a:r>
              <a:rPr lang="en-US" sz="1813" dirty="0" err="1">
                <a:gradFill>
                  <a:gsLst>
                    <a:gs pos="85000">
                      <a:srgbClr val="FFFFFF"/>
                    </a:gs>
                    <a:gs pos="0">
                      <a:srgbClr val="FFFFFF"/>
                    </a:gs>
                  </a:gsLst>
                  <a:lin ang="5400000" scaled="0"/>
                </a:gradFill>
              </a:rPr>
              <a:t>SaaS</a:t>
            </a:r>
            <a:endParaRPr lang="en-US" sz="1813" dirty="0">
              <a:gradFill>
                <a:gsLst>
                  <a:gs pos="85000">
                    <a:srgbClr val="FFFFFF"/>
                  </a:gs>
                  <a:gs pos="0">
                    <a:srgbClr val="FFFFFF"/>
                  </a:gs>
                </a:gsLst>
                <a:lin ang="5400000" scaled="0"/>
              </a:gradFill>
            </a:endParaRPr>
          </a:p>
        </p:txBody>
      </p:sp>
      <p:sp>
        <p:nvSpPr>
          <p:cNvPr id="78" name="Rectangle 77"/>
          <p:cNvSpPr/>
          <p:nvPr/>
        </p:nvSpPr>
        <p:spPr bwMode="auto">
          <a:xfrm>
            <a:off x="7022264" y="2584837"/>
            <a:ext cx="1766454" cy="2175271"/>
          </a:xfrm>
          <a:prstGeom prst="rect">
            <a:avLst/>
          </a:prstGeom>
          <a:solidFill>
            <a:srgbClr val="9B07B9"/>
          </a:solidFill>
          <a:ln w="9525" cap="flat" cmpd="sng" algn="ctr">
            <a:noFill/>
            <a:prstDash val="solid"/>
            <a:headEnd type="none" w="med" len="med"/>
            <a:tailEnd type="none" w="med" len="med"/>
          </a:ln>
          <a:effectLst/>
        </p:spPr>
        <p:txBody>
          <a:bodyPr vert="horz" wrap="square" lIns="114234" tIns="114234" rIns="57118" bIns="28556"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sp>
        <p:nvSpPr>
          <p:cNvPr id="79" name="Rectangle 78"/>
          <p:cNvSpPr/>
          <p:nvPr/>
        </p:nvSpPr>
        <p:spPr bwMode="auto">
          <a:xfrm>
            <a:off x="8839206" y="2584837"/>
            <a:ext cx="1766454" cy="2175271"/>
          </a:xfrm>
          <a:prstGeom prst="rect">
            <a:avLst/>
          </a:prstGeom>
          <a:solidFill>
            <a:srgbClr val="8CC600"/>
          </a:solidFill>
          <a:ln w="9525" cap="flat" cmpd="sng" algn="ctr">
            <a:noFill/>
            <a:prstDash val="solid"/>
            <a:headEnd type="none" w="med" len="med"/>
            <a:tailEnd type="none" w="med" len="med"/>
          </a:ln>
          <a:effectLst/>
        </p:spPr>
        <p:txBody>
          <a:bodyPr vert="horz" wrap="square" lIns="114234" tIns="114234" rIns="57118" bIns="28556"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sp>
        <p:nvSpPr>
          <p:cNvPr id="2" name="Title 1"/>
          <p:cNvSpPr>
            <a:spLocks noGrp="1"/>
          </p:cNvSpPr>
          <p:nvPr>
            <p:ph type="title"/>
          </p:nvPr>
        </p:nvSpPr>
        <p:spPr/>
        <p:txBody>
          <a:bodyPr/>
          <a:lstStyle/>
          <a:p>
            <a:r>
              <a:rPr lang="en-US" dirty="0" smtClean="0"/>
              <a:t>IT Continuum</a:t>
            </a:r>
            <a:endParaRPr lang="en-US" dirty="0">
              <a:solidFill>
                <a:schemeClr val="tx1"/>
              </a:solidFill>
            </a:endParaRPr>
          </a:p>
        </p:txBody>
      </p:sp>
      <p:sp>
        <p:nvSpPr>
          <p:cNvPr id="25" name="Rectangle 24"/>
          <p:cNvSpPr/>
          <p:nvPr/>
        </p:nvSpPr>
        <p:spPr>
          <a:xfrm>
            <a:off x="1524002" y="2049283"/>
            <a:ext cx="9144000" cy="428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7" rIns="68553" bIns="34277" anchor="ctr"/>
          <a:lstStyle/>
          <a:p>
            <a:pPr algn="ctr" defTabSz="685575"/>
            <a:r>
              <a:rPr lang="en-US" sz="2125" dirty="0">
                <a:solidFill>
                  <a:schemeClr val="tx1">
                    <a:alpha val="99000"/>
                  </a:schemeClr>
                </a:solidFill>
                <a:latin typeface="Segoe UI Light"/>
                <a:cs typeface="Arial" charset="0"/>
              </a:rPr>
              <a:t>Evolution toward highly-virtual and beyond to cloud</a:t>
            </a:r>
          </a:p>
        </p:txBody>
      </p:sp>
      <p:grpSp>
        <p:nvGrpSpPr>
          <p:cNvPr id="17" name="Group 16"/>
          <p:cNvGrpSpPr/>
          <p:nvPr/>
        </p:nvGrpSpPr>
        <p:grpSpPr>
          <a:xfrm>
            <a:off x="1571435" y="2584832"/>
            <a:ext cx="1768189" cy="2821224"/>
            <a:chOff x="75894" y="2764132"/>
            <a:chExt cx="2829102" cy="4513958"/>
          </a:xfrm>
        </p:grpSpPr>
        <p:sp>
          <p:nvSpPr>
            <p:cNvPr id="81" name="Rectangle 80"/>
            <p:cNvSpPr/>
            <p:nvPr/>
          </p:nvSpPr>
          <p:spPr bwMode="auto">
            <a:xfrm>
              <a:off x="78669" y="6331781"/>
              <a:ext cx="2826327" cy="946309"/>
            </a:xfrm>
            <a:prstGeom prst="rect">
              <a:avLst/>
            </a:prstGeom>
            <a:solidFill>
              <a:srgbClr val="0070C0"/>
            </a:solidFill>
            <a:ln w="9525" cap="flat" cmpd="sng" algn="ctr">
              <a:noFill/>
              <a:prstDash val="solid"/>
              <a:headEnd type="none" w="med" len="med"/>
              <a:tailEnd type="none" w="med" len="med"/>
            </a:ln>
            <a:effectLst/>
          </p:spPr>
          <p:txBody>
            <a:bodyPr vert="horz" wrap="square" lIns="114300" tIns="114300" rIns="57150" bIns="28574" numCol="1" rtlCol="0" anchor="ctr" anchorCtr="0" compatLnSpc="1">
              <a:prstTxWarp prst="textNoShape">
                <a:avLst/>
              </a:prstTxWarp>
            </a:bodyPr>
            <a:lstStyle/>
            <a:p>
              <a:pPr algn="ctr" defTabSz="685575">
                <a:lnSpc>
                  <a:spcPct val="90000"/>
                </a:lnSpc>
                <a:buSzPct val="90000"/>
              </a:pPr>
              <a:r>
                <a:rPr lang="en-US" sz="1813" dirty="0">
                  <a:gradFill>
                    <a:gsLst>
                      <a:gs pos="85000">
                        <a:srgbClr val="FFFFFF"/>
                      </a:gs>
                      <a:gs pos="0">
                        <a:srgbClr val="FFFFFF"/>
                      </a:gs>
                    </a:gsLst>
                    <a:lin ang="5400000" scaled="0"/>
                  </a:gradFill>
                </a:rPr>
                <a:t>Physical</a:t>
              </a:r>
            </a:p>
          </p:txBody>
        </p:sp>
        <p:sp>
          <p:nvSpPr>
            <p:cNvPr id="4" name="Rectangle 3"/>
            <p:cNvSpPr/>
            <p:nvPr/>
          </p:nvSpPr>
          <p:spPr bwMode="auto">
            <a:xfrm>
              <a:off x="75894" y="2764132"/>
              <a:ext cx="2826327" cy="3480433"/>
            </a:xfrm>
            <a:prstGeom prst="rect">
              <a:avLst/>
            </a:prstGeom>
            <a:solidFill>
              <a:schemeClr val="accent5"/>
            </a:solidFill>
            <a:ln w="9525" cap="flat" cmpd="sng" algn="ctr">
              <a:noFill/>
              <a:prstDash val="solid"/>
              <a:headEnd type="none" w="med" len="med"/>
              <a:tailEnd type="none" w="med" len="med"/>
            </a:ln>
            <a:effectLst/>
          </p:spPr>
          <p:txBody>
            <a:bodyPr vert="horz" wrap="square" lIns="114300" tIns="114300" rIns="57150" bIns="28574"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pic>
          <p:nvPicPr>
            <p:cNvPr id="43"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493954" y="3506736"/>
              <a:ext cx="2019217" cy="2019214"/>
            </a:xfrm>
            <a:prstGeom prst="rect">
              <a:avLst/>
            </a:prstGeom>
            <a:noFill/>
          </p:spPr>
        </p:pic>
      </p:grpSp>
      <p:grpSp>
        <p:nvGrpSpPr>
          <p:cNvPr id="13" name="Group 12"/>
          <p:cNvGrpSpPr/>
          <p:nvPr/>
        </p:nvGrpSpPr>
        <p:grpSpPr>
          <a:xfrm>
            <a:off x="7281003" y="2564333"/>
            <a:ext cx="1321193" cy="2082921"/>
            <a:chOff x="8104633" y="2874661"/>
            <a:chExt cx="2113909" cy="3332674"/>
          </a:xfrm>
        </p:grpSpPr>
        <p:sp>
          <p:nvSpPr>
            <p:cNvPr id="59" name="Isosceles Triangle 58"/>
            <p:cNvSpPr/>
            <p:nvPr/>
          </p:nvSpPr>
          <p:spPr bwMode="auto">
            <a:xfrm rot="10800000">
              <a:off x="8355713" y="4165941"/>
              <a:ext cx="1061647" cy="1329862"/>
            </a:xfrm>
            <a:prstGeom prst="triangle">
              <a:avLst>
                <a:gd name="adj" fmla="val 0"/>
              </a:avLst>
            </a:prstGeom>
            <a:solidFill>
              <a:schemeClr val="accent6">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148" tIns="28574" rIns="57148" bIns="28574" numCol="1" rtlCol="0" anchor="ctr" anchorCtr="0" compatLnSpc="1">
              <a:prstTxWarp prst="textNoShape">
                <a:avLst/>
              </a:prstTxWarp>
            </a:bodyPr>
            <a:lstStyle/>
            <a:p>
              <a:pPr algn="ctr" defTabSz="570988"/>
              <a:endParaRPr lang="en-US" sz="1125" dirty="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4" cstate="print">
              <a:lum bright="100000" contrast="100000"/>
            </a:blip>
            <a:stretch>
              <a:fillRect/>
            </a:stretch>
          </p:blipFill>
          <p:spPr>
            <a:xfrm>
              <a:off x="8104633" y="4947463"/>
              <a:ext cx="2113909" cy="1259872"/>
            </a:xfrm>
            <a:prstGeom prst="rect">
              <a:avLst/>
            </a:prstGeom>
            <a:noFill/>
            <a:ln>
              <a:noFill/>
            </a:ln>
            <a:effectLst/>
          </p:spPr>
        </p:pic>
        <p:pic>
          <p:nvPicPr>
            <p:cNvPr id="56" name="Picture 55"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104633" y="2874661"/>
              <a:ext cx="1563808" cy="1563400"/>
            </a:xfrm>
            <a:prstGeom prst="rect">
              <a:avLst/>
            </a:prstGeom>
            <a:noFill/>
          </p:spPr>
        </p:pic>
      </p:grpSp>
      <p:grpSp>
        <p:nvGrpSpPr>
          <p:cNvPr id="12" name="Group 11"/>
          <p:cNvGrpSpPr/>
          <p:nvPr/>
        </p:nvGrpSpPr>
        <p:grpSpPr>
          <a:xfrm>
            <a:off x="9073553" y="2685309"/>
            <a:ext cx="1321193" cy="1961948"/>
            <a:chOff x="10948236" y="3048621"/>
            <a:chExt cx="2113909" cy="3139117"/>
          </a:xfrm>
        </p:grpSpPr>
        <p:pic>
          <p:nvPicPr>
            <p:cNvPr id="48"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0" name="Isosceles Triangle 69"/>
            <p:cNvSpPr/>
            <p:nvPr/>
          </p:nvSpPr>
          <p:spPr bwMode="auto">
            <a:xfrm rot="10800000">
              <a:off x="11199316" y="4146344"/>
              <a:ext cx="1061647" cy="1329862"/>
            </a:xfrm>
            <a:prstGeom prst="triangle">
              <a:avLst>
                <a:gd name="adj" fmla="val 0"/>
              </a:avLst>
            </a:prstGeom>
            <a:solidFill>
              <a:schemeClr val="accent2">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148" tIns="28574" rIns="57148" bIns="28574" numCol="1" rtlCol="0" anchor="ctr" anchorCtr="0" compatLnSpc="1">
              <a:prstTxWarp prst="textNoShape">
                <a:avLst/>
              </a:prstTxWarp>
            </a:bodyPr>
            <a:lstStyle/>
            <a:p>
              <a:pPr algn="ctr" defTabSz="570988"/>
              <a:endParaRPr lang="en-US" sz="1125" dirty="0">
                <a:gradFill>
                  <a:gsLst>
                    <a:gs pos="0">
                      <a:srgbClr val="FFFFFF"/>
                    </a:gs>
                    <a:gs pos="100000">
                      <a:srgbClr val="FFFFFF"/>
                    </a:gs>
                  </a:gsLst>
                  <a:lin ang="5400000" scaled="0"/>
                </a:gradFill>
              </a:endParaRPr>
            </a:p>
          </p:txBody>
        </p:sp>
        <p:pic>
          <p:nvPicPr>
            <p:cNvPr id="71" name="Picture 70"/>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16" name="Group 15"/>
          <p:cNvGrpSpPr/>
          <p:nvPr/>
        </p:nvGrpSpPr>
        <p:grpSpPr>
          <a:xfrm>
            <a:off x="3388378" y="2584832"/>
            <a:ext cx="1768189" cy="2821224"/>
            <a:chOff x="2983001" y="2764132"/>
            <a:chExt cx="2829102" cy="4513958"/>
          </a:xfrm>
        </p:grpSpPr>
        <p:sp>
          <p:nvSpPr>
            <p:cNvPr id="82" name="Rectangle 81"/>
            <p:cNvSpPr/>
            <p:nvPr/>
          </p:nvSpPr>
          <p:spPr bwMode="auto">
            <a:xfrm>
              <a:off x="2985776" y="6331781"/>
              <a:ext cx="2826327" cy="946309"/>
            </a:xfrm>
            <a:prstGeom prst="rect">
              <a:avLst/>
            </a:prstGeom>
            <a:solidFill>
              <a:srgbClr val="FF6600"/>
            </a:solidFill>
            <a:ln w="9525" cap="flat" cmpd="sng" algn="ctr">
              <a:noFill/>
              <a:prstDash val="solid"/>
              <a:headEnd type="none" w="med" len="med"/>
              <a:tailEnd type="none" w="med" len="med"/>
            </a:ln>
            <a:effectLst/>
          </p:spPr>
          <p:txBody>
            <a:bodyPr vert="horz" wrap="square" lIns="114300" tIns="114300" rIns="57150" bIns="28574" numCol="1" rtlCol="0" anchor="ctr" anchorCtr="1" compatLnSpc="1">
              <a:prstTxWarp prst="textNoShape">
                <a:avLst/>
              </a:prstTxWarp>
            </a:bodyPr>
            <a:lstStyle/>
            <a:p>
              <a:pPr defTabSz="685575">
                <a:lnSpc>
                  <a:spcPct val="90000"/>
                </a:lnSpc>
                <a:buSzPct val="90000"/>
              </a:pPr>
              <a:r>
                <a:rPr lang="en-US" sz="1813" dirty="0">
                  <a:gradFill>
                    <a:gsLst>
                      <a:gs pos="85000">
                        <a:srgbClr val="FFFFFF"/>
                      </a:gs>
                      <a:gs pos="0">
                        <a:srgbClr val="FFFFFF"/>
                      </a:gs>
                    </a:gsLst>
                    <a:lin ang="5400000" scaled="0"/>
                  </a:gradFill>
                </a:rPr>
                <a:t>Virtual / Private</a:t>
              </a:r>
            </a:p>
          </p:txBody>
        </p:sp>
        <p:sp>
          <p:nvSpPr>
            <p:cNvPr id="76" name="Rectangle 75"/>
            <p:cNvSpPr/>
            <p:nvPr/>
          </p:nvSpPr>
          <p:spPr bwMode="auto">
            <a:xfrm>
              <a:off x="2983001" y="2764132"/>
              <a:ext cx="2826327" cy="3480433"/>
            </a:xfrm>
            <a:prstGeom prst="rect">
              <a:avLst/>
            </a:prstGeom>
            <a:solidFill>
              <a:srgbClr val="FF6600"/>
            </a:solidFill>
            <a:ln w="9525" cap="flat" cmpd="sng" algn="ctr">
              <a:noFill/>
              <a:prstDash val="solid"/>
              <a:headEnd type="none" w="med" len="med"/>
              <a:tailEnd type="none" w="med" len="med"/>
            </a:ln>
            <a:effectLst/>
          </p:spPr>
          <p:txBody>
            <a:bodyPr vert="horz" wrap="square" lIns="114300" tIns="114300" rIns="57150" bIns="28574"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pic>
          <p:nvPicPr>
            <p:cNvPr id="49"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grpSp>
        <p:nvGrpSpPr>
          <p:cNvPr id="15" name="Group 14"/>
          <p:cNvGrpSpPr/>
          <p:nvPr/>
        </p:nvGrpSpPr>
        <p:grpSpPr>
          <a:xfrm>
            <a:off x="5176691" y="2556340"/>
            <a:ext cx="1796816" cy="2849716"/>
            <a:chOff x="5844305" y="2718544"/>
            <a:chExt cx="2874905" cy="4559546"/>
          </a:xfrm>
        </p:grpSpPr>
        <p:sp>
          <p:nvSpPr>
            <p:cNvPr id="83" name="Rectangle 82"/>
            <p:cNvSpPr/>
            <p:nvPr/>
          </p:nvSpPr>
          <p:spPr bwMode="auto">
            <a:xfrm>
              <a:off x="5892883" y="6331781"/>
              <a:ext cx="2826327" cy="946309"/>
            </a:xfrm>
            <a:prstGeom prst="rect">
              <a:avLst/>
            </a:prstGeom>
            <a:solidFill>
              <a:schemeClr val="accent1"/>
            </a:solidFill>
            <a:ln w="9525" cap="flat" cmpd="sng" algn="ctr">
              <a:noFill/>
              <a:prstDash val="solid"/>
              <a:headEnd type="none" w="med" len="med"/>
              <a:tailEnd type="none" w="med" len="med"/>
            </a:ln>
            <a:effectLst/>
          </p:spPr>
          <p:txBody>
            <a:bodyPr vert="horz" wrap="square" lIns="114300" tIns="114300" rIns="57150" bIns="28574" numCol="1" rtlCol="0" anchor="ctr" anchorCtr="1" compatLnSpc="1">
              <a:prstTxWarp prst="textNoShape">
                <a:avLst/>
              </a:prstTxWarp>
            </a:bodyPr>
            <a:lstStyle/>
            <a:p>
              <a:pPr defTabSz="685575">
                <a:lnSpc>
                  <a:spcPct val="90000"/>
                </a:lnSpc>
                <a:buSzPct val="90000"/>
              </a:pPr>
              <a:r>
                <a:rPr lang="en-US" sz="1813" dirty="0" err="1">
                  <a:gradFill>
                    <a:gsLst>
                      <a:gs pos="85000">
                        <a:srgbClr val="FFFFFF"/>
                      </a:gs>
                      <a:gs pos="0">
                        <a:srgbClr val="FFFFFF"/>
                      </a:gs>
                    </a:gsLst>
                    <a:lin ang="5400000" scaled="0"/>
                  </a:gradFill>
                </a:rPr>
                <a:t>IaaS</a:t>
              </a:r>
              <a:endParaRPr lang="en-US" sz="1813" dirty="0">
                <a:gradFill>
                  <a:gsLst>
                    <a:gs pos="85000">
                      <a:srgbClr val="FFFFFF"/>
                    </a:gs>
                    <a:gs pos="0">
                      <a:srgbClr val="FFFFFF"/>
                    </a:gs>
                  </a:gsLst>
                  <a:lin ang="5400000" scaled="0"/>
                </a:gradFill>
              </a:endParaRPr>
            </a:p>
          </p:txBody>
        </p:sp>
        <p:sp>
          <p:nvSpPr>
            <p:cNvPr id="77" name="Rectangle 76"/>
            <p:cNvSpPr/>
            <p:nvPr/>
          </p:nvSpPr>
          <p:spPr bwMode="auto">
            <a:xfrm>
              <a:off x="5890108" y="2764132"/>
              <a:ext cx="2826327" cy="3480433"/>
            </a:xfrm>
            <a:prstGeom prst="rect">
              <a:avLst/>
            </a:prstGeom>
            <a:solidFill>
              <a:schemeClr val="accent1"/>
            </a:solidFill>
            <a:ln w="9525" cap="flat" cmpd="sng" algn="ctr">
              <a:noFill/>
              <a:prstDash val="solid"/>
              <a:headEnd type="none" w="med" len="med"/>
              <a:tailEnd type="none" w="med" len="med"/>
            </a:ln>
            <a:effectLst/>
          </p:spPr>
          <p:txBody>
            <a:bodyPr vert="horz" wrap="square" lIns="114300" tIns="114300" rIns="57150" bIns="28574" numCol="1" rtlCol="0" anchor="t" anchorCtr="0" compatLnSpc="1">
              <a:prstTxWarp prst="textNoShape">
                <a:avLst/>
              </a:prstTxWarp>
            </a:bodyPr>
            <a:lstStyle/>
            <a:p>
              <a:pPr defTabSz="685575">
                <a:lnSpc>
                  <a:spcPct val="90000"/>
                </a:lnSpc>
                <a:buSzPct val="90000"/>
              </a:pPr>
              <a:endParaRPr lang="en-US" sz="1813" dirty="0">
                <a:gradFill>
                  <a:gsLst>
                    <a:gs pos="85000">
                      <a:srgbClr val="FFFFFF"/>
                    </a:gs>
                    <a:gs pos="0">
                      <a:srgbClr val="FFFFFF"/>
                    </a:gs>
                  </a:gsLst>
                  <a:lin ang="5400000" scaled="0"/>
                </a:gradFill>
              </a:endParaRPr>
            </a:p>
          </p:txBody>
        </p:sp>
        <p:grpSp>
          <p:nvGrpSpPr>
            <p:cNvPr id="14" name="Group 13"/>
            <p:cNvGrpSpPr/>
            <p:nvPr/>
          </p:nvGrpSpPr>
          <p:grpSpPr>
            <a:xfrm>
              <a:off x="5844305" y="2718544"/>
              <a:ext cx="2777268" cy="3345461"/>
              <a:chOff x="5062551" y="2861874"/>
              <a:chExt cx="2777268" cy="3345461"/>
            </a:xfrm>
          </p:grpSpPr>
          <p:pic>
            <p:nvPicPr>
              <p:cNvPr id="52"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6" name="Isosceles Triangle 5"/>
              <p:cNvSpPr/>
              <p:nvPr/>
            </p:nvSpPr>
            <p:spPr bwMode="auto">
              <a:xfrm rot="9180217">
                <a:off x="6169786" y="4246310"/>
                <a:ext cx="1061647" cy="1329862"/>
              </a:xfrm>
              <a:prstGeom prst="triangle">
                <a:avLst>
                  <a:gd name="adj" fmla="val 64317"/>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57148" tIns="28574" rIns="57148" bIns="28574" numCol="1" rtlCol="0" anchor="ctr" anchorCtr="0" compatLnSpc="1">
                <a:prstTxWarp prst="textNoShape">
                  <a:avLst/>
                </a:prstTxWarp>
              </a:bodyPr>
              <a:lstStyle/>
              <a:p>
                <a:pPr algn="ctr" defTabSz="570988"/>
                <a:endParaRPr lang="en-US" sz="1125"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grpSp>
    </p:spTree>
    <p:extLst>
      <p:ext uri="{BB962C8B-B14F-4D97-AF65-F5344CB8AC3E}">
        <p14:creationId xmlns:p14="http://schemas.microsoft.com/office/powerpoint/2010/main" val="1107252744"/>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5878"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 name="Group 6"/>
          <p:cNvGrpSpPr/>
          <p:nvPr/>
        </p:nvGrpSpPr>
        <p:grpSpPr>
          <a:xfrm>
            <a:off x="2596243"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6137" y="4735036"/>
            <a:ext cx="5340302" cy="393954"/>
          </a:xfrm>
          <a:prstGeom prst="rect">
            <a:avLst/>
          </a:prstGeom>
          <a:noFill/>
        </p:spPr>
        <p:txBody>
          <a:bodyPr wrap="square" lIns="0" tIns="0" rIns="0" bIns="0" rtlCol="0">
            <a:spAutoFit/>
          </a:bodyPr>
          <a:lstStyle/>
          <a:p>
            <a:pPr algn="ctr" defTabSz="1218987">
              <a:lnSpc>
                <a:spcPct val="80000"/>
              </a:lnSpc>
              <a:buSzPct val="80000"/>
            </a:pPr>
            <a:r>
              <a:rPr lang="en-US" sz="3200" dirty="0">
                <a:solidFill>
                  <a:srgbClr val="5F5F5F">
                    <a:alpha val="99000"/>
                  </a:srgbClr>
                </a:solidFill>
                <a:latin typeface="Segoe UI Light"/>
              </a:rPr>
              <a:t>24GB Distributed Cache</a:t>
            </a:r>
          </a:p>
        </p:txBody>
      </p:sp>
      <p:sp>
        <p:nvSpPr>
          <p:cNvPr id="86" name="TextBox 85"/>
          <p:cNvSpPr txBox="1"/>
          <p:nvPr/>
        </p:nvSpPr>
        <p:spPr>
          <a:xfrm>
            <a:off x="1459730" y="520249"/>
            <a:ext cx="3635453" cy="295466"/>
          </a:xfrm>
          <a:prstGeom prst="rect">
            <a:avLst/>
          </a:prstGeom>
          <a:noFill/>
        </p:spPr>
        <p:txBody>
          <a:bodyPr wrap="square" lIns="0" tIns="0" rIns="0" bIns="0" rtlCol="0">
            <a:spAutoFit/>
          </a:bodyPr>
          <a:lstStyle/>
          <a:p>
            <a:pPr defTabSz="1218987">
              <a:lnSpc>
                <a:spcPct val="80000"/>
              </a:lnSpc>
              <a:buSzPct val="80000"/>
            </a:pPr>
            <a:r>
              <a:rPr lang="en-US" sz="2400" dirty="0">
                <a:solidFill>
                  <a:srgbClr val="5F5F5F">
                    <a:alpha val="99000"/>
                  </a:srgbClr>
                </a:solidFill>
              </a:rPr>
              <a:t>Web Roles</a:t>
            </a:r>
          </a:p>
        </p:txBody>
      </p:sp>
      <p:grpSp>
        <p:nvGrpSpPr>
          <p:cNvPr id="87" name="Group 86"/>
          <p:cNvGrpSpPr/>
          <p:nvPr/>
        </p:nvGrpSpPr>
        <p:grpSpPr>
          <a:xfrm>
            <a:off x="1447801"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10001"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7775"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9975"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4363"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12GB Cache</a:t>
              </a:r>
            </a:p>
            <a:p>
              <a:pPr defTabSz="1218987">
                <a:lnSpc>
                  <a:spcPct val="80000"/>
                </a:lnSpc>
                <a:buSzPct val="80000"/>
              </a:pPr>
              <a:r>
                <a:rPr lang="en-US" dirty="0">
                  <a:gradFill>
                    <a:gsLst>
                      <a:gs pos="0">
                        <a:srgbClr val="FFFFFF"/>
                      </a:gs>
                      <a:gs pos="100000">
                        <a:srgbClr val="FFFFFF"/>
                      </a:gs>
                    </a:gsLst>
                    <a:lin ang="5400000" scaled="0"/>
                  </a:gradFill>
                </a:rPr>
                <a:t>Worker Role</a:t>
              </a:r>
            </a:p>
          </p:txBody>
        </p:sp>
      </p:grpSp>
      <p:grpSp>
        <p:nvGrpSpPr>
          <p:cNvPr id="16" name="Group 15"/>
          <p:cNvGrpSpPr/>
          <p:nvPr/>
        </p:nvGrpSpPr>
        <p:grpSpPr>
          <a:xfrm>
            <a:off x="6156563"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12GB Cache</a:t>
              </a:r>
            </a:p>
            <a:p>
              <a:pPr defTabSz="1218987">
                <a:lnSpc>
                  <a:spcPct val="80000"/>
                </a:lnSpc>
                <a:buSzPct val="80000"/>
              </a:pPr>
              <a:r>
                <a:rPr lang="en-US" dirty="0">
                  <a:gradFill>
                    <a:gsLst>
                      <a:gs pos="0">
                        <a:srgbClr val="FFFFFF"/>
                      </a:gs>
                      <a:gs pos="100000">
                        <a:srgbClr val="FFFFFF"/>
                      </a:gs>
                    </a:gsLst>
                    <a:lin ang="5400000" scaled="0"/>
                  </a:gradFill>
                </a:rPr>
                <a:t>Worker Role</a:t>
              </a:r>
            </a:p>
          </p:txBody>
        </p:sp>
      </p:grpSp>
      <p:grpSp>
        <p:nvGrpSpPr>
          <p:cNvPr id="2" name="Group 1"/>
          <p:cNvGrpSpPr/>
          <p:nvPr/>
        </p:nvGrpSpPr>
        <p:grpSpPr>
          <a:xfrm>
            <a:off x="2541818"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rgbClr val="5F5F5F">
                        <a:alpha val="99000"/>
                      </a:srgbClr>
                    </a:solidFill>
                    <a:latin typeface="Segoe UI Light" pitchFamily="34" charset="0"/>
                  </a:rPr>
                  <a:t>2</a:t>
                </a: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39875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5878"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 name="Group 6"/>
          <p:cNvGrpSpPr/>
          <p:nvPr/>
        </p:nvGrpSpPr>
        <p:grpSpPr>
          <a:xfrm>
            <a:off x="2596243"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6137" y="4735036"/>
            <a:ext cx="5340302" cy="393954"/>
          </a:xfrm>
          <a:prstGeom prst="rect">
            <a:avLst/>
          </a:prstGeom>
          <a:noFill/>
        </p:spPr>
        <p:txBody>
          <a:bodyPr wrap="square" lIns="0" tIns="0" rIns="0" bIns="0" rtlCol="0">
            <a:spAutoFit/>
          </a:bodyPr>
          <a:lstStyle/>
          <a:p>
            <a:pPr algn="ctr" defTabSz="1218987">
              <a:lnSpc>
                <a:spcPct val="80000"/>
              </a:lnSpc>
              <a:buSzPct val="80000"/>
            </a:pPr>
            <a:r>
              <a:rPr lang="en-US" sz="3200" dirty="0">
                <a:gradFill>
                  <a:gsLst>
                    <a:gs pos="0">
                      <a:srgbClr val="FFFFFF"/>
                    </a:gs>
                    <a:gs pos="100000">
                      <a:srgbClr val="FFFFFF"/>
                    </a:gs>
                  </a:gsLst>
                  <a:lin ang="5400000" scaled="0"/>
                </a:gradFill>
              </a:rPr>
              <a:t>24GB Distributed Cache</a:t>
            </a:r>
          </a:p>
        </p:txBody>
      </p:sp>
      <p:sp>
        <p:nvSpPr>
          <p:cNvPr id="86" name="TextBox 85"/>
          <p:cNvSpPr txBox="1"/>
          <p:nvPr/>
        </p:nvSpPr>
        <p:spPr>
          <a:xfrm>
            <a:off x="1459730" y="520249"/>
            <a:ext cx="3635453" cy="295466"/>
          </a:xfrm>
          <a:prstGeom prst="rect">
            <a:avLst/>
          </a:prstGeom>
          <a:noFill/>
        </p:spPr>
        <p:txBody>
          <a:bodyPr wrap="square" lIns="0" tIns="0" rIns="0" bIns="0" rtlCol="0">
            <a:spAutoFit/>
          </a:bodyPr>
          <a:lstStyle/>
          <a:p>
            <a:pPr defTabSz="1218987">
              <a:lnSpc>
                <a:spcPct val="80000"/>
              </a:lnSpc>
              <a:buSzPct val="80000"/>
            </a:pPr>
            <a:r>
              <a:rPr lang="en-US" sz="2400" dirty="0">
                <a:solidFill>
                  <a:srgbClr val="5F5F5F">
                    <a:alpha val="99000"/>
                  </a:srgbClr>
                </a:solidFill>
              </a:rPr>
              <a:t>Web Roles</a:t>
            </a:r>
          </a:p>
        </p:txBody>
      </p:sp>
      <p:grpSp>
        <p:nvGrpSpPr>
          <p:cNvPr id="87" name="Group 86"/>
          <p:cNvGrpSpPr/>
          <p:nvPr/>
        </p:nvGrpSpPr>
        <p:grpSpPr>
          <a:xfrm>
            <a:off x="1447801"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10001"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7775"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9975"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4363"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12GB Cache</a:t>
              </a:r>
            </a:p>
            <a:p>
              <a:pPr defTabSz="1218987">
                <a:lnSpc>
                  <a:spcPct val="80000"/>
                </a:lnSpc>
                <a:buSzPct val="80000"/>
              </a:pPr>
              <a:r>
                <a:rPr lang="en-US" dirty="0">
                  <a:gradFill>
                    <a:gsLst>
                      <a:gs pos="0">
                        <a:srgbClr val="FFFFFF"/>
                      </a:gs>
                      <a:gs pos="100000">
                        <a:srgbClr val="FFFFFF"/>
                      </a:gs>
                    </a:gsLst>
                    <a:lin ang="5400000" scaled="0"/>
                  </a:gradFill>
                </a:rPr>
                <a:t>Worker Role</a:t>
              </a:r>
            </a:p>
          </p:txBody>
        </p:sp>
      </p:grpSp>
      <p:grpSp>
        <p:nvGrpSpPr>
          <p:cNvPr id="16" name="Group 15"/>
          <p:cNvGrpSpPr/>
          <p:nvPr/>
        </p:nvGrpSpPr>
        <p:grpSpPr>
          <a:xfrm>
            <a:off x="6156563"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12GB Cache</a:t>
              </a:r>
            </a:p>
            <a:p>
              <a:pPr defTabSz="1218987">
                <a:lnSpc>
                  <a:spcPct val="80000"/>
                </a:lnSpc>
                <a:buSzPct val="80000"/>
              </a:pPr>
              <a:r>
                <a:rPr lang="en-US" dirty="0">
                  <a:gradFill>
                    <a:gsLst>
                      <a:gs pos="0">
                        <a:srgbClr val="FFFFFF"/>
                      </a:gs>
                      <a:gs pos="100000">
                        <a:srgbClr val="FFFFFF"/>
                      </a:gs>
                    </a:gsLst>
                    <a:lin ang="5400000" scaled="0"/>
                  </a:gradFill>
                </a:rPr>
                <a:t>Worker Role</a:t>
              </a:r>
            </a:p>
          </p:txBody>
        </p:sp>
      </p:grpSp>
      <p:grpSp>
        <p:nvGrpSpPr>
          <p:cNvPr id="14" name="Group 13"/>
          <p:cNvGrpSpPr/>
          <p:nvPr/>
        </p:nvGrpSpPr>
        <p:grpSpPr>
          <a:xfrm>
            <a:off x="2541818"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rgbClr val="5F5F5F">
                      <a:alpha val="99000"/>
                    </a:srgbClr>
                  </a:solidFill>
                  <a:latin typeface="Segoe UI Light" pitchFamily="34" charset="0"/>
                </a:rPr>
                <a:t>4</a:t>
              </a: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37" name="Group 36"/>
          <p:cNvGrpSpPr/>
          <p:nvPr/>
        </p:nvGrpSpPr>
        <p:grpSpPr>
          <a:xfrm>
            <a:off x="1416979"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12GB Cache</a:t>
              </a:r>
            </a:p>
            <a:p>
              <a:pPr defTabSz="1218987">
                <a:lnSpc>
                  <a:spcPct val="80000"/>
                </a:lnSpc>
                <a:buSzPct val="80000"/>
              </a:pPr>
              <a:r>
                <a:rPr lang="en-US" dirty="0">
                  <a:gradFill>
                    <a:gsLst>
                      <a:gs pos="0">
                        <a:srgbClr val="FFFFFF"/>
                      </a:gs>
                      <a:gs pos="100000">
                        <a:srgbClr val="FFFFFF"/>
                      </a:gs>
                    </a:gsLst>
                    <a:lin ang="5400000" scaled="0"/>
                  </a:gradFill>
                </a:rPr>
                <a:t>Worker Role</a:t>
              </a:r>
            </a:p>
          </p:txBody>
        </p:sp>
      </p:grpSp>
      <p:grpSp>
        <p:nvGrpSpPr>
          <p:cNvPr id="42" name="Group 41"/>
          <p:cNvGrpSpPr/>
          <p:nvPr/>
        </p:nvGrpSpPr>
        <p:grpSpPr>
          <a:xfrm>
            <a:off x="8518135"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12GB Cache</a:t>
              </a:r>
            </a:p>
            <a:p>
              <a:pPr defTabSz="1218987">
                <a:lnSpc>
                  <a:spcPct val="80000"/>
                </a:lnSpc>
                <a:buSzPct val="80000"/>
              </a:pPr>
              <a:r>
                <a:rPr lang="en-US" dirty="0">
                  <a:gradFill>
                    <a:gsLst>
                      <a:gs pos="0">
                        <a:srgbClr val="FFFFFF"/>
                      </a:gs>
                      <a:gs pos="100000">
                        <a:srgbClr val="FFFFFF"/>
                      </a:gs>
                    </a:gsLst>
                    <a:lin ang="5400000" scaled="0"/>
                  </a:gradFill>
                </a:rPr>
                <a:t>Worker Role</a:t>
              </a:r>
            </a:p>
          </p:txBody>
        </p:sp>
      </p:grpSp>
      <p:sp>
        <p:nvSpPr>
          <p:cNvPr id="47" name="TextBox 46"/>
          <p:cNvSpPr txBox="1"/>
          <p:nvPr/>
        </p:nvSpPr>
        <p:spPr>
          <a:xfrm>
            <a:off x="3474427" y="4733326"/>
            <a:ext cx="5340302" cy="393954"/>
          </a:xfrm>
          <a:prstGeom prst="rect">
            <a:avLst/>
          </a:prstGeom>
          <a:noFill/>
        </p:spPr>
        <p:txBody>
          <a:bodyPr wrap="square" lIns="0" tIns="0" rIns="0" bIns="0" rtlCol="0">
            <a:spAutoFit/>
          </a:bodyPr>
          <a:lstStyle/>
          <a:p>
            <a:pPr algn="ctr" defTabSz="1218987">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9679"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37382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Mobile Services</a:t>
            </a:r>
            <a:endParaRPr lang="en-US" dirty="0"/>
          </a:p>
        </p:txBody>
      </p:sp>
    </p:spTree>
    <p:extLst>
      <p:ext uri="{BB962C8B-B14F-4D97-AF65-F5344CB8AC3E}">
        <p14:creationId xmlns:p14="http://schemas.microsoft.com/office/powerpoint/2010/main" val="245462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13" y="228602"/>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2968"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30130"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2149" y="3380752"/>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5808"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2968"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5809"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6908"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 &amp; </a:t>
              </a:r>
              <a:r>
                <a:rPr lang="en-US" sz="1500" kern="0" dirty="0" err="1">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3964"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6747"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Scheduler</a:t>
              </a: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2966954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3" y="228601"/>
            <a:ext cx="11149013" cy="757131"/>
          </a:xfrm>
        </p:spPr>
        <p:txBody>
          <a:bodyPr/>
          <a:lstStyle/>
          <a:p>
            <a:r>
              <a:rPr lang="en-US" dirty="0" smtClean="0"/>
              <a:t>Key Scenarios</a:t>
            </a:r>
            <a:endParaRPr lang="en-US" dirty="0"/>
          </a:p>
        </p:txBody>
      </p:sp>
      <p:sp>
        <p:nvSpPr>
          <p:cNvPr id="3" name="TextBox 2"/>
          <p:cNvSpPr txBox="1"/>
          <p:nvPr/>
        </p:nvSpPr>
        <p:spPr>
          <a:xfrm>
            <a:off x="506916"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6917" y="1740413"/>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6917" y="3335640"/>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6917" y="4927330"/>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1457062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20701" y="985733"/>
            <a:ext cx="11669712" cy="9487213"/>
          </a:xfrm>
        </p:spPr>
        <p:txBody>
          <a:bodyPr/>
          <a:lstStyle/>
          <a:p>
            <a:r>
              <a:rPr lang="en-US" sz="3200" spc="-71" dirty="0">
                <a:solidFill>
                  <a:schemeClr val="tx1"/>
                </a:solidFill>
              </a:rPr>
              <a:t>Supported Modules + </a:t>
            </a:r>
            <a:r>
              <a:rPr lang="en-US" sz="3200" spc="-71" dirty="0" err="1">
                <a:solidFill>
                  <a:schemeClr val="tx1"/>
                </a:solidFill>
              </a:rPr>
              <a:t>Globals</a:t>
            </a:r>
            <a:endParaRPr lang="en-US" sz="3200" spc="-71" dirty="0">
              <a:solidFill>
                <a:schemeClr val="tx1"/>
              </a:solidFill>
            </a:endParaRPr>
          </a:p>
          <a:p>
            <a:r>
              <a:rPr lang="en-US" sz="3200" spc="-71" dirty="0">
                <a:solidFill>
                  <a:schemeClr val="tx1"/>
                </a:solidFill>
              </a:rPr>
              <a:t>	</a:t>
            </a:r>
            <a:r>
              <a:rPr lang="en-US" sz="3200" spc="-71" dirty="0" err="1">
                <a:solidFill>
                  <a:schemeClr val="tx1"/>
                </a:solidFill>
              </a:rPr>
              <a:t>mssql</a:t>
            </a:r>
            <a:endParaRPr lang="en-US" sz="3200" spc="-71" dirty="0">
              <a:solidFill>
                <a:schemeClr val="tx1"/>
              </a:solidFill>
            </a:endParaRPr>
          </a:p>
          <a:p>
            <a:r>
              <a:rPr lang="en-US" sz="3200" spc="-71" dirty="0">
                <a:solidFill>
                  <a:schemeClr val="tx1"/>
                </a:solidFill>
              </a:rPr>
              <a:t>	request</a:t>
            </a:r>
          </a:p>
          <a:p>
            <a:r>
              <a:rPr lang="en-US" sz="3200" spc="-71" dirty="0">
                <a:solidFill>
                  <a:schemeClr val="tx1"/>
                </a:solidFill>
              </a:rPr>
              <a:t>	console</a:t>
            </a:r>
          </a:p>
          <a:p>
            <a:r>
              <a:rPr lang="en-US" sz="3200" spc="-71" dirty="0">
                <a:solidFill>
                  <a:schemeClr val="tx1"/>
                </a:solidFill>
              </a:rPr>
              <a:t>	push</a:t>
            </a:r>
            <a:r>
              <a:rPr lang="en-US" sz="3200" b="1" spc="-71" dirty="0">
                <a:solidFill>
                  <a:schemeClr val="tx1"/>
                </a:solidFill>
              </a:rPr>
              <a:t>.*</a:t>
            </a:r>
          </a:p>
          <a:p>
            <a:r>
              <a:rPr lang="en-US" sz="3200" spc="-71" dirty="0">
                <a:solidFill>
                  <a:schemeClr val="tx1"/>
                </a:solidFill>
              </a:rPr>
              <a:t>	tables</a:t>
            </a:r>
          </a:p>
          <a:p>
            <a:r>
              <a:rPr lang="en-US" sz="3200" spc="-71" dirty="0">
                <a:solidFill>
                  <a:schemeClr val="tx1"/>
                </a:solidFill>
              </a:rPr>
              <a:t>	xml2js</a:t>
            </a:r>
          </a:p>
          <a:p>
            <a:r>
              <a:rPr lang="en-US" sz="3200" spc="-71" dirty="0">
                <a:solidFill>
                  <a:schemeClr val="tx1"/>
                </a:solidFill>
              </a:rPr>
              <a:t>	</a:t>
            </a:r>
            <a:r>
              <a:rPr lang="en-US" sz="3200" spc="-71" dirty="0" err="1">
                <a:solidFill>
                  <a:schemeClr val="tx1"/>
                </a:solidFill>
              </a:rPr>
              <a:t>statusCodes</a:t>
            </a:r>
            <a:endParaRPr lang="en-US" sz="3200" spc="-71" dirty="0">
              <a:solidFill>
                <a:schemeClr val="tx1"/>
              </a:solidFill>
            </a:endParaRPr>
          </a:p>
          <a:p>
            <a:r>
              <a:rPr lang="en-US" sz="3200" spc="-71" dirty="0">
                <a:solidFill>
                  <a:schemeClr val="tx1"/>
                </a:solidFill>
              </a:rPr>
              <a:t>	Windows Azure Node SDK</a:t>
            </a:r>
          </a:p>
          <a:p>
            <a:r>
              <a:rPr lang="en-US" sz="3200" spc="-71" dirty="0">
                <a:solidFill>
                  <a:schemeClr val="tx1"/>
                </a:solidFill>
              </a:rPr>
              <a:t>	Windows Store Partners (</a:t>
            </a:r>
            <a:r>
              <a:rPr lang="en-US" sz="3200" spc="-71" dirty="0" err="1">
                <a:solidFill>
                  <a:schemeClr val="tx1"/>
                </a:solidFill>
              </a:rPr>
              <a:t>Sengrid</a:t>
            </a:r>
            <a:r>
              <a:rPr lang="en-US" sz="3200" spc="-71" dirty="0">
                <a:solidFill>
                  <a:schemeClr val="tx1"/>
                </a:solidFill>
              </a:rPr>
              <a:t>, </a:t>
            </a:r>
            <a:r>
              <a:rPr lang="en-US" sz="3200" spc="-71" dirty="0" err="1">
                <a:solidFill>
                  <a:schemeClr val="tx1"/>
                </a:solidFill>
              </a:rPr>
              <a:t>Twillio</a:t>
            </a:r>
            <a:r>
              <a:rPr lang="en-US" sz="3200" spc="-71" dirty="0">
                <a:solidFill>
                  <a:schemeClr val="tx1"/>
                </a:solidFill>
              </a:rPr>
              <a:t>, Pusher)</a:t>
            </a: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1720" y="2636642"/>
            <a:ext cx="7615707" cy="2677648"/>
          </a:xfrm>
          <a:prstGeom prst="rect">
            <a:avLst/>
          </a:prstGeom>
          <a:solidFill>
            <a:schemeClr val="bg2"/>
          </a:solidFill>
        </p:spPr>
        <p:txBody>
          <a:bodyPr wrap="square" lIns="91431" tIns="45716" rIns="91431" bIns="45716">
            <a:spAutoFit/>
          </a:bodyPr>
          <a:lstStyle/>
          <a:p>
            <a:pPr defTabSz="914197"/>
            <a:r>
              <a:rPr lang="en-US" sz="2800" dirty="0" err="1">
                <a:solidFill>
                  <a:srgbClr val="000000"/>
                </a:solidFill>
              </a:rPr>
              <a:t>mssql.query</a:t>
            </a:r>
            <a:r>
              <a:rPr lang="en-US" sz="2800" dirty="0">
                <a:solidFill>
                  <a:srgbClr val="000000"/>
                </a:solidFill>
              </a:rPr>
              <a:t>(</a:t>
            </a:r>
            <a:r>
              <a:rPr lang="en-US" sz="2800" dirty="0">
                <a:solidFill>
                  <a:srgbClr val="A31515"/>
                </a:solidFill>
              </a:rPr>
              <a:t>‘exec </a:t>
            </a:r>
            <a:r>
              <a:rPr lang="en-US" sz="2800" dirty="0" err="1">
                <a:solidFill>
                  <a:srgbClr val="A31515"/>
                </a:solidFill>
              </a:rPr>
              <a:t>sprocDoStuff</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pPr defTabSz="914197"/>
            <a:r>
              <a:rPr lang="en-US" sz="2800" dirty="0">
                <a:solidFill>
                  <a:srgbClr val="000000"/>
                </a:solidFill>
              </a:rPr>
              <a:t>		} </a:t>
            </a:r>
          </a:p>
          <a:p>
            <a:pPr defTabSz="914197"/>
            <a:r>
              <a:rPr lang="en-US" sz="2800" dirty="0">
                <a:solidFill>
                  <a:srgbClr val="000000"/>
                </a:solidFill>
              </a:rPr>
              <a:t>	}</a:t>
            </a:r>
          </a:p>
          <a:p>
            <a:pPr defTabSz="914197"/>
            <a:r>
              <a:rPr lang="en-US" sz="2800" dirty="0">
                <a:solidFill>
                  <a:srgbClr val="000000"/>
                </a:solidFill>
              </a:rPr>
              <a:t>); </a:t>
            </a:r>
            <a:endParaRPr lang="en-US" sz="2800" dirty="0">
              <a:solidFill>
                <a:srgbClr val="292929"/>
              </a:solidFill>
            </a:endParaRPr>
          </a:p>
        </p:txBody>
      </p:sp>
    </p:spTree>
    <p:extLst>
      <p:ext uri="{BB962C8B-B14F-4D97-AF65-F5344CB8AC3E}">
        <p14:creationId xmlns:p14="http://schemas.microsoft.com/office/powerpoint/2010/main" val="2696931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5760"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81128" y="1436915"/>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a:t>
            </a:r>
            <a:r>
              <a:rPr lang="en-US" sz="2800" dirty="0" smtClean="0">
                <a:ln>
                  <a:solidFill>
                    <a:srgbClr val="FFFFFF">
                      <a:alpha val="0"/>
                    </a:srgbClr>
                  </a:solidFill>
                </a:ln>
                <a:solidFill>
                  <a:srgbClr val="595959">
                    <a:alpha val="99000"/>
                  </a:srgbClr>
                </a:solidFill>
              </a:rPr>
              <a:t>URI/</a:t>
            </a:r>
            <a:r>
              <a:rPr lang="en-US" sz="2800" dirty="0" err="1" smtClean="0">
                <a:ln>
                  <a:solidFill>
                    <a:srgbClr val="FFFFFF">
                      <a:alpha val="0"/>
                    </a:srgbClr>
                  </a:solidFill>
                </a:ln>
                <a:solidFill>
                  <a:srgbClr val="595959">
                    <a:alpha val="99000"/>
                  </a:srgbClr>
                </a:solidFill>
              </a:rPr>
              <a:t>DeviceToken</a:t>
            </a:r>
            <a:endParaRPr lang="en-US" sz="2800" dirty="0">
              <a:ln>
                <a:solidFill>
                  <a:srgbClr val="FFFFFF">
                    <a:alpha val="0"/>
                  </a:srgbClr>
                </a:solidFill>
              </a:ln>
              <a:solidFill>
                <a:srgbClr val="595959">
                  <a:alpha val="99000"/>
                </a:srgbClr>
              </a:solidFill>
            </a:endParaRP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911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800" spc="-151" dirty="0" smtClean="0">
                <a:solidFill>
                  <a:srgbClr val="DDDDDD">
                    <a:lumMod val="50000"/>
                    <a:alpha val="99000"/>
                  </a:srgbClr>
                </a:solidFill>
                <a:latin typeface="Segoe UI Light" pitchFamily="34" charset="0"/>
              </a:rPr>
              <a:t>Device</a:t>
            </a:r>
            <a:endParaRPr lang="en-US" sz="2800" spc="-151" dirty="0">
              <a:solidFill>
                <a:srgbClr val="DDDDDD">
                  <a:lumMod val="50000"/>
                  <a:alpha val="99000"/>
                </a:srgbClr>
              </a:solidFill>
              <a:latin typeface="Segoe UI Light" pitchFamily="34" charset="0"/>
            </a:endParaRPr>
          </a:p>
        </p:txBody>
      </p:sp>
      <p:sp>
        <p:nvSpPr>
          <p:cNvPr id="7" name="Rounded Rectangle 20"/>
          <p:cNvSpPr/>
          <p:nvPr/>
        </p:nvSpPr>
        <p:spPr bwMode="auto">
          <a:xfrm>
            <a:off x="753980"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3980"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4517"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4517"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Push </a:t>
            </a: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 Service</a:t>
            </a:r>
          </a:p>
        </p:txBody>
      </p:sp>
      <p:grpSp>
        <p:nvGrpSpPr>
          <p:cNvPr id="29" name="Group 28"/>
          <p:cNvGrpSpPr/>
          <p:nvPr/>
        </p:nvGrpSpPr>
        <p:grpSpPr>
          <a:xfrm>
            <a:off x="1472818" y="3780878"/>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sz="1900" dirty="0">
                  <a:solidFill>
                    <a:srgbClr val="FF8A00">
                      <a:alpha val="99000"/>
                    </a:srgbClr>
                  </a:solidFill>
                </a:rPr>
                <a:t>(1)</a:t>
              </a:r>
            </a:p>
          </p:txBody>
        </p:sp>
      </p:grpSp>
      <p:grpSp>
        <p:nvGrpSpPr>
          <p:cNvPr id="30" name="Group 29"/>
          <p:cNvGrpSpPr/>
          <p:nvPr/>
        </p:nvGrpSpPr>
        <p:grpSpPr>
          <a:xfrm>
            <a:off x="2582783" y="2686783"/>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sz="1900" dirty="0">
                  <a:solidFill>
                    <a:srgbClr val="FF8A00">
                      <a:alpha val="99000"/>
                    </a:srgbClr>
                  </a:solidFill>
                </a:rPr>
                <a:t>(2)</a:t>
              </a:r>
            </a:p>
          </p:txBody>
        </p:sp>
      </p:grpSp>
      <p:grpSp>
        <p:nvGrpSpPr>
          <p:cNvPr id="31" name="Group 30"/>
          <p:cNvGrpSpPr/>
          <p:nvPr/>
        </p:nvGrpSpPr>
        <p:grpSpPr>
          <a:xfrm>
            <a:off x="5183167" y="3452951"/>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sz="1900" dirty="0">
                  <a:solidFill>
                    <a:srgbClr val="FF8A00">
                      <a:alpha val="99000"/>
                    </a:srgbClr>
                  </a:solidFill>
                </a:rPr>
                <a:t>(3)</a:t>
              </a:r>
            </a:p>
          </p:txBody>
        </p:sp>
      </p:grpSp>
      <p:grpSp>
        <p:nvGrpSpPr>
          <p:cNvPr id="32" name="Group 31"/>
          <p:cNvGrpSpPr/>
          <p:nvPr/>
        </p:nvGrpSpPr>
        <p:grpSpPr>
          <a:xfrm>
            <a:off x="2582780" y="4937175"/>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sz="1900" dirty="0">
                  <a:solidFill>
                    <a:srgbClr val="FF8A00">
                      <a:alpha val="99000"/>
                    </a:srgbClr>
                  </a:solidFill>
                </a:rPr>
                <a:t>(3)</a:t>
              </a:r>
            </a:p>
          </p:txBody>
        </p:sp>
      </p:grpSp>
      <p:sp>
        <p:nvSpPr>
          <p:cNvPr id="33" name="Freeform 7"/>
          <p:cNvSpPr>
            <a:spLocks/>
          </p:cNvSpPr>
          <p:nvPr/>
        </p:nvSpPr>
        <p:spPr bwMode="auto">
          <a:xfrm>
            <a:off x="4695314"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sz="1900">
              <a:solidFill>
                <a:srgbClr val="292929"/>
              </a:solidFill>
            </a:endParaRPr>
          </a:p>
        </p:txBody>
      </p:sp>
      <p:sp>
        <p:nvSpPr>
          <p:cNvPr id="34" name="Freeform 58"/>
          <p:cNvSpPr>
            <a:spLocks noEditPoints="1"/>
          </p:cNvSpPr>
          <p:nvPr/>
        </p:nvSpPr>
        <p:spPr bwMode="black">
          <a:xfrm>
            <a:off x="4963914"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6292" y="2338439"/>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7907" y="4698941"/>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sz="1900">
              <a:solidFill>
                <a:srgbClr val="292929"/>
              </a:solidFill>
            </a:endParaRPr>
          </a:p>
        </p:txBody>
      </p:sp>
    </p:spTree>
    <p:extLst>
      <p:ext uri="{BB962C8B-B14F-4D97-AF65-F5344CB8AC3E}">
        <p14:creationId xmlns:p14="http://schemas.microsoft.com/office/powerpoint/2010/main" val="722635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20703"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62535417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51525" y="1026560"/>
            <a:ext cx="11410415" cy="8605433"/>
          </a:xfrm>
        </p:spPr>
        <p:txBody>
          <a:bodyPr/>
          <a:lstStyle/>
          <a:p>
            <a:pPr defTabSz="914159"/>
            <a:r>
              <a:rPr lang="en-US" sz="3200" spc="-71" dirty="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By Months</a:t>
            </a:r>
          </a:p>
          <a:p>
            <a:pPr defTabSz="914159"/>
            <a:r>
              <a:rPr lang="en-US" sz="3200" spc="-71" dirty="0">
                <a:gradFill>
                  <a:gsLst>
                    <a:gs pos="2917">
                      <a:srgbClr val="292929"/>
                    </a:gs>
                    <a:gs pos="30000">
                      <a:srgbClr val="292929"/>
                    </a:gs>
                  </a:gsLst>
                  <a:lin ang="5400000" scaled="0"/>
                </a:gradFill>
              </a:rPr>
              <a:t>Execute scripts on Demand</a:t>
            </a:r>
          </a:p>
          <a:p>
            <a:pPr defTabSz="914159"/>
            <a:r>
              <a:rPr lang="en-US" sz="3200" spc="-71" dirty="0">
                <a:gradFill>
                  <a:gsLst>
                    <a:gs pos="2917">
                      <a:srgbClr val="292929"/>
                    </a:gs>
                    <a:gs pos="30000">
                      <a:srgbClr val="292929"/>
                    </a:gs>
                  </a:gsLst>
                  <a:lin ang="5400000" scaled="0"/>
                </a:gradFill>
              </a:rPr>
              <a:t>Examples</a:t>
            </a:r>
          </a:p>
          <a:p>
            <a:pPr defTabSz="914159"/>
            <a:r>
              <a:rPr lang="en-US" sz="2400" dirty="0"/>
              <a:t>  	Periodic purge of old data</a:t>
            </a:r>
          </a:p>
          <a:p>
            <a:pPr defTabSz="914159"/>
            <a:r>
              <a:rPr lang="en-US" sz="2400" dirty="0"/>
              <a:t>  	Poll and aggregate from 3rd  party (Twitter, RSS, others)</a:t>
            </a:r>
          </a:p>
          <a:p>
            <a:pPr defTabSz="914159"/>
            <a:r>
              <a:rPr lang="en-US" sz="2400" dirty="0"/>
              <a:t>  	Process/resize images</a:t>
            </a:r>
          </a:p>
          <a:p>
            <a:pPr fontAlgn="ctr"/>
            <a:r>
              <a:rPr lang="en-US" sz="2400" dirty="0"/>
              <a:t>   	Schedule sending push notifications for a  given 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a:gradFill>
                <a:gsLst>
                  <a:gs pos="2917">
                    <a:srgbClr val="292929"/>
                  </a:gs>
                  <a:gs pos="30000">
                    <a:srgbClr val="292929"/>
                  </a:gs>
                </a:gsLst>
                <a:lin ang="5400000" scaled="0"/>
              </a:gradFill>
            </a:endParaRPr>
          </a:p>
          <a:p>
            <a:pPr defTabSz="914159"/>
            <a:endParaRPr lang="en-US" sz="3200" spc="-71" dirty="0">
              <a:gradFill>
                <a:gsLst>
                  <a:gs pos="2917">
                    <a:srgbClr val="292929"/>
                  </a:gs>
                  <a:gs pos="30000">
                    <a:srgbClr val="292929"/>
                  </a:gs>
                </a:gsLst>
                <a:lin ang="5400000" scaled="0"/>
              </a:gradFill>
            </a:endParaRPr>
          </a:p>
          <a:p>
            <a:pPr defTabSz="914159"/>
            <a:endParaRPr lang="en-US" sz="3200" spc="-71" dirty="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577621414"/>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Mobile Services on</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Windows 8</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6373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760" y="274321"/>
            <a:ext cx="8321040" cy="747897"/>
          </a:xfrm>
        </p:spPr>
        <p:txBody>
          <a:bodyPr/>
          <a:lstStyle/>
          <a:p>
            <a:r>
              <a:rPr lang="en-US" dirty="0" smtClean="0">
                <a:solidFill>
                  <a:schemeClr val="tx1"/>
                </a:solidFill>
              </a:rPr>
              <a:t>Microsoft On The Internet</a:t>
            </a:r>
            <a:endParaRPr lang="en-US" dirty="0">
              <a:solidFill>
                <a:schemeClr val="tx1"/>
              </a:solidFill>
            </a:endParaRPr>
          </a:p>
        </p:txBody>
      </p:sp>
      <p:sp>
        <p:nvSpPr>
          <p:cNvPr id="40" name="Rectangle 39"/>
          <p:cNvSpPr/>
          <p:nvPr/>
        </p:nvSpPr>
        <p:spPr bwMode="auto">
          <a:xfrm>
            <a:off x="8190461" y="2051594"/>
            <a:ext cx="1409147" cy="14100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b" anchorCtr="0" forceAA="0" compatLnSpc="1">
            <a:prstTxWarp prst="textNoShape">
              <a:avLst/>
            </a:prstTxWarp>
            <a:noAutofit/>
          </a:bodyPr>
          <a:lstStyle/>
          <a:p>
            <a:pPr defTabSz="685848" fontAlgn="base">
              <a:lnSpc>
                <a:spcPct val="80000"/>
              </a:lnSpc>
              <a:spcBef>
                <a:spcPct val="0"/>
              </a:spcBef>
              <a:spcAft>
                <a:spcPct val="0"/>
              </a:spcAft>
            </a:pPr>
            <a:r>
              <a:rPr lang="en-US" sz="1400" spc="-38" dirty="0">
                <a:gradFill>
                  <a:gsLst>
                    <a:gs pos="0">
                      <a:srgbClr val="FFFFFF"/>
                    </a:gs>
                    <a:gs pos="100000">
                      <a:srgbClr val="FFFFFF"/>
                    </a:gs>
                  </a:gsLst>
                  <a:lin ang="5400000" scaled="0"/>
                </a:gradFill>
                <a:ea typeface="Segoe UI" pitchFamily="34" charset="0"/>
                <a:cs typeface="Segoe UI" pitchFamily="34" charset="0"/>
              </a:rPr>
              <a:t>One of 3rd world’s largest private networks</a:t>
            </a:r>
          </a:p>
        </p:txBody>
      </p:sp>
      <p:sp>
        <p:nvSpPr>
          <p:cNvPr id="66" name="Rectangle 65"/>
          <p:cNvSpPr/>
          <p:nvPr/>
        </p:nvSpPr>
        <p:spPr bwMode="auto">
          <a:xfrm>
            <a:off x="8190461" y="3542918"/>
            <a:ext cx="1409147" cy="14100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b" anchorCtr="0" forceAA="0" compatLnSpc="1">
            <a:prstTxWarp prst="textNoShape">
              <a:avLst/>
            </a:prstTxWarp>
            <a:noAutofit/>
          </a:bodyPr>
          <a:lstStyle/>
          <a:p>
            <a:pPr defTabSz="685848" fontAlgn="base">
              <a:spcBef>
                <a:spcPct val="0"/>
              </a:spcBef>
              <a:spcAft>
                <a:spcPct val="0"/>
              </a:spcAft>
            </a:pPr>
            <a:endParaRPr lang="en-US" sz="1400" spc="-38"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5150929" y="2033677"/>
            <a:ext cx="2901690" cy="65897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defTabSz="685848"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1.0</a:t>
            </a:r>
          </a:p>
        </p:txBody>
      </p:sp>
      <p:sp>
        <p:nvSpPr>
          <p:cNvPr id="69" name="Rectangle 68"/>
          <p:cNvSpPr/>
          <p:nvPr/>
        </p:nvSpPr>
        <p:spPr bwMode="auto">
          <a:xfrm>
            <a:off x="5150929" y="2784785"/>
            <a:ext cx="2901690" cy="65897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defTabSz="685848" fontAlgn="base">
              <a:spcBef>
                <a:spcPct val="0"/>
              </a:spcBef>
              <a:spcAft>
                <a:spcPct val="0"/>
              </a:spcAft>
            </a:pPr>
            <a:endParaRPr lang="en-US" sz="1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5150929" y="3530215"/>
            <a:ext cx="2901690" cy="65897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defTabSz="685848" fontAlgn="base">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1.0</a:t>
            </a:r>
          </a:p>
        </p:txBody>
      </p:sp>
      <p:sp>
        <p:nvSpPr>
          <p:cNvPr id="71" name="Rectangle 70"/>
          <p:cNvSpPr/>
          <p:nvPr/>
        </p:nvSpPr>
        <p:spPr bwMode="auto">
          <a:xfrm>
            <a:off x="5150929" y="4281322"/>
            <a:ext cx="2901690" cy="65897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defTabSz="685848" fontAlgn="base">
              <a:spcBef>
                <a:spcPct val="0"/>
              </a:spcBef>
              <a:spcAft>
                <a:spcPct val="0"/>
              </a:spcAft>
            </a:pPr>
            <a:endParaRPr lang="en-US" sz="1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2590801" y="2033677"/>
            <a:ext cx="5461818" cy="658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algn="r" defTabSz="685848" fontAlgn="base">
              <a:spcBef>
                <a:spcPct val="0"/>
              </a:spcBef>
              <a:spcAft>
                <a:spcPct val="0"/>
              </a:spcAft>
            </a:pPr>
            <a:r>
              <a:rPr lang="en-US" sz="1600" b="1" spc="-38" dirty="0">
                <a:gradFill>
                  <a:gsLst>
                    <a:gs pos="0">
                      <a:srgbClr val="FFFFFF"/>
                    </a:gs>
                    <a:gs pos="100000">
                      <a:srgbClr val="FFFFFF"/>
                    </a:gs>
                  </a:gsLst>
                  <a:lin ang="5400000" scaled="0"/>
                </a:gradFill>
                <a:ea typeface="Segoe UI" pitchFamily="34" charset="0"/>
                <a:cs typeface="Segoe UI" pitchFamily="34" charset="0"/>
              </a:rPr>
              <a:t>400m </a:t>
            </a:r>
            <a:r>
              <a:rPr lang="en-US" sz="1600" spc="-38" dirty="0">
                <a:gradFill>
                  <a:gsLst>
                    <a:gs pos="0">
                      <a:srgbClr val="FFFFFF"/>
                    </a:gs>
                    <a:gs pos="100000">
                      <a:srgbClr val="FFFFFF"/>
                    </a:gs>
                  </a:gsLst>
                  <a:lin ang="5400000" scaled="0"/>
                </a:gradFill>
                <a:ea typeface="Segoe UI" pitchFamily="34" charset="0"/>
                <a:cs typeface="Segoe UI" pitchFamily="34" charset="0"/>
              </a:rPr>
              <a:t>active accounts</a:t>
            </a:r>
          </a:p>
        </p:txBody>
      </p:sp>
      <p:sp>
        <p:nvSpPr>
          <p:cNvPr id="73" name="Rectangle 72"/>
          <p:cNvSpPr/>
          <p:nvPr/>
        </p:nvSpPr>
        <p:spPr bwMode="auto">
          <a:xfrm>
            <a:off x="2590802" y="2784785"/>
            <a:ext cx="5461819" cy="658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algn="r" defTabSz="685848" fontAlgn="base">
              <a:spcBef>
                <a:spcPct val="0"/>
              </a:spcBef>
              <a:spcAft>
                <a:spcPct val="0"/>
              </a:spcAft>
            </a:pPr>
            <a:r>
              <a:rPr lang="en-US" sz="1600" spc="-38" dirty="0">
                <a:gradFill>
                  <a:gsLst>
                    <a:gs pos="0">
                      <a:srgbClr val="FFFFFF"/>
                    </a:gs>
                    <a:gs pos="100000">
                      <a:srgbClr val="FFFFFF"/>
                    </a:gs>
                  </a:gsLst>
                  <a:lin ang="5400000" scaled="0"/>
                </a:gradFill>
                <a:ea typeface="Segoe UI" pitchFamily="34" charset="0"/>
                <a:cs typeface="Segoe UI" pitchFamily="34" charset="0"/>
              </a:rPr>
              <a:t>More than </a:t>
            </a:r>
            <a:r>
              <a:rPr lang="en-US" sz="1600" b="1" spc="-38" dirty="0">
                <a:gradFill>
                  <a:gsLst>
                    <a:gs pos="0">
                      <a:srgbClr val="FFFFFF"/>
                    </a:gs>
                    <a:gs pos="100000">
                      <a:srgbClr val="FFFFFF"/>
                    </a:gs>
                  </a:gsLst>
                  <a:lin ang="5400000" scaled="0"/>
                </a:gradFill>
                <a:ea typeface="Segoe UI" pitchFamily="34" charset="0"/>
                <a:cs typeface="Segoe UI" pitchFamily="34" charset="0"/>
              </a:rPr>
              <a:t>3 billion queries </a:t>
            </a:r>
          </a:p>
          <a:p>
            <a:pPr algn="r" defTabSz="685848" fontAlgn="base">
              <a:spcBef>
                <a:spcPct val="0"/>
              </a:spcBef>
              <a:spcAft>
                <a:spcPct val="0"/>
              </a:spcAft>
            </a:pPr>
            <a:r>
              <a:rPr lang="en-US" sz="1600" spc="-38" dirty="0">
                <a:gradFill>
                  <a:gsLst>
                    <a:gs pos="0">
                      <a:srgbClr val="FFFFFF"/>
                    </a:gs>
                    <a:gs pos="100000">
                      <a:srgbClr val="FFFFFF"/>
                    </a:gs>
                  </a:gsLst>
                  <a:lin ang="5400000" scaled="0"/>
                </a:gradFill>
                <a:ea typeface="Segoe UI" pitchFamily="34" charset="0"/>
                <a:cs typeface="Segoe UI" pitchFamily="34" charset="0"/>
              </a:rPr>
              <a:t>per month</a:t>
            </a:r>
          </a:p>
        </p:txBody>
      </p:sp>
      <p:sp>
        <p:nvSpPr>
          <p:cNvPr id="74" name="Rectangle 73"/>
          <p:cNvSpPr/>
          <p:nvPr/>
        </p:nvSpPr>
        <p:spPr bwMode="auto">
          <a:xfrm>
            <a:off x="2590802" y="3530215"/>
            <a:ext cx="5461817" cy="658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algn="r" defTabSz="914363">
              <a:defRPr/>
            </a:pPr>
            <a:r>
              <a:rPr lang="en-US" sz="1600" b="1" spc="-38" dirty="0">
                <a:gradFill>
                  <a:gsLst>
                    <a:gs pos="0">
                      <a:srgbClr val="FFFFFF"/>
                    </a:gs>
                    <a:gs pos="100000">
                      <a:srgbClr val="FFFFFF"/>
                    </a:gs>
                  </a:gsLst>
                  <a:lin ang="5400000" scaled="0"/>
                </a:gradFill>
                <a:ea typeface="Segoe UI" pitchFamily="34" charset="0"/>
                <a:cs typeface="Segoe UI" pitchFamily="34" charset="0"/>
              </a:rPr>
              <a:t>1 billion+ </a:t>
            </a:r>
            <a:r>
              <a:rPr lang="en-US" sz="1600" spc="-38" dirty="0">
                <a:gradFill>
                  <a:gsLst>
                    <a:gs pos="0">
                      <a:srgbClr val="FFFFFF"/>
                    </a:gs>
                    <a:gs pos="100000">
                      <a:srgbClr val="FFFFFF"/>
                    </a:gs>
                  </a:gsLst>
                  <a:lin ang="5400000" scaled="0"/>
                </a:gradFill>
                <a:ea typeface="Segoe UI" pitchFamily="34" charset="0"/>
                <a:cs typeface="Segoe UI" pitchFamily="34" charset="0"/>
              </a:rPr>
              <a:t>authentications per day</a:t>
            </a:r>
            <a:endParaRPr lang="en-US" sz="1600" b="1" spc="-38" dirty="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2590802" y="4281322"/>
            <a:ext cx="5461817" cy="658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304" tIns="34304" rIns="34304" bIns="34304" numCol="1" spcCol="0" rtlCol="0" fromWordArt="0" anchor="ctr" anchorCtr="0" forceAA="0" compatLnSpc="1">
            <a:prstTxWarp prst="textNoShape">
              <a:avLst/>
            </a:prstTxWarp>
            <a:noAutofit/>
          </a:bodyPr>
          <a:lstStyle/>
          <a:p>
            <a:pPr algn="r" defTabSz="685848" fontAlgn="base">
              <a:spcBef>
                <a:spcPct val="0"/>
              </a:spcBef>
              <a:spcAft>
                <a:spcPct val="0"/>
              </a:spcAft>
            </a:pPr>
            <a:r>
              <a:rPr lang="en-US" sz="1600" b="1" spc="-38" dirty="0">
                <a:gradFill>
                  <a:gsLst>
                    <a:gs pos="0">
                      <a:srgbClr val="FFFFFF"/>
                    </a:gs>
                    <a:gs pos="100000">
                      <a:srgbClr val="FFFFFF"/>
                    </a:gs>
                  </a:gsLst>
                  <a:lin ang="5400000" scaled="0"/>
                </a:gradFill>
                <a:ea typeface="Segoe UI" pitchFamily="34" charset="0"/>
                <a:cs typeface="Segoe UI" pitchFamily="34" charset="0"/>
              </a:rPr>
              <a:t>750 million</a:t>
            </a:r>
            <a:r>
              <a:rPr lang="en-US" sz="1600" spc="-38" dirty="0">
                <a:gradFill>
                  <a:gsLst>
                    <a:gs pos="0">
                      <a:srgbClr val="FFFFFF"/>
                    </a:gs>
                    <a:gs pos="100000">
                      <a:srgbClr val="FFFFFF"/>
                    </a:gs>
                  </a:gsLst>
                  <a:lin ang="5400000" scaled="0"/>
                </a:gradFill>
                <a:ea typeface="Segoe UI" pitchFamily="34" charset="0"/>
                <a:cs typeface="Segoe UI" pitchFamily="34" charset="0"/>
              </a:rPr>
              <a:t> unique visitors </a:t>
            </a:r>
          </a:p>
          <a:p>
            <a:pPr algn="r" defTabSz="685848" fontAlgn="base">
              <a:spcBef>
                <a:spcPct val="0"/>
              </a:spcBef>
              <a:spcAft>
                <a:spcPct val="0"/>
              </a:spcAft>
            </a:pPr>
            <a:r>
              <a:rPr lang="en-US" sz="1600" spc="-38" dirty="0">
                <a:gradFill>
                  <a:gsLst>
                    <a:gs pos="0">
                      <a:srgbClr val="FFFFFF"/>
                    </a:gs>
                    <a:gs pos="100000">
                      <a:srgbClr val="FFFFFF"/>
                    </a:gs>
                  </a:gsLst>
                  <a:lin ang="5400000" scaled="0"/>
                </a:gradFill>
                <a:ea typeface="Segoe UI" pitchFamily="34" charset="0"/>
                <a:cs typeface="Segoe UI" pitchFamily="34" charset="0"/>
              </a:rPr>
              <a:t>at any given time</a:t>
            </a:r>
          </a:p>
        </p:txBody>
      </p:sp>
      <p:sp>
        <p:nvSpPr>
          <p:cNvPr id="42" name="TextBox 41"/>
          <p:cNvSpPr txBox="1"/>
          <p:nvPr/>
        </p:nvSpPr>
        <p:spPr>
          <a:xfrm>
            <a:off x="2510330" y="7136672"/>
            <a:ext cx="3826689" cy="954107"/>
          </a:xfrm>
          <a:prstGeom prst="rect">
            <a:avLst/>
          </a:prstGeom>
          <a:solidFill>
            <a:schemeClr val="bg1"/>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r>
              <a:rPr lang="en-US" spc="-100" dirty="0">
                <a:gradFill>
                  <a:gsLst>
                    <a:gs pos="0">
                      <a:srgbClr val="0071BC"/>
                    </a:gs>
                    <a:gs pos="86000">
                      <a:srgbClr val="0071BC"/>
                    </a:gs>
                  </a:gsLst>
                  <a:lin ang="5400000" scaled="0"/>
                </a:gradFill>
                <a:latin typeface="Segoe UI Light" pitchFamily="34" charset="0"/>
              </a:rPr>
              <a:t>To achieve this look</a:t>
            </a:r>
          </a:p>
          <a:p>
            <a:pPr marL="230188" indent="-230188">
              <a:buFont typeface="+mj-lt"/>
              <a:buAutoNum type="arabicPeriod"/>
              <a:defRPr/>
            </a:pPr>
            <a:r>
              <a:rPr lang="en-US" sz="11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Insert BAR CHART</a:t>
            </a:r>
          </a:p>
          <a:p>
            <a:pPr marL="230188" indent="-230188">
              <a:buFont typeface="+mj-lt"/>
              <a:buAutoNum type="arabicPeriod"/>
              <a:defRPr/>
            </a:pPr>
            <a:r>
              <a:rPr lang="en-US" sz="11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Draw Rectangles on top individual bars in chart to replicated bar</a:t>
            </a:r>
          </a:p>
          <a:p>
            <a:pPr marL="230188" indent="-230188">
              <a:buFont typeface="+mj-lt"/>
              <a:buAutoNum type="arabicPeriod"/>
              <a:defRPr/>
            </a:pPr>
            <a:r>
              <a:rPr lang="en-US" sz="11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Add numbers / Text Box in rectangle</a:t>
            </a:r>
          </a:p>
          <a:p>
            <a:pPr marL="230188" indent="-230188">
              <a:buFont typeface="+mj-lt"/>
              <a:buAutoNum type="arabicPeriod"/>
              <a:defRPr/>
            </a:pPr>
            <a:r>
              <a:rPr lang="en-US" sz="11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Delete or hide chart</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21468" y="2079074"/>
            <a:ext cx="2032965" cy="504132"/>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2148" y="2923954"/>
            <a:ext cx="1151605" cy="404489"/>
          </a:xfrm>
          <a:prstGeom prst="rect">
            <a:avLst/>
          </a:prstGeom>
        </p:spPr>
      </p:pic>
      <p:sp>
        <p:nvSpPr>
          <p:cNvPr id="54" name="Freeform 2152"/>
          <p:cNvSpPr>
            <a:spLocks noEditPoints="1"/>
          </p:cNvSpPr>
          <p:nvPr/>
        </p:nvSpPr>
        <p:spPr bwMode="auto">
          <a:xfrm>
            <a:off x="8476605" y="2091777"/>
            <a:ext cx="681022" cy="705711"/>
          </a:xfrm>
          <a:custGeom>
            <a:avLst/>
            <a:gdLst>
              <a:gd name="T0" fmla="*/ 570 w 570"/>
              <a:gd name="T1" fmla="*/ 283 h 569"/>
              <a:gd name="T2" fmla="*/ 0 w 570"/>
              <a:gd name="T3" fmla="*/ 283 h 569"/>
              <a:gd name="T4" fmla="*/ 389 w 570"/>
              <a:gd name="T5" fmla="*/ 518 h 569"/>
              <a:gd name="T6" fmla="*/ 374 w 570"/>
              <a:gd name="T7" fmla="*/ 370 h 569"/>
              <a:gd name="T8" fmla="*/ 371 w 570"/>
              <a:gd name="T9" fmla="*/ 253 h 569"/>
              <a:gd name="T10" fmla="*/ 423 w 570"/>
              <a:gd name="T11" fmla="*/ 256 h 569"/>
              <a:gd name="T12" fmla="*/ 459 w 570"/>
              <a:gd name="T13" fmla="*/ 268 h 569"/>
              <a:gd name="T14" fmla="*/ 477 w 570"/>
              <a:gd name="T15" fmla="*/ 253 h 569"/>
              <a:gd name="T16" fmla="*/ 459 w 570"/>
              <a:gd name="T17" fmla="*/ 247 h 569"/>
              <a:gd name="T18" fmla="*/ 441 w 570"/>
              <a:gd name="T19" fmla="*/ 235 h 569"/>
              <a:gd name="T20" fmla="*/ 420 w 570"/>
              <a:gd name="T21" fmla="*/ 223 h 569"/>
              <a:gd name="T22" fmla="*/ 386 w 570"/>
              <a:gd name="T23" fmla="*/ 241 h 569"/>
              <a:gd name="T24" fmla="*/ 365 w 570"/>
              <a:gd name="T25" fmla="*/ 217 h 569"/>
              <a:gd name="T26" fmla="*/ 398 w 570"/>
              <a:gd name="T27" fmla="*/ 177 h 569"/>
              <a:gd name="T28" fmla="*/ 423 w 570"/>
              <a:gd name="T29" fmla="*/ 171 h 569"/>
              <a:gd name="T30" fmla="*/ 450 w 570"/>
              <a:gd name="T31" fmla="*/ 156 h 569"/>
              <a:gd name="T32" fmla="*/ 447 w 570"/>
              <a:gd name="T33" fmla="*/ 132 h 569"/>
              <a:gd name="T34" fmla="*/ 435 w 570"/>
              <a:gd name="T35" fmla="*/ 138 h 569"/>
              <a:gd name="T36" fmla="*/ 417 w 570"/>
              <a:gd name="T37" fmla="*/ 144 h 569"/>
              <a:gd name="T38" fmla="*/ 444 w 570"/>
              <a:gd name="T39" fmla="*/ 84 h 569"/>
              <a:gd name="T40" fmla="*/ 326 w 570"/>
              <a:gd name="T41" fmla="*/ 33 h 569"/>
              <a:gd name="T42" fmla="*/ 272 w 570"/>
              <a:gd name="T43" fmla="*/ 129 h 569"/>
              <a:gd name="T44" fmla="*/ 236 w 570"/>
              <a:gd name="T45" fmla="*/ 63 h 569"/>
              <a:gd name="T46" fmla="*/ 209 w 570"/>
              <a:gd name="T47" fmla="*/ 39 h 569"/>
              <a:gd name="T48" fmla="*/ 181 w 570"/>
              <a:gd name="T49" fmla="*/ 69 h 569"/>
              <a:gd name="T50" fmla="*/ 218 w 570"/>
              <a:gd name="T51" fmla="*/ 129 h 569"/>
              <a:gd name="T52" fmla="*/ 178 w 570"/>
              <a:gd name="T53" fmla="*/ 93 h 569"/>
              <a:gd name="T54" fmla="*/ 133 w 570"/>
              <a:gd name="T55" fmla="*/ 147 h 569"/>
              <a:gd name="T56" fmla="*/ 172 w 570"/>
              <a:gd name="T57" fmla="*/ 141 h 569"/>
              <a:gd name="T58" fmla="*/ 221 w 570"/>
              <a:gd name="T59" fmla="*/ 211 h 569"/>
              <a:gd name="T60" fmla="*/ 142 w 570"/>
              <a:gd name="T61" fmla="*/ 301 h 569"/>
              <a:gd name="T62" fmla="*/ 94 w 570"/>
              <a:gd name="T63" fmla="*/ 292 h 569"/>
              <a:gd name="T64" fmla="*/ 121 w 570"/>
              <a:gd name="T65" fmla="*/ 310 h 569"/>
              <a:gd name="T66" fmla="*/ 127 w 570"/>
              <a:gd name="T67" fmla="*/ 349 h 569"/>
              <a:gd name="T68" fmla="*/ 245 w 570"/>
              <a:gd name="T69" fmla="*/ 398 h 569"/>
              <a:gd name="T70" fmla="*/ 202 w 570"/>
              <a:gd name="T71" fmla="*/ 527 h 569"/>
              <a:gd name="T72" fmla="*/ 389 w 570"/>
              <a:gd name="T73" fmla="*/ 518 h 569"/>
              <a:gd name="T74" fmla="*/ 519 w 570"/>
              <a:gd name="T75" fmla="*/ 346 h 569"/>
              <a:gd name="T76" fmla="*/ 519 w 570"/>
              <a:gd name="T77" fmla="*/ 355 h 569"/>
              <a:gd name="T78" fmla="*/ 534 w 570"/>
              <a:gd name="T79" fmla="*/ 343 h 569"/>
              <a:gd name="T80" fmla="*/ 471 w 570"/>
              <a:gd name="T81" fmla="*/ 458 h 569"/>
              <a:gd name="T82" fmla="*/ 157 w 570"/>
              <a:gd name="T83" fmla="*/ 506 h 569"/>
              <a:gd name="T84" fmla="*/ 142 w 570"/>
              <a:gd name="T85" fmla="*/ 379 h 569"/>
              <a:gd name="T86" fmla="*/ 127 w 570"/>
              <a:gd name="T87" fmla="*/ 364 h 569"/>
              <a:gd name="T88" fmla="*/ 61 w 570"/>
              <a:gd name="T89" fmla="*/ 310 h 569"/>
              <a:gd name="T90" fmla="*/ 28 w 570"/>
              <a:gd name="T91" fmla="*/ 283 h 569"/>
              <a:gd name="T92" fmla="*/ 326 w 570"/>
              <a:gd name="T93" fmla="*/ 123 h 569"/>
              <a:gd name="T94" fmla="*/ 326 w 570"/>
              <a:gd name="T95" fmla="*/ 123 h 569"/>
              <a:gd name="T96" fmla="*/ 389 w 570"/>
              <a:gd name="T97" fmla="*/ 174 h 569"/>
              <a:gd name="T98" fmla="*/ 377 w 570"/>
              <a:gd name="T99" fmla="*/ 147 h 569"/>
              <a:gd name="T100" fmla="*/ 483 w 570"/>
              <a:gd name="T101" fmla="*/ 208 h 569"/>
              <a:gd name="T102" fmla="*/ 477 w 570"/>
              <a:gd name="T103" fmla="*/ 232 h 569"/>
              <a:gd name="T104" fmla="*/ 178 w 570"/>
              <a:gd name="T105" fmla="*/ 319 h 569"/>
              <a:gd name="T106" fmla="*/ 139 w 570"/>
              <a:gd name="T107" fmla="*/ 30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569">
                <a:moveTo>
                  <a:pt x="284" y="0"/>
                </a:moveTo>
                <a:cubicBezTo>
                  <a:pt x="441" y="0"/>
                  <a:pt x="570" y="126"/>
                  <a:pt x="570" y="283"/>
                </a:cubicBezTo>
                <a:cubicBezTo>
                  <a:pt x="570" y="443"/>
                  <a:pt x="441" y="569"/>
                  <a:pt x="284" y="569"/>
                </a:cubicBezTo>
                <a:cubicBezTo>
                  <a:pt x="127" y="569"/>
                  <a:pt x="0" y="443"/>
                  <a:pt x="0" y="283"/>
                </a:cubicBezTo>
                <a:cubicBezTo>
                  <a:pt x="0" y="126"/>
                  <a:pt x="127" y="0"/>
                  <a:pt x="284" y="0"/>
                </a:cubicBezTo>
                <a:close/>
                <a:moveTo>
                  <a:pt x="389" y="518"/>
                </a:moveTo>
                <a:cubicBezTo>
                  <a:pt x="380" y="470"/>
                  <a:pt x="407" y="389"/>
                  <a:pt x="392" y="373"/>
                </a:cubicBezTo>
                <a:cubicBezTo>
                  <a:pt x="386" y="370"/>
                  <a:pt x="380" y="367"/>
                  <a:pt x="374" y="370"/>
                </a:cubicBezTo>
                <a:cubicBezTo>
                  <a:pt x="362" y="373"/>
                  <a:pt x="350" y="379"/>
                  <a:pt x="341" y="376"/>
                </a:cubicBezTo>
                <a:cubicBezTo>
                  <a:pt x="290" y="352"/>
                  <a:pt x="320" y="271"/>
                  <a:pt x="371" y="253"/>
                </a:cubicBezTo>
                <a:cubicBezTo>
                  <a:pt x="380" y="250"/>
                  <a:pt x="389" y="250"/>
                  <a:pt x="398" y="250"/>
                </a:cubicBezTo>
                <a:cubicBezTo>
                  <a:pt x="414" y="247"/>
                  <a:pt x="423" y="247"/>
                  <a:pt x="423" y="256"/>
                </a:cubicBezTo>
                <a:cubicBezTo>
                  <a:pt x="423" y="268"/>
                  <a:pt x="447" y="277"/>
                  <a:pt x="453" y="277"/>
                </a:cubicBezTo>
                <a:cubicBezTo>
                  <a:pt x="456" y="277"/>
                  <a:pt x="456" y="268"/>
                  <a:pt x="459" y="268"/>
                </a:cubicBezTo>
                <a:cubicBezTo>
                  <a:pt x="480" y="268"/>
                  <a:pt x="495" y="280"/>
                  <a:pt x="498" y="271"/>
                </a:cubicBezTo>
                <a:cubicBezTo>
                  <a:pt x="504" y="241"/>
                  <a:pt x="501" y="256"/>
                  <a:pt x="477" y="253"/>
                </a:cubicBezTo>
                <a:cubicBezTo>
                  <a:pt x="468" y="250"/>
                  <a:pt x="474" y="235"/>
                  <a:pt x="465" y="235"/>
                </a:cubicBezTo>
                <a:cubicBezTo>
                  <a:pt x="459" y="232"/>
                  <a:pt x="468" y="253"/>
                  <a:pt x="459" y="247"/>
                </a:cubicBezTo>
                <a:cubicBezTo>
                  <a:pt x="447" y="238"/>
                  <a:pt x="441" y="217"/>
                  <a:pt x="429" y="214"/>
                </a:cubicBezTo>
                <a:cubicBezTo>
                  <a:pt x="414" y="211"/>
                  <a:pt x="438" y="226"/>
                  <a:pt x="441" y="235"/>
                </a:cubicBezTo>
                <a:cubicBezTo>
                  <a:pt x="444" y="244"/>
                  <a:pt x="432" y="256"/>
                  <a:pt x="426" y="247"/>
                </a:cubicBezTo>
                <a:cubicBezTo>
                  <a:pt x="423" y="244"/>
                  <a:pt x="438" y="235"/>
                  <a:pt x="420" y="223"/>
                </a:cubicBezTo>
                <a:cubicBezTo>
                  <a:pt x="417" y="217"/>
                  <a:pt x="407" y="217"/>
                  <a:pt x="401" y="223"/>
                </a:cubicBezTo>
                <a:cubicBezTo>
                  <a:pt x="392" y="232"/>
                  <a:pt x="389" y="241"/>
                  <a:pt x="386" y="241"/>
                </a:cubicBezTo>
                <a:cubicBezTo>
                  <a:pt x="377" y="247"/>
                  <a:pt x="371" y="247"/>
                  <a:pt x="362" y="244"/>
                </a:cubicBezTo>
                <a:cubicBezTo>
                  <a:pt x="350" y="241"/>
                  <a:pt x="353" y="214"/>
                  <a:pt x="365" y="217"/>
                </a:cubicBezTo>
                <a:cubicBezTo>
                  <a:pt x="401" y="226"/>
                  <a:pt x="368" y="205"/>
                  <a:pt x="377" y="199"/>
                </a:cubicBezTo>
                <a:cubicBezTo>
                  <a:pt x="380" y="196"/>
                  <a:pt x="392" y="187"/>
                  <a:pt x="398" y="177"/>
                </a:cubicBezTo>
                <a:cubicBezTo>
                  <a:pt x="404" y="171"/>
                  <a:pt x="401" y="153"/>
                  <a:pt x="414" y="156"/>
                </a:cubicBezTo>
                <a:cubicBezTo>
                  <a:pt x="420" y="156"/>
                  <a:pt x="417" y="168"/>
                  <a:pt x="423" y="171"/>
                </a:cubicBezTo>
                <a:cubicBezTo>
                  <a:pt x="426" y="174"/>
                  <a:pt x="435" y="171"/>
                  <a:pt x="441" y="171"/>
                </a:cubicBezTo>
                <a:cubicBezTo>
                  <a:pt x="450" y="171"/>
                  <a:pt x="450" y="165"/>
                  <a:pt x="450" y="156"/>
                </a:cubicBezTo>
                <a:cubicBezTo>
                  <a:pt x="450" y="144"/>
                  <a:pt x="471" y="147"/>
                  <a:pt x="471" y="141"/>
                </a:cubicBezTo>
                <a:cubicBezTo>
                  <a:pt x="468" y="132"/>
                  <a:pt x="447" y="144"/>
                  <a:pt x="447" y="132"/>
                </a:cubicBezTo>
                <a:cubicBezTo>
                  <a:pt x="447" y="117"/>
                  <a:pt x="465" y="114"/>
                  <a:pt x="453" y="111"/>
                </a:cubicBezTo>
                <a:cubicBezTo>
                  <a:pt x="444" y="108"/>
                  <a:pt x="432" y="117"/>
                  <a:pt x="435" y="138"/>
                </a:cubicBezTo>
                <a:cubicBezTo>
                  <a:pt x="438" y="159"/>
                  <a:pt x="441" y="168"/>
                  <a:pt x="426" y="162"/>
                </a:cubicBezTo>
                <a:cubicBezTo>
                  <a:pt x="414" y="153"/>
                  <a:pt x="429" y="138"/>
                  <a:pt x="417" y="144"/>
                </a:cubicBezTo>
                <a:cubicBezTo>
                  <a:pt x="407" y="150"/>
                  <a:pt x="401" y="153"/>
                  <a:pt x="401" y="138"/>
                </a:cubicBezTo>
                <a:cubicBezTo>
                  <a:pt x="401" y="126"/>
                  <a:pt x="426" y="90"/>
                  <a:pt x="444" y="84"/>
                </a:cubicBezTo>
                <a:cubicBezTo>
                  <a:pt x="411" y="57"/>
                  <a:pt x="371" y="39"/>
                  <a:pt x="326" y="33"/>
                </a:cubicBezTo>
                <a:cubicBezTo>
                  <a:pt x="326" y="33"/>
                  <a:pt x="326" y="33"/>
                  <a:pt x="326" y="33"/>
                </a:cubicBezTo>
                <a:cubicBezTo>
                  <a:pt x="326" y="57"/>
                  <a:pt x="326" y="72"/>
                  <a:pt x="323" y="84"/>
                </a:cubicBezTo>
                <a:cubicBezTo>
                  <a:pt x="323" y="99"/>
                  <a:pt x="278" y="102"/>
                  <a:pt x="272" y="129"/>
                </a:cubicBezTo>
                <a:cubicBezTo>
                  <a:pt x="266" y="153"/>
                  <a:pt x="257" y="138"/>
                  <a:pt x="242" y="120"/>
                </a:cubicBezTo>
                <a:cubicBezTo>
                  <a:pt x="227" y="102"/>
                  <a:pt x="245" y="78"/>
                  <a:pt x="236" y="63"/>
                </a:cubicBezTo>
                <a:cubicBezTo>
                  <a:pt x="230" y="48"/>
                  <a:pt x="202" y="69"/>
                  <a:pt x="202" y="54"/>
                </a:cubicBezTo>
                <a:cubicBezTo>
                  <a:pt x="202" y="48"/>
                  <a:pt x="209" y="42"/>
                  <a:pt x="209" y="39"/>
                </a:cubicBezTo>
                <a:cubicBezTo>
                  <a:pt x="205" y="42"/>
                  <a:pt x="202" y="42"/>
                  <a:pt x="199" y="42"/>
                </a:cubicBezTo>
                <a:cubicBezTo>
                  <a:pt x="190" y="48"/>
                  <a:pt x="184" y="66"/>
                  <a:pt x="181" y="69"/>
                </a:cubicBezTo>
                <a:cubicBezTo>
                  <a:pt x="172" y="81"/>
                  <a:pt x="193" y="78"/>
                  <a:pt x="202" y="90"/>
                </a:cubicBezTo>
                <a:cubicBezTo>
                  <a:pt x="215" y="108"/>
                  <a:pt x="224" y="120"/>
                  <a:pt x="218" y="129"/>
                </a:cubicBezTo>
                <a:cubicBezTo>
                  <a:pt x="215" y="138"/>
                  <a:pt x="178" y="129"/>
                  <a:pt x="184" y="114"/>
                </a:cubicBezTo>
                <a:cubicBezTo>
                  <a:pt x="193" y="99"/>
                  <a:pt x="187" y="96"/>
                  <a:pt x="178" y="93"/>
                </a:cubicBezTo>
                <a:cubicBezTo>
                  <a:pt x="169" y="93"/>
                  <a:pt x="169" y="105"/>
                  <a:pt x="169" y="120"/>
                </a:cubicBezTo>
                <a:cubicBezTo>
                  <a:pt x="169" y="132"/>
                  <a:pt x="145" y="135"/>
                  <a:pt x="133" y="147"/>
                </a:cubicBezTo>
                <a:cubicBezTo>
                  <a:pt x="121" y="162"/>
                  <a:pt x="142" y="174"/>
                  <a:pt x="160" y="180"/>
                </a:cubicBezTo>
                <a:cubicBezTo>
                  <a:pt x="178" y="187"/>
                  <a:pt x="166" y="156"/>
                  <a:pt x="172" y="141"/>
                </a:cubicBezTo>
                <a:cubicBezTo>
                  <a:pt x="178" y="120"/>
                  <a:pt x="199" y="138"/>
                  <a:pt x="215" y="156"/>
                </a:cubicBezTo>
                <a:cubicBezTo>
                  <a:pt x="227" y="174"/>
                  <a:pt x="248" y="199"/>
                  <a:pt x="221" y="211"/>
                </a:cubicBezTo>
                <a:cubicBezTo>
                  <a:pt x="175" y="229"/>
                  <a:pt x="157" y="250"/>
                  <a:pt x="148" y="268"/>
                </a:cubicBezTo>
                <a:cubicBezTo>
                  <a:pt x="139" y="286"/>
                  <a:pt x="148" y="295"/>
                  <a:pt x="142" y="301"/>
                </a:cubicBezTo>
                <a:cubicBezTo>
                  <a:pt x="136" y="307"/>
                  <a:pt x="136" y="298"/>
                  <a:pt x="130" y="283"/>
                </a:cubicBezTo>
                <a:cubicBezTo>
                  <a:pt x="124" y="274"/>
                  <a:pt x="103" y="274"/>
                  <a:pt x="94" y="292"/>
                </a:cubicBezTo>
                <a:cubicBezTo>
                  <a:pt x="88" y="295"/>
                  <a:pt x="88" y="304"/>
                  <a:pt x="88" y="313"/>
                </a:cubicBezTo>
                <a:cubicBezTo>
                  <a:pt x="88" y="343"/>
                  <a:pt x="109" y="304"/>
                  <a:pt x="121" y="310"/>
                </a:cubicBezTo>
                <a:cubicBezTo>
                  <a:pt x="136" y="313"/>
                  <a:pt x="109" y="316"/>
                  <a:pt x="112" y="328"/>
                </a:cubicBezTo>
                <a:cubicBezTo>
                  <a:pt x="115" y="340"/>
                  <a:pt x="133" y="322"/>
                  <a:pt x="127" y="349"/>
                </a:cubicBezTo>
                <a:cubicBezTo>
                  <a:pt x="124" y="364"/>
                  <a:pt x="148" y="352"/>
                  <a:pt x="163" y="346"/>
                </a:cubicBezTo>
                <a:cubicBezTo>
                  <a:pt x="196" y="334"/>
                  <a:pt x="221" y="389"/>
                  <a:pt x="245" y="398"/>
                </a:cubicBezTo>
                <a:cubicBezTo>
                  <a:pt x="272" y="407"/>
                  <a:pt x="281" y="413"/>
                  <a:pt x="275" y="425"/>
                </a:cubicBezTo>
                <a:cubicBezTo>
                  <a:pt x="257" y="461"/>
                  <a:pt x="221" y="485"/>
                  <a:pt x="202" y="527"/>
                </a:cubicBezTo>
                <a:cubicBezTo>
                  <a:pt x="227" y="536"/>
                  <a:pt x="257" y="539"/>
                  <a:pt x="284" y="539"/>
                </a:cubicBezTo>
                <a:cubicBezTo>
                  <a:pt x="323" y="539"/>
                  <a:pt x="356" y="533"/>
                  <a:pt x="389" y="518"/>
                </a:cubicBezTo>
                <a:close/>
                <a:moveTo>
                  <a:pt x="534" y="343"/>
                </a:moveTo>
                <a:cubicBezTo>
                  <a:pt x="528" y="343"/>
                  <a:pt x="522" y="346"/>
                  <a:pt x="519" y="346"/>
                </a:cubicBezTo>
                <a:cubicBezTo>
                  <a:pt x="504" y="340"/>
                  <a:pt x="513" y="280"/>
                  <a:pt x="492" y="283"/>
                </a:cubicBezTo>
                <a:cubicBezTo>
                  <a:pt x="483" y="286"/>
                  <a:pt x="498" y="331"/>
                  <a:pt x="519" y="355"/>
                </a:cubicBezTo>
                <a:cubicBezTo>
                  <a:pt x="522" y="358"/>
                  <a:pt x="525" y="355"/>
                  <a:pt x="531" y="355"/>
                </a:cubicBezTo>
                <a:cubicBezTo>
                  <a:pt x="531" y="352"/>
                  <a:pt x="534" y="346"/>
                  <a:pt x="534" y="343"/>
                </a:cubicBezTo>
                <a:close/>
                <a:moveTo>
                  <a:pt x="519" y="386"/>
                </a:moveTo>
                <a:cubicBezTo>
                  <a:pt x="495" y="379"/>
                  <a:pt x="477" y="434"/>
                  <a:pt x="471" y="458"/>
                </a:cubicBezTo>
                <a:cubicBezTo>
                  <a:pt x="492" y="437"/>
                  <a:pt x="507" y="413"/>
                  <a:pt x="519" y="386"/>
                </a:cubicBezTo>
                <a:close/>
                <a:moveTo>
                  <a:pt x="157" y="506"/>
                </a:moveTo>
                <a:cubicBezTo>
                  <a:pt x="160" y="482"/>
                  <a:pt x="163" y="455"/>
                  <a:pt x="157" y="452"/>
                </a:cubicBezTo>
                <a:cubicBezTo>
                  <a:pt x="136" y="434"/>
                  <a:pt x="121" y="407"/>
                  <a:pt x="142" y="379"/>
                </a:cubicBezTo>
                <a:cubicBezTo>
                  <a:pt x="145" y="376"/>
                  <a:pt x="148" y="373"/>
                  <a:pt x="148" y="367"/>
                </a:cubicBezTo>
                <a:cubicBezTo>
                  <a:pt x="151" y="358"/>
                  <a:pt x="142" y="364"/>
                  <a:pt x="127" y="364"/>
                </a:cubicBezTo>
                <a:cubicBezTo>
                  <a:pt x="112" y="364"/>
                  <a:pt x="124" y="340"/>
                  <a:pt x="94" y="337"/>
                </a:cubicBezTo>
                <a:cubicBezTo>
                  <a:pt x="64" y="334"/>
                  <a:pt x="64" y="328"/>
                  <a:pt x="61" y="310"/>
                </a:cubicBezTo>
                <a:cubicBezTo>
                  <a:pt x="61" y="292"/>
                  <a:pt x="43" y="274"/>
                  <a:pt x="28" y="271"/>
                </a:cubicBezTo>
                <a:cubicBezTo>
                  <a:pt x="28" y="274"/>
                  <a:pt x="28" y="280"/>
                  <a:pt x="28" y="283"/>
                </a:cubicBezTo>
                <a:cubicBezTo>
                  <a:pt x="28" y="379"/>
                  <a:pt x="82" y="464"/>
                  <a:pt x="157" y="506"/>
                </a:cubicBezTo>
                <a:close/>
                <a:moveTo>
                  <a:pt x="326" y="123"/>
                </a:moveTo>
                <a:cubicBezTo>
                  <a:pt x="338" y="129"/>
                  <a:pt x="350" y="120"/>
                  <a:pt x="347" y="111"/>
                </a:cubicBezTo>
                <a:cubicBezTo>
                  <a:pt x="338" y="96"/>
                  <a:pt x="311" y="105"/>
                  <a:pt x="326" y="123"/>
                </a:cubicBezTo>
                <a:close/>
                <a:moveTo>
                  <a:pt x="377" y="147"/>
                </a:moveTo>
                <a:cubicBezTo>
                  <a:pt x="386" y="147"/>
                  <a:pt x="392" y="165"/>
                  <a:pt x="389" y="174"/>
                </a:cubicBezTo>
                <a:cubicBezTo>
                  <a:pt x="383" y="193"/>
                  <a:pt x="368" y="180"/>
                  <a:pt x="365" y="168"/>
                </a:cubicBezTo>
                <a:cubicBezTo>
                  <a:pt x="365" y="156"/>
                  <a:pt x="368" y="147"/>
                  <a:pt x="377" y="147"/>
                </a:cubicBezTo>
                <a:close/>
                <a:moveTo>
                  <a:pt x="477" y="232"/>
                </a:moveTo>
                <a:cubicBezTo>
                  <a:pt x="468" y="223"/>
                  <a:pt x="471" y="211"/>
                  <a:pt x="483" y="208"/>
                </a:cubicBezTo>
                <a:cubicBezTo>
                  <a:pt x="504" y="205"/>
                  <a:pt x="531" y="226"/>
                  <a:pt x="513" y="232"/>
                </a:cubicBezTo>
                <a:cubicBezTo>
                  <a:pt x="504" y="235"/>
                  <a:pt x="489" y="235"/>
                  <a:pt x="477" y="232"/>
                </a:cubicBezTo>
                <a:close/>
                <a:moveTo>
                  <a:pt x="139" y="307"/>
                </a:moveTo>
                <a:cubicBezTo>
                  <a:pt x="148" y="307"/>
                  <a:pt x="172" y="313"/>
                  <a:pt x="178" y="319"/>
                </a:cubicBezTo>
                <a:cubicBezTo>
                  <a:pt x="184" y="328"/>
                  <a:pt x="160" y="325"/>
                  <a:pt x="145" y="319"/>
                </a:cubicBezTo>
                <a:cubicBezTo>
                  <a:pt x="136" y="316"/>
                  <a:pt x="130" y="310"/>
                  <a:pt x="139" y="307"/>
                </a:cubicBezTo>
                <a:close/>
              </a:path>
            </a:pathLst>
          </a:custGeom>
          <a:solidFill>
            <a:schemeClr val="bg1"/>
          </a:solidFill>
          <a:ln>
            <a:noFill/>
          </a:ln>
        </p:spPr>
        <p:txBody>
          <a:bodyPr vert="horz" wrap="square" lIns="91429" tIns="45714" rIns="91429" bIns="45714" numCol="1" anchor="t" anchorCtr="0" compatLnSpc="1">
            <a:prstTxWarp prst="textNoShape">
              <a:avLst/>
            </a:prstTxWarp>
          </a:bodyPr>
          <a:lstStyle/>
          <a:p>
            <a:pPr defTabSz="767590"/>
            <a:endParaRPr lang="en-US" sz="1400">
              <a:solidFill>
                <a:srgbClr val="FFFFFF"/>
              </a:solidFill>
            </a:endParaRPr>
          </a:p>
        </p:txBody>
      </p:sp>
      <p:grpSp>
        <p:nvGrpSpPr>
          <p:cNvPr id="3" name="Group 2"/>
          <p:cNvGrpSpPr/>
          <p:nvPr/>
        </p:nvGrpSpPr>
        <p:grpSpPr>
          <a:xfrm>
            <a:off x="3089265" y="3530218"/>
            <a:ext cx="1697371" cy="615553"/>
            <a:chOff x="1654577" y="3530217"/>
            <a:chExt cx="1697371" cy="615553"/>
          </a:xfrm>
        </p:grpSpPr>
        <p:sp>
          <p:nvSpPr>
            <p:cNvPr id="13" name="TextBox 12"/>
            <p:cNvSpPr txBox="1"/>
            <p:nvPr/>
          </p:nvSpPr>
          <p:spPr>
            <a:xfrm>
              <a:off x="2292491" y="3530217"/>
              <a:ext cx="1059457" cy="615553"/>
            </a:xfrm>
            <a:prstGeom prst="rect">
              <a:avLst/>
            </a:prstGeom>
            <a:noFill/>
            <a:ln>
              <a:noFill/>
              <a:headEnd type="none" w="med" len="med"/>
              <a:tailEnd type="none" w="med" len="med"/>
            </a:ln>
          </p:spPr>
          <p:txBody>
            <a:bodyPr wrap="none" lIns="0" tIns="0" rIns="0" bIns="0" rtlCol="0">
              <a:spAutoFit/>
            </a:bodyPr>
            <a:lstStyle/>
            <a:p>
              <a:pPr defTabSz="914293"/>
              <a:r>
                <a:rPr lang="en-US" sz="2000" spc="-100" dirty="0">
                  <a:gradFill>
                    <a:gsLst>
                      <a:gs pos="0">
                        <a:srgbClr val="000000">
                          <a:lumMod val="65000"/>
                          <a:lumOff val="35000"/>
                        </a:srgbClr>
                      </a:gs>
                      <a:gs pos="86000">
                        <a:srgbClr val="000000">
                          <a:lumMod val="65000"/>
                          <a:lumOff val="35000"/>
                        </a:srgbClr>
                      </a:gs>
                    </a:gsLst>
                    <a:lin ang="5400000" scaled="0"/>
                  </a:gradFill>
                  <a:latin typeface="Segoe UI Semibold" panose="020B0702040204020203" pitchFamily="34" charset="0"/>
                  <a:ea typeface="Segoe UI" pitchFamily="34" charset="0"/>
                  <a:cs typeface="Segoe UI Semibold" panose="020B0702040204020203" pitchFamily="34" charset="0"/>
                </a:rPr>
                <a:t>Microsoft </a:t>
              </a:r>
            </a:p>
            <a:p>
              <a:pPr defTabSz="914293"/>
              <a:r>
                <a:rPr lang="en-US" sz="2000" spc="-100" dirty="0">
                  <a:gradFill>
                    <a:gsLst>
                      <a:gs pos="0">
                        <a:srgbClr val="000000">
                          <a:lumMod val="65000"/>
                          <a:lumOff val="35000"/>
                        </a:srgbClr>
                      </a:gs>
                      <a:gs pos="86000">
                        <a:srgbClr val="000000">
                          <a:lumMod val="65000"/>
                          <a:lumOff val="35000"/>
                        </a:srgbClr>
                      </a:gs>
                    </a:gsLst>
                    <a:lin ang="5400000" scaled="0"/>
                  </a:gradFill>
                  <a:latin typeface="Segoe UI Semibold" panose="020B0702040204020203" pitchFamily="34" charset="0"/>
                  <a:ea typeface="Segoe UI" pitchFamily="34" charset="0"/>
                  <a:cs typeface="Segoe UI Semibold" panose="020B0702040204020203" pitchFamily="34" charset="0"/>
                </a:rPr>
                <a:t>account</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54577" y="3549560"/>
              <a:ext cx="549566" cy="549566"/>
            </a:xfrm>
            <a:prstGeom prst="rect">
              <a:avLst/>
            </a:prstGeom>
          </p:spPr>
        </p:pic>
      </p:grpSp>
      <p:sp>
        <p:nvSpPr>
          <p:cNvPr id="16" name="TextBox 15"/>
          <p:cNvSpPr txBox="1"/>
          <p:nvPr/>
        </p:nvSpPr>
        <p:spPr>
          <a:xfrm>
            <a:off x="3946354" y="4395518"/>
            <a:ext cx="1274708" cy="430887"/>
          </a:xfrm>
          <a:prstGeom prst="rect">
            <a:avLst/>
          </a:prstGeom>
          <a:noFill/>
          <a:ln>
            <a:noFill/>
            <a:headEnd type="none" w="med" len="med"/>
            <a:tailEnd type="none" w="med" len="med"/>
          </a:ln>
        </p:spPr>
        <p:txBody>
          <a:bodyPr wrap="none" lIns="0" tIns="0" rIns="0" bIns="0" rtlCol="0">
            <a:spAutoFit/>
          </a:bodyPr>
          <a:lstStyle/>
          <a:p>
            <a:pPr defTabSz="914293"/>
            <a:r>
              <a:rPr lang="en-US" sz="1400" spc="-70" dirty="0">
                <a:solidFill>
                  <a:srgbClr val="FFFFFF"/>
                </a:solidFill>
                <a:latin typeface="Segoe UI Light"/>
                <a:ea typeface="Segoe UI" pitchFamily="34" charset="0"/>
                <a:cs typeface="Segoe UI" pitchFamily="34" charset="0"/>
              </a:rPr>
              <a:t>Global Foundation </a:t>
            </a:r>
          </a:p>
          <a:p>
            <a:pPr defTabSz="914293"/>
            <a:r>
              <a:rPr lang="en-US" sz="1400" spc="-70" dirty="0">
                <a:solidFill>
                  <a:srgbClr val="FFFFFF"/>
                </a:solidFill>
                <a:latin typeface="Segoe UI Light"/>
                <a:ea typeface="Segoe UI" pitchFamily="34" charset="0"/>
                <a:cs typeface="Segoe UI" pitchFamily="34" charset="0"/>
              </a:rPr>
              <a:t>Services</a:t>
            </a:r>
          </a:p>
        </p:txBody>
      </p:sp>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3400" y="3516318"/>
            <a:ext cx="1446206" cy="143668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1594" y="4395517"/>
            <a:ext cx="1228637" cy="451946"/>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9822" y="6248400"/>
            <a:ext cx="1905778" cy="457200"/>
          </a:xfrm>
          <a:prstGeom prst="rect">
            <a:avLst/>
          </a:prstGeom>
        </p:spPr>
      </p:pic>
    </p:spTree>
    <p:extLst>
      <p:ext uri="{BB962C8B-B14F-4D97-AF65-F5344CB8AC3E}">
        <p14:creationId xmlns:p14="http://schemas.microsoft.com/office/powerpoint/2010/main" val="420571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Identity and Messaging</a:t>
            </a:r>
            <a:endParaRPr lang="en-US" dirty="0"/>
          </a:p>
        </p:txBody>
      </p:sp>
    </p:spTree>
    <p:extLst>
      <p:ext uri="{BB962C8B-B14F-4D97-AF65-F5344CB8AC3E}">
        <p14:creationId xmlns:p14="http://schemas.microsoft.com/office/powerpoint/2010/main" val="123916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3438" y="1958785"/>
            <a:ext cx="3208438" cy="3208438"/>
          </a:xfrm>
          <a:prstGeom prst="rect">
            <a:avLst/>
          </a:prstGeom>
        </p:spPr>
      </p:pic>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Identity</a:t>
            </a:r>
          </a:p>
        </p:txBody>
      </p:sp>
      <p:sp>
        <p:nvSpPr>
          <p:cNvPr id="7" name="Content Placeholder 2"/>
          <p:cNvSpPr txBox="1">
            <a:spLocks/>
          </p:cNvSpPr>
          <p:nvPr/>
        </p:nvSpPr>
        <p:spPr>
          <a:xfrm>
            <a:off x="4688033" y="3286126"/>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Integrate with enterprise identity</a:t>
            </a:r>
          </a:p>
          <a:p>
            <a:pPr marL="3175" indent="0">
              <a:lnSpc>
                <a:spcPct val="100000"/>
              </a:lnSpc>
              <a:buNone/>
            </a:pPr>
            <a:r>
              <a:rPr lang="en-US" sz="2400" dirty="0">
                <a:solidFill>
                  <a:srgbClr val="5F5F5F">
                    <a:alpha val="99000"/>
                  </a:srgbClr>
                </a:solidFill>
                <a:latin typeface="Segoe UI"/>
              </a:rPr>
              <a:t>Enable single sign-on within your apps</a:t>
            </a:r>
          </a:p>
          <a:p>
            <a:pPr marL="3175" indent="0">
              <a:lnSpc>
                <a:spcPct val="100000"/>
              </a:lnSpc>
              <a:buNone/>
            </a:pPr>
            <a:r>
              <a:rPr lang="en-US" sz="2400" dirty="0">
                <a:solidFill>
                  <a:srgbClr val="5F5F5F">
                    <a:alpha val="99000"/>
                  </a:srgbClr>
                </a:solidFill>
                <a:latin typeface="Segoe UI"/>
              </a:rPr>
              <a:t>Enterprise Graph REST API</a:t>
            </a:r>
          </a:p>
          <a:p>
            <a:pPr marL="3175" indent="0">
              <a:lnSpc>
                <a:spcPct val="100000"/>
              </a:lnSpc>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4909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520700" y="1678106"/>
            <a:ext cx="2107974" cy="4681130"/>
          </a:xfrm>
          <a:prstGeom prst="rect">
            <a:avLst/>
          </a:prstGeom>
          <a:solidFill>
            <a:schemeClr val="bg1">
              <a:lumMod val="85000"/>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DDDDDD">
                  <a:lumMod val="50000"/>
                  <a:alpha val="99000"/>
                </a:srgbClr>
              </a:solidFill>
            </a:endParaRPr>
          </a:p>
        </p:txBody>
      </p:sp>
      <p:sp>
        <p:nvSpPr>
          <p:cNvPr id="2050" name="Up-Down Arrow 2049"/>
          <p:cNvSpPr/>
          <p:nvPr/>
        </p:nvSpPr>
        <p:spPr bwMode="auto">
          <a:xfrm>
            <a:off x="1356924" y="3034559"/>
            <a:ext cx="435526" cy="1629302"/>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solidFill>
                <a:srgbClr val="292929">
                  <a:lumMod val="75000"/>
                  <a:lumOff val="25000"/>
                </a:srgbClr>
              </a:solidFill>
            </a:endParaRPr>
          </a:p>
        </p:txBody>
      </p:sp>
      <p:sp>
        <p:nvSpPr>
          <p:cNvPr id="73" name="Right Arrow 72"/>
          <p:cNvSpPr/>
          <p:nvPr/>
        </p:nvSpPr>
        <p:spPr bwMode="auto">
          <a:xfrm>
            <a:off x="2453054" y="1970809"/>
            <a:ext cx="4500597" cy="435526"/>
          </a:xfrm>
          <a:prstGeom prst="rightArrow">
            <a:avLst>
              <a:gd name="adj1" fmla="val 50000"/>
              <a:gd name="adj2" fmla="val 611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solidFill>
                <a:srgbClr val="292929">
                  <a:lumMod val="75000"/>
                  <a:lumOff val="25000"/>
                </a:srgbClr>
              </a:solidFill>
            </a:endParaRPr>
          </a:p>
        </p:txBody>
      </p:sp>
      <p:sp>
        <p:nvSpPr>
          <p:cNvPr id="74" name="Right Arrow 73"/>
          <p:cNvSpPr/>
          <p:nvPr/>
        </p:nvSpPr>
        <p:spPr bwMode="auto">
          <a:xfrm>
            <a:off x="2453054" y="2385059"/>
            <a:ext cx="4500597" cy="435526"/>
          </a:xfrm>
          <a:prstGeom prst="rightArrow">
            <a:avLst>
              <a:gd name="adj1" fmla="val 50000"/>
              <a:gd name="adj2" fmla="val 611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solidFill>
                <a:srgbClr val="292929">
                  <a:lumMod val="75000"/>
                  <a:lumOff val="25000"/>
                </a:srgbClr>
              </a:solidFill>
            </a:endParaRPr>
          </a:p>
        </p:txBody>
      </p:sp>
      <p:grpSp>
        <p:nvGrpSpPr>
          <p:cNvPr id="3" name="Group 2"/>
          <p:cNvGrpSpPr/>
          <p:nvPr/>
        </p:nvGrpSpPr>
        <p:grpSpPr>
          <a:xfrm>
            <a:off x="9096705" y="1343838"/>
            <a:ext cx="2573008" cy="1724548"/>
            <a:chOff x="9408951" y="-890895"/>
            <a:chExt cx="2573008" cy="1724548"/>
          </a:xfrm>
        </p:grpSpPr>
        <p:sp>
          <p:nvSpPr>
            <p:cNvPr id="29" name="Freeform 6"/>
            <p:cNvSpPr>
              <a:spLocks/>
            </p:cNvSpPr>
            <p:nvPr/>
          </p:nvSpPr>
          <p:spPr bwMode="auto">
            <a:xfrm>
              <a:off x="9408951" y="-890895"/>
              <a:ext cx="2573008" cy="1724548"/>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57200" rIns="82305" bIns="41153" numCol="1" anchor="t" anchorCtr="0" compatLnSpc="1">
              <a:prstTxWarp prst="textNoShape">
                <a:avLst/>
              </a:prstTxWarp>
            </a:bodyPr>
            <a:lstStyle/>
            <a:p>
              <a:pPr algn="ctr" defTabSz="914363"/>
              <a:endParaRPr lang="en-US" sz="1600" dirty="0">
                <a:solidFill>
                  <a:srgbClr val="FFFFFF">
                    <a:alpha val="99000"/>
                  </a:srgbClr>
                </a:solidFill>
              </a:endParaRPr>
            </a:p>
          </p:txBody>
        </p:sp>
        <p:sp>
          <p:nvSpPr>
            <p:cNvPr id="30" name="Rectangle 29"/>
            <p:cNvSpPr/>
            <p:nvPr/>
          </p:nvSpPr>
          <p:spPr>
            <a:xfrm>
              <a:off x="9763148" y="-228095"/>
              <a:ext cx="1864613" cy="978729"/>
            </a:xfrm>
            <a:prstGeom prst="rect">
              <a:avLst/>
            </a:prstGeom>
          </p:spPr>
          <p:txBody>
            <a:bodyPr wrap="none">
              <a:spAutoFit/>
            </a:bodyPr>
            <a:lstStyle/>
            <a:p>
              <a:pPr algn="ctr" defTabSz="914363">
                <a:lnSpc>
                  <a:spcPct val="90000"/>
                </a:lnSpc>
              </a:pPr>
              <a:r>
                <a:rPr lang="en-US" sz="3200" dirty="0">
                  <a:solidFill>
                    <a:srgbClr val="FFFFFF">
                      <a:alpha val="99000"/>
                    </a:srgbClr>
                  </a:solidFill>
                  <a:latin typeface="Segoe UI Light" pitchFamily="34" charset="0"/>
                </a:rPr>
                <a:t>Windows </a:t>
              </a:r>
              <a:br>
                <a:rPr lang="en-US" sz="3200" dirty="0">
                  <a:solidFill>
                    <a:srgbClr val="FFFFFF">
                      <a:alpha val="99000"/>
                    </a:srgbClr>
                  </a:solidFill>
                  <a:latin typeface="Segoe UI Light" pitchFamily="34" charset="0"/>
                </a:rPr>
              </a:br>
              <a:r>
                <a:rPr lang="en-US" sz="3200" dirty="0">
                  <a:solidFill>
                    <a:srgbClr val="FFFFFF">
                      <a:alpha val="99000"/>
                    </a:srgbClr>
                  </a:solidFill>
                  <a:latin typeface="Segoe UI Light" pitchFamily="34" charset="0"/>
                </a:rPr>
                <a:t>Azure</a:t>
              </a:r>
            </a:p>
          </p:txBody>
        </p:sp>
      </p:grpSp>
      <p:sp>
        <p:nvSpPr>
          <p:cNvPr id="2" name="Title 1"/>
          <p:cNvSpPr>
            <a:spLocks noGrp="1"/>
          </p:cNvSpPr>
          <p:nvPr>
            <p:ph type="title"/>
          </p:nvPr>
        </p:nvSpPr>
        <p:spPr>
          <a:xfrm>
            <a:off x="520701" y="228601"/>
            <a:ext cx="11149013" cy="747897"/>
          </a:xfrm>
        </p:spPr>
        <p:txBody>
          <a:bodyPr/>
          <a:lstStyle/>
          <a:p>
            <a:r>
              <a:rPr lang="en-US" dirty="0" smtClean="0"/>
              <a:t>Claims-Based Identity</a:t>
            </a:r>
            <a:endParaRPr lang="en-US" dirty="0"/>
          </a:p>
        </p:txBody>
      </p:sp>
      <p:pic>
        <p:nvPicPr>
          <p:cNvPr id="2053" name="WIF pipelin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53651" y="1908815"/>
            <a:ext cx="1167440" cy="97376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bwMode="auto">
          <a:xfrm>
            <a:off x="8269850" y="874896"/>
            <a:ext cx="731520" cy="731520"/>
          </a:xfrm>
          <a:prstGeom prst="rect">
            <a:avLst/>
          </a:prstGeom>
          <a:solidFill>
            <a:schemeClr val="tx1">
              <a:lumMod val="75000"/>
              <a:lumOff val="25000"/>
            </a:schemeClr>
          </a:solidFill>
          <a:ln>
            <a:noFill/>
          </a:ln>
        </p:spPr>
        <p:txBody>
          <a:bodyPr vert="horz" wrap="square" lIns="45720" tIns="45720" rIns="45720" bIns="45720" numCol="1" anchor="b" anchorCtr="0" compatLnSpc="1">
            <a:prstTxWarp prst="textNoShape">
              <a:avLst/>
            </a:prstTxWarp>
          </a:bodyPr>
          <a:lstStyle/>
          <a:p>
            <a:pPr defTabSz="914363"/>
            <a:r>
              <a:rPr lang="en-US" sz="1600" dirty="0">
                <a:solidFill>
                  <a:srgbClr val="FFFFFF">
                    <a:alpha val="99000"/>
                  </a:srgbClr>
                </a:solidFill>
              </a:rPr>
              <a:t>Claims</a:t>
            </a:r>
          </a:p>
        </p:txBody>
      </p:sp>
      <p:sp>
        <p:nvSpPr>
          <p:cNvPr id="26" name="Rectangle 25"/>
          <p:cNvSpPr/>
          <p:nvPr/>
        </p:nvSpPr>
        <p:spPr bwMode="auto">
          <a:xfrm>
            <a:off x="2732088" y="3856630"/>
            <a:ext cx="8921818" cy="2502606"/>
          </a:xfrm>
          <a:prstGeom prst="rect">
            <a:avLst/>
          </a:prstGeom>
          <a:solidFill>
            <a:schemeClr val="bg1">
              <a:lumMod val="85000"/>
              <a:alpha val="90000"/>
            </a:schemeClr>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t" anchorCtr="0" compatLnSpc="1">
            <a:prstTxWarp prst="textNoShape">
              <a:avLst/>
            </a:prstTxWarp>
            <a:noAutofit/>
          </a:bodyPr>
          <a:lstStyle/>
          <a:p>
            <a:pPr defTabSz="913788" fontAlgn="base">
              <a:lnSpc>
                <a:spcPct val="90000"/>
              </a:lnSpc>
            </a:pPr>
            <a:r>
              <a:rPr lang="en-US" sz="2000" dirty="0">
                <a:solidFill>
                  <a:srgbClr val="DDDDDD">
                    <a:lumMod val="50000"/>
                    <a:alpha val="99000"/>
                  </a:srgbClr>
                </a:solidFill>
              </a:rPr>
              <a:t>Active Directory</a:t>
            </a:r>
          </a:p>
          <a:p>
            <a:pPr defTabSz="913788" fontAlgn="base">
              <a:lnSpc>
                <a:spcPct val="90000"/>
              </a:lnSpc>
              <a:spcAft>
                <a:spcPts val="600"/>
              </a:spcAft>
            </a:pPr>
            <a:r>
              <a:rPr lang="en-US" sz="4400" dirty="0">
                <a:solidFill>
                  <a:srgbClr val="00AEEF">
                    <a:alpha val="99000"/>
                  </a:srgbClr>
                </a:solidFill>
                <a:latin typeface="Segoe UI Light" pitchFamily="34" charset="0"/>
              </a:rPr>
              <a:t>Federation Services 2</a:t>
            </a:r>
          </a:p>
          <a:p>
            <a:pPr defTabSz="913788" fontAlgn="base"/>
            <a:r>
              <a:rPr lang="en-US" sz="2800" dirty="0">
                <a:solidFill>
                  <a:srgbClr val="DDDDDD">
                    <a:lumMod val="50000"/>
                    <a:alpha val="99000"/>
                  </a:srgbClr>
                </a:solidFill>
              </a:rPr>
              <a:t>Windows Server Role</a:t>
            </a:r>
          </a:p>
          <a:p>
            <a:pPr defTabSz="913788" fontAlgn="base"/>
            <a:r>
              <a:rPr lang="en-US" sz="2800" dirty="0">
                <a:solidFill>
                  <a:srgbClr val="DDDDDD">
                    <a:lumMod val="50000"/>
                    <a:alpha val="99000"/>
                  </a:srgbClr>
                </a:solidFill>
              </a:rPr>
              <a:t>An STS for AD</a:t>
            </a:r>
          </a:p>
          <a:p>
            <a:pPr defTabSz="913788" fontAlgn="base"/>
            <a:r>
              <a:rPr lang="en-US" sz="2800" dirty="0">
                <a:solidFill>
                  <a:srgbClr val="DDDDDD">
                    <a:lumMod val="50000"/>
                    <a:alpha val="99000"/>
                  </a:srgbClr>
                </a:solidFill>
              </a:rPr>
              <a:t>WS-Federation, WS-Trust, SAML</a:t>
            </a:r>
          </a:p>
        </p:txBody>
      </p:sp>
      <p:grpSp>
        <p:nvGrpSpPr>
          <p:cNvPr id="7" name="Group 6"/>
          <p:cNvGrpSpPr/>
          <p:nvPr/>
        </p:nvGrpSpPr>
        <p:grpSpPr>
          <a:xfrm>
            <a:off x="8296623" y="1908815"/>
            <a:ext cx="1119305" cy="910604"/>
            <a:chOff x="8126216" y="-1012633"/>
            <a:chExt cx="1119305" cy="910604"/>
          </a:xfrm>
        </p:grpSpPr>
        <p:sp>
          <p:nvSpPr>
            <p:cNvPr id="33" name="Freeform 86"/>
            <p:cNvSpPr>
              <a:spLocks noEditPoints="1"/>
            </p:cNvSpPr>
            <p:nvPr/>
          </p:nvSpPr>
          <p:spPr bwMode="black">
            <a:xfrm>
              <a:off x="8126216" y="-923822"/>
              <a:ext cx="817270" cy="82179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37" name="Oval 87"/>
            <p:cNvSpPr>
              <a:spLocks noChangeArrowheads="1"/>
            </p:cNvSpPr>
            <p:nvPr/>
          </p:nvSpPr>
          <p:spPr bwMode="black">
            <a:xfrm>
              <a:off x="8459047" y="-574501"/>
              <a:ext cx="151610" cy="15157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39" name="Freeform 88"/>
            <p:cNvSpPr>
              <a:spLocks noEditPoints="1"/>
            </p:cNvSpPr>
            <p:nvPr/>
          </p:nvSpPr>
          <p:spPr bwMode="black">
            <a:xfrm>
              <a:off x="8830964" y="-1012633"/>
              <a:ext cx="414557" cy="446421"/>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grpSp>
        <p:nvGrpSpPr>
          <p:cNvPr id="50" name="Group 49"/>
          <p:cNvGrpSpPr/>
          <p:nvPr/>
        </p:nvGrpSpPr>
        <p:grpSpPr>
          <a:xfrm>
            <a:off x="1409187" y="1981133"/>
            <a:ext cx="1043866" cy="771107"/>
            <a:chOff x="-649698" y="1228115"/>
            <a:chExt cx="1168810" cy="863403"/>
          </a:xfrm>
        </p:grpSpPr>
        <p:grpSp>
          <p:nvGrpSpPr>
            <p:cNvPr id="49" name="Group 48"/>
            <p:cNvGrpSpPr/>
            <p:nvPr/>
          </p:nvGrpSpPr>
          <p:grpSpPr>
            <a:xfrm>
              <a:off x="-649698" y="1228115"/>
              <a:ext cx="1168810" cy="863403"/>
              <a:chOff x="-1631694" y="803378"/>
              <a:chExt cx="1168810" cy="863403"/>
            </a:xfrm>
          </p:grpSpPr>
          <p:sp>
            <p:nvSpPr>
              <p:cNvPr id="48" name="Rectangle 47"/>
              <p:cNvSpPr/>
              <p:nvPr/>
            </p:nvSpPr>
            <p:spPr bwMode="auto">
              <a:xfrm>
                <a:off x="-1595493" y="940789"/>
                <a:ext cx="1109718" cy="7134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1631694" y="803378"/>
                <a:ext cx="1168810" cy="863403"/>
              </a:xfrm>
              <a:custGeom>
                <a:avLst/>
                <a:gdLst>
                  <a:gd name="T0" fmla="*/ 917 w 946"/>
                  <a:gd name="T1" fmla="*/ 0 h 699"/>
                  <a:gd name="T2" fmla="*/ 29 w 946"/>
                  <a:gd name="T3" fmla="*/ 0 h 699"/>
                  <a:gd name="T4" fmla="*/ 0 w 946"/>
                  <a:gd name="T5" fmla="*/ 29 h 699"/>
                  <a:gd name="T6" fmla="*/ 0 w 946"/>
                  <a:gd name="T7" fmla="*/ 670 h 699"/>
                  <a:gd name="T8" fmla="*/ 29 w 946"/>
                  <a:gd name="T9" fmla="*/ 699 h 699"/>
                  <a:gd name="T10" fmla="*/ 917 w 946"/>
                  <a:gd name="T11" fmla="*/ 699 h 699"/>
                  <a:gd name="T12" fmla="*/ 946 w 946"/>
                  <a:gd name="T13" fmla="*/ 670 h 699"/>
                  <a:gd name="T14" fmla="*/ 946 w 946"/>
                  <a:gd name="T15" fmla="*/ 29 h 699"/>
                  <a:gd name="T16" fmla="*/ 917 w 946"/>
                  <a:gd name="T17" fmla="*/ 0 h 699"/>
                  <a:gd name="T18" fmla="*/ 910 w 946"/>
                  <a:gd name="T19" fmla="*/ 668 h 699"/>
                  <a:gd name="T20" fmla="*/ 36 w 946"/>
                  <a:gd name="T21" fmla="*/ 668 h 699"/>
                  <a:gd name="T22" fmla="*/ 36 w 946"/>
                  <a:gd name="T23" fmla="*/ 134 h 699"/>
                  <a:gd name="T24" fmla="*/ 910 w 946"/>
                  <a:gd name="T25" fmla="*/ 134 h 699"/>
                  <a:gd name="T26" fmla="*/ 910 w 946"/>
                  <a:gd name="T27" fmla="*/ 668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6" h="699">
                    <a:moveTo>
                      <a:pt x="917" y="0"/>
                    </a:moveTo>
                    <a:cubicBezTo>
                      <a:pt x="29" y="0"/>
                      <a:pt x="29" y="0"/>
                      <a:pt x="29" y="0"/>
                    </a:cubicBezTo>
                    <a:cubicBezTo>
                      <a:pt x="13" y="0"/>
                      <a:pt x="0" y="13"/>
                      <a:pt x="0" y="29"/>
                    </a:cubicBezTo>
                    <a:cubicBezTo>
                      <a:pt x="0" y="670"/>
                      <a:pt x="0" y="670"/>
                      <a:pt x="0" y="670"/>
                    </a:cubicBezTo>
                    <a:cubicBezTo>
                      <a:pt x="0" y="686"/>
                      <a:pt x="13" y="699"/>
                      <a:pt x="29" y="699"/>
                    </a:cubicBezTo>
                    <a:cubicBezTo>
                      <a:pt x="917" y="699"/>
                      <a:pt x="917" y="699"/>
                      <a:pt x="917" y="699"/>
                    </a:cubicBezTo>
                    <a:cubicBezTo>
                      <a:pt x="933" y="699"/>
                      <a:pt x="946" y="686"/>
                      <a:pt x="946" y="670"/>
                    </a:cubicBezTo>
                    <a:cubicBezTo>
                      <a:pt x="946" y="29"/>
                      <a:pt x="946" y="29"/>
                      <a:pt x="946" y="29"/>
                    </a:cubicBezTo>
                    <a:cubicBezTo>
                      <a:pt x="946" y="13"/>
                      <a:pt x="933" y="0"/>
                      <a:pt x="917" y="0"/>
                    </a:cubicBezTo>
                    <a:close/>
                    <a:moveTo>
                      <a:pt x="910" y="668"/>
                    </a:moveTo>
                    <a:cubicBezTo>
                      <a:pt x="36" y="668"/>
                      <a:pt x="36" y="668"/>
                      <a:pt x="36" y="668"/>
                    </a:cubicBezTo>
                    <a:cubicBezTo>
                      <a:pt x="36" y="134"/>
                      <a:pt x="36" y="134"/>
                      <a:pt x="36" y="134"/>
                    </a:cubicBezTo>
                    <a:cubicBezTo>
                      <a:pt x="910" y="134"/>
                      <a:pt x="910" y="134"/>
                      <a:pt x="910" y="134"/>
                    </a:cubicBezTo>
                    <a:lnTo>
                      <a:pt x="910" y="66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pic>
          <p:nvPicPr>
            <p:cNvPr id="54" name="Picture 3"/>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284368" y="1502379"/>
              <a:ext cx="552450" cy="468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840510" y="1990781"/>
            <a:ext cx="1032829" cy="1043779"/>
            <a:chOff x="4309069" y="4226808"/>
            <a:chExt cx="1032829" cy="1043779"/>
          </a:xfrm>
        </p:grpSpPr>
        <p:sp>
          <p:nvSpPr>
            <p:cNvPr id="44" name="Freeform 6"/>
            <p:cNvSpPr>
              <a:spLocks/>
            </p:cNvSpPr>
            <p:nvPr/>
          </p:nvSpPr>
          <p:spPr bwMode="auto">
            <a:xfrm>
              <a:off x="4309069" y="4578993"/>
              <a:ext cx="306564" cy="47809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45" name="Freeform 7"/>
            <p:cNvSpPr>
              <a:spLocks/>
            </p:cNvSpPr>
            <p:nvPr/>
          </p:nvSpPr>
          <p:spPr bwMode="auto">
            <a:xfrm>
              <a:off x="5031684" y="4578993"/>
              <a:ext cx="310214" cy="47809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46" name="Freeform 8"/>
            <p:cNvSpPr>
              <a:spLocks/>
            </p:cNvSpPr>
            <p:nvPr/>
          </p:nvSpPr>
          <p:spPr bwMode="auto">
            <a:xfrm>
              <a:off x="4518920" y="4602714"/>
              <a:ext cx="611304" cy="667873"/>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47" name="Oval 9"/>
            <p:cNvSpPr>
              <a:spLocks noChangeArrowheads="1"/>
            </p:cNvSpPr>
            <p:nvPr/>
          </p:nvSpPr>
          <p:spPr bwMode="auto">
            <a:xfrm>
              <a:off x="4626582" y="4226808"/>
              <a:ext cx="405103" cy="40327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grpSp>
        <p:nvGrpSpPr>
          <p:cNvPr id="53" name="Group 52"/>
          <p:cNvGrpSpPr/>
          <p:nvPr/>
        </p:nvGrpSpPr>
        <p:grpSpPr>
          <a:xfrm>
            <a:off x="661771" y="4663861"/>
            <a:ext cx="1825832" cy="1564060"/>
            <a:chOff x="644919" y="4502608"/>
            <a:chExt cx="1926876" cy="1650617"/>
          </a:xfrm>
        </p:grpSpPr>
        <p:sp>
          <p:nvSpPr>
            <p:cNvPr id="63" name="Isosceles Triangle 62"/>
            <p:cNvSpPr/>
            <p:nvPr/>
          </p:nvSpPr>
          <p:spPr bwMode="auto">
            <a:xfrm>
              <a:off x="644919" y="4502608"/>
              <a:ext cx="1926876" cy="1650617"/>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ts val="200"/>
                </a:spcBef>
                <a:spcAft>
                  <a:spcPct val="0"/>
                </a:spcAft>
              </a:pPr>
              <a:endParaRPr lang="en-US" sz="2800" dirty="0">
                <a:ln>
                  <a:solidFill>
                    <a:srgbClr val="FFFFFF">
                      <a:alpha val="0"/>
                    </a:srgbClr>
                  </a:solidFill>
                </a:ln>
                <a:solidFill>
                  <a:srgbClr val="FFFFFF"/>
                </a:solidFill>
              </a:endParaRPr>
            </a:p>
          </p:txBody>
        </p:sp>
        <p:grpSp>
          <p:nvGrpSpPr>
            <p:cNvPr id="52" name="Group 51"/>
            <p:cNvGrpSpPr/>
            <p:nvPr/>
          </p:nvGrpSpPr>
          <p:grpSpPr>
            <a:xfrm>
              <a:off x="987709" y="5108633"/>
              <a:ext cx="1037834" cy="958035"/>
              <a:chOff x="1794674" y="3936014"/>
              <a:chExt cx="1336141" cy="1233406"/>
            </a:xfrm>
          </p:grpSpPr>
          <p:sp>
            <p:nvSpPr>
              <p:cNvPr id="57" name="Freeform 73"/>
              <p:cNvSpPr>
                <a:spLocks noEditPoints="1"/>
              </p:cNvSpPr>
              <p:nvPr/>
            </p:nvSpPr>
            <p:spPr bwMode="black">
              <a:xfrm>
                <a:off x="2423028" y="3936014"/>
                <a:ext cx="707787" cy="68327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grpSp>
            <p:nvGrpSpPr>
              <p:cNvPr id="58" name="Group 57"/>
              <p:cNvGrpSpPr/>
              <p:nvPr/>
            </p:nvGrpSpPr>
            <p:grpSpPr>
              <a:xfrm>
                <a:off x="1794674" y="4339140"/>
                <a:ext cx="821570" cy="830280"/>
                <a:chOff x="5842384" y="3704919"/>
                <a:chExt cx="1032829" cy="1043779"/>
              </a:xfrm>
              <a:solidFill>
                <a:schemeClr val="bg1"/>
              </a:solidFill>
            </p:grpSpPr>
            <p:sp>
              <p:nvSpPr>
                <p:cNvPr id="59" name="Freeform 6"/>
                <p:cNvSpPr>
                  <a:spLocks/>
                </p:cNvSpPr>
                <p:nvPr/>
              </p:nvSpPr>
              <p:spPr bwMode="auto">
                <a:xfrm>
                  <a:off x="5842384" y="4057104"/>
                  <a:ext cx="306564" cy="47809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60" name="Freeform 7"/>
                <p:cNvSpPr>
                  <a:spLocks/>
                </p:cNvSpPr>
                <p:nvPr/>
              </p:nvSpPr>
              <p:spPr bwMode="auto">
                <a:xfrm>
                  <a:off x="6564999" y="4057104"/>
                  <a:ext cx="310214" cy="47809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61" name="Freeform 8"/>
                <p:cNvSpPr>
                  <a:spLocks/>
                </p:cNvSpPr>
                <p:nvPr/>
              </p:nvSpPr>
              <p:spPr bwMode="auto">
                <a:xfrm>
                  <a:off x="6052235" y="4080825"/>
                  <a:ext cx="611304" cy="667873"/>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62" name="Oval 9"/>
                <p:cNvSpPr>
                  <a:spLocks noChangeArrowheads="1"/>
                </p:cNvSpPr>
                <p:nvPr/>
              </p:nvSpPr>
              <p:spPr bwMode="auto">
                <a:xfrm>
                  <a:off x="6159897" y="3704919"/>
                  <a:ext cx="405103" cy="4032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grpSp>
      </p:grpSp>
      <p:grpSp>
        <p:nvGrpSpPr>
          <p:cNvPr id="55" name="Group 54"/>
          <p:cNvGrpSpPr/>
          <p:nvPr/>
        </p:nvGrpSpPr>
        <p:grpSpPr>
          <a:xfrm>
            <a:off x="861077" y="4800701"/>
            <a:ext cx="1427220" cy="1427220"/>
            <a:chOff x="3063950" y="4018671"/>
            <a:chExt cx="1427220" cy="1427220"/>
          </a:xfrm>
        </p:grpSpPr>
        <p:sp>
          <p:nvSpPr>
            <p:cNvPr id="68" name="Oval Blue"/>
            <p:cNvSpPr>
              <a:spLocks noChangeAspect="1"/>
            </p:cNvSpPr>
            <p:nvPr/>
          </p:nvSpPr>
          <p:spPr bwMode="auto">
            <a:xfrm>
              <a:off x="3063950" y="4018671"/>
              <a:ext cx="1427220" cy="1427220"/>
            </a:xfrm>
            <a:prstGeom prst="rect">
              <a:avLst/>
            </a:prstGeom>
            <a:solidFill>
              <a:schemeClr val="accent1">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sp>
          <p:nvSpPr>
            <p:cNvPr id="69" name="Freeform 164"/>
            <p:cNvSpPr>
              <a:spLocks noEditPoints="1"/>
            </p:cNvSpPr>
            <p:nvPr/>
          </p:nvSpPr>
          <p:spPr bwMode="black">
            <a:xfrm>
              <a:off x="3422765" y="4240391"/>
              <a:ext cx="709590" cy="9837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grpSp>
      <p:grpSp>
        <p:nvGrpSpPr>
          <p:cNvPr id="2054" name="Group 2053"/>
          <p:cNvGrpSpPr/>
          <p:nvPr/>
        </p:nvGrpSpPr>
        <p:grpSpPr>
          <a:xfrm>
            <a:off x="7635414" y="1681078"/>
            <a:ext cx="600109" cy="600109"/>
            <a:chOff x="6591300" y="3068386"/>
            <a:chExt cx="600109" cy="600109"/>
          </a:xfrm>
        </p:grpSpPr>
        <p:sp>
          <p:nvSpPr>
            <p:cNvPr id="2051" name="Rectangle 2050"/>
            <p:cNvSpPr/>
            <p:nvPr/>
          </p:nvSpPr>
          <p:spPr bwMode="auto">
            <a:xfrm>
              <a:off x="6591300" y="3068386"/>
              <a:ext cx="600109" cy="600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 name="cookie"/>
            <p:cNvSpPr>
              <a:spLocks noEditPoints="1"/>
            </p:cNvSpPr>
            <p:nvPr/>
          </p:nvSpPr>
          <p:spPr bwMode="black">
            <a:xfrm>
              <a:off x="6689342" y="3126952"/>
              <a:ext cx="404024" cy="48297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bg1"/>
            </a:solidFill>
            <a:ln>
              <a:noFill/>
            </a:ln>
          </p:spPr>
          <p:txBody>
            <a:bodyPr vert="horz" wrap="square" lIns="82305" tIns="457200" rIns="82305" bIns="41153" numCol="1" anchor="t" anchorCtr="0" compatLnSpc="1">
              <a:prstTxWarp prst="textNoShape">
                <a:avLst/>
              </a:prstTxWarp>
            </a:bodyPr>
            <a:lstStyle/>
            <a:p>
              <a:pPr algn="ctr" defTabSz="914363"/>
              <a:endParaRPr lang="en-US" sz="1600">
                <a:solidFill>
                  <a:srgbClr val="FFFFFF">
                    <a:alpha val="99000"/>
                  </a:srgbClr>
                </a:solidFill>
              </a:endParaRPr>
            </a:p>
          </p:txBody>
        </p:sp>
      </p:grpSp>
      <p:grpSp>
        <p:nvGrpSpPr>
          <p:cNvPr id="2055" name="Group 2054" hidden="1"/>
          <p:cNvGrpSpPr/>
          <p:nvPr/>
        </p:nvGrpSpPr>
        <p:grpSpPr>
          <a:xfrm>
            <a:off x="2732089" y="1678106"/>
            <a:ext cx="5451549" cy="2056235"/>
            <a:chOff x="2730500" y="1678105"/>
            <a:chExt cx="5451549" cy="2056235"/>
          </a:xfrm>
        </p:grpSpPr>
        <p:sp>
          <p:nvSpPr>
            <p:cNvPr id="27" name="Rectangle 26"/>
            <p:cNvSpPr/>
            <p:nvPr/>
          </p:nvSpPr>
          <p:spPr bwMode="auto">
            <a:xfrm>
              <a:off x="2730500" y="1678105"/>
              <a:ext cx="5451549" cy="2056235"/>
            </a:xfrm>
            <a:prstGeom prst="rect">
              <a:avLst/>
            </a:prstGeom>
            <a:solidFill>
              <a:schemeClr val="bg1">
                <a:lumMod val="8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91440" numCol="1" spcCol="0" rtlCol="0" anchor="b" anchorCtr="0" compatLnSpc="1">
              <a:prstTxWarp prst="textNoShape">
                <a:avLst/>
              </a:prstTxWarp>
              <a:noAutofit/>
            </a:bodyPr>
            <a:lstStyle/>
            <a:p>
              <a:pPr marL="177800" defTabSz="913788" fontAlgn="base">
                <a:spcAft>
                  <a:spcPts val="600"/>
                </a:spcAft>
              </a:pPr>
              <a:r>
                <a:rPr lang="en-US" sz="1600" dirty="0">
                  <a:solidFill>
                    <a:srgbClr val="DDDDDD">
                      <a:lumMod val="50000"/>
                      <a:alpha val="99000"/>
                    </a:srgbClr>
                  </a:solidFill>
                </a:rPr>
                <a:t>.NET Framework Extension</a:t>
              </a:r>
            </a:p>
            <a:p>
              <a:pPr marL="177800" defTabSz="913788" fontAlgn="base">
                <a:spcAft>
                  <a:spcPts val="600"/>
                </a:spcAft>
              </a:pPr>
              <a:r>
                <a:rPr lang="en-US" sz="1600" dirty="0">
                  <a:solidFill>
                    <a:srgbClr val="DDDDDD">
                      <a:lumMod val="50000"/>
                      <a:alpha val="99000"/>
                    </a:srgbClr>
                  </a:solidFill>
                </a:rPr>
                <a:t>Programming model for claims</a:t>
              </a:r>
            </a:p>
            <a:p>
              <a:pPr marL="177800" defTabSz="913788" fontAlgn="base">
                <a:spcAft>
                  <a:spcPts val="600"/>
                </a:spcAft>
              </a:pPr>
              <a:r>
                <a:rPr lang="en-US" sz="1600" dirty="0">
                  <a:solidFill>
                    <a:srgbClr val="DDDDDD">
                      <a:lumMod val="50000"/>
                      <a:alpha val="99000"/>
                    </a:srgbClr>
                  </a:solidFill>
                </a:rPr>
                <a:t>Visual Studio Tools &amp; Templates</a:t>
              </a:r>
            </a:p>
          </p:txBody>
        </p:sp>
        <p:grpSp>
          <p:nvGrpSpPr>
            <p:cNvPr id="2048" name="Group 2047"/>
            <p:cNvGrpSpPr/>
            <p:nvPr/>
          </p:nvGrpSpPr>
          <p:grpSpPr>
            <a:xfrm>
              <a:off x="3051289" y="1884620"/>
              <a:ext cx="4749617" cy="805310"/>
              <a:chOff x="3051289" y="1884620"/>
              <a:chExt cx="4749617" cy="805310"/>
            </a:xfrm>
          </p:grpSpPr>
          <p:pic>
            <p:nvPicPr>
              <p:cNvPr id="1026" name="Picture 2" descr="E:\PPT\Power Point\Microsoft Clip Organizer\Microsoft Logos\microsoft-dot-net-new-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289" y="1884620"/>
                <a:ext cx="3032089" cy="74877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6175734" y="1890662"/>
                <a:ext cx="0" cy="780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287875" y="1942033"/>
                <a:ext cx="1513031" cy="747897"/>
              </a:xfrm>
              <a:prstGeom prst="rect">
                <a:avLst/>
              </a:prstGeom>
              <a:noFill/>
            </p:spPr>
            <p:txBody>
              <a:bodyPr wrap="square" lIns="0" tIns="0" rIns="0" bIns="0" rtlCol="0">
                <a:spAutoFit/>
              </a:bodyPr>
              <a:lstStyle/>
              <a:p>
                <a:pPr defTabSz="914363">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Windows Identity Foundation</a:t>
                </a:r>
              </a:p>
            </p:txBody>
          </p:sp>
        </p:grpSp>
      </p:grpSp>
    </p:spTree>
    <p:extLst>
      <p:ext uri="{BB962C8B-B14F-4D97-AF65-F5344CB8AC3E}">
        <p14:creationId xmlns:p14="http://schemas.microsoft.com/office/powerpoint/2010/main" val="2051052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500"/>
                                        <p:tgtEl>
                                          <p:spTgt spid="2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left)">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wipe(up)">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64" presetClass="path" presetSubtype="0" decel="100000" fill="hold" nodeType="clickEffect">
                                  <p:stCondLst>
                                    <p:cond delay="0"/>
                                  </p:stCondLst>
                                  <p:childTnLst>
                                    <p:animMotion origin="layout" path="M 3.75E-6 4.81481E-6 L 3.75E-6 -0.45533 " pathEditMode="relative" rAng="0" ptsTypes="AA">
                                      <p:cBhvr>
                                        <p:cTn id="31" dur="750" fill="hold"/>
                                        <p:tgtEl>
                                          <p:spTgt spid="55"/>
                                        </p:tgtEl>
                                        <p:attrNameLst>
                                          <p:attrName>ppt_x</p:attrName>
                                          <p:attrName>ppt_y</p:attrName>
                                        </p:attrNameLst>
                                      </p:cBhvr>
                                      <p:rCtr x="0" y="-22778"/>
                                    </p:animMotion>
                                  </p:childTnLst>
                                </p:cTn>
                              </p:par>
                            </p:childTnLst>
                          </p:cTn>
                        </p:par>
                      </p:childTnLst>
                    </p:cTn>
                  </p:par>
                  <p:par>
                    <p:cTn id="32" fill="hold">
                      <p:stCondLst>
                        <p:cond delay="indefinite"/>
                      </p:stCondLst>
                      <p:childTnLst>
                        <p:par>
                          <p:cTn id="33" fill="hold">
                            <p:stCondLst>
                              <p:cond delay="0"/>
                            </p:stCondLst>
                            <p:childTnLst>
                              <p:par>
                                <p:cTn id="34" presetID="63" presetClass="path" presetSubtype="0" decel="100000" fill="hold" nodeType="clickEffect">
                                  <p:stCondLst>
                                    <p:cond delay="250"/>
                                  </p:stCondLst>
                                  <p:childTnLst>
                                    <p:animMotion origin="layout" path="M 3.75E-6 -0.45533 L 0.37005 -0.45533 " pathEditMode="relative" rAng="0" ptsTypes="AA">
                                      <p:cBhvr>
                                        <p:cTn id="35" dur="1500" fill="hold"/>
                                        <p:tgtEl>
                                          <p:spTgt spid="55"/>
                                        </p:tgtEl>
                                        <p:attrNameLst>
                                          <p:attrName>ppt_x</p:attrName>
                                          <p:attrName>ppt_y</p:attrName>
                                        </p:attrNameLst>
                                      </p:cBhvr>
                                      <p:rCtr x="18503" y="0"/>
                                    </p:animMotion>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75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54"/>
                                        </p:tgtEl>
                                        <p:attrNameLst>
                                          <p:attrName>style.visibility</p:attrName>
                                        </p:attrNameLst>
                                      </p:cBhvr>
                                      <p:to>
                                        <p:strVal val="visible"/>
                                      </p:to>
                                    </p:set>
                                    <p:animEffect transition="in" filter="fade">
                                      <p:cBhvr>
                                        <p:cTn id="48" dur="500"/>
                                        <p:tgtEl>
                                          <p:spTgt spid="2054"/>
                                        </p:tgtEl>
                                      </p:cBhvr>
                                    </p:animEffect>
                                  </p:childTnLst>
                                </p:cTn>
                              </p:par>
                              <p:par>
                                <p:cTn id="49" presetID="35" presetClass="path" presetSubtype="0" decel="100000" fill="hold" nodeType="withEffect">
                                  <p:stCondLst>
                                    <p:cond delay="250"/>
                                  </p:stCondLst>
                                  <p:childTnLst>
                                    <p:animMotion origin="layout" path="M -1.25E-6 1.11111E-6 L -0.45989 1.11111E-6 " pathEditMode="relative" rAng="0" ptsTypes="AA">
                                      <p:cBhvr>
                                        <p:cTn id="50" dur="1500" fill="hold"/>
                                        <p:tgtEl>
                                          <p:spTgt spid="2054"/>
                                        </p:tgtEl>
                                        <p:attrNameLst>
                                          <p:attrName>ppt_x</p:attrName>
                                          <p:attrName>ppt_y</p:attrName>
                                        </p:attrNameLst>
                                      </p:cBhvr>
                                      <p:rCtr x="-22995" y="0"/>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55"/>
                                        </p:tgtEl>
                                        <p:attrNameLst>
                                          <p:attrName>style.visibility</p:attrName>
                                        </p:attrNameLst>
                                      </p:cBhvr>
                                      <p:to>
                                        <p:strVal val="visible"/>
                                      </p:to>
                                    </p:set>
                                    <p:animEffect transition="in" filter="fade">
                                      <p:cBhvr>
                                        <p:cTn id="60"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animBg="1"/>
      <p:bldP spid="73" grpId="0" animBg="1"/>
      <p:bldP spid="74" grpId="0" animBg="1"/>
      <p:bldP spid="21" grpId="0" animBg="1"/>
      <p:bldP spid="2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Oval Blue"/>
          <p:cNvSpPr>
            <a:spLocks noChangeAspect="1"/>
          </p:cNvSpPr>
          <p:nvPr/>
        </p:nvSpPr>
        <p:spPr bwMode="auto">
          <a:xfrm rot="5400000">
            <a:off x="1193875" y="5584636"/>
            <a:ext cx="568284" cy="1938386"/>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grpSp>
        <p:nvGrpSpPr>
          <p:cNvPr id="100" name="Group 99"/>
          <p:cNvGrpSpPr/>
          <p:nvPr/>
        </p:nvGrpSpPr>
        <p:grpSpPr>
          <a:xfrm>
            <a:off x="1847052" y="4294579"/>
            <a:ext cx="8295050" cy="2562667"/>
            <a:chOff x="1845464" y="4294578"/>
            <a:chExt cx="8295050" cy="2562667"/>
          </a:xfrm>
        </p:grpSpPr>
        <p:sp>
          <p:nvSpPr>
            <p:cNvPr id="78" name="Rectangle 77"/>
            <p:cNvSpPr/>
            <p:nvPr/>
          </p:nvSpPr>
          <p:spPr bwMode="auto">
            <a:xfrm rot="16200000">
              <a:off x="4711655" y="1428387"/>
              <a:ext cx="2562667" cy="829505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7" name="TextBox 56"/>
            <p:cNvSpPr txBox="1"/>
            <p:nvPr/>
          </p:nvSpPr>
          <p:spPr>
            <a:xfrm rot="16200000">
              <a:off x="1126424" y="5391248"/>
              <a:ext cx="1838185" cy="369328"/>
            </a:xfrm>
            <a:prstGeom prst="rect">
              <a:avLst/>
            </a:prstGeom>
            <a:noFill/>
          </p:spPr>
          <p:txBody>
            <a:bodyPr wrap="none" lIns="91435" tIns="45718" rIns="91435" bIns="45718" rtlCol="0">
              <a:spAutoFit/>
            </a:bodyPr>
            <a:lstStyle/>
            <a:p>
              <a:pPr algn="ctr" defTabSz="914363">
                <a:lnSpc>
                  <a:spcPct val="90000"/>
                </a:lnSpc>
              </a:pPr>
              <a:r>
                <a:rPr lang="en-US" sz="2000" dirty="0">
                  <a:ln>
                    <a:solidFill>
                      <a:srgbClr val="FFFFFF">
                        <a:alpha val="0"/>
                      </a:srgbClr>
                    </a:solidFill>
                  </a:ln>
                  <a:solidFill>
                    <a:srgbClr val="00AEEF">
                      <a:alpha val="99000"/>
                    </a:srgbClr>
                  </a:solidFill>
                  <a:latin typeface="Segoe UI Light" pitchFamily="34" charset="0"/>
                </a:rPr>
                <a:t>Server 2 Server</a:t>
              </a:r>
            </a:p>
          </p:txBody>
        </p:sp>
      </p:grpSp>
      <p:grpSp>
        <p:nvGrpSpPr>
          <p:cNvPr id="4124" name="Group 4123"/>
          <p:cNvGrpSpPr/>
          <p:nvPr/>
        </p:nvGrpSpPr>
        <p:grpSpPr>
          <a:xfrm>
            <a:off x="5114525" y="720178"/>
            <a:ext cx="2593901" cy="6137068"/>
            <a:chOff x="5112936" y="215900"/>
            <a:chExt cx="2593901" cy="6641346"/>
          </a:xfrm>
        </p:grpSpPr>
        <p:sp>
          <p:nvSpPr>
            <p:cNvPr id="74" name="Rectangle 73"/>
            <p:cNvSpPr/>
            <p:nvPr/>
          </p:nvSpPr>
          <p:spPr bwMode="auto">
            <a:xfrm>
              <a:off x="5135636" y="215900"/>
              <a:ext cx="2571201" cy="6641346"/>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200" dirty="0">
                <a:gradFill>
                  <a:gsLst>
                    <a:gs pos="0">
                      <a:srgbClr val="FFFFFF"/>
                    </a:gs>
                    <a:gs pos="100000">
                      <a:srgbClr val="FFFFFF"/>
                    </a:gs>
                  </a:gsLst>
                  <a:lin ang="5400000" scaled="0"/>
                </a:gradFill>
              </a:endParaRPr>
            </a:p>
          </p:txBody>
        </p:sp>
        <p:sp>
          <p:nvSpPr>
            <p:cNvPr id="53" name="TextBox 52"/>
            <p:cNvSpPr txBox="1"/>
            <p:nvPr/>
          </p:nvSpPr>
          <p:spPr>
            <a:xfrm>
              <a:off x="5112936" y="215900"/>
              <a:ext cx="2536838" cy="309747"/>
            </a:xfrm>
            <a:prstGeom prst="rect">
              <a:avLst/>
            </a:prstGeom>
            <a:noFill/>
          </p:spPr>
          <p:txBody>
            <a:bodyPr wrap="none" lIns="91435" tIns="45718" rIns="91435" bIns="45718" rtlCol="0">
              <a:spAutoFit/>
            </a:bodyPr>
            <a:lstStyle/>
            <a:p>
              <a:pPr algn="ctr" defTabSz="914363">
                <a:lnSpc>
                  <a:spcPct val="90000"/>
                </a:lnSpc>
              </a:pPr>
              <a:r>
                <a:rPr lang="en-US" sz="1400" dirty="0">
                  <a:ln>
                    <a:solidFill>
                      <a:srgbClr val="FFFFFF">
                        <a:alpha val="0"/>
                      </a:srgbClr>
                    </a:solidFill>
                  </a:ln>
                  <a:solidFill>
                    <a:srgbClr val="292929">
                      <a:lumMod val="75000"/>
                      <a:lumOff val="25000"/>
                      <a:alpha val="99000"/>
                    </a:srgbClr>
                  </a:solidFill>
                  <a:latin typeface="Segoe UI Light" pitchFamily="34" charset="0"/>
                </a:rPr>
                <a:t>Active Directory Access Control</a:t>
              </a:r>
            </a:p>
          </p:txBody>
        </p:sp>
      </p:grpSp>
      <p:sp>
        <p:nvSpPr>
          <p:cNvPr id="5" name="Title 4"/>
          <p:cNvSpPr>
            <a:spLocks noGrp="1"/>
          </p:cNvSpPr>
          <p:nvPr>
            <p:ph type="title"/>
          </p:nvPr>
        </p:nvSpPr>
        <p:spPr>
          <a:xfrm>
            <a:off x="275178" y="43330"/>
            <a:ext cx="9184561" cy="747897"/>
          </a:xfrm>
        </p:spPr>
        <p:txBody>
          <a:bodyPr/>
          <a:lstStyle/>
          <a:p>
            <a:r>
              <a:rPr lang="en-US" spc="0" dirty="0"/>
              <a:t>Active Directory Access Control</a:t>
            </a:r>
          </a:p>
        </p:txBody>
      </p:sp>
      <p:sp>
        <p:nvSpPr>
          <p:cNvPr id="21" name="TextBox 20"/>
          <p:cNvSpPr txBox="1"/>
          <p:nvPr/>
        </p:nvSpPr>
        <p:spPr>
          <a:xfrm>
            <a:off x="3899952" y="3915218"/>
            <a:ext cx="1935012" cy="307773"/>
          </a:xfrm>
          <a:prstGeom prst="rect">
            <a:avLst/>
          </a:prstGeom>
          <a:noFill/>
        </p:spPr>
        <p:txBody>
          <a:bodyPr wrap="none" lIns="0" tIns="45718" rIns="91435" bIns="45718" rtlCol="0">
            <a:spAutoFit/>
          </a:bodyPr>
          <a:lstStyle/>
          <a:p>
            <a:pPr defTabSz="914363"/>
            <a:r>
              <a:rPr lang="en-US" sz="1400" dirty="0">
                <a:ln>
                  <a:solidFill>
                    <a:srgbClr val="FFFFFF">
                      <a:alpha val="0"/>
                    </a:srgbClr>
                  </a:solidFill>
                </a:ln>
                <a:gradFill>
                  <a:gsLst>
                    <a:gs pos="0">
                      <a:srgbClr val="595959"/>
                    </a:gs>
                    <a:gs pos="86000">
                      <a:srgbClr val="595959"/>
                    </a:gs>
                  </a:gsLst>
                  <a:lin ang="5400000" scaled="0"/>
                </a:gradFill>
              </a:rPr>
              <a:t>ADFS2 . WS-Federation</a:t>
            </a:r>
          </a:p>
        </p:txBody>
      </p:sp>
      <p:grpSp>
        <p:nvGrpSpPr>
          <p:cNvPr id="4125" name="Group 4124"/>
          <p:cNvGrpSpPr/>
          <p:nvPr/>
        </p:nvGrpSpPr>
        <p:grpSpPr>
          <a:xfrm>
            <a:off x="7795511" y="720178"/>
            <a:ext cx="2346589" cy="6137068"/>
            <a:chOff x="7793922" y="215900"/>
            <a:chExt cx="2346589" cy="6641346"/>
          </a:xfrm>
        </p:grpSpPr>
        <p:sp>
          <p:nvSpPr>
            <p:cNvPr id="2" name="Rectangle 1"/>
            <p:cNvSpPr/>
            <p:nvPr/>
          </p:nvSpPr>
          <p:spPr bwMode="auto">
            <a:xfrm>
              <a:off x="7793922" y="215900"/>
              <a:ext cx="2346589" cy="6641346"/>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200" dirty="0">
                <a:gradFill>
                  <a:gsLst>
                    <a:gs pos="0">
                      <a:srgbClr val="FFFFFF"/>
                    </a:gs>
                    <a:gs pos="100000">
                      <a:srgbClr val="FFFFFF"/>
                    </a:gs>
                  </a:gsLst>
                  <a:lin ang="5400000" scaled="0"/>
                </a:gradFill>
              </a:endParaRPr>
            </a:p>
          </p:txBody>
        </p:sp>
        <p:sp>
          <p:nvSpPr>
            <p:cNvPr id="52" name="TextBox 51"/>
            <p:cNvSpPr txBox="1"/>
            <p:nvPr/>
          </p:nvSpPr>
          <p:spPr>
            <a:xfrm>
              <a:off x="8091023" y="215900"/>
              <a:ext cx="1759959" cy="369699"/>
            </a:xfrm>
            <a:prstGeom prst="rect">
              <a:avLst/>
            </a:prstGeom>
            <a:noFill/>
          </p:spPr>
          <p:txBody>
            <a:bodyPr wrap="none" lIns="91435" tIns="45718" rIns="91435" bIns="45718" rtlCol="0">
              <a:spAutoFit/>
            </a:bodyPr>
            <a:lstStyle/>
            <a:p>
              <a:pPr algn="ctr" defTabSz="914363">
                <a:lnSpc>
                  <a:spcPct val="90000"/>
                </a:lnSpc>
              </a:pPr>
              <a:r>
                <a:rPr lang="en-US" dirty="0">
                  <a:ln>
                    <a:solidFill>
                      <a:srgbClr val="FFFFFF">
                        <a:alpha val="0"/>
                      </a:srgbClr>
                    </a:solidFill>
                  </a:ln>
                  <a:solidFill>
                    <a:srgbClr val="292929">
                      <a:lumMod val="75000"/>
                      <a:lumOff val="25000"/>
                      <a:alpha val="99000"/>
                    </a:srgbClr>
                  </a:solidFill>
                  <a:latin typeface="Segoe UI Light" pitchFamily="34" charset="0"/>
                </a:rPr>
                <a:t>Your Application</a:t>
              </a:r>
            </a:p>
          </p:txBody>
        </p:sp>
      </p:grpSp>
      <p:grpSp>
        <p:nvGrpSpPr>
          <p:cNvPr id="4123" name="Group 4122"/>
          <p:cNvGrpSpPr/>
          <p:nvPr/>
        </p:nvGrpSpPr>
        <p:grpSpPr>
          <a:xfrm>
            <a:off x="2517913" y="720178"/>
            <a:ext cx="2583260" cy="6137068"/>
            <a:chOff x="3316341" y="215900"/>
            <a:chExt cx="1783243" cy="6641346"/>
          </a:xfrm>
        </p:grpSpPr>
        <p:sp>
          <p:nvSpPr>
            <p:cNvPr id="75" name="Rectangle 74"/>
            <p:cNvSpPr/>
            <p:nvPr/>
          </p:nvSpPr>
          <p:spPr bwMode="auto">
            <a:xfrm>
              <a:off x="3316341" y="215900"/>
              <a:ext cx="1732331" cy="6641346"/>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4" name="TextBox 53"/>
            <p:cNvSpPr txBox="1"/>
            <p:nvPr/>
          </p:nvSpPr>
          <p:spPr>
            <a:xfrm>
              <a:off x="3316341" y="215900"/>
              <a:ext cx="1783243" cy="369699"/>
            </a:xfrm>
            <a:prstGeom prst="rect">
              <a:avLst/>
            </a:prstGeom>
            <a:noFill/>
          </p:spPr>
          <p:txBody>
            <a:bodyPr wrap="square" lIns="91435" tIns="45718" rIns="91435" bIns="45718" rtlCol="0">
              <a:spAutoFit/>
            </a:bodyPr>
            <a:lstStyle/>
            <a:p>
              <a:pPr algn="ctr" defTabSz="914363">
                <a:lnSpc>
                  <a:spcPct val="90000"/>
                </a:lnSpc>
              </a:pPr>
              <a:r>
                <a:rPr lang="en-US" dirty="0">
                  <a:ln>
                    <a:solidFill>
                      <a:srgbClr val="FFFFFF">
                        <a:alpha val="0"/>
                      </a:srgbClr>
                    </a:solidFill>
                  </a:ln>
                  <a:solidFill>
                    <a:srgbClr val="292929">
                      <a:lumMod val="75000"/>
                      <a:lumOff val="25000"/>
                      <a:alpha val="99000"/>
                    </a:srgbClr>
                  </a:solidFill>
                  <a:latin typeface="Segoe UI Light" pitchFamily="34" charset="0"/>
                </a:rPr>
                <a:t>Identity Providers</a:t>
              </a:r>
            </a:p>
          </p:txBody>
        </p:sp>
      </p:grpSp>
      <p:grpSp>
        <p:nvGrpSpPr>
          <p:cNvPr id="4126" name="Group 4125"/>
          <p:cNvGrpSpPr/>
          <p:nvPr/>
        </p:nvGrpSpPr>
        <p:grpSpPr>
          <a:xfrm>
            <a:off x="1847054" y="1024235"/>
            <a:ext cx="8295053" cy="3183259"/>
            <a:chOff x="1845465" y="839966"/>
            <a:chExt cx="8295053" cy="3367528"/>
          </a:xfrm>
        </p:grpSpPr>
        <p:sp>
          <p:nvSpPr>
            <p:cNvPr id="76" name="Rectangle 75"/>
            <p:cNvSpPr/>
            <p:nvPr/>
          </p:nvSpPr>
          <p:spPr bwMode="auto">
            <a:xfrm rot="16200000">
              <a:off x="4309228" y="-1623797"/>
              <a:ext cx="3367528" cy="829505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5" name="TextBox 54"/>
            <p:cNvSpPr txBox="1"/>
            <p:nvPr/>
          </p:nvSpPr>
          <p:spPr>
            <a:xfrm rot="16200000">
              <a:off x="1102660" y="2339065"/>
              <a:ext cx="1885714" cy="369328"/>
            </a:xfrm>
            <a:prstGeom prst="rect">
              <a:avLst/>
            </a:prstGeom>
            <a:noFill/>
          </p:spPr>
          <p:txBody>
            <a:bodyPr wrap="none" lIns="91435" tIns="45718" rIns="91435" bIns="45718" rtlCol="0">
              <a:spAutoFit/>
            </a:bodyPr>
            <a:lstStyle/>
            <a:p>
              <a:pPr algn="ctr" defTabSz="914363">
                <a:lnSpc>
                  <a:spcPct val="90000"/>
                </a:lnSpc>
              </a:pPr>
              <a:r>
                <a:rPr lang="en-US" sz="2000" dirty="0">
                  <a:ln>
                    <a:solidFill>
                      <a:srgbClr val="FFFFFF">
                        <a:alpha val="0"/>
                      </a:srgbClr>
                    </a:solidFill>
                  </a:ln>
                  <a:solidFill>
                    <a:srgbClr val="00AEEF">
                      <a:alpha val="99000"/>
                    </a:srgbClr>
                  </a:solidFill>
                  <a:latin typeface="Segoe UI Light" pitchFamily="34" charset="0"/>
                </a:rPr>
                <a:t>Browser-based</a:t>
              </a:r>
            </a:p>
          </p:txBody>
        </p:sp>
      </p:grpSp>
      <p:grpSp>
        <p:nvGrpSpPr>
          <p:cNvPr id="4127" name="Group 4126"/>
          <p:cNvGrpSpPr/>
          <p:nvPr/>
        </p:nvGrpSpPr>
        <p:grpSpPr>
          <a:xfrm>
            <a:off x="2517912" y="4289916"/>
            <a:ext cx="7624188" cy="949435"/>
            <a:chOff x="2516324" y="4289915"/>
            <a:chExt cx="7624188" cy="949435"/>
          </a:xfrm>
        </p:grpSpPr>
        <p:sp>
          <p:nvSpPr>
            <p:cNvPr id="77" name="Rectangle 76"/>
            <p:cNvSpPr/>
            <p:nvPr/>
          </p:nvSpPr>
          <p:spPr bwMode="auto">
            <a:xfrm rot="16200000">
              <a:off x="5853701" y="952539"/>
              <a:ext cx="949435" cy="7624187"/>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6" name="TextBox 55"/>
            <p:cNvSpPr txBox="1"/>
            <p:nvPr/>
          </p:nvSpPr>
          <p:spPr>
            <a:xfrm rot="16200000">
              <a:off x="2442589" y="4441469"/>
              <a:ext cx="793797" cy="646327"/>
            </a:xfrm>
            <a:prstGeom prst="rect">
              <a:avLst/>
            </a:prstGeom>
            <a:noFill/>
          </p:spPr>
          <p:txBody>
            <a:bodyPr wrap="none" lIns="91435" tIns="45718" rIns="91435" bIns="45718" rtlCol="0">
              <a:spAutoFit/>
            </a:bodyPr>
            <a:lstStyle/>
            <a:p>
              <a:pPr algn="ctr" defTabSz="914363">
                <a:lnSpc>
                  <a:spcPct val="90000"/>
                </a:lnSpc>
              </a:pPr>
              <a:r>
                <a:rPr lang="en-US" sz="2000" dirty="0">
                  <a:ln>
                    <a:solidFill>
                      <a:srgbClr val="FFFFFF">
                        <a:alpha val="0"/>
                      </a:srgbClr>
                    </a:solidFill>
                  </a:ln>
                  <a:solidFill>
                    <a:srgbClr val="00AEEF">
                      <a:alpha val="99000"/>
                    </a:srgbClr>
                  </a:solidFill>
                  <a:latin typeface="Segoe UI Light" pitchFamily="34" charset="0"/>
                </a:rPr>
                <a:t>Rich</a:t>
              </a:r>
            </a:p>
            <a:p>
              <a:pPr algn="ctr" defTabSz="914363">
                <a:lnSpc>
                  <a:spcPct val="90000"/>
                </a:lnSpc>
              </a:pPr>
              <a:r>
                <a:rPr lang="en-US" sz="2000" dirty="0">
                  <a:ln>
                    <a:solidFill>
                      <a:srgbClr val="FFFFFF">
                        <a:alpha val="0"/>
                      </a:srgbClr>
                    </a:solidFill>
                  </a:ln>
                  <a:solidFill>
                    <a:srgbClr val="00AEEF">
                      <a:alpha val="99000"/>
                    </a:srgbClr>
                  </a:solidFill>
                  <a:latin typeface="Segoe UI Light" pitchFamily="34" charset="0"/>
                </a:rPr>
                <a:t>Client</a:t>
              </a:r>
            </a:p>
          </p:txBody>
        </p:sp>
      </p:grpSp>
      <p:grpSp>
        <p:nvGrpSpPr>
          <p:cNvPr id="4097" name="Group 4096"/>
          <p:cNvGrpSpPr/>
          <p:nvPr/>
        </p:nvGrpSpPr>
        <p:grpSpPr>
          <a:xfrm>
            <a:off x="5658556" y="1952780"/>
            <a:ext cx="1534384" cy="1097434"/>
            <a:chOff x="6127849" y="2121178"/>
            <a:chExt cx="1534384" cy="1097434"/>
          </a:xfrm>
        </p:grpSpPr>
        <p:sp>
          <p:nvSpPr>
            <p:cNvPr id="24" name="TextBox 23"/>
            <p:cNvSpPr txBox="1"/>
            <p:nvPr/>
          </p:nvSpPr>
          <p:spPr>
            <a:xfrm>
              <a:off x="6127849" y="2880062"/>
              <a:ext cx="1534384" cy="338550"/>
            </a:xfrm>
            <a:prstGeom prst="rect">
              <a:avLst/>
            </a:prstGeom>
            <a:noFill/>
          </p:spPr>
          <p:txBody>
            <a:bodyPr wrap="none" lIns="91435" tIns="45718" rIns="91435" bIns="45718" rtlCol="0">
              <a:spAutoFit/>
            </a:bodyPr>
            <a:lstStyle/>
            <a:p>
              <a:pPr algn="ctr" defTabSz="914363"/>
              <a:r>
                <a:rPr lang="en-US" sz="1600" dirty="0">
                  <a:ln>
                    <a:solidFill>
                      <a:srgbClr val="FFFFFF">
                        <a:alpha val="0"/>
                      </a:srgbClr>
                    </a:solidFill>
                  </a:ln>
                  <a:gradFill>
                    <a:gsLst>
                      <a:gs pos="0">
                        <a:srgbClr val="595959"/>
                      </a:gs>
                      <a:gs pos="86000">
                        <a:srgbClr val="595959"/>
                      </a:gs>
                    </a:gsLst>
                    <a:lin ang="5400000" scaled="0"/>
                  </a:gradFill>
                </a:rPr>
                <a:t>WS-Federation</a:t>
              </a:r>
            </a:p>
          </p:txBody>
        </p:sp>
        <p:sp>
          <p:nvSpPr>
            <p:cNvPr id="103" name="Freeform 7"/>
            <p:cNvSpPr>
              <a:spLocks noEditPoints="1"/>
            </p:cNvSpPr>
            <p:nvPr/>
          </p:nvSpPr>
          <p:spPr bwMode="auto">
            <a:xfrm>
              <a:off x="6411010" y="2121178"/>
              <a:ext cx="968062" cy="839770"/>
            </a:xfrm>
            <a:custGeom>
              <a:avLst/>
              <a:gdLst>
                <a:gd name="T0" fmla="*/ 611 w 1048"/>
                <a:gd name="T1" fmla="*/ 376 h 909"/>
                <a:gd name="T2" fmla="*/ 542 w 1048"/>
                <a:gd name="T3" fmla="*/ 340 h 909"/>
                <a:gd name="T4" fmla="*/ 438 w 1048"/>
                <a:gd name="T5" fmla="*/ 411 h 909"/>
                <a:gd name="T6" fmla="*/ 592 w 1048"/>
                <a:gd name="T7" fmla="*/ 409 h 909"/>
                <a:gd name="T8" fmla="*/ 242 w 1048"/>
                <a:gd name="T9" fmla="*/ 435 h 909"/>
                <a:gd name="T10" fmla="*/ 197 w 1048"/>
                <a:gd name="T11" fmla="*/ 435 h 909"/>
                <a:gd name="T12" fmla="*/ 386 w 1048"/>
                <a:gd name="T13" fmla="*/ 735 h 909"/>
                <a:gd name="T14" fmla="*/ 374 w 1048"/>
                <a:gd name="T15" fmla="*/ 578 h 909"/>
                <a:gd name="T16" fmla="*/ 222 w 1048"/>
                <a:gd name="T17" fmla="*/ 472 h 909"/>
                <a:gd name="T18" fmla="*/ 152 w 1048"/>
                <a:gd name="T19" fmla="*/ 447 h 909"/>
                <a:gd name="T20" fmla="*/ 119 w 1048"/>
                <a:gd name="T21" fmla="*/ 427 h 909"/>
                <a:gd name="T22" fmla="*/ 177 w 1048"/>
                <a:gd name="T23" fmla="*/ 385 h 909"/>
                <a:gd name="T24" fmla="*/ 201 w 1048"/>
                <a:gd name="T25" fmla="*/ 365 h 909"/>
                <a:gd name="T26" fmla="*/ 292 w 1048"/>
                <a:gd name="T27" fmla="*/ 213 h 909"/>
                <a:gd name="T28" fmla="*/ 218 w 1048"/>
                <a:gd name="T29" fmla="*/ 246 h 909"/>
                <a:gd name="T30" fmla="*/ 230 w 1048"/>
                <a:gd name="T31" fmla="*/ 164 h 909"/>
                <a:gd name="T32" fmla="*/ 251 w 1048"/>
                <a:gd name="T33" fmla="*/ 156 h 909"/>
                <a:gd name="T34" fmla="*/ 275 w 1048"/>
                <a:gd name="T35" fmla="*/ 123 h 909"/>
                <a:gd name="T36" fmla="*/ 271 w 1048"/>
                <a:gd name="T37" fmla="*/ 57 h 909"/>
                <a:gd name="T38" fmla="*/ 275 w 1048"/>
                <a:gd name="T39" fmla="*/ 73 h 909"/>
                <a:gd name="T40" fmla="*/ 329 w 1048"/>
                <a:gd name="T41" fmla="*/ 164 h 909"/>
                <a:gd name="T42" fmla="*/ 440 w 1048"/>
                <a:gd name="T43" fmla="*/ 114 h 909"/>
                <a:gd name="T44" fmla="*/ 604 w 1048"/>
                <a:gd name="T45" fmla="*/ 114 h 909"/>
                <a:gd name="T46" fmla="*/ 567 w 1048"/>
                <a:gd name="T47" fmla="*/ 197 h 909"/>
                <a:gd name="T48" fmla="*/ 591 w 1048"/>
                <a:gd name="T49" fmla="*/ 188 h 909"/>
                <a:gd name="T50" fmla="*/ 608 w 1048"/>
                <a:gd name="T51" fmla="*/ 180 h 909"/>
                <a:gd name="T52" fmla="*/ 612 w 1048"/>
                <a:gd name="T53" fmla="*/ 213 h 909"/>
                <a:gd name="T54" fmla="*/ 575 w 1048"/>
                <a:gd name="T55" fmla="*/ 234 h 909"/>
                <a:gd name="T56" fmla="*/ 542 w 1048"/>
                <a:gd name="T57" fmla="*/ 242 h 909"/>
                <a:gd name="T58" fmla="*/ 497 w 1048"/>
                <a:gd name="T59" fmla="*/ 295 h 909"/>
                <a:gd name="T60" fmla="*/ 526 w 1048"/>
                <a:gd name="T61" fmla="*/ 328 h 909"/>
                <a:gd name="T62" fmla="*/ 571 w 1048"/>
                <a:gd name="T63" fmla="*/ 303 h 909"/>
                <a:gd name="T64" fmla="*/ 600 w 1048"/>
                <a:gd name="T65" fmla="*/ 320 h 909"/>
                <a:gd name="T66" fmla="*/ 624 w 1048"/>
                <a:gd name="T67" fmla="*/ 336 h 909"/>
                <a:gd name="T68" fmla="*/ 640 w 1048"/>
                <a:gd name="T69" fmla="*/ 326 h 909"/>
                <a:gd name="T70" fmla="*/ 657 w 1048"/>
                <a:gd name="T71" fmla="*/ 283 h 909"/>
                <a:gd name="T72" fmla="*/ 677 w 1048"/>
                <a:gd name="T73" fmla="*/ 262 h 909"/>
                <a:gd name="T74" fmla="*/ 741 w 1048"/>
                <a:gd name="T75" fmla="*/ 226 h 909"/>
                <a:gd name="T76" fmla="*/ 0 w 1048"/>
                <a:gd name="T77" fmla="*/ 385 h 909"/>
                <a:gd name="T78" fmla="*/ 491 w 1048"/>
                <a:gd name="T79" fmla="*/ 761 h 909"/>
                <a:gd name="T80" fmla="*/ 214 w 1048"/>
                <a:gd name="T81" fmla="*/ 689 h 909"/>
                <a:gd name="T82" fmla="*/ 37 w 1048"/>
                <a:gd name="T83" fmla="*/ 369 h 909"/>
                <a:gd name="T84" fmla="*/ 127 w 1048"/>
                <a:gd name="T85" fmla="*/ 459 h 909"/>
                <a:gd name="T86" fmla="*/ 201 w 1048"/>
                <a:gd name="T87" fmla="*/ 500 h 909"/>
                <a:gd name="T88" fmla="*/ 214 w 1048"/>
                <a:gd name="T89" fmla="*/ 615 h 909"/>
                <a:gd name="T90" fmla="*/ 472 w 1048"/>
                <a:gd name="T91" fmla="*/ 151 h 909"/>
                <a:gd name="T92" fmla="*/ 472 w 1048"/>
                <a:gd name="T93" fmla="*/ 151 h 909"/>
                <a:gd name="T94" fmla="*/ 513 w 1048"/>
                <a:gd name="T95" fmla="*/ 201 h 909"/>
                <a:gd name="T96" fmla="*/ 530 w 1048"/>
                <a:gd name="T97" fmla="*/ 238 h 909"/>
                <a:gd name="T98" fmla="*/ 851 w 1048"/>
                <a:gd name="T99" fmla="*/ 461 h 909"/>
                <a:gd name="T100" fmla="*/ 722 w 1048"/>
                <a:gd name="T101" fmla="*/ 288 h 909"/>
                <a:gd name="T102" fmla="*/ 456 w 1048"/>
                <a:gd name="T103" fmla="*/ 461 h 909"/>
                <a:gd name="T104" fmla="*/ 456 w 1048"/>
                <a:gd name="T105" fmla="*/ 525 h 909"/>
                <a:gd name="T106" fmla="*/ 492 w 1048"/>
                <a:gd name="T107" fmla="*/ 686 h 909"/>
                <a:gd name="T108" fmla="*/ 704 w 1048"/>
                <a:gd name="T109" fmla="*/ 711 h 909"/>
                <a:gd name="T110" fmla="*/ 736 w 1048"/>
                <a:gd name="T111" fmla="*/ 909 h 909"/>
                <a:gd name="T112" fmla="*/ 768 w 1048"/>
                <a:gd name="T113" fmla="*/ 711 h 909"/>
                <a:gd name="T114" fmla="*/ 980 w 1048"/>
                <a:gd name="T115" fmla="*/ 686 h 909"/>
                <a:gd name="T116" fmla="*/ 1016 w 1048"/>
                <a:gd name="T117" fmla="*/ 525 h 909"/>
                <a:gd name="T118" fmla="*/ 1016 w 1048"/>
                <a:gd name="T119" fmla="*/ 461 h 909"/>
                <a:gd name="T120" fmla="*/ 736 w 1048"/>
                <a:gd name="T121" fmla="*/ 434 h 909"/>
                <a:gd name="T122" fmla="*/ 618 w 1048"/>
                <a:gd name="T123" fmla="*/ 63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8" h="909">
                  <a:moveTo>
                    <a:pt x="592" y="409"/>
                  </a:moveTo>
                  <a:cubicBezTo>
                    <a:pt x="611" y="376"/>
                    <a:pt x="611" y="376"/>
                    <a:pt x="611" y="376"/>
                  </a:cubicBezTo>
                  <a:cubicBezTo>
                    <a:pt x="599" y="373"/>
                    <a:pt x="575" y="362"/>
                    <a:pt x="575" y="349"/>
                  </a:cubicBezTo>
                  <a:cubicBezTo>
                    <a:pt x="575" y="336"/>
                    <a:pt x="563" y="336"/>
                    <a:pt x="542" y="340"/>
                  </a:cubicBezTo>
                  <a:cubicBezTo>
                    <a:pt x="530" y="340"/>
                    <a:pt x="518" y="340"/>
                    <a:pt x="505" y="344"/>
                  </a:cubicBezTo>
                  <a:cubicBezTo>
                    <a:pt x="475" y="355"/>
                    <a:pt x="450" y="382"/>
                    <a:pt x="438" y="411"/>
                  </a:cubicBezTo>
                  <a:cubicBezTo>
                    <a:pt x="444" y="410"/>
                    <a:pt x="450" y="409"/>
                    <a:pt x="456" y="409"/>
                  </a:cubicBezTo>
                  <a:lnTo>
                    <a:pt x="592" y="409"/>
                  </a:lnTo>
                  <a:close/>
                  <a:moveTo>
                    <a:pt x="197" y="435"/>
                  </a:moveTo>
                  <a:cubicBezTo>
                    <a:pt x="218" y="443"/>
                    <a:pt x="251" y="447"/>
                    <a:pt x="242" y="435"/>
                  </a:cubicBezTo>
                  <a:cubicBezTo>
                    <a:pt x="234" y="427"/>
                    <a:pt x="201" y="418"/>
                    <a:pt x="189" y="418"/>
                  </a:cubicBezTo>
                  <a:cubicBezTo>
                    <a:pt x="177" y="422"/>
                    <a:pt x="185" y="431"/>
                    <a:pt x="197" y="435"/>
                  </a:cubicBezTo>
                  <a:close/>
                  <a:moveTo>
                    <a:pt x="446" y="730"/>
                  </a:moveTo>
                  <a:cubicBezTo>
                    <a:pt x="427" y="733"/>
                    <a:pt x="407" y="735"/>
                    <a:pt x="386" y="735"/>
                  </a:cubicBezTo>
                  <a:cubicBezTo>
                    <a:pt x="349" y="735"/>
                    <a:pt x="308" y="730"/>
                    <a:pt x="275" y="718"/>
                  </a:cubicBezTo>
                  <a:cubicBezTo>
                    <a:pt x="300" y="661"/>
                    <a:pt x="349" y="628"/>
                    <a:pt x="374" y="578"/>
                  </a:cubicBezTo>
                  <a:cubicBezTo>
                    <a:pt x="382" y="562"/>
                    <a:pt x="370" y="554"/>
                    <a:pt x="333" y="542"/>
                  </a:cubicBezTo>
                  <a:cubicBezTo>
                    <a:pt x="300" y="529"/>
                    <a:pt x="267" y="455"/>
                    <a:pt x="222" y="472"/>
                  </a:cubicBezTo>
                  <a:cubicBezTo>
                    <a:pt x="201" y="480"/>
                    <a:pt x="169" y="496"/>
                    <a:pt x="173" y="476"/>
                  </a:cubicBezTo>
                  <a:cubicBezTo>
                    <a:pt x="181" y="439"/>
                    <a:pt x="156" y="464"/>
                    <a:pt x="152" y="447"/>
                  </a:cubicBezTo>
                  <a:cubicBezTo>
                    <a:pt x="148" y="431"/>
                    <a:pt x="185" y="427"/>
                    <a:pt x="164" y="422"/>
                  </a:cubicBezTo>
                  <a:cubicBezTo>
                    <a:pt x="148" y="414"/>
                    <a:pt x="119" y="468"/>
                    <a:pt x="119" y="427"/>
                  </a:cubicBezTo>
                  <a:cubicBezTo>
                    <a:pt x="119" y="414"/>
                    <a:pt x="119" y="402"/>
                    <a:pt x="127" y="398"/>
                  </a:cubicBezTo>
                  <a:cubicBezTo>
                    <a:pt x="140" y="373"/>
                    <a:pt x="169" y="373"/>
                    <a:pt x="177" y="385"/>
                  </a:cubicBezTo>
                  <a:cubicBezTo>
                    <a:pt x="185" y="406"/>
                    <a:pt x="185" y="418"/>
                    <a:pt x="193" y="410"/>
                  </a:cubicBezTo>
                  <a:cubicBezTo>
                    <a:pt x="201" y="402"/>
                    <a:pt x="189" y="390"/>
                    <a:pt x="201" y="365"/>
                  </a:cubicBezTo>
                  <a:cubicBezTo>
                    <a:pt x="214" y="340"/>
                    <a:pt x="238" y="312"/>
                    <a:pt x="300" y="287"/>
                  </a:cubicBezTo>
                  <a:cubicBezTo>
                    <a:pt x="337" y="271"/>
                    <a:pt x="308" y="238"/>
                    <a:pt x="292" y="213"/>
                  </a:cubicBezTo>
                  <a:cubicBezTo>
                    <a:pt x="271" y="188"/>
                    <a:pt x="242" y="164"/>
                    <a:pt x="234" y="193"/>
                  </a:cubicBezTo>
                  <a:cubicBezTo>
                    <a:pt x="226" y="213"/>
                    <a:pt x="242" y="254"/>
                    <a:pt x="218" y="246"/>
                  </a:cubicBezTo>
                  <a:cubicBezTo>
                    <a:pt x="193" y="238"/>
                    <a:pt x="164" y="221"/>
                    <a:pt x="181" y="201"/>
                  </a:cubicBezTo>
                  <a:cubicBezTo>
                    <a:pt x="197" y="184"/>
                    <a:pt x="230" y="180"/>
                    <a:pt x="230" y="164"/>
                  </a:cubicBezTo>
                  <a:cubicBezTo>
                    <a:pt x="230" y="143"/>
                    <a:pt x="230" y="127"/>
                    <a:pt x="242" y="127"/>
                  </a:cubicBezTo>
                  <a:cubicBezTo>
                    <a:pt x="255" y="131"/>
                    <a:pt x="263" y="135"/>
                    <a:pt x="251" y="156"/>
                  </a:cubicBezTo>
                  <a:cubicBezTo>
                    <a:pt x="242" y="176"/>
                    <a:pt x="292" y="188"/>
                    <a:pt x="296" y="176"/>
                  </a:cubicBezTo>
                  <a:cubicBezTo>
                    <a:pt x="304" y="164"/>
                    <a:pt x="292" y="147"/>
                    <a:pt x="275" y="123"/>
                  </a:cubicBezTo>
                  <a:cubicBezTo>
                    <a:pt x="263" y="106"/>
                    <a:pt x="234" y="110"/>
                    <a:pt x="247" y="94"/>
                  </a:cubicBezTo>
                  <a:cubicBezTo>
                    <a:pt x="251" y="90"/>
                    <a:pt x="259" y="65"/>
                    <a:pt x="271" y="57"/>
                  </a:cubicBezTo>
                  <a:cubicBezTo>
                    <a:pt x="275" y="57"/>
                    <a:pt x="279" y="57"/>
                    <a:pt x="284" y="53"/>
                  </a:cubicBezTo>
                  <a:cubicBezTo>
                    <a:pt x="284" y="57"/>
                    <a:pt x="275" y="65"/>
                    <a:pt x="275" y="73"/>
                  </a:cubicBezTo>
                  <a:cubicBezTo>
                    <a:pt x="275" y="94"/>
                    <a:pt x="312" y="65"/>
                    <a:pt x="320" y="86"/>
                  </a:cubicBezTo>
                  <a:cubicBezTo>
                    <a:pt x="333" y="106"/>
                    <a:pt x="308" y="139"/>
                    <a:pt x="329" y="164"/>
                  </a:cubicBezTo>
                  <a:cubicBezTo>
                    <a:pt x="349" y="188"/>
                    <a:pt x="362" y="209"/>
                    <a:pt x="370" y="176"/>
                  </a:cubicBezTo>
                  <a:cubicBezTo>
                    <a:pt x="378" y="139"/>
                    <a:pt x="440" y="135"/>
                    <a:pt x="440" y="114"/>
                  </a:cubicBezTo>
                  <a:cubicBezTo>
                    <a:pt x="444" y="98"/>
                    <a:pt x="444" y="78"/>
                    <a:pt x="444" y="45"/>
                  </a:cubicBezTo>
                  <a:cubicBezTo>
                    <a:pt x="505" y="53"/>
                    <a:pt x="559" y="78"/>
                    <a:pt x="604" y="114"/>
                  </a:cubicBezTo>
                  <a:cubicBezTo>
                    <a:pt x="579" y="123"/>
                    <a:pt x="546" y="172"/>
                    <a:pt x="546" y="188"/>
                  </a:cubicBezTo>
                  <a:cubicBezTo>
                    <a:pt x="546" y="209"/>
                    <a:pt x="555" y="205"/>
                    <a:pt x="567" y="197"/>
                  </a:cubicBezTo>
                  <a:cubicBezTo>
                    <a:pt x="583" y="188"/>
                    <a:pt x="563" y="209"/>
                    <a:pt x="579" y="221"/>
                  </a:cubicBezTo>
                  <a:cubicBezTo>
                    <a:pt x="600" y="229"/>
                    <a:pt x="596" y="217"/>
                    <a:pt x="591" y="188"/>
                  </a:cubicBezTo>
                  <a:cubicBezTo>
                    <a:pt x="587" y="160"/>
                    <a:pt x="604" y="147"/>
                    <a:pt x="616" y="151"/>
                  </a:cubicBezTo>
                  <a:cubicBezTo>
                    <a:pt x="633" y="156"/>
                    <a:pt x="608" y="160"/>
                    <a:pt x="608" y="180"/>
                  </a:cubicBezTo>
                  <a:cubicBezTo>
                    <a:pt x="608" y="197"/>
                    <a:pt x="637" y="180"/>
                    <a:pt x="641" y="193"/>
                  </a:cubicBezTo>
                  <a:cubicBezTo>
                    <a:pt x="641" y="201"/>
                    <a:pt x="612" y="197"/>
                    <a:pt x="612" y="213"/>
                  </a:cubicBezTo>
                  <a:cubicBezTo>
                    <a:pt x="612" y="225"/>
                    <a:pt x="612" y="234"/>
                    <a:pt x="600" y="234"/>
                  </a:cubicBezTo>
                  <a:cubicBezTo>
                    <a:pt x="591" y="234"/>
                    <a:pt x="579" y="238"/>
                    <a:pt x="575" y="234"/>
                  </a:cubicBezTo>
                  <a:cubicBezTo>
                    <a:pt x="567" y="229"/>
                    <a:pt x="571" y="213"/>
                    <a:pt x="563" y="213"/>
                  </a:cubicBezTo>
                  <a:cubicBezTo>
                    <a:pt x="546" y="209"/>
                    <a:pt x="550" y="234"/>
                    <a:pt x="542" y="242"/>
                  </a:cubicBezTo>
                  <a:cubicBezTo>
                    <a:pt x="534" y="254"/>
                    <a:pt x="518" y="266"/>
                    <a:pt x="513" y="271"/>
                  </a:cubicBezTo>
                  <a:cubicBezTo>
                    <a:pt x="501" y="279"/>
                    <a:pt x="546" y="307"/>
                    <a:pt x="497" y="295"/>
                  </a:cubicBezTo>
                  <a:cubicBezTo>
                    <a:pt x="481" y="291"/>
                    <a:pt x="477" y="328"/>
                    <a:pt x="493" y="332"/>
                  </a:cubicBezTo>
                  <a:cubicBezTo>
                    <a:pt x="505" y="336"/>
                    <a:pt x="513" y="336"/>
                    <a:pt x="526" y="328"/>
                  </a:cubicBezTo>
                  <a:cubicBezTo>
                    <a:pt x="530" y="328"/>
                    <a:pt x="534" y="316"/>
                    <a:pt x="546" y="303"/>
                  </a:cubicBezTo>
                  <a:cubicBezTo>
                    <a:pt x="555" y="295"/>
                    <a:pt x="567" y="295"/>
                    <a:pt x="571" y="303"/>
                  </a:cubicBezTo>
                  <a:cubicBezTo>
                    <a:pt x="596" y="320"/>
                    <a:pt x="575" y="332"/>
                    <a:pt x="579" y="336"/>
                  </a:cubicBezTo>
                  <a:cubicBezTo>
                    <a:pt x="587" y="349"/>
                    <a:pt x="604" y="332"/>
                    <a:pt x="600" y="320"/>
                  </a:cubicBezTo>
                  <a:cubicBezTo>
                    <a:pt x="596" y="307"/>
                    <a:pt x="563" y="287"/>
                    <a:pt x="583" y="291"/>
                  </a:cubicBezTo>
                  <a:cubicBezTo>
                    <a:pt x="600" y="295"/>
                    <a:pt x="608" y="324"/>
                    <a:pt x="624" y="336"/>
                  </a:cubicBezTo>
                  <a:cubicBezTo>
                    <a:pt x="637" y="344"/>
                    <a:pt x="624" y="316"/>
                    <a:pt x="633" y="320"/>
                  </a:cubicBezTo>
                  <a:cubicBezTo>
                    <a:pt x="637" y="320"/>
                    <a:pt x="639" y="323"/>
                    <a:pt x="640" y="326"/>
                  </a:cubicBezTo>
                  <a:cubicBezTo>
                    <a:pt x="647" y="314"/>
                    <a:pt x="647" y="314"/>
                    <a:pt x="647" y="314"/>
                  </a:cubicBezTo>
                  <a:cubicBezTo>
                    <a:pt x="637" y="302"/>
                    <a:pt x="642" y="287"/>
                    <a:pt x="657" y="283"/>
                  </a:cubicBezTo>
                  <a:cubicBezTo>
                    <a:pt x="660" y="282"/>
                    <a:pt x="662" y="282"/>
                    <a:pt x="665" y="282"/>
                  </a:cubicBezTo>
                  <a:cubicBezTo>
                    <a:pt x="677" y="262"/>
                    <a:pt x="677" y="262"/>
                    <a:pt x="677" y="262"/>
                  </a:cubicBezTo>
                  <a:cubicBezTo>
                    <a:pt x="690" y="239"/>
                    <a:pt x="712" y="226"/>
                    <a:pt x="736" y="226"/>
                  </a:cubicBezTo>
                  <a:cubicBezTo>
                    <a:pt x="738" y="226"/>
                    <a:pt x="740" y="226"/>
                    <a:pt x="741" y="226"/>
                  </a:cubicBezTo>
                  <a:cubicBezTo>
                    <a:pt x="679" y="92"/>
                    <a:pt x="543" y="0"/>
                    <a:pt x="386" y="0"/>
                  </a:cubicBezTo>
                  <a:cubicBezTo>
                    <a:pt x="173" y="0"/>
                    <a:pt x="0" y="172"/>
                    <a:pt x="0" y="385"/>
                  </a:cubicBezTo>
                  <a:cubicBezTo>
                    <a:pt x="0" y="603"/>
                    <a:pt x="173" y="776"/>
                    <a:pt x="386" y="776"/>
                  </a:cubicBezTo>
                  <a:cubicBezTo>
                    <a:pt x="422" y="776"/>
                    <a:pt x="457" y="771"/>
                    <a:pt x="491" y="761"/>
                  </a:cubicBezTo>
                  <a:cubicBezTo>
                    <a:pt x="472" y="757"/>
                    <a:pt x="455" y="747"/>
                    <a:pt x="446" y="730"/>
                  </a:cubicBezTo>
                  <a:close/>
                  <a:moveTo>
                    <a:pt x="214" y="689"/>
                  </a:moveTo>
                  <a:cubicBezTo>
                    <a:pt x="111" y="632"/>
                    <a:pt x="37" y="517"/>
                    <a:pt x="37" y="385"/>
                  </a:cubicBezTo>
                  <a:cubicBezTo>
                    <a:pt x="37" y="369"/>
                    <a:pt x="37" y="369"/>
                    <a:pt x="37" y="369"/>
                  </a:cubicBezTo>
                  <a:cubicBezTo>
                    <a:pt x="58" y="373"/>
                    <a:pt x="82" y="398"/>
                    <a:pt x="82" y="422"/>
                  </a:cubicBezTo>
                  <a:cubicBezTo>
                    <a:pt x="86" y="447"/>
                    <a:pt x="86" y="455"/>
                    <a:pt x="127" y="459"/>
                  </a:cubicBezTo>
                  <a:cubicBezTo>
                    <a:pt x="169" y="464"/>
                    <a:pt x="152" y="496"/>
                    <a:pt x="173" y="496"/>
                  </a:cubicBezTo>
                  <a:cubicBezTo>
                    <a:pt x="193" y="496"/>
                    <a:pt x="205" y="488"/>
                    <a:pt x="201" y="500"/>
                  </a:cubicBezTo>
                  <a:cubicBezTo>
                    <a:pt x="201" y="509"/>
                    <a:pt x="197" y="513"/>
                    <a:pt x="193" y="517"/>
                  </a:cubicBezTo>
                  <a:cubicBezTo>
                    <a:pt x="164" y="554"/>
                    <a:pt x="185" y="591"/>
                    <a:pt x="214" y="615"/>
                  </a:cubicBezTo>
                  <a:cubicBezTo>
                    <a:pt x="222" y="620"/>
                    <a:pt x="218" y="657"/>
                    <a:pt x="214" y="689"/>
                  </a:cubicBezTo>
                  <a:close/>
                  <a:moveTo>
                    <a:pt x="472" y="151"/>
                  </a:moveTo>
                  <a:cubicBezTo>
                    <a:pt x="460" y="131"/>
                    <a:pt x="423" y="143"/>
                    <a:pt x="444" y="168"/>
                  </a:cubicBezTo>
                  <a:cubicBezTo>
                    <a:pt x="460" y="176"/>
                    <a:pt x="477" y="164"/>
                    <a:pt x="472" y="151"/>
                  </a:cubicBezTo>
                  <a:close/>
                  <a:moveTo>
                    <a:pt x="530" y="238"/>
                  </a:moveTo>
                  <a:cubicBezTo>
                    <a:pt x="534" y="225"/>
                    <a:pt x="526" y="201"/>
                    <a:pt x="513" y="201"/>
                  </a:cubicBezTo>
                  <a:cubicBezTo>
                    <a:pt x="501" y="201"/>
                    <a:pt x="497" y="213"/>
                    <a:pt x="497" y="229"/>
                  </a:cubicBezTo>
                  <a:cubicBezTo>
                    <a:pt x="501" y="246"/>
                    <a:pt x="522" y="262"/>
                    <a:pt x="530" y="238"/>
                  </a:cubicBezTo>
                  <a:close/>
                  <a:moveTo>
                    <a:pt x="1016" y="461"/>
                  </a:moveTo>
                  <a:cubicBezTo>
                    <a:pt x="851" y="461"/>
                    <a:pt x="851" y="461"/>
                    <a:pt x="851" y="461"/>
                  </a:cubicBezTo>
                  <a:cubicBezTo>
                    <a:pt x="751" y="288"/>
                    <a:pt x="751" y="288"/>
                    <a:pt x="751" y="288"/>
                  </a:cubicBezTo>
                  <a:cubicBezTo>
                    <a:pt x="743" y="274"/>
                    <a:pt x="730" y="274"/>
                    <a:pt x="722" y="288"/>
                  </a:cubicBezTo>
                  <a:cubicBezTo>
                    <a:pt x="622" y="461"/>
                    <a:pt x="622" y="461"/>
                    <a:pt x="622" y="461"/>
                  </a:cubicBezTo>
                  <a:cubicBezTo>
                    <a:pt x="456" y="461"/>
                    <a:pt x="456" y="461"/>
                    <a:pt x="456" y="461"/>
                  </a:cubicBezTo>
                  <a:cubicBezTo>
                    <a:pt x="439" y="461"/>
                    <a:pt x="424" y="475"/>
                    <a:pt x="424" y="493"/>
                  </a:cubicBezTo>
                  <a:cubicBezTo>
                    <a:pt x="424" y="511"/>
                    <a:pt x="439" y="525"/>
                    <a:pt x="456" y="525"/>
                  </a:cubicBezTo>
                  <a:cubicBezTo>
                    <a:pt x="585" y="525"/>
                    <a:pt x="585" y="525"/>
                    <a:pt x="585" y="525"/>
                  </a:cubicBezTo>
                  <a:cubicBezTo>
                    <a:pt x="492" y="686"/>
                    <a:pt x="492" y="686"/>
                    <a:pt x="492" y="686"/>
                  </a:cubicBezTo>
                  <a:cubicBezTo>
                    <a:pt x="484" y="700"/>
                    <a:pt x="491" y="711"/>
                    <a:pt x="506" y="711"/>
                  </a:cubicBezTo>
                  <a:cubicBezTo>
                    <a:pt x="704" y="711"/>
                    <a:pt x="704" y="711"/>
                    <a:pt x="704" y="711"/>
                  </a:cubicBezTo>
                  <a:cubicBezTo>
                    <a:pt x="704" y="877"/>
                    <a:pt x="704" y="877"/>
                    <a:pt x="704" y="877"/>
                  </a:cubicBezTo>
                  <a:cubicBezTo>
                    <a:pt x="704" y="895"/>
                    <a:pt x="719" y="909"/>
                    <a:pt x="736" y="909"/>
                  </a:cubicBezTo>
                  <a:cubicBezTo>
                    <a:pt x="754" y="909"/>
                    <a:pt x="768" y="895"/>
                    <a:pt x="768" y="877"/>
                  </a:cubicBezTo>
                  <a:cubicBezTo>
                    <a:pt x="768" y="711"/>
                    <a:pt x="768" y="711"/>
                    <a:pt x="768" y="711"/>
                  </a:cubicBezTo>
                  <a:cubicBezTo>
                    <a:pt x="966" y="711"/>
                    <a:pt x="966" y="711"/>
                    <a:pt x="966" y="711"/>
                  </a:cubicBezTo>
                  <a:cubicBezTo>
                    <a:pt x="982" y="711"/>
                    <a:pt x="988" y="700"/>
                    <a:pt x="980" y="686"/>
                  </a:cubicBezTo>
                  <a:cubicBezTo>
                    <a:pt x="888" y="525"/>
                    <a:pt x="888" y="525"/>
                    <a:pt x="888" y="525"/>
                  </a:cubicBezTo>
                  <a:cubicBezTo>
                    <a:pt x="1016" y="525"/>
                    <a:pt x="1016" y="525"/>
                    <a:pt x="1016" y="525"/>
                  </a:cubicBezTo>
                  <a:cubicBezTo>
                    <a:pt x="1034" y="525"/>
                    <a:pt x="1048" y="511"/>
                    <a:pt x="1048" y="493"/>
                  </a:cubicBezTo>
                  <a:cubicBezTo>
                    <a:pt x="1048" y="475"/>
                    <a:pt x="1034" y="461"/>
                    <a:pt x="1016" y="461"/>
                  </a:cubicBezTo>
                  <a:close/>
                  <a:moveTo>
                    <a:pt x="618" y="639"/>
                  </a:moveTo>
                  <a:cubicBezTo>
                    <a:pt x="736" y="434"/>
                    <a:pt x="736" y="434"/>
                    <a:pt x="736" y="434"/>
                  </a:cubicBezTo>
                  <a:cubicBezTo>
                    <a:pt x="855" y="639"/>
                    <a:pt x="855" y="639"/>
                    <a:pt x="855" y="639"/>
                  </a:cubicBezTo>
                  <a:lnTo>
                    <a:pt x="618" y="639"/>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grpSp>
        <p:nvGrpSpPr>
          <p:cNvPr id="4101" name="Group 4100"/>
          <p:cNvGrpSpPr/>
          <p:nvPr/>
        </p:nvGrpSpPr>
        <p:grpSpPr>
          <a:xfrm>
            <a:off x="8183662" y="1335035"/>
            <a:ext cx="715333" cy="930777"/>
            <a:chOff x="7988445" y="2583148"/>
            <a:chExt cx="715333" cy="930777"/>
          </a:xfrm>
        </p:grpSpPr>
        <p:sp>
          <p:nvSpPr>
            <p:cNvPr id="37" name="TextBox 36"/>
            <p:cNvSpPr txBox="1"/>
            <p:nvPr/>
          </p:nvSpPr>
          <p:spPr>
            <a:xfrm>
              <a:off x="8116882" y="3298481"/>
              <a:ext cx="458459" cy="215444"/>
            </a:xfrm>
            <a:prstGeom prst="rect">
              <a:avLst/>
            </a:prstGeom>
            <a:noFill/>
          </p:spPr>
          <p:txBody>
            <a:bodyPr wrap="none" lIns="0" tIns="0" rIns="0" bIns="0" rtlCol="0">
              <a:spAutoFit/>
            </a:bodyPr>
            <a:lstStyle/>
            <a:p>
              <a:pPr algn="ctr" defTabSz="914363"/>
              <a:r>
                <a:rPr lang="en-US" sz="1400" dirty="0">
                  <a:ln>
                    <a:solidFill>
                      <a:srgbClr val="FFFFFF">
                        <a:alpha val="0"/>
                      </a:srgbClr>
                    </a:solidFill>
                  </a:ln>
                  <a:gradFill>
                    <a:gsLst>
                      <a:gs pos="0">
                        <a:srgbClr val="595959"/>
                      </a:gs>
                      <a:gs pos="86000">
                        <a:srgbClr val="595959"/>
                      </a:gs>
                    </a:gsLst>
                    <a:lin ang="5400000" scaled="0"/>
                  </a:gradFill>
                </a:rPr>
                <a:t>SAML</a:t>
              </a:r>
            </a:p>
          </p:txBody>
        </p:sp>
        <p:grpSp>
          <p:nvGrpSpPr>
            <p:cNvPr id="4100" name="Group 4099"/>
            <p:cNvGrpSpPr/>
            <p:nvPr/>
          </p:nvGrpSpPr>
          <p:grpSpPr>
            <a:xfrm>
              <a:off x="7988445" y="2583148"/>
              <a:ext cx="715333" cy="715333"/>
              <a:chOff x="721408" y="2935627"/>
              <a:chExt cx="848238" cy="848238"/>
            </a:xfrm>
          </p:grpSpPr>
          <p:sp>
            <p:nvSpPr>
              <p:cNvPr id="108" name="Oval Blue"/>
              <p:cNvSpPr>
                <a:spLocks noChangeAspect="1"/>
              </p:cNvSpPr>
              <p:nvPr/>
            </p:nvSpPr>
            <p:spPr bwMode="auto">
              <a:xfrm>
                <a:off x="721408" y="2935627"/>
                <a:ext cx="848238" cy="848238"/>
              </a:xfrm>
              <a:prstGeom prst="rect">
                <a:avLst/>
              </a:prstGeom>
              <a:solidFill>
                <a:srgbClr val="FF0000">
                  <a:alpha val="9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sp>
            <p:nvSpPr>
              <p:cNvPr id="109" name="Freeform 164"/>
              <p:cNvSpPr>
                <a:spLocks noEditPoints="1"/>
              </p:cNvSpPr>
              <p:nvPr/>
            </p:nvSpPr>
            <p:spPr bwMode="black">
              <a:xfrm>
                <a:off x="934662" y="3067402"/>
                <a:ext cx="421730" cy="58468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grpSp>
      </p:grpSp>
      <p:grpSp>
        <p:nvGrpSpPr>
          <p:cNvPr id="4102" name="Group 4101"/>
          <p:cNvGrpSpPr/>
          <p:nvPr/>
        </p:nvGrpSpPr>
        <p:grpSpPr>
          <a:xfrm>
            <a:off x="8989929" y="1335035"/>
            <a:ext cx="715333" cy="930777"/>
            <a:chOff x="8794712" y="2583148"/>
            <a:chExt cx="715333" cy="930777"/>
          </a:xfrm>
        </p:grpSpPr>
        <p:sp>
          <p:nvSpPr>
            <p:cNvPr id="38" name="TextBox 37"/>
            <p:cNvSpPr txBox="1"/>
            <p:nvPr/>
          </p:nvSpPr>
          <p:spPr>
            <a:xfrm>
              <a:off x="8971142" y="3298481"/>
              <a:ext cx="362472" cy="215444"/>
            </a:xfrm>
            <a:prstGeom prst="rect">
              <a:avLst/>
            </a:prstGeom>
            <a:noFill/>
          </p:spPr>
          <p:txBody>
            <a:bodyPr wrap="none" lIns="0" tIns="0" rIns="0" bIns="0" rtlCol="0">
              <a:spAutoFit/>
            </a:bodyPr>
            <a:lstStyle>
              <a:defPPr>
                <a:defRPr lang="en-US"/>
              </a:defPPr>
              <a:lvl1pPr algn="ctr">
                <a:defRPr sz="1100" spc="-50">
                  <a:ln>
                    <a:solidFill>
                      <a:schemeClr val="bg1">
                        <a:alpha val="0"/>
                      </a:schemeClr>
                    </a:solidFill>
                  </a:ln>
                  <a:gradFill>
                    <a:gsLst>
                      <a:gs pos="0">
                        <a:srgbClr val="595959"/>
                      </a:gs>
                      <a:gs pos="86000">
                        <a:srgbClr val="595959"/>
                      </a:gs>
                    </a:gsLst>
                    <a:lin ang="5400000" scaled="0"/>
                  </a:gradFill>
                </a:defRPr>
              </a:lvl1pPr>
            </a:lstStyle>
            <a:p>
              <a:pPr defTabSz="914363"/>
              <a:r>
                <a:rPr lang="en-US" sz="1400" spc="0" dirty="0">
                  <a:ln>
                    <a:solidFill>
                      <a:srgbClr val="FFFFFF">
                        <a:alpha val="0"/>
                      </a:srgbClr>
                    </a:solidFill>
                  </a:ln>
                </a:rPr>
                <a:t>SWT</a:t>
              </a:r>
            </a:p>
          </p:txBody>
        </p:sp>
        <p:grpSp>
          <p:nvGrpSpPr>
            <p:cNvPr id="111" name="Group 110"/>
            <p:cNvGrpSpPr/>
            <p:nvPr/>
          </p:nvGrpSpPr>
          <p:grpSpPr>
            <a:xfrm>
              <a:off x="8794712" y="2583148"/>
              <a:ext cx="715333" cy="715333"/>
              <a:chOff x="721408" y="2935627"/>
              <a:chExt cx="848238" cy="848238"/>
            </a:xfrm>
          </p:grpSpPr>
          <p:sp>
            <p:nvSpPr>
              <p:cNvPr id="112" name="Oval Blue"/>
              <p:cNvSpPr>
                <a:spLocks noChangeAspect="1"/>
              </p:cNvSpPr>
              <p:nvPr/>
            </p:nvSpPr>
            <p:spPr bwMode="auto">
              <a:xfrm>
                <a:off x="721408" y="2935627"/>
                <a:ext cx="848238" cy="848238"/>
              </a:xfrm>
              <a:prstGeom prst="rect">
                <a:avLst/>
              </a:prstGeom>
              <a:solidFill>
                <a:schemeClr val="accent4">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sp>
            <p:nvSpPr>
              <p:cNvPr id="113" name="Freeform 164"/>
              <p:cNvSpPr>
                <a:spLocks noEditPoints="1"/>
              </p:cNvSpPr>
              <p:nvPr/>
            </p:nvSpPr>
            <p:spPr bwMode="black">
              <a:xfrm>
                <a:off x="934662" y="3067402"/>
                <a:ext cx="421730" cy="58468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grpSp>
      </p:grpSp>
      <p:sp>
        <p:nvSpPr>
          <p:cNvPr id="116" name="Right Arrow 115"/>
          <p:cNvSpPr/>
          <p:nvPr/>
        </p:nvSpPr>
        <p:spPr bwMode="auto">
          <a:xfrm rot="1361568" flipV="1">
            <a:off x="4230159" y="1355786"/>
            <a:ext cx="1557254" cy="403614"/>
          </a:xfrm>
          <a:prstGeom prst="rightArrow">
            <a:avLst>
              <a:gd name="adj1" fmla="val 50000"/>
              <a:gd name="adj2" fmla="val 61111"/>
            </a:avLst>
          </a:prstGeom>
          <a:solidFill>
            <a:srgbClr val="FF0000">
              <a:alpha val="9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17" name="Right Arrow 116"/>
          <p:cNvSpPr/>
          <p:nvPr/>
        </p:nvSpPr>
        <p:spPr bwMode="auto">
          <a:xfrm rot="883381" flipV="1">
            <a:off x="4391258" y="1769781"/>
            <a:ext cx="1250624" cy="403614"/>
          </a:xfrm>
          <a:prstGeom prst="rightArrow">
            <a:avLst>
              <a:gd name="adj1" fmla="val 50000"/>
              <a:gd name="adj2" fmla="val 61111"/>
            </a:avLst>
          </a:prstGeom>
          <a:solidFill>
            <a:srgbClr val="FF0000">
              <a:alpha val="9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19" name="Right Arrow 118"/>
          <p:cNvSpPr/>
          <p:nvPr/>
        </p:nvSpPr>
        <p:spPr bwMode="auto">
          <a:xfrm rot="20716619">
            <a:off x="4391258" y="2689665"/>
            <a:ext cx="1250624" cy="403614"/>
          </a:xfrm>
          <a:prstGeom prst="rightArrow">
            <a:avLst>
              <a:gd name="adj1" fmla="val 50000"/>
              <a:gd name="adj2" fmla="val 61111"/>
            </a:avLst>
          </a:prstGeom>
          <a:solidFill>
            <a:srgbClr val="FF0000">
              <a:alpha val="9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21" name="Right Arrow 120"/>
          <p:cNvSpPr/>
          <p:nvPr/>
        </p:nvSpPr>
        <p:spPr bwMode="auto">
          <a:xfrm flipV="1">
            <a:off x="4391258" y="2229723"/>
            <a:ext cx="1191980" cy="403614"/>
          </a:xfrm>
          <a:prstGeom prst="rightArrow">
            <a:avLst>
              <a:gd name="adj1" fmla="val 50000"/>
              <a:gd name="adj2" fmla="val 61111"/>
            </a:avLst>
          </a:prstGeom>
          <a:solidFill>
            <a:srgbClr val="FF0000">
              <a:alpha val="9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22" name="Right Arrow 121"/>
          <p:cNvSpPr/>
          <p:nvPr/>
        </p:nvSpPr>
        <p:spPr bwMode="auto">
          <a:xfrm rot="19788753">
            <a:off x="4247204" y="3185771"/>
            <a:ext cx="1588306" cy="403614"/>
          </a:xfrm>
          <a:prstGeom prst="rightArrow">
            <a:avLst>
              <a:gd name="adj1" fmla="val 50000"/>
              <a:gd name="adj2" fmla="val 61111"/>
            </a:avLst>
          </a:prstGeom>
          <a:solidFill>
            <a:srgbClr val="FF0000">
              <a:alpha val="9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grpSp>
        <p:nvGrpSpPr>
          <p:cNvPr id="79" name="Group 78"/>
          <p:cNvGrpSpPr/>
          <p:nvPr/>
        </p:nvGrpSpPr>
        <p:grpSpPr>
          <a:xfrm>
            <a:off x="3899952" y="2222512"/>
            <a:ext cx="568284" cy="568285"/>
            <a:chOff x="1546018" y="1304764"/>
            <a:chExt cx="763524" cy="763524"/>
          </a:xfrm>
        </p:grpSpPr>
        <p:sp>
          <p:nvSpPr>
            <p:cNvPr id="80" name="Oval Blue"/>
            <p:cNvSpPr>
              <a:spLocks noChangeAspect="1"/>
            </p:cNvSpPr>
            <p:nvPr/>
          </p:nvSpPr>
          <p:spPr bwMode="auto">
            <a:xfrm>
              <a:off x="1546018" y="1304764"/>
              <a:ext cx="763524" cy="763524"/>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grpSp>
          <p:nvGrpSpPr>
            <p:cNvPr id="81" name="Group 80"/>
            <p:cNvGrpSpPr/>
            <p:nvPr/>
          </p:nvGrpSpPr>
          <p:grpSpPr bwMode="black">
            <a:xfrm>
              <a:off x="1729258" y="1488056"/>
              <a:ext cx="397044" cy="396940"/>
              <a:chOff x="3249834" y="963808"/>
              <a:chExt cx="1000896" cy="1000896"/>
            </a:xfrm>
          </p:grpSpPr>
          <p:sp>
            <p:nvSpPr>
              <p:cNvPr id="82"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chemeClr val="accent6"/>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rgbClr val="292929">
                      <a:lumMod val="50000"/>
                    </a:srgbClr>
                  </a:solidFill>
                  <a:latin typeface="Segoe Light" pitchFamily="34" charset="0"/>
                </a:endParaRPr>
              </a:p>
            </p:txBody>
          </p:sp>
          <p:sp>
            <p:nvSpPr>
              <p:cNvPr id="83"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grpSp>
      <p:grpSp>
        <p:nvGrpSpPr>
          <p:cNvPr id="84" name="Group 83"/>
          <p:cNvGrpSpPr/>
          <p:nvPr/>
        </p:nvGrpSpPr>
        <p:grpSpPr>
          <a:xfrm>
            <a:off x="3899952" y="1059977"/>
            <a:ext cx="568284" cy="568285"/>
            <a:chOff x="4079927" y="1556792"/>
            <a:chExt cx="763524" cy="763524"/>
          </a:xfrm>
        </p:grpSpPr>
        <p:sp>
          <p:nvSpPr>
            <p:cNvPr id="85" name="Oval Blue"/>
            <p:cNvSpPr>
              <a:spLocks noChangeAspect="1"/>
            </p:cNvSpPr>
            <p:nvPr/>
          </p:nvSpPr>
          <p:spPr bwMode="auto">
            <a:xfrm>
              <a:off x="4079927" y="1556792"/>
              <a:ext cx="763524" cy="763524"/>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grpSp>
          <p:nvGrpSpPr>
            <p:cNvPr id="86" name="Group 85"/>
            <p:cNvGrpSpPr/>
            <p:nvPr/>
          </p:nvGrpSpPr>
          <p:grpSpPr>
            <a:xfrm>
              <a:off x="4146687" y="1706533"/>
              <a:ext cx="505841" cy="476163"/>
              <a:chOff x="4985657" y="7068129"/>
              <a:chExt cx="592808" cy="558028"/>
            </a:xfrm>
          </p:grpSpPr>
          <p:sp>
            <p:nvSpPr>
              <p:cNvPr id="87" name="Freeform 79"/>
              <p:cNvSpPr>
                <a:spLocks noEditPoints="1"/>
              </p:cNvSpPr>
              <p:nvPr/>
            </p:nvSpPr>
            <p:spPr bwMode="black">
              <a:xfrm>
                <a:off x="5128768" y="7068129"/>
                <a:ext cx="449697" cy="558028"/>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6"/>
              </a:solidFill>
              <a:ln>
                <a:noFill/>
              </a:ln>
              <a:extLst/>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
            <p:nvSpPr>
              <p:cNvPr id="88" name="Right Arrow 87"/>
              <p:cNvSpPr/>
              <p:nvPr/>
            </p:nvSpPr>
            <p:spPr bwMode="auto">
              <a:xfrm>
                <a:off x="4985657" y="7206343"/>
                <a:ext cx="370114" cy="261257"/>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nvGrpSpPr>
          <p:cNvPr id="89" name="Group 88"/>
          <p:cNvGrpSpPr/>
          <p:nvPr/>
        </p:nvGrpSpPr>
        <p:grpSpPr>
          <a:xfrm>
            <a:off x="3899952" y="2803766"/>
            <a:ext cx="568284" cy="568285"/>
            <a:chOff x="9928721" y="1628800"/>
            <a:chExt cx="763524" cy="763524"/>
          </a:xfrm>
        </p:grpSpPr>
        <p:sp>
          <p:nvSpPr>
            <p:cNvPr id="90" name="Oval Blue"/>
            <p:cNvSpPr>
              <a:spLocks noChangeAspect="1"/>
            </p:cNvSpPr>
            <p:nvPr/>
          </p:nvSpPr>
          <p:spPr bwMode="auto">
            <a:xfrm>
              <a:off x="9928721" y="1628800"/>
              <a:ext cx="763524" cy="763524"/>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pic>
          <p:nvPicPr>
            <p:cNvPr id="91" name="Yahoo"/>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60522" y="1830246"/>
              <a:ext cx="569373" cy="360632"/>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3899952" y="1641243"/>
            <a:ext cx="568284" cy="568285"/>
            <a:chOff x="9928721" y="1088740"/>
            <a:chExt cx="763524" cy="763524"/>
          </a:xfrm>
        </p:grpSpPr>
        <p:sp>
          <p:nvSpPr>
            <p:cNvPr id="93" name="Oval Blue"/>
            <p:cNvSpPr>
              <a:spLocks noChangeAspect="1"/>
            </p:cNvSpPr>
            <p:nvPr/>
          </p:nvSpPr>
          <p:spPr bwMode="auto">
            <a:xfrm>
              <a:off x="9928721" y="1088740"/>
              <a:ext cx="763524" cy="763524"/>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pic>
          <p:nvPicPr>
            <p:cNvPr id="94" name="Google" descr="C:\Users\vittorib\Pictures\118003-matte-blue-and-white-square-icon-social-media-logos-google-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9090" y="1199109"/>
              <a:ext cx="542787" cy="542787"/>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899952" y="3385033"/>
            <a:ext cx="568284" cy="568285"/>
            <a:chOff x="673821" y="5445224"/>
            <a:chExt cx="763524" cy="763524"/>
          </a:xfrm>
        </p:grpSpPr>
        <p:sp>
          <p:nvSpPr>
            <p:cNvPr id="97" name="Oval Blue"/>
            <p:cNvSpPr>
              <a:spLocks noChangeAspect="1"/>
            </p:cNvSpPr>
            <p:nvPr/>
          </p:nvSpPr>
          <p:spPr bwMode="auto">
            <a:xfrm>
              <a:off x="673821" y="5445224"/>
              <a:ext cx="763524" cy="763524"/>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sp>
          <p:nvSpPr>
            <p:cNvPr id="99" name="Freeform 7"/>
            <p:cNvSpPr>
              <a:spLocks noEditPoints="1"/>
            </p:cNvSpPr>
            <p:nvPr/>
          </p:nvSpPr>
          <p:spPr bwMode="auto">
            <a:xfrm>
              <a:off x="739022" y="5552377"/>
              <a:ext cx="633122" cy="549218"/>
            </a:xfrm>
            <a:custGeom>
              <a:avLst/>
              <a:gdLst>
                <a:gd name="T0" fmla="*/ 611 w 1048"/>
                <a:gd name="T1" fmla="*/ 376 h 909"/>
                <a:gd name="T2" fmla="*/ 542 w 1048"/>
                <a:gd name="T3" fmla="*/ 340 h 909"/>
                <a:gd name="T4" fmla="*/ 438 w 1048"/>
                <a:gd name="T5" fmla="*/ 411 h 909"/>
                <a:gd name="T6" fmla="*/ 592 w 1048"/>
                <a:gd name="T7" fmla="*/ 409 h 909"/>
                <a:gd name="T8" fmla="*/ 242 w 1048"/>
                <a:gd name="T9" fmla="*/ 435 h 909"/>
                <a:gd name="T10" fmla="*/ 197 w 1048"/>
                <a:gd name="T11" fmla="*/ 435 h 909"/>
                <a:gd name="T12" fmla="*/ 386 w 1048"/>
                <a:gd name="T13" fmla="*/ 735 h 909"/>
                <a:gd name="T14" fmla="*/ 374 w 1048"/>
                <a:gd name="T15" fmla="*/ 578 h 909"/>
                <a:gd name="T16" fmla="*/ 222 w 1048"/>
                <a:gd name="T17" fmla="*/ 472 h 909"/>
                <a:gd name="T18" fmla="*/ 152 w 1048"/>
                <a:gd name="T19" fmla="*/ 447 h 909"/>
                <a:gd name="T20" fmla="*/ 119 w 1048"/>
                <a:gd name="T21" fmla="*/ 427 h 909"/>
                <a:gd name="T22" fmla="*/ 177 w 1048"/>
                <a:gd name="T23" fmla="*/ 385 h 909"/>
                <a:gd name="T24" fmla="*/ 201 w 1048"/>
                <a:gd name="T25" fmla="*/ 365 h 909"/>
                <a:gd name="T26" fmla="*/ 292 w 1048"/>
                <a:gd name="T27" fmla="*/ 213 h 909"/>
                <a:gd name="T28" fmla="*/ 218 w 1048"/>
                <a:gd name="T29" fmla="*/ 246 h 909"/>
                <a:gd name="T30" fmla="*/ 230 w 1048"/>
                <a:gd name="T31" fmla="*/ 164 h 909"/>
                <a:gd name="T32" fmla="*/ 251 w 1048"/>
                <a:gd name="T33" fmla="*/ 156 h 909"/>
                <a:gd name="T34" fmla="*/ 275 w 1048"/>
                <a:gd name="T35" fmla="*/ 123 h 909"/>
                <a:gd name="T36" fmla="*/ 271 w 1048"/>
                <a:gd name="T37" fmla="*/ 57 h 909"/>
                <a:gd name="T38" fmla="*/ 275 w 1048"/>
                <a:gd name="T39" fmla="*/ 73 h 909"/>
                <a:gd name="T40" fmla="*/ 329 w 1048"/>
                <a:gd name="T41" fmla="*/ 164 h 909"/>
                <a:gd name="T42" fmla="*/ 440 w 1048"/>
                <a:gd name="T43" fmla="*/ 114 h 909"/>
                <a:gd name="T44" fmla="*/ 604 w 1048"/>
                <a:gd name="T45" fmla="*/ 114 h 909"/>
                <a:gd name="T46" fmla="*/ 567 w 1048"/>
                <a:gd name="T47" fmla="*/ 197 h 909"/>
                <a:gd name="T48" fmla="*/ 591 w 1048"/>
                <a:gd name="T49" fmla="*/ 188 h 909"/>
                <a:gd name="T50" fmla="*/ 608 w 1048"/>
                <a:gd name="T51" fmla="*/ 180 h 909"/>
                <a:gd name="T52" fmla="*/ 612 w 1048"/>
                <a:gd name="T53" fmla="*/ 213 h 909"/>
                <a:gd name="T54" fmla="*/ 575 w 1048"/>
                <a:gd name="T55" fmla="*/ 234 h 909"/>
                <a:gd name="T56" fmla="*/ 542 w 1048"/>
                <a:gd name="T57" fmla="*/ 242 h 909"/>
                <a:gd name="T58" fmla="*/ 497 w 1048"/>
                <a:gd name="T59" fmla="*/ 295 h 909"/>
                <a:gd name="T60" fmla="*/ 526 w 1048"/>
                <a:gd name="T61" fmla="*/ 328 h 909"/>
                <a:gd name="T62" fmla="*/ 571 w 1048"/>
                <a:gd name="T63" fmla="*/ 303 h 909"/>
                <a:gd name="T64" fmla="*/ 600 w 1048"/>
                <a:gd name="T65" fmla="*/ 320 h 909"/>
                <a:gd name="T66" fmla="*/ 624 w 1048"/>
                <a:gd name="T67" fmla="*/ 336 h 909"/>
                <a:gd name="T68" fmla="*/ 640 w 1048"/>
                <a:gd name="T69" fmla="*/ 326 h 909"/>
                <a:gd name="T70" fmla="*/ 657 w 1048"/>
                <a:gd name="T71" fmla="*/ 283 h 909"/>
                <a:gd name="T72" fmla="*/ 677 w 1048"/>
                <a:gd name="T73" fmla="*/ 262 h 909"/>
                <a:gd name="T74" fmla="*/ 741 w 1048"/>
                <a:gd name="T75" fmla="*/ 226 h 909"/>
                <a:gd name="T76" fmla="*/ 0 w 1048"/>
                <a:gd name="T77" fmla="*/ 385 h 909"/>
                <a:gd name="T78" fmla="*/ 491 w 1048"/>
                <a:gd name="T79" fmla="*/ 761 h 909"/>
                <a:gd name="T80" fmla="*/ 214 w 1048"/>
                <a:gd name="T81" fmla="*/ 689 h 909"/>
                <a:gd name="T82" fmla="*/ 37 w 1048"/>
                <a:gd name="T83" fmla="*/ 369 h 909"/>
                <a:gd name="T84" fmla="*/ 127 w 1048"/>
                <a:gd name="T85" fmla="*/ 459 h 909"/>
                <a:gd name="T86" fmla="*/ 201 w 1048"/>
                <a:gd name="T87" fmla="*/ 500 h 909"/>
                <a:gd name="T88" fmla="*/ 214 w 1048"/>
                <a:gd name="T89" fmla="*/ 615 h 909"/>
                <a:gd name="T90" fmla="*/ 472 w 1048"/>
                <a:gd name="T91" fmla="*/ 151 h 909"/>
                <a:gd name="T92" fmla="*/ 472 w 1048"/>
                <a:gd name="T93" fmla="*/ 151 h 909"/>
                <a:gd name="T94" fmla="*/ 513 w 1048"/>
                <a:gd name="T95" fmla="*/ 201 h 909"/>
                <a:gd name="T96" fmla="*/ 530 w 1048"/>
                <a:gd name="T97" fmla="*/ 238 h 909"/>
                <a:gd name="T98" fmla="*/ 851 w 1048"/>
                <a:gd name="T99" fmla="*/ 461 h 909"/>
                <a:gd name="T100" fmla="*/ 722 w 1048"/>
                <a:gd name="T101" fmla="*/ 288 h 909"/>
                <a:gd name="T102" fmla="*/ 456 w 1048"/>
                <a:gd name="T103" fmla="*/ 461 h 909"/>
                <a:gd name="T104" fmla="*/ 456 w 1048"/>
                <a:gd name="T105" fmla="*/ 525 h 909"/>
                <a:gd name="T106" fmla="*/ 492 w 1048"/>
                <a:gd name="T107" fmla="*/ 686 h 909"/>
                <a:gd name="T108" fmla="*/ 704 w 1048"/>
                <a:gd name="T109" fmla="*/ 711 h 909"/>
                <a:gd name="T110" fmla="*/ 736 w 1048"/>
                <a:gd name="T111" fmla="*/ 909 h 909"/>
                <a:gd name="T112" fmla="*/ 768 w 1048"/>
                <a:gd name="T113" fmla="*/ 711 h 909"/>
                <a:gd name="T114" fmla="*/ 980 w 1048"/>
                <a:gd name="T115" fmla="*/ 686 h 909"/>
                <a:gd name="T116" fmla="*/ 1016 w 1048"/>
                <a:gd name="T117" fmla="*/ 525 h 909"/>
                <a:gd name="T118" fmla="*/ 1016 w 1048"/>
                <a:gd name="T119" fmla="*/ 461 h 909"/>
                <a:gd name="T120" fmla="*/ 736 w 1048"/>
                <a:gd name="T121" fmla="*/ 434 h 909"/>
                <a:gd name="T122" fmla="*/ 618 w 1048"/>
                <a:gd name="T123" fmla="*/ 63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8" h="909">
                  <a:moveTo>
                    <a:pt x="592" y="409"/>
                  </a:moveTo>
                  <a:cubicBezTo>
                    <a:pt x="611" y="376"/>
                    <a:pt x="611" y="376"/>
                    <a:pt x="611" y="376"/>
                  </a:cubicBezTo>
                  <a:cubicBezTo>
                    <a:pt x="599" y="373"/>
                    <a:pt x="575" y="362"/>
                    <a:pt x="575" y="349"/>
                  </a:cubicBezTo>
                  <a:cubicBezTo>
                    <a:pt x="575" y="336"/>
                    <a:pt x="563" y="336"/>
                    <a:pt x="542" y="340"/>
                  </a:cubicBezTo>
                  <a:cubicBezTo>
                    <a:pt x="530" y="340"/>
                    <a:pt x="518" y="340"/>
                    <a:pt x="505" y="344"/>
                  </a:cubicBezTo>
                  <a:cubicBezTo>
                    <a:pt x="475" y="355"/>
                    <a:pt x="450" y="382"/>
                    <a:pt x="438" y="411"/>
                  </a:cubicBezTo>
                  <a:cubicBezTo>
                    <a:pt x="444" y="410"/>
                    <a:pt x="450" y="409"/>
                    <a:pt x="456" y="409"/>
                  </a:cubicBezTo>
                  <a:lnTo>
                    <a:pt x="592" y="409"/>
                  </a:lnTo>
                  <a:close/>
                  <a:moveTo>
                    <a:pt x="197" y="435"/>
                  </a:moveTo>
                  <a:cubicBezTo>
                    <a:pt x="218" y="443"/>
                    <a:pt x="251" y="447"/>
                    <a:pt x="242" y="435"/>
                  </a:cubicBezTo>
                  <a:cubicBezTo>
                    <a:pt x="234" y="427"/>
                    <a:pt x="201" y="418"/>
                    <a:pt x="189" y="418"/>
                  </a:cubicBezTo>
                  <a:cubicBezTo>
                    <a:pt x="177" y="422"/>
                    <a:pt x="185" y="431"/>
                    <a:pt x="197" y="435"/>
                  </a:cubicBezTo>
                  <a:close/>
                  <a:moveTo>
                    <a:pt x="446" y="730"/>
                  </a:moveTo>
                  <a:cubicBezTo>
                    <a:pt x="427" y="733"/>
                    <a:pt x="407" y="735"/>
                    <a:pt x="386" y="735"/>
                  </a:cubicBezTo>
                  <a:cubicBezTo>
                    <a:pt x="349" y="735"/>
                    <a:pt x="308" y="730"/>
                    <a:pt x="275" y="718"/>
                  </a:cubicBezTo>
                  <a:cubicBezTo>
                    <a:pt x="300" y="661"/>
                    <a:pt x="349" y="628"/>
                    <a:pt x="374" y="578"/>
                  </a:cubicBezTo>
                  <a:cubicBezTo>
                    <a:pt x="382" y="562"/>
                    <a:pt x="370" y="554"/>
                    <a:pt x="333" y="542"/>
                  </a:cubicBezTo>
                  <a:cubicBezTo>
                    <a:pt x="300" y="529"/>
                    <a:pt x="267" y="455"/>
                    <a:pt x="222" y="472"/>
                  </a:cubicBezTo>
                  <a:cubicBezTo>
                    <a:pt x="201" y="480"/>
                    <a:pt x="169" y="496"/>
                    <a:pt x="173" y="476"/>
                  </a:cubicBezTo>
                  <a:cubicBezTo>
                    <a:pt x="181" y="439"/>
                    <a:pt x="156" y="464"/>
                    <a:pt x="152" y="447"/>
                  </a:cubicBezTo>
                  <a:cubicBezTo>
                    <a:pt x="148" y="431"/>
                    <a:pt x="185" y="427"/>
                    <a:pt x="164" y="422"/>
                  </a:cubicBezTo>
                  <a:cubicBezTo>
                    <a:pt x="148" y="414"/>
                    <a:pt x="119" y="468"/>
                    <a:pt x="119" y="427"/>
                  </a:cubicBezTo>
                  <a:cubicBezTo>
                    <a:pt x="119" y="414"/>
                    <a:pt x="119" y="402"/>
                    <a:pt x="127" y="398"/>
                  </a:cubicBezTo>
                  <a:cubicBezTo>
                    <a:pt x="140" y="373"/>
                    <a:pt x="169" y="373"/>
                    <a:pt x="177" y="385"/>
                  </a:cubicBezTo>
                  <a:cubicBezTo>
                    <a:pt x="185" y="406"/>
                    <a:pt x="185" y="418"/>
                    <a:pt x="193" y="410"/>
                  </a:cubicBezTo>
                  <a:cubicBezTo>
                    <a:pt x="201" y="402"/>
                    <a:pt x="189" y="390"/>
                    <a:pt x="201" y="365"/>
                  </a:cubicBezTo>
                  <a:cubicBezTo>
                    <a:pt x="214" y="340"/>
                    <a:pt x="238" y="312"/>
                    <a:pt x="300" y="287"/>
                  </a:cubicBezTo>
                  <a:cubicBezTo>
                    <a:pt x="337" y="271"/>
                    <a:pt x="308" y="238"/>
                    <a:pt x="292" y="213"/>
                  </a:cubicBezTo>
                  <a:cubicBezTo>
                    <a:pt x="271" y="188"/>
                    <a:pt x="242" y="164"/>
                    <a:pt x="234" y="193"/>
                  </a:cubicBezTo>
                  <a:cubicBezTo>
                    <a:pt x="226" y="213"/>
                    <a:pt x="242" y="254"/>
                    <a:pt x="218" y="246"/>
                  </a:cubicBezTo>
                  <a:cubicBezTo>
                    <a:pt x="193" y="238"/>
                    <a:pt x="164" y="221"/>
                    <a:pt x="181" y="201"/>
                  </a:cubicBezTo>
                  <a:cubicBezTo>
                    <a:pt x="197" y="184"/>
                    <a:pt x="230" y="180"/>
                    <a:pt x="230" y="164"/>
                  </a:cubicBezTo>
                  <a:cubicBezTo>
                    <a:pt x="230" y="143"/>
                    <a:pt x="230" y="127"/>
                    <a:pt x="242" y="127"/>
                  </a:cubicBezTo>
                  <a:cubicBezTo>
                    <a:pt x="255" y="131"/>
                    <a:pt x="263" y="135"/>
                    <a:pt x="251" y="156"/>
                  </a:cubicBezTo>
                  <a:cubicBezTo>
                    <a:pt x="242" y="176"/>
                    <a:pt x="292" y="188"/>
                    <a:pt x="296" y="176"/>
                  </a:cubicBezTo>
                  <a:cubicBezTo>
                    <a:pt x="304" y="164"/>
                    <a:pt x="292" y="147"/>
                    <a:pt x="275" y="123"/>
                  </a:cubicBezTo>
                  <a:cubicBezTo>
                    <a:pt x="263" y="106"/>
                    <a:pt x="234" y="110"/>
                    <a:pt x="247" y="94"/>
                  </a:cubicBezTo>
                  <a:cubicBezTo>
                    <a:pt x="251" y="90"/>
                    <a:pt x="259" y="65"/>
                    <a:pt x="271" y="57"/>
                  </a:cubicBezTo>
                  <a:cubicBezTo>
                    <a:pt x="275" y="57"/>
                    <a:pt x="279" y="57"/>
                    <a:pt x="284" y="53"/>
                  </a:cubicBezTo>
                  <a:cubicBezTo>
                    <a:pt x="284" y="57"/>
                    <a:pt x="275" y="65"/>
                    <a:pt x="275" y="73"/>
                  </a:cubicBezTo>
                  <a:cubicBezTo>
                    <a:pt x="275" y="94"/>
                    <a:pt x="312" y="65"/>
                    <a:pt x="320" y="86"/>
                  </a:cubicBezTo>
                  <a:cubicBezTo>
                    <a:pt x="333" y="106"/>
                    <a:pt x="308" y="139"/>
                    <a:pt x="329" y="164"/>
                  </a:cubicBezTo>
                  <a:cubicBezTo>
                    <a:pt x="349" y="188"/>
                    <a:pt x="362" y="209"/>
                    <a:pt x="370" y="176"/>
                  </a:cubicBezTo>
                  <a:cubicBezTo>
                    <a:pt x="378" y="139"/>
                    <a:pt x="440" y="135"/>
                    <a:pt x="440" y="114"/>
                  </a:cubicBezTo>
                  <a:cubicBezTo>
                    <a:pt x="444" y="98"/>
                    <a:pt x="444" y="78"/>
                    <a:pt x="444" y="45"/>
                  </a:cubicBezTo>
                  <a:cubicBezTo>
                    <a:pt x="505" y="53"/>
                    <a:pt x="559" y="78"/>
                    <a:pt x="604" y="114"/>
                  </a:cubicBezTo>
                  <a:cubicBezTo>
                    <a:pt x="579" y="123"/>
                    <a:pt x="546" y="172"/>
                    <a:pt x="546" y="188"/>
                  </a:cubicBezTo>
                  <a:cubicBezTo>
                    <a:pt x="546" y="209"/>
                    <a:pt x="555" y="205"/>
                    <a:pt x="567" y="197"/>
                  </a:cubicBezTo>
                  <a:cubicBezTo>
                    <a:pt x="583" y="188"/>
                    <a:pt x="563" y="209"/>
                    <a:pt x="579" y="221"/>
                  </a:cubicBezTo>
                  <a:cubicBezTo>
                    <a:pt x="600" y="229"/>
                    <a:pt x="596" y="217"/>
                    <a:pt x="591" y="188"/>
                  </a:cubicBezTo>
                  <a:cubicBezTo>
                    <a:pt x="587" y="160"/>
                    <a:pt x="604" y="147"/>
                    <a:pt x="616" y="151"/>
                  </a:cubicBezTo>
                  <a:cubicBezTo>
                    <a:pt x="633" y="156"/>
                    <a:pt x="608" y="160"/>
                    <a:pt x="608" y="180"/>
                  </a:cubicBezTo>
                  <a:cubicBezTo>
                    <a:pt x="608" y="197"/>
                    <a:pt x="637" y="180"/>
                    <a:pt x="641" y="193"/>
                  </a:cubicBezTo>
                  <a:cubicBezTo>
                    <a:pt x="641" y="201"/>
                    <a:pt x="612" y="197"/>
                    <a:pt x="612" y="213"/>
                  </a:cubicBezTo>
                  <a:cubicBezTo>
                    <a:pt x="612" y="225"/>
                    <a:pt x="612" y="234"/>
                    <a:pt x="600" y="234"/>
                  </a:cubicBezTo>
                  <a:cubicBezTo>
                    <a:pt x="591" y="234"/>
                    <a:pt x="579" y="238"/>
                    <a:pt x="575" y="234"/>
                  </a:cubicBezTo>
                  <a:cubicBezTo>
                    <a:pt x="567" y="229"/>
                    <a:pt x="571" y="213"/>
                    <a:pt x="563" y="213"/>
                  </a:cubicBezTo>
                  <a:cubicBezTo>
                    <a:pt x="546" y="209"/>
                    <a:pt x="550" y="234"/>
                    <a:pt x="542" y="242"/>
                  </a:cubicBezTo>
                  <a:cubicBezTo>
                    <a:pt x="534" y="254"/>
                    <a:pt x="518" y="266"/>
                    <a:pt x="513" y="271"/>
                  </a:cubicBezTo>
                  <a:cubicBezTo>
                    <a:pt x="501" y="279"/>
                    <a:pt x="546" y="307"/>
                    <a:pt x="497" y="295"/>
                  </a:cubicBezTo>
                  <a:cubicBezTo>
                    <a:pt x="481" y="291"/>
                    <a:pt x="477" y="328"/>
                    <a:pt x="493" y="332"/>
                  </a:cubicBezTo>
                  <a:cubicBezTo>
                    <a:pt x="505" y="336"/>
                    <a:pt x="513" y="336"/>
                    <a:pt x="526" y="328"/>
                  </a:cubicBezTo>
                  <a:cubicBezTo>
                    <a:pt x="530" y="328"/>
                    <a:pt x="534" y="316"/>
                    <a:pt x="546" y="303"/>
                  </a:cubicBezTo>
                  <a:cubicBezTo>
                    <a:pt x="555" y="295"/>
                    <a:pt x="567" y="295"/>
                    <a:pt x="571" y="303"/>
                  </a:cubicBezTo>
                  <a:cubicBezTo>
                    <a:pt x="596" y="320"/>
                    <a:pt x="575" y="332"/>
                    <a:pt x="579" y="336"/>
                  </a:cubicBezTo>
                  <a:cubicBezTo>
                    <a:pt x="587" y="349"/>
                    <a:pt x="604" y="332"/>
                    <a:pt x="600" y="320"/>
                  </a:cubicBezTo>
                  <a:cubicBezTo>
                    <a:pt x="596" y="307"/>
                    <a:pt x="563" y="287"/>
                    <a:pt x="583" y="291"/>
                  </a:cubicBezTo>
                  <a:cubicBezTo>
                    <a:pt x="600" y="295"/>
                    <a:pt x="608" y="324"/>
                    <a:pt x="624" y="336"/>
                  </a:cubicBezTo>
                  <a:cubicBezTo>
                    <a:pt x="637" y="344"/>
                    <a:pt x="624" y="316"/>
                    <a:pt x="633" y="320"/>
                  </a:cubicBezTo>
                  <a:cubicBezTo>
                    <a:pt x="637" y="320"/>
                    <a:pt x="639" y="323"/>
                    <a:pt x="640" y="326"/>
                  </a:cubicBezTo>
                  <a:cubicBezTo>
                    <a:pt x="647" y="314"/>
                    <a:pt x="647" y="314"/>
                    <a:pt x="647" y="314"/>
                  </a:cubicBezTo>
                  <a:cubicBezTo>
                    <a:pt x="637" y="302"/>
                    <a:pt x="642" y="287"/>
                    <a:pt x="657" y="283"/>
                  </a:cubicBezTo>
                  <a:cubicBezTo>
                    <a:pt x="660" y="282"/>
                    <a:pt x="662" y="282"/>
                    <a:pt x="665" y="282"/>
                  </a:cubicBezTo>
                  <a:cubicBezTo>
                    <a:pt x="677" y="262"/>
                    <a:pt x="677" y="262"/>
                    <a:pt x="677" y="262"/>
                  </a:cubicBezTo>
                  <a:cubicBezTo>
                    <a:pt x="690" y="239"/>
                    <a:pt x="712" y="226"/>
                    <a:pt x="736" y="226"/>
                  </a:cubicBezTo>
                  <a:cubicBezTo>
                    <a:pt x="738" y="226"/>
                    <a:pt x="740" y="226"/>
                    <a:pt x="741" y="226"/>
                  </a:cubicBezTo>
                  <a:cubicBezTo>
                    <a:pt x="679" y="92"/>
                    <a:pt x="543" y="0"/>
                    <a:pt x="386" y="0"/>
                  </a:cubicBezTo>
                  <a:cubicBezTo>
                    <a:pt x="173" y="0"/>
                    <a:pt x="0" y="172"/>
                    <a:pt x="0" y="385"/>
                  </a:cubicBezTo>
                  <a:cubicBezTo>
                    <a:pt x="0" y="603"/>
                    <a:pt x="173" y="776"/>
                    <a:pt x="386" y="776"/>
                  </a:cubicBezTo>
                  <a:cubicBezTo>
                    <a:pt x="422" y="776"/>
                    <a:pt x="457" y="771"/>
                    <a:pt x="491" y="761"/>
                  </a:cubicBezTo>
                  <a:cubicBezTo>
                    <a:pt x="472" y="757"/>
                    <a:pt x="455" y="747"/>
                    <a:pt x="446" y="730"/>
                  </a:cubicBezTo>
                  <a:close/>
                  <a:moveTo>
                    <a:pt x="214" y="689"/>
                  </a:moveTo>
                  <a:cubicBezTo>
                    <a:pt x="111" y="632"/>
                    <a:pt x="37" y="517"/>
                    <a:pt x="37" y="385"/>
                  </a:cubicBezTo>
                  <a:cubicBezTo>
                    <a:pt x="37" y="369"/>
                    <a:pt x="37" y="369"/>
                    <a:pt x="37" y="369"/>
                  </a:cubicBezTo>
                  <a:cubicBezTo>
                    <a:pt x="58" y="373"/>
                    <a:pt x="82" y="398"/>
                    <a:pt x="82" y="422"/>
                  </a:cubicBezTo>
                  <a:cubicBezTo>
                    <a:pt x="86" y="447"/>
                    <a:pt x="86" y="455"/>
                    <a:pt x="127" y="459"/>
                  </a:cubicBezTo>
                  <a:cubicBezTo>
                    <a:pt x="169" y="464"/>
                    <a:pt x="152" y="496"/>
                    <a:pt x="173" y="496"/>
                  </a:cubicBezTo>
                  <a:cubicBezTo>
                    <a:pt x="193" y="496"/>
                    <a:pt x="205" y="488"/>
                    <a:pt x="201" y="500"/>
                  </a:cubicBezTo>
                  <a:cubicBezTo>
                    <a:pt x="201" y="509"/>
                    <a:pt x="197" y="513"/>
                    <a:pt x="193" y="517"/>
                  </a:cubicBezTo>
                  <a:cubicBezTo>
                    <a:pt x="164" y="554"/>
                    <a:pt x="185" y="591"/>
                    <a:pt x="214" y="615"/>
                  </a:cubicBezTo>
                  <a:cubicBezTo>
                    <a:pt x="222" y="620"/>
                    <a:pt x="218" y="657"/>
                    <a:pt x="214" y="689"/>
                  </a:cubicBezTo>
                  <a:close/>
                  <a:moveTo>
                    <a:pt x="472" y="151"/>
                  </a:moveTo>
                  <a:cubicBezTo>
                    <a:pt x="460" y="131"/>
                    <a:pt x="423" y="143"/>
                    <a:pt x="444" y="168"/>
                  </a:cubicBezTo>
                  <a:cubicBezTo>
                    <a:pt x="460" y="176"/>
                    <a:pt x="477" y="164"/>
                    <a:pt x="472" y="151"/>
                  </a:cubicBezTo>
                  <a:close/>
                  <a:moveTo>
                    <a:pt x="530" y="238"/>
                  </a:moveTo>
                  <a:cubicBezTo>
                    <a:pt x="534" y="225"/>
                    <a:pt x="526" y="201"/>
                    <a:pt x="513" y="201"/>
                  </a:cubicBezTo>
                  <a:cubicBezTo>
                    <a:pt x="501" y="201"/>
                    <a:pt x="497" y="213"/>
                    <a:pt x="497" y="229"/>
                  </a:cubicBezTo>
                  <a:cubicBezTo>
                    <a:pt x="501" y="246"/>
                    <a:pt x="522" y="262"/>
                    <a:pt x="530" y="238"/>
                  </a:cubicBezTo>
                  <a:close/>
                  <a:moveTo>
                    <a:pt x="1016" y="461"/>
                  </a:moveTo>
                  <a:cubicBezTo>
                    <a:pt x="851" y="461"/>
                    <a:pt x="851" y="461"/>
                    <a:pt x="851" y="461"/>
                  </a:cubicBezTo>
                  <a:cubicBezTo>
                    <a:pt x="751" y="288"/>
                    <a:pt x="751" y="288"/>
                    <a:pt x="751" y="288"/>
                  </a:cubicBezTo>
                  <a:cubicBezTo>
                    <a:pt x="743" y="274"/>
                    <a:pt x="730" y="274"/>
                    <a:pt x="722" y="288"/>
                  </a:cubicBezTo>
                  <a:cubicBezTo>
                    <a:pt x="622" y="461"/>
                    <a:pt x="622" y="461"/>
                    <a:pt x="622" y="461"/>
                  </a:cubicBezTo>
                  <a:cubicBezTo>
                    <a:pt x="456" y="461"/>
                    <a:pt x="456" y="461"/>
                    <a:pt x="456" y="461"/>
                  </a:cubicBezTo>
                  <a:cubicBezTo>
                    <a:pt x="439" y="461"/>
                    <a:pt x="424" y="475"/>
                    <a:pt x="424" y="493"/>
                  </a:cubicBezTo>
                  <a:cubicBezTo>
                    <a:pt x="424" y="511"/>
                    <a:pt x="439" y="525"/>
                    <a:pt x="456" y="525"/>
                  </a:cubicBezTo>
                  <a:cubicBezTo>
                    <a:pt x="585" y="525"/>
                    <a:pt x="585" y="525"/>
                    <a:pt x="585" y="525"/>
                  </a:cubicBezTo>
                  <a:cubicBezTo>
                    <a:pt x="492" y="686"/>
                    <a:pt x="492" y="686"/>
                    <a:pt x="492" y="686"/>
                  </a:cubicBezTo>
                  <a:cubicBezTo>
                    <a:pt x="484" y="700"/>
                    <a:pt x="491" y="711"/>
                    <a:pt x="506" y="711"/>
                  </a:cubicBezTo>
                  <a:cubicBezTo>
                    <a:pt x="704" y="711"/>
                    <a:pt x="704" y="711"/>
                    <a:pt x="704" y="711"/>
                  </a:cubicBezTo>
                  <a:cubicBezTo>
                    <a:pt x="704" y="877"/>
                    <a:pt x="704" y="877"/>
                    <a:pt x="704" y="877"/>
                  </a:cubicBezTo>
                  <a:cubicBezTo>
                    <a:pt x="704" y="895"/>
                    <a:pt x="719" y="909"/>
                    <a:pt x="736" y="909"/>
                  </a:cubicBezTo>
                  <a:cubicBezTo>
                    <a:pt x="754" y="909"/>
                    <a:pt x="768" y="895"/>
                    <a:pt x="768" y="877"/>
                  </a:cubicBezTo>
                  <a:cubicBezTo>
                    <a:pt x="768" y="711"/>
                    <a:pt x="768" y="711"/>
                    <a:pt x="768" y="711"/>
                  </a:cubicBezTo>
                  <a:cubicBezTo>
                    <a:pt x="966" y="711"/>
                    <a:pt x="966" y="711"/>
                    <a:pt x="966" y="711"/>
                  </a:cubicBezTo>
                  <a:cubicBezTo>
                    <a:pt x="982" y="711"/>
                    <a:pt x="988" y="700"/>
                    <a:pt x="980" y="686"/>
                  </a:cubicBezTo>
                  <a:cubicBezTo>
                    <a:pt x="888" y="525"/>
                    <a:pt x="888" y="525"/>
                    <a:pt x="888" y="525"/>
                  </a:cubicBezTo>
                  <a:cubicBezTo>
                    <a:pt x="1016" y="525"/>
                    <a:pt x="1016" y="525"/>
                    <a:pt x="1016" y="525"/>
                  </a:cubicBezTo>
                  <a:cubicBezTo>
                    <a:pt x="1034" y="525"/>
                    <a:pt x="1048" y="511"/>
                    <a:pt x="1048" y="493"/>
                  </a:cubicBezTo>
                  <a:cubicBezTo>
                    <a:pt x="1048" y="475"/>
                    <a:pt x="1034" y="461"/>
                    <a:pt x="1016" y="461"/>
                  </a:cubicBezTo>
                  <a:close/>
                  <a:moveTo>
                    <a:pt x="618" y="639"/>
                  </a:moveTo>
                  <a:cubicBezTo>
                    <a:pt x="736" y="434"/>
                    <a:pt x="736" y="434"/>
                    <a:pt x="736" y="434"/>
                  </a:cubicBezTo>
                  <a:cubicBezTo>
                    <a:pt x="855" y="639"/>
                    <a:pt x="855" y="639"/>
                    <a:pt x="855" y="639"/>
                  </a:cubicBezTo>
                  <a:lnTo>
                    <a:pt x="618" y="639"/>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sp>
        <p:nvSpPr>
          <p:cNvPr id="125" name="Right Arrow 124"/>
          <p:cNvSpPr/>
          <p:nvPr/>
        </p:nvSpPr>
        <p:spPr bwMode="auto">
          <a:xfrm flipV="1">
            <a:off x="7104112" y="2229723"/>
            <a:ext cx="3037988" cy="403614"/>
          </a:xfrm>
          <a:prstGeom prst="rightArrow">
            <a:avLst>
              <a:gd name="adj1" fmla="val 50000"/>
              <a:gd name="adj2" fmla="val 61111"/>
            </a:avLst>
          </a:prstGeom>
          <a:solidFill>
            <a:srgbClr val="FF0000">
              <a:alpha val="9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63" name="Right Arrow 162"/>
          <p:cNvSpPr/>
          <p:nvPr/>
        </p:nvSpPr>
        <p:spPr bwMode="auto">
          <a:xfrm flipV="1">
            <a:off x="7910807" y="4835736"/>
            <a:ext cx="2231293" cy="403614"/>
          </a:xfrm>
          <a:prstGeom prst="rightArrow">
            <a:avLst>
              <a:gd name="adj1" fmla="val 50000"/>
              <a:gd name="adj2" fmla="val 61111"/>
            </a:avLst>
          </a:prstGeom>
          <a:solidFill>
            <a:schemeClr val="accent1">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grpSp>
        <p:nvGrpSpPr>
          <p:cNvPr id="165" name="Group 164"/>
          <p:cNvGrpSpPr/>
          <p:nvPr/>
        </p:nvGrpSpPr>
        <p:grpSpPr>
          <a:xfrm>
            <a:off x="8748578" y="4289914"/>
            <a:ext cx="440455" cy="602038"/>
            <a:chOff x="7988445" y="2583148"/>
            <a:chExt cx="715333" cy="977756"/>
          </a:xfrm>
        </p:grpSpPr>
        <p:sp>
          <p:nvSpPr>
            <p:cNvPr id="166" name="TextBox 165"/>
            <p:cNvSpPr txBox="1"/>
            <p:nvPr/>
          </p:nvSpPr>
          <p:spPr>
            <a:xfrm>
              <a:off x="8067547" y="3298481"/>
              <a:ext cx="557128" cy="262423"/>
            </a:xfrm>
            <a:prstGeom prst="rect">
              <a:avLst/>
            </a:prstGeom>
            <a:noFill/>
          </p:spPr>
          <p:txBody>
            <a:bodyPr wrap="none" lIns="0" tIns="0" rIns="0" bIns="0" rtlCol="0">
              <a:spAutoFit/>
            </a:bodyPr>
            <a:lstStyle/>
            <a:p>
              <a:pPr algn="ctr" defTabSz="914363"/>
              <a:r>
                <a:rPr lang="en-US" sz="1050" dirty="0">
                  <a:ln>
                    <a:solidFill>
                      <a:srgbClr val="FFFFFF">
                        <a:alpha val="0"/>
                      </a:srgbClr>
                    </a:solidFill>
                  </a:ln>
                  <a:gradFill>
                    <a:gsLst>
                      <a:gs pos="0">
                        <a:srgbClr val="595959"/>
                      </a:gs>
                      <a:gs pos="86000">
                        <a:srgbClr val="595959"/>
                      </a:gs>
                    </a:gsLst>
                    <a:lin ang="5400000" scaled="0"/>
                  </a:gradFill>
                </a:rPr>
                <a:t>SAML</a:t>
              </a:r>
            </a:p>
          </p:txBody>
        </p:sp>
        <p:grpSp>
          <p:nvGrpSpPr>
            <p:cNvPr id="167" name="Group 166"/>
            <p:cNvGrpSpPr/>
            <p:nvPr/>
          </p:nvGrpSpPr>
          <p:grpSpPr>
            <a:xfrm>
              <a:off x="7988445" y="2583148"/>
              <a:ext cx="715333" cy="715333"/>
              <a:chOff x="721408" y="2935627"/>
              <a:chExt cx="848238" cy="848238"/>
            </a:xfrm>
          </p:grpSpPr>
          <p:sp>
            <p:nvSpPr>
              <p:cNvPr id="168" name="Oval Blue"/>
              <p:cNvSpPr>
                <a:spLocks noChangeAspect="1"/>
              </p:cNvSpPr>
              <p:nvPr/>
            </p:nvSpPr>
            <p:spPr bwMode="auto">
              <a:xfrm>
                <a:off x="721408" y="2935627"/>
                <a:ext cx="848238" cy="848238"/>
              </a:xfrm>
              <a:prstGeom prst="rect">
                <a:avLst/>
              </a:prstGeom>
              <a:solidFill>
                <a:srgbClr val="FF0000">
                  <a:alpha val="9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kern="0" dirty="0">
                    <a:gradFill>
                      <a:gsLst>
                        <a:gs pos="0">
                          <a:srgbClr val="FFFFFF"/>
                        </a:gs>
                        <a:gs pos="100000">
                          <a:srgbClr val="FFFFFF"/>
                        </a:gs>
                      </a:gsLst>
                      <a:lin ang="5400000" scaled="0"/>
                    </a:gradFill>
                    <a:latin typeface="Segoe Condensed"/>
                  </a:rPr>
                  <a:t> </a:t>
                </a:r>
              </a:p>
            </p:txBody>
          </p:sp>
          <p:sp>
            <p:nvSpPr>
              <p:cNvPr id="169" name="Freeform 164"/>
              <p:cNvSpPr>
                <a:spLocks noEditPoints="1"/>
              </p:cNvSpPr>
              <p:nvPr/>
            </p:nvSpPr>
            <p:spPr bwMode="black">
              <a:xfrm>
                <a:off x="934662" y="3067402"/>
                <a:ext cx="421730" cy="58468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914363"/>
                <a:endParaRPr lang="en-US" sz="1100">
                  <a:solidFill>
                    <a:srgbClr val="292929"/>
                  </a:solidFill>
                </a:endParaRPr>
              </a:p>
            </p:txBody>
          </p:sp>
        </p:grpSp>
      </p:grpSp>
      <p:grpSp>
        <p:nvGrpSpPr>
          <p:cNvPr id="170" name="Group 169"/>
          <p:cNvGrpSpPr/>
          <p:nvPr/>
        </p:nvGrpSpPr>
        <p:grpSpPr>
          <a:xfrm>
            <a:off x="8748578" y="5552007"/>
            <a:ext cx="440455" cy="602038"/>
            <a:chOff x="8794712" y="2583148"/>
            <a:chExt cx="715333" cy="977756"/>
          </a:xfrm>
        </p:grpSpPr>
        <p:sp>
          <p:nvSpPr>
            <p:cNvPr id="171" name="TextBox 170"/>
            <p:cNvSpPr txBox="1"/>
            <p:nvPr/>
          </p:nvSpPr>
          <p:spPr>
            <a:xfrm>
              <a:off x="8934992" y="3298481"/>
              <a:ext cx="434769" cy="262423"/>
            </a:xfrm>
            <a:prstGeom prst="rect">
              <a:avLst/>
            </a:prstGeom>
            <a:noFill/>
          </p:spPr>
          <p:txBody>
            <a:bodyPr wrap="none" lIns="0" tIns="0" rIns="0" bIns="0" rtlCol="0">
              <a:spAutoFit/>
            </a:bodyPr>
            <a:lstStyle>
              <a:defPPr>
                <a:defRPr lang="en-US"/>
              </a:defPPr>
              <a:lvl1pPr algn="ctr">
                <a:defRPr sz="1100" spc="-50">
                  <a:ln>
                    <a:solidFill>
                      <a:schemeClr val="bg1">
                        <a:alpha val="0"/>
                      </a:schemeClr>
                    </a:solidFill>
                  </a:ln>
                  <a:gradFill>
                    <a:gsLst>
                      <a:gs pos="0">
                        <a:srgbClr val="595959"/>
                      </a:gs>
                      <a:gs pos="86000">
                        <a:srgbClr val="595959"/>
                      </a:gs>
                    </a:gsLst>
                    <a:lin ang="5400000" scaled="0"/>
                  </a:gradFill>
                </a:defRPr>
              </a:lvl1pPr>
            </a:lstStyle>
            <a:p>
              <a:pPr defTabSz="914363"/>
              <a:r>
                <a:rPr lang="en-US" sz="1050" spc="0" dirty="0">
                  <a:ln>
                    <a:solidFill>
                      <a:srgbClr val="FFFFFF">
                        <a:alpha val="0"/>
                      </a:srgbClr>
                    </a:solidFill>
                  </a:ln>
                </a:rPr>
                <a:t>SWT</a:t>
              </a:r>
            </a:p>
          </p:txBody>
        </p:sp>
        <p:grpSp>
          <p:nvGrpSpPr>
            <p:cNvPr id="172" name="Group 171"/>
            <p:cNvGrpSpPr/>
            <p:nvPr/>
          </p:nvGrpSpPr>
          <p:grpSpPr>
            <a:xfrm>
              <a:off x="8794712" y="2583148"/>
              <a:ext cx="715333" cy="715333"/>
              <a:chOff x="721408" y="2935627"/>
              <a:chExt cx="848238" cy="848238"/>
            </a:xfrm>
          </p:grpSpPr>
          <p:sp>
            <p:nvSpPr>
              <p:cNvPr id="173" name="Oval Blue"/>
              <p:cNvSpPr>
                <a:spLocks noChangeAspect="1"/>
              </p:cNvSpPr>
              <p:nvPr/>
            </p:nvSpPr>
            <p:spPr bwMode="auto">
              <a:xfrm>
                <a:off x="721408" y="2935627"/>
                <a:ext cx="848238" cy="848238"/>
              </a:xfrm>
              <a:prstGeom prst="rect">
                <a:avLst/>
              </a:prstGeom>
              <a:solidFill>
                <a:schemeClr val="accent4">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kern="0" dirty="0">
                    <a:gradFill>
                      <a:gsLst>
                        <a:gs pos="0">
                          <a:srgbClr val="FFFFFF"/>
                        </a:gs>
                        <a:gs pos="100000">
                          <a:srgbClr val="FFFFFF"/>
                        </a:gs>
                      </a:gsLst>
                      <a:lin ang="5400000" scaled="0"/>
                    </a:gradFill>
                    <a:latin typeface="Segoe Condensed"/>
                  </a:rPr>
                  <a:t> </a:t>
                </a:r>
              </a:p>
            </p:txBody>
          </p:sp>
          <p:sp>
            <p:nvSpPr>
              <p:cNvPr id="174" name="Freeform 164"/>
              <p:cNvSpPr>
                <a:spLocks noEditPoints="1"/>
              </p:cNvSpPr>
              <p:nvPr/>
            </p:nvSpPr>
            <p:spPr bwMode="black">
              <a:xfrm>
                <a:off x="934662" y="3067402"/>
                <a:ext cx="421730" cy="58468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914363"/>
                <a:endParaRPr lang="en-US" sz="1100">
                  <a:solidFill>
                    <a:srgbClr val="292929"/>
                  </a:solidFill>
                </a:endParaRPr>
              </a:p>
            </p:txBody>
          </p:sp>
        </p:grpSp>
      </p:grpSp>
      <p:sp>
        <p:nvSpPr>
          <p:cNvPr id="178" name="Right Arrow 177"/>
          <p:cNvSpPr/>
          <p:nvPr/>
        </p:nvSpPr>
        <p:spPr bwMode="auto">
          <a:xfrm flipV="1">
            <a:off x="4391258" y="4475239"/>
            <a:ext cx="1991678" cy="403614"/>
          </a:xfrm>
          <a:prstGeom prst="rightArrow">
            <a:avLst>
              <a:gd name="adj1" fmla="val 50000"/>
              <a:gd name="adj2" fmla="val 61111"/>
            </a:avLst>
          </a:prstGeom>
          <a:solidFill>
            <a:schemeClr val="accent1">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80" name="Right Arrow 179"/>
          <p:cNvSpPr/>
          <p:nvPr/>
        </p:nvSpPr>
        <p:spPr bwMode="auto">
          <a:xfrm rot="660000" flipV="1">
            <a:off x="4284653" y="5574199"/>
            <a:ext cx="2252745" cy="403614"/>
          </a:xfrm>
          <a:prstGeom prst="rightArrow">
            <a:avLst>
              <a:gd name="adj1" fmla="val 50000"/>
              <a:gd name="adj2" fmla="val 61111"/>
            </a:avLst>
          </a:prstGeom>
          <a:solidFill>
            <a:schemeClr val="accent4">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79" name="Right Arrow 178"/>
          <p:cNvSpPr/>
          <p:nvPr/>
        </p:nvSpPr>
        <p:spPr bwMode="auto">
          <a:xfrm rot="19788753">
            <a:off x="4208179" y="5515459"/>
            <a:ext cx="2543256" cy="403614"/>
          </a:xfrm>
          <a:prstGeom prst="rightArrow">
            <a:avLst>
              <a:gd name="adj1" fmla="val 50000"/>
              <a:gd name="adj2" fmla="val 61111"/>
            </a:avLst>
          </a:prstGeom>
          <a:solidFill>
            <a:schemeClr val="accent1">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81" name="Right Arrow 180"/>
          <p:cNvSpPr/>
          <p:nvPr/>
        </p:nvSpPr>
        <p:spPr bwMode="auto">
          <a:xfrm rot="-360000">
            <a:off x="4390949" y="6034142"/>
            <a:ext cx="2105109" cy="403614"/>
          </a:xfrm>
          <a:prstGeom prst="rightArrow">
            <a:avLst>
              <a:gd name="adj1" fmla="val 50000"/>
              <a:gd name="adj2" fmla="val 61111"/>
            </a:avLst>
          </a:prstGeom>
          <a:solidFill>
            <a:schemeClr val="accent4">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82" name="Right Arrow 181"/>
          <p:cNvSpPr/>
          <p:nvPr/>
        </p:nvSpPr>
        <p:spPr bwMode="auto">
          <a:xfrm rot="1680000" flipV="1">
            <a:off x="4208179" y="4989044"/>
            <a:ext cx="2543256" cy="403614"/>
          </a:xfrm>
          <a:prstGeom prst="rightArrow">
            <a:avLst>
              <a:gd name="adj1" fmla="val 50000"/>
              <a:gd name="adj2" fmla="val 61111"/>
            </a:avLst>
          </a:prstGeom>
          <a:solidFill>
            <a:schemeClr val="accent4">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
        <p:nvSpPr>
          <p:cNvPr id="19" name="TextBox 18"/>
          <p:cNvSpPr txBox="1"/>
          <p:nvPr/>
        </p:nvSpPr>
        <p:spPr>
          <a:xfrm>
            <a:off x="3899952" y="6571018"/>
            <a:ext cx="1717508" cy="286228"/>
          </a:xfrm>
          <a:prstGeom prst="rect">
            <a:avLst/>
          </a:prstGeom>
          <a:noFill/>
        </p:spPr>
        <p:txBody>
          <a:bodyPr wrap="square" lIns="0" tIns="45718" rIns="91435" bIns="45718" rtlCol="0">
            <a:spAutoFit/>
          </a:bodyPr>
          <a:lstStyle/>
          <a:p>
            <a:pPr defTabSz="914363">
              <a:lnSpc>
                <a:spcPct val="90000"/>
              </a:lnSpc>
            </a:pPr>
            <a:r>
              <a:rPr lang="en-US" sz="1400" dirty="0">
                <a:ln>
                  <a:solidFill>
                    <a:srgbClr val="FFFFFF">
                      <a:alpha val="0"/>
                    </a:srgbClr>
                  </a:solidFill>
                </a:ln>
                <a:gradFill>
                  <a:gsLst>
                    <a:gs pos="0">
                      <a:srgbClr val="595959"/>
                    </a:gs>
                    <a:gs pos="86000">
                      <a:srgbClr val="595959"/>
                    </a:gs>
                  </a:gsLst>
                  <a:lin ang="5400000" scaled="0"/>
                </a:gradFill>
              </a:rPr>
              <a:t>Service Identities</a:t>
            </a:r>
          </a:p>
        </p:txBody>
      </p:sp>
      <p:sp>
        <p:nvSpPr>
          <p:cNvPr id="20" name="TextBox 19"/>
          <p:cNvSpPr txBox="1"/>
          <p:nvPr/>
        </p:nvSpPr>
        <p:spPr>
          <a:xfrm>
            <a:off x="3899953" y="4907131"/>
            <a:ext cx="1467383" cy="307773"/>
          </a:xfrm>
          <a:prstGeom prst="rect">
            <a:avLst/>
          </a:prstGeom>
          <a:noFill/>
        </p:spPr>
        <p:txBody>
          <a:bodyPr wrap="none" lIns="0" tIns="45718" rIns="91435" bIns="45718" rtlCol="0">
            <a:spAutoFit/>
          </a:bodyPr>
          <a:lstStyle/>
          <a:p>
            <a:pPr defTabSz="914363"/>
            <a:r>
              <a:rPr lang="en-US" sz="1400" dirty="0">
                <a:ln>
                  <a:solidFill>
                    <a:srgbClr val="FFFFFF">
                      <a:alpha val="0"/>
                    </a:srgbClr>
                  </a:solidFill>
                </a:ln>
                <a:gradFill>
                  <a:gsLst>
                    <a:gs pos="0">
                      <a:srgbClr val="595959"/>
                    </a:gs>
                    <a:gs pos="86000">
                      <a:srgbClr val="595959"/>
                    </a:gs>
                  </a:gsLst>
                  <a:lin ang="5400000" scaled="0"/>
                </a:gradFill>
              </a:rPr>
              <a:t>ADFS2 . WS-Trust</a:t>
            </a:r>
          </a:p>
        </p:txBody>
      </p:sp>
      <p:sp>
        <p:nvSpPr>
          <p:cNvPr id="177" name="Right Arrow 176"/>
          <p:cNvSpPr/>
          <p:nvPr/>
        </p:nvSpPr>
        <p:spPr bwMode="auto">
          <a:xfrm rot="20280000">
            <a:off x="4285015" y="5035662"/>
            <a:ext cx="2213213" cy="403614"/>
          </a:xfrm>
          <a:prstGeom prst="rightArrow">
            <a:avLst>
              <a:gd name="adj1" fmla="val 50000"/>
              <a:gd name="adj2" fmla="val 61111"/>
            </a:avLst>
          </a:prstGeom>
          <a:solidFill>
            <a:schemeClr val="accent1">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grpSp>
        <p:nvGrpSpPr>
          <p:cNvPr id="4116" name="Group 4115"/>
          <p:cNvGrpSpPr/>
          <p:nvPr/>
        </p:nvGrpSpPr>
        <p:grpSpPr>
          <a:xfrm>
            <a:off x="3899952" y="4386947"/>
            <a:ext cx="568284" cy="568285"/>
            <a:chOff x="3988597" y="4221088"/>
            <a:chExt cx="568284" cy="568285"/>
          </a:xfrm>
        </p:grpSpPr>
        <p:sp>
          <p:nvSpPr>
            <p:cNvPr id="138" name="Oval Blue"/>
            <p:cNvSpPr>
              <a:spLocks noChangeAspect="1"/>
            </p:cNvSpPr>
            <p:nvPr/>
          </p:nvSpPr>
          <p:spPr bwMode="auto">
            <a:xfrm>
              <a:off x="3988597" y="4221088"/>
              <a:ext cx="568284" cy="568285"/>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sp>
          <p:nvSpPr>
            <p:cNvPr id="152" name="Freeform 13"/>
            <p:cNvSpPr>
              <a:spLocks noEditPoints="1"/>
            </p:cNvSpPr>
            <p:nvPr/>
          </p:nvSpPr>
          <p:spPr bwMode="auto">
            <a:xfrm>
              <a:off x="4068220" y="4297103"/>
              <a:ext cx="409038" cy="416254"/>
            </a:xfrm>
            <a:custGeom>
              <a:avLst/>
              <a:gdLst>
                <a:gd name="T0" fmla="*/ 592 w 624"/>
                <a:gd name="T1" fmla="*/ 187 h 635"/>
                <a:gd name="T2" fmla="*/ 427 w 624"/>
                <a:gd name="T3" fmla="*/ 187 h 635"/>
                <a:gd name="T4" fmla="*/ 327 w 624"/>
                <a:gd name="T5" fmla="*/ 14 h 635"/>
                <a:gd name="T6" fmla="*/ 298 w 624"/>
                <a:gd name="T7" fmla="*/ 14 h 635"/>
                <a:gd name="T8" fmla="*/ 198 w 624"/>
                <a:gd name="T9" fmla="*/ 187 h 635"/>
                <a:gd name="T10" fmla="*/ 32 w 624"/>
                <a:gd name="T11" fmla="*/ 187 h 635"/>
                <a:gd name="T12" fmla="*/ 0 w 624"/>
                <a:gd name="T13" fmla="*/ 219 h 635"/>
                <a:gd name="T14" fmla="*/ 32 w 624"/>
                <a:gd name="T15" fmla="*/ 251 h 635"/>
                <a:gd name="T16" fmla="*/ 161 w 624"/>
                <a:gd name="T17" fmla="*/ 251 h 635"/>
                <a:gd name="T18" fmla="*/ 68 w 624"/>
                <a:gd name="T19" fmla="*/ 412 h 635"/>
                <a:gd name="T20" fmla="*/ 82 w 624"/>
                <a:gd name="T21" fmla="*/ 437 h 635"/>
                <a:gd name="T22" fmla="*/ 280 w 624"/>
                <a:gd name="T23" fmla="*/ 437 h 635"/>
                <a:gd name="T24" fmla="*/ 280 w 624"/>
                <a:gd name="T25" fmla="*/ 603 h 635"/>
                <a:gd name="T26" fmla="*/ 312 w 624"/>
                <a:gd name="T27" fmla="*/ 635 h 635"/>
                <a:gd name="T28" fmla="*/ 344 w 624"/>
                <a:gd name="T29" fmla="*/ 603 h 635"/>
                <a:gd name="T30" fmla="*/ 344 w 624"/>
                <a:gd name="T31" fmla="*/ 437 h 635"/>
                <a:gd name="T32" fmla="*/ 542 w 624"/>
                <a:gd name="T33" fmla="*/ 437 h 635"/>
                <a:gd name="T34" fmla="*/ 556 w 624"/>
                <a:gd name="T35" fmla="*/ 412 h 635"/>
                <a:gd name="T36" fmla="*/ 464 w 624"/>
                <a:gd name="T37" fmla="*/ 251 h 635"/>
                <a:gd name="T38" fmla="*/ 592 w 624"/>
                <a:gd name="T39" fmla="*/ 251 h 635"/>
                <a:gd name="T40" fmla="*/ 624 w 624"/>
                <a:gd name="T41" fmla="*/ 219 h 635"/>
                <a:gd name="T42" fmla="*/ 592 w 624"/>
                <a:gd name="T43" fmla="*/ 187 h 635"/>
                <a:gd name="T44" fmla="*/ 194 w 624"/>
                <a:gd name="T45" fmla="*/ 365 h 635"/>
                <a:gd name="T46" fmla="*/ 312 w 624"/>
                <a:gd name="T47" fmla="*/ 160 h 635"/>
                <a:gd name="T48" fmla="*/ 431 w 624"/>
                <a:gd name="T49" fmla="*/ 365 h 635"/>
                <a:gd name="T50" fmla="*/ 194 w 624"/>
                <a:gd name="T51" fmla="*/ 36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635">
                  <a:moveTo>
                    <a:pt x="592" y="187"/>
                  </a:moveTo>
                  <a:cubicBezTo>
                    <a:pt x="427" y="187"/>
                    <a:pt x="427" y="187"/>
                    <a:pt x="427" y="187"/>
                  </a:cubicBezTo>
                  <a:cubicBezTo>
                    <a:pt x="327" y="14"/>
                    <a:pt x="327" y="14"/>
                    <a:pt x="327" y="14"/>
                  </a:cubicBezTo>
                  <a:cubicBezTo>
                    <a:pt x="319" y="0"/>
                    <a:pt x="306" y="0"/>
                    <a:pt x="298" y="14"/>
                  </a:cubicBezTo>
                  <a:cubicBezTo>
                    <a:pt x="198" y="187"/>
                    <a:pt x="198" y="187"/>
                    <a:pt x="198" y="187"/>
                  </a:cubicBezTo>
                  <a:cubicBezTo>
                    <a:pt x="32" y="187"/>
                    <a:pt x="32" y="187"/>
                    <a:pt x="32" y="187"/>
                  </a:cubicBezTo>
                  <a:cubicBezTo>
                    <a:pt x="15" y="187"/>
                    <a:pt x="0" y="201"/>
                    <a:pt x="0" y="219"/>
                  </a:cubicBezTo>
                  <a:cubicBezTo>
                    <a:pt x="0" y="237"/>
                    <a:pt x="15" y="251"/>
                    <a:pt x="32" y="251"/>
                  </a:cubicBezTo>
                  <a:cubicBezTo>
                    <a:pt x="161" y="251"/>
                    <a:pt x="161" y="251"/>
                    <a:pt x="161" y="251"/>
                  </a:cubicBezTo>
                  <a:cubicBezTo>
                    <a:pt x="68" y="412"/>
                    <a:pt x="68" y="412"/>
                    <a:pt x="68" y="412"/>
                  </a:cubicBezTo>
                  <a:cubicBezTo>
                    <a:pt x="60" y="426"/>
                    <a:pt x="67" y="437"/>
                    <a:pt x="82" y="437"/>
                  </a:cubicBezTo>
                  <a:cubicBezTo>
                    <a:pt x="280" y="437"/>
                    <a:pt x="280" y="437"/>
                    <a:pt x="280" y="437"/>
                  </a:cubicBezTo>
                  <a:cubicBezTo>
                    <a:pt x="280" y="603"/>
                    <a:pt x="280" y="603"/>
                    <a:pt x="280" y="603"/>
                  </a:cubicBezTo>
                  <a:cubicBezTo>
                    <a:pt x="280" y="621"/>
                    <a:pt x="295" y="635"/>
                    <a:pt x="312" y="635"/>
                  </a:cubicBezTo>
                  <a:cubicBezTo>
                    <a:pt x="330" y="635"/>
                    <a:pt x="344" y="621"/>
                    <a:pt x="344" y="603"/>
                  </a:cubicBezTo>
                  <a:cubicBezTo>
                    <a:pt x="344" y="437"/>
                    <a:pt x="344" y="437"/>
                    <a:pt x="344" y="437"/>
                  </a:cubicBezTo>
                  <a:cubicBezTo>
                    <a:pt x="542" y="437"/>
                    <a:pt x="542" y="437"/>
                    <a:pt x="542" y="437"/>
                  </a:cubicBezTo>
                  <a:cubicBezTo>
                    <a:pt x="558" y="437"/>
                    <a:pt x="564" y="426"/>
                    <a:pt x="556" y="412"/>
                  </a:cubicBezTo>
                  <a:cubicBezTo>
                    <a:pt x="464" y="251"/>
                    <a:pt x="464" y="251"/>
                    <a:pt x="464" y="251"/>
                  </a:cubicBezTo>
                  <a:cubicBezTo>
                    <a:pt x="592" y="251"/>
                    <a:pt x="592" y="251"/>
                    <a:pt x="592" y="251"/>
                  </a:cubicBezTo>
                  <a:cubicBezTo>
                    <a:pt x="610" y="251"/>
                    <a:pt x="624" y="237"/>
                    <a:pt x="624" y="219"/>
                  </a:cubicBezTo>
                  <a:cubicBezTo>
                    <a:pt x="624" y="201"/>
                    <a:pt x="610" y="187"/>
                    <a:pt x="592" y="187"/>
                  </a:cubicBezTo>
                  <a:close/>
                  <a:moveTo>
                    <a:pt x="194" y="365"/>
                  </a:moveTo>
                  <a:cubicBezTo>
                    <a:pt x="312" y="160"/>
                    <a:pt x="312" y="160"/>
                    <a:pt x="312" y="160"/>
                  </a:cubicBezTo>
                  <a:cubicBezTo>
                    <a:pt x="431" y="365"/>
                    <a:pt x="431" y="365"/>
                    <a:pt x="431" y="365"/>
                  </a:cubicBezTo>
                  <a:lnTo>
                    <a:pt x="194" y="365"/>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grpSp>
        <p:nvGrpSpPr>
          <p:cNvPr id="4120" name="Group 4119"/>
          <p:cNvGrpSpPr/>
          <p:nvPr/>
        </p:nvGrpSpPr>
        <p:grpSpPr>
          <a:xfrm>
            <a:off x="3899952" y="5280064"/>
            <a:ext cx="568284" cy="1314039"/>
            <a:chOff x="3988597" y="5194710"/>
            <a:chExt cx="568284" cy="1314039"/>
          </a:xfrm>
        </p:grpSpPr>
        <p:sp>
          <p:nvSpPr>
            <p:cNvPr id="147" name="Oval Blue"/>
            <p:cNvSpPr>
              <a:spLocks noChangeAspect="1"/>
            </p:cNvSpPr>
            <p:nvPr/>
          </p:nvSpPr>
          <p:spPr bwMode="auto">
            <a:xfrm>
              <a:off x="3988597" y="5194710"/>
              <a:ext cx="568284" cy="1314039"/>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sp>
          <p:nvSpPr>
            <p:cNvPr id="154" name="Freeform 154"/>
            <p:cNvSpPr>
              <a:spLocks noEditPoints="1"/>
            </p:cNvSpPr>
            <p:nvPr/>
          </p:nvSpPr>
          <p:spPr bwMode="black">
            <a:xfrm>
              <a:off x="4052768" y="5353281"/>
              <a:ext cx="439944" cy="43982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
          <p:nvSpPr>
            <p:cNvPr id="156" name="Freeform 18"/>
            <p:cNvSpPr>
              <a:spLocks noEditPoints="1"/>
            </p:cNvSpPr>
            <p:nvPr/>
          </p:nvSpPr>
          <p:spPr bwMode="auto">
            <a:xfrm rot="2700000" flipH="1">
              <a:off x="4035062" y="6031542"/>
              <a:ext cx="475354" cy="218928"/>
            </a:xfrm>
            <a:custGeom>
              <a:avLst/>
              <a:gdLst>
                <a:gd name="T0" fmla="*/ 2223 w 2887"/>
                <a:gd name="T1" fmla="*/ 1 h 1330"/>
                <a:gd name="T2" fmla="*/ 1620 w 2887"/>
                <a:gd name="T3" fmla="*/ 406 h 1330"/>
                <a:gd name="T4" fmla="*/ 1573 w 2887"/>
                <a:gd name="T5" fmla="*/ 429 h 1330"/>
                <a:gd name="T6" fmla="*/ 212 w 2887"/>
                <a:gd name="T7" fmla="*/ 429 h 1330"/>
                <a:gd name="T8" fmla="*/ 165 w 2887"/>
                <a:gd name="T9" fmla="*/ 452 h 1330"/>
                <a:gd name="T10" fmla="*/ 10 w 2887"/>
                <a:gd name="T11" fmla="*/ 649 h 1330"/>
                <a:gd name="T12" fmla="*/ 14 w 2887"/>
                <a:gd name="T13" fmla="*/ 690 h 1330"/>
                <a:gd name="T14" fmla="*/ 161 w 2887"/>
                <a:gd name="T15" fmla="*/ 811 h 1330"/>
                <a:gd name="T16" fmla="*/ 212 w 2887"/>
                <a:gd name="T17" fmla="*/ 829 h 1330"/>
                <a:gd name="T18" fmla="*/ 310 w 2887"/>
                <a:gd name="T19" fmla="*/ 829 h 1330"/>
                <a:gd name="T20" fmla="*/ 360 w 2887"/>
                <a:gd name="T21" fmla="*/ 809 h 1330"/>
                <a:gd name="T22" fmla="*/ 444 w 2887"/>
                <a:gd name="T23" fmla="*/ 724 h 1330"/>
                <a:gd name="T24" fmla="*/ 485 w 2887"/>
                <a:gd name="T25" fmla="*/ 724 h 1330"/>
                <a:gd name="T26" fmla="*/ 570 w 2887"/>
                <a:gd name="T27" fmla="*/ 809 h 1330"/>
                <a:gd name="T28" fmla="*/ 619 w 2887"/>
                <a:gd name="T29" fmla="*/ 829 h 1330"/>
                <a:gd name="T30" fmla="*/ 663 w 2887"/>
                <a:gd name="T31" fmla="*/ 829 h 1330"/>
                <a:gd name="T32" fmla="*/ 713 w 2887"/>
                <a:gd name="T33" fmla="*/ 809 h 1330"/>
                <a:gd name="T34" fmla="*/ 748 w 2887"/>
                <a:gd name="T35" fmla="*/ 773 h 1330"/>
                <a:gd name="T36" fmla="*/ 789 w 2887"/>
                <a:gd name="T37" fmla="*/ 773 h 1330"/>
                <a:gd name="T38" fmla="*/ 825 w 2887"/>
                <a:gd name="T39" fmla="*/ 809 h 1330"/>
                <a:gd name="T40" fmla="*/ 874 w 2887"/>
                <a:gd name="T41" fmla="*/ 829 h 1330"/>
                <a:gd name="T42" fmla="*/ 1455 w 2887"/>
                <a:gd name="T43" fmla="*/ 829 h 1330"/>
                <a:gd name="T44" fmla="*/ 1484 w 2887"/>
                <a:gd name="T45" fmla="*/ 858 h 1330"/>
                <a:gd name="T46" fmla="*/ 1484 w 2887"/>
                <a:gd name="T47" fmla="*/ 898 h 1330"/>
                <a:gd name="T48" fmla="*/ 1513 w 2887"/>
                <a:gd name="T49" fmla="*/ 926 h 1330"/>
                <a:gd name="T50" fmla="*/ 1584 w 2887"/>
                <a:gd name="T51" fmla="*/ 926 h 1330"/>
                <a:gd name="T52" fmla="*/ 1631 w 2887"/>
                <a:gd name="T53" fmla="*/ 948 h 1330"/>
                <a:gd name="T54" fmla="*/ 2223 w 2887"/>
                <a:gd name="T55" fmla="*/ 1329 h 1330"/>
                <a:gd name="T56" fmla="*/ 2887 w 2887"/>
                <a:gd name="T57" fmla="*/ 665 h 1330"/>
                <a:gd name="T58" fmla="*/ 2223 w 2887"/>
                <a:gd name="T59" fmla="*/ 1 h 1330"/>
                <a:gd name="T60" fmla="*/ 2223 w 2887"/>
                <a:gd name="T61" fmla="*/ 1155 h 1330"/>
                <a:gd name="T62" fmla="*/ 2218 w 2887"/>
                <a:gd name="T63" fmla="*/ 1155 h 1330"/>
                <a:gd name="T64" fmla="*/ 2209 w 2887"/>
                <a:gd name="T65" fmla="*/ 1126 h 1330"/>
                <a:gd name="T66" fmla="*/ 2209 w 2887"/>
                <a:gd name="T67" fmla="*/ 204 h 1330"/>
                <a:gd name="T68" fmla="*/ 2218 w 2887"/>
                <a:gd name="T69" fmla="*/ 175 h 1330"/>
                <a:gd name="T70" fmla="*/ 2223 w 2887"/>
                <a:gd name="T71" fmla="*/ 175 h 1330"/>
                <a:gd name="T72" fmla="*/ 2713 w 2887"/>
                <a:gd name="T73" fmla="*/ 665 h 1330"/>
                <a:gd name="T74" fmla="*/ 2223 w 2887"/>
                <a:gd name="T75" fmla="*/ 1155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7" h="1330">
                  <a:moveTo>
                    <a:pt x="2223" y="1"/>
                  </a:moveTo>
                  <a:cubicBezTo>
                    <a:pt x="1766" y="2"/>
                    <a:pt x="1620" y="406"/>
                    <a:pt x="1620" y="406"/>
                  </a:cubicBezTo>
                  <a:cubicBezTo>
                    <a:pt x="1610" y="419"/>
                    <a:pt x="1589" y="429"/>
                    <a:pt x="1573" y="429"/>
                  </a:cubicBezTo>
                  <a:cubicBezTo>
                    <a:pt x="212" y="429"/>
                    <a:pt x="212" y="429"/>
                    <a:pt x="212" y="429"/>
                  </a:cubicBezTo>
                  <a:cubicBezTo>
                    <a:pt x="196" y="429"/>
                    <a:pt x="175" y="439"/>
                    <a:pt x="165" y="452"/>
                  </a:cubicBezTo>
                  <a:cubicBezTo>
                    <a:pt x="10" y="649"/>
                    <a:pt x="10" y="649"/>
                    <a:pt x="10" y="649"/>
                  </a:cubicBezTo>
                  <a:cubicBezTo>
                    <a:pt x="0" y="661"/>
                    <a:pt x="2" y="680"/>
                    <a:pt x="14" y="690"/>
                  </a:cubicBezTo>
                  <a:cubicBezTo>
                    <a:pt x="161" y="811"/>
                    <a:pt x="161" y="811"/>
                    <a:pt x="161" y="811"/>
                  </a:cubicBezTo>
                  <a:cubicBezTo>
                    <a:pt x="173" y="821"/>
                    <a:pt x="196" y="829"/>
                    <a:pt x="212" y="829"/>
                  </a:cubicBezTo>
                  <a:cubicBezTo>
                    <a:pt x="310" y="829"/>
                    <a:pt x="310" y="829"/>
                    <a:pt x="310" y="829"/>
                  </a:cubicBezTo>
                  <a:cubicBezTo>
                    <a:pt x="326" y="829"/>
                    <a:pt x="348" y="820"/>
                    <a:pt x="360" y="809"/>
                  </a:cubicBezTo>
                  <a:cubicBezTo>
                    <a:pt x="444" y="724"/>
                    <a:pt x="444" y="724"/>
                    <a:pt x="444" y="724"/>
                  </a:cubicBezTo>
                  <a:cubicBezTo>
                    <a:pt x="456" y="713"/>
                    <a:pt x="474" y="713"/>
                    <a:pt x="485" y="724"/>
                  </a:cubicBezTo>
                  <a:cubicBezTo>
                    <a:pt x="570" y="809"/>
                    <a:pt x="570" y="809"/>
                    <a:pt x="570" y="809"/>
                  </a:cubicBezTo>
                  <a:cubicBezTo>
                    <a:pt x="581" y="820"/>
                    <a:pt x="603" y="829"/>
                    <a:pt x="619" y="829"/>
                  </a:cubicBezTo>
                  <a:cubicBezTo>
                    <a:pt x="663" y="829"/>
                    <a:pt x="663" y="829"/>
                    <a:pt x="663" y="829"/>
                  </a:cubicBezTo>
                  <a:cubicBezTo>
                    <a:pt x="679" y="829"/>
                    <a:pt x="701" y="820"/>
                    <a:pt x="713" y="809"/>
                  </a:cubicBezTo>
                  <a:cubicBezTo>
                    <a:pt x="748" y="773"/>
                    <a:pt x="748" y="773"/>
                    <a:pt x="748" y="773"/>
                  </a:cubicBezTo>
                  <a:cubicBezTo>
                    <a:pt x="760" y="762"/>
                    <a:pt x="778" y="762"/>
                    <a:pt x="789" y="773"/>
                  </a:cubicBezTo>
                  <a:cubicBezTo>
                    <a:pt x="825" y="809"/>
                    <a:pt x="825" y="809"/>
                    <a:pt x="825" y="809"/>
                  </a:cubicBezTo>
                  <a:cubicBezTo>
                    <a:pt x="836" y="820"/>
                    <a:pt x="858" y="829"/>
                    <a:pt x="874" y="829"/>
                  </a:cubicBezTo>
                  <a:cubicBezTo>
                    <a:pt x="1455" y="829"/>
                    <a:pt x="1455" y="829"/>
                    <a:pt x="1455" y="829"/>
                  </a:cubicBezTo>
                  <a:cubicBezTo>
                    <a:pt x="1471" y="829"/>
                    <a:pt x="1484" y="842"/>
                    <a:pt x="1484" y="858"/>
                  </a:cubicBezTo>
                  <a:cubicBezTo>
                    <a:pt x="1484" y="898"/>
                    <a:pt x="1484" y="898"/>
                    <a:pt x="1484" y="898"/>
                  </a:cubicBezTo>
                  <a:cubicBezTo>
                    <a:pt x="1484" y="913"/>
                    <a:pt x="1497" y="926"/>
                    <a:pt x="1513" y="926"/>
                  </a:cubicBezTo>
                  <a:cubicBezTo>
                    <a:pt x="1584" y="926"/>
                    <a:pt x="1584" y="926"/>
                    <a:pt x="1584" y="926"/>
                  </a:cubicBezTo>
                  <a:cubicBezTo>
                    <a:pt x="1599" y="926"/>
                    <a:pt x="1621" y="936"/>
                    <a:pt x="1631" y="948"/>
                  </a:cubicBezTo>
                  <a:cubicBezTo>
                    <a:pt x="1631" y="948"/>
                    <a:pt x="1771" y="1330"/>
                    <a:pt x="2223" y="1329"/>
                  </a:cubicBezTo>
                  <a:cubicBezTo>
                    <a:pt x="2590" y="1328"/>
                    <a:pt x="2887" y="1032"/>
                    <a:pt x="2887" y="665"/>
                  </a:cubicBezTo>
                  <a:cubicBezTo>
                    <a:pt x="2887" y="298"/>
                    <a:pt x="2590" y="0"/>
                    <a:pt x="2223" y="1"/>
                  </a:cubicBezTo>
                  <a:close/>
                  <a:moveTo>
                    <a:pt x="2223" y="1155"/>
                  </a:moveTo>
                  <a:cubicBezTo>
                    <a:pt x="2218" y="1155"/>
                    <a:pt x="2218" y="1155"/>
                    <a:pt x="2218" y="1155"/>
                  </a:cubicBezTo>
                  <a:cubicBezTo>
                    <a:pt x="2213" y="1155"/>
                    <a:pt x="2209" y="1142"/>
                    <a:pt x="2209" y="1126"/>
                  </a:cubicBezTo>
                  <a:cubicBezTo>
                    <a:pt x="2209" y="204"/>
                    <a:pt x="2209" y="204"/>
                    <a:pt x="2209" y="204"/>
                  </a:cubicBezTo>
                  <a:cubicBezTo>
                    <a:pt x="2209" y="188"/>
                    <a:pt x="2213" y="175"/>
                    <a:pt x="2218" y="175"/>
                  </a:cubicBezTo>
                  <a:cubicBezTo>
                    <a:pt x="2218" y="175"/>
                    <a:pt x="2218" y="175"/>
                    <a:pt x="2223" y="175"/>
                  </a:cubicBezTo>
                  <a:cubicBezTo>
                    <a:pt x="2494" y="175"/>
                    <a:pt x="2713" y="394"/>
                    <a:pt x="2713" y="665"/>
                  </a:cubicBezTo>
                  <a:cubicBezTo>
                    <a:pt x="2713" y="936"/>
                    <a:pt x="2494" y="1155"/>
                    <a:pt x="2223" y="1155"/>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grpSp>
        <p:nvGrpSpPr>
          <p:cNvPr id="104" name="Group 103"/>
          <p:cNvGrpSpPr/>
          <p:nvPr/>
        </p:nvGrpSpPr>
        <p:grpSpPr>
          <a:xfrm>
            <a:off x="6587539" y="4436706"/>
            <a:ext cx="1323267" cy="771588"/>
            <a:chOff x="6585950" y="4436706"/>
            <a:chExt cx="1323267" cy="771588"/>
          </a:xfrm>
        </p:grpSpPr>
        <p:sp>
          <p:nvSpPr>
            <p:cNvPr id="160" name="Freeform 13"/>
            <p:cNvSpPr>
              <a:spLocks noEditPoints="1"/>
            </p:cNvSpPr>
            <p:nvPr/>
          </p:nvSpPr>
          <p:spPr bwMode="auto">
            <a:xfrm>
              <a:off x="6585950" y="4436706"/>
              <a:ext cx="644482" cy="655852"/>
            </a:xfrm>
            <a:custGeom>
              <a:avLst/>
              <a:gdLst>
                <a:gd name="T0" fmla="*/ 592 w 624"/>
                <a:gd name="T1" fmla="*/ 187 h 635"/>
                <a:gd name="T2" fmla="*/ 427 w 624"/>
                <a:gd name="T3" fmla="*/ 187 h 635"/>
                <a:gd name="T4" fmla="*/ 327 w 624"/>
                <a:gd name="T5" fmla="*/ 14 h 635"/>
                <a:gd name="T6" fmla="*/ 298 w 624"/>
                <a:gd name="T7" fmla="*/ 14 h 635"/>
                <a:gd name="T8" fmla="*/ 198 w 624"/>
                <a:gd name="T9" fmla="*/ 187 h 635"/>
                <a:gd name="T10" fmla="*/ 32 w 624"/>
                <a:gd name="T11" fmla="*/ 187 h 635"/>
                <a:gd name="T12" fmla="*/ 0 w 624"/>
                <a:gd name="T13" fmla="*/ 219 h 635"/>
                <a:gd name="T14" fmla="*/ 32 w 624"/>
                <a:gd name="T15" fmla="*/ 251 h 635"/>
                <a:gd name="T16" fmla="*/ 161 w 624"/>
                <a:gd name="T17" fmla="*/ 251 h 635"/>
                <a:gd name="T18" fmla="*/ 68 w 624"/>
                <a:gd name="T19" fmla="*/ 412 h 635"/>
                <a:gd name="T20" fmla="*/ 82 w 624"/>
                <a:gd name="T21" fmla="*/ 437 h 635"/>
                <a:gd name="T22" fmla="*/ 280 w 624"/>
                <a:gd name="T23" fmla="*/ 437 h 635"/>
                <a:gd name="T24" fmla="*/ 280 w 624"/>
                <a:gd name="T25" fmla="*/ 603 h 635"/>
                <a:gd name="T26" fmla="*/ 312 w 624"/>
                <a:gd name="T27" fmla="*/ 635 h 635"/>
                <a:gd name="T28" fmla="*/ 344 w 624"/>
                <a:gd name="T29" fmla="*/ 603 h 635"/>
                <a:gd name="T30" fmla="*/ 344 w 624"/>
                <a:gd name="T31" fmla="*/ 437 h 635"/>
                <a:gd name="T32" fmla="*/ 542 w 624"/>
                <a:gd name="T33" fmla="*/ 437 h 635"/>
                <a:gd name="T34" fmla="*/ 556 w 624"/>
                <a:gd name="T35" fmla="*/ 412 h 635"/>
                <a:gd name="T36" fmla="*/ 464 w 624"/>
                <a:gd name="T37" fmla="*/ 251 h 635"/>
                <a:gd name="T38" fmla="*/ 592 w 624"/>
                <a:gd name="T39" fmla="*/ 251 h 635"/>
                <a:gd name="T40" fmla="*/ 624 w 624"/>
                <a:gd name="T41" fmla="*/ 219 h 635"/>
                <a:gd name="T42" fmla="*/ 592 w 624"/>
                <a:gd name="T43" fmla="*/ 187 h 635"/>
                <a:gd name="T44" fmla="*/ 194 w 624"/>
                <a:gd name="T45" fmla="*/ 365 h 635"/>
                <a:gd name="T46" fmla="*/ 312 w 624"/>
                <a:gd name="T47" fmla="*/ 160 h 635"/>
                <a:gd name="T48" fmla="*/ 431 w 624"/>
                <a:gd name="T49" fmla="*/ 365 h 635"/>
                <a:gd name="T50" fmla="*/ 194 w 624"/>
                <a:gd name="T51" fmla="*/ 36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635">
                  <a:moveTo>
                    <a:pt x="592" y="187"/>
                  </a:moveTo>
                  <a:cubicBezTo>
                    <a:pt x="427" y="187"/>
                    <a:pt x="427" y="187"/>
                    <a:pt x="427" y="187"/>
                  </a:cubicBezTo>
                  <a:cubicBezTo>
                    <a:pt x="327" y="14"/>
                    <a:pt x="327" y="14"/>
                    <a:pt x="327" y="14"/>
                  </a:cubicBezTo>
                  <a:cubicBezTo>
                    <a:pt x="319" y="0"/>
                    <a:pt x="306" y="0"/>
                    <a:pt x="298" y="14"/>
                  </a:cubicBezTo>
                  <a:cubicBezTo>
                    <a:pt x="198" y="187"/>
                    <a:pt x="198" y="187"/>
                    <a:pt x="198" y="187"/>
                  </a:cubicBezTo>
                  <a:cubicBezTo>
                    <a:pt x="32" y="187"/>
                    <a:pt x="32" y="187"/>
                    <a:pt x="32" y="187"/>
                  </a:cubicBezTo>
                  <a:cubicBezTo>
                    <a:pt x="15" y="187"/>
                    <a:pt x="0" y="201"/>
                    <a:pt x="0" y="219"/>
                  </a:cubicBezTo>
                  <a:cubicBezTo>
                    <a:pt x="0" y="237"/>
                    <a:pt x="15" y="251"/>
                    <a:pt x="32" y="251"/>
                  </a:cubicBezTo>
                  <a:cubicBezTo>
                    <a:pt x="161" y="251"/>
                    <a:pt x="161" y="251"/>
                    <a:pt x="161" y="251"/>
                  </a:cubicBezTo>
                  <a:cubicBezTo>
                    <a:pt x="68" y="412"/>
                    <a:pt x="68" y="412"/>
                    <a:pt x="68" y="412"/>
                  </a:cubicBezTo>
                  <a:cubicBezTo>
                    <a:pt x="60" y="426"/>
                    <a:pt x="67" y="437"/>
                    <a:pt x="82" y="437"/>
                  </a:cubicBezTo>
                  <a:cubicBezTo>
                    <a:pt x="280" y="437"/>
                    <a:pt x="280" y="437"/>
                    <a:pt x="280" y="437"/>
                  </a:cubicBezTo>
                  <a:cubicBezTo>
                    <a:pt x="280" y="603"/>
                    <a:pt x="280" y="603"/>
                    <a:pt x="280" y="603"/>
                  </a:cubicBezTo>
                  <a:cubicBezTo>
                    <a:pt x="280" y="621"/>
                    <a:pt x="295" y="635"/>
                    <a:pt x="312" y="635"/>
                  </a:cubicBezTo>
                  <a:cubicBezTo>
                    <a:pt x="330" y="635"/>
                    <a:pt x="344" y="621"/>
                    <a:pt x="344" y="603"/>
                  </a:cubicBezTo>
                  <a:cubicBezTo>
                    <a:pt x="344" y="437"/>
                    <a:pt x="344" y="437"/>
                    <a:pt x="344" y="437"/>
                  </a:cubicBezTo>
                  <a:cubicBezTo>
                    <a:pt x="542" y="437"/>
                    <a:pt x="542" y="437"/>
                    <a:pt x="542" y="437"/>
                  </a:cubicBezTo>
                  <a:cubicBezTo>
                    <a:pt x="558" y="437"/>
                    <a:pt x="564" y="426"/>
                    <a:pt x="556" y="412"/>
                  </a:cubicBezTo>
                  <a:cubicBezTo>
                    <a:pt x="464" y="251"/>
                    <a:pt x="464" y="251"/>
                    <a:pt x="464" y="251"/>
                  </a:cubicBezTo>
                  <a:cubicBezTo>
                    <a:pt x="592" y="251"/>
                    <a:pt x="592" y="251"/>
                    <a:pt x="592" y="251"/>
                  </a:cubicBezTo>
                  <a:cubicBezTo>
                    <a:pt x="610" y="251"/>
                    <a:pt x="624" y="237"/>
                    <a:pt x="624" y="219"/>
                  </a:cubicBezTo>
                  <a:cubicBezTo>
                    <a:pt x="624" y="201"/>
                    <a:pt x="610" y="187"/>
                    <a:pt x="592" y="187"/>
                  </a:cubicBezTo>
                  <a:close/>
                  <a:moveTo>
                    <a:pt x="194" y="365"/>
                  </a:moveTo>
                  <a:cubicBezTo>
                    <a:pt x="312" y="160"/>
                    <a:pt x="312" y="160"/>
                    <a:pt x="312" y="160"/>
                  </a:cubicBezTo>
                  <a:cubicBezTo>
                    <a:pt x="431" y="365"/>
                    <a:pt x="431" y="365"/>
                    <a:pt x="431" y="365"/>
                  </a:cubicBezTo>
                  <a:lnTo>
                    <a:pt x="194" y="365"/>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91" name="TextBox 190"/>
            <p:cNvSpPr txBox="1"/>
            <p:nvPr/>
          </p:nvSpPr>
          <p:spPr>
            <a:xfrm>
              <a:off x="7007570" y="4922066"/>
              <a:ext cx="901647" cy="286228"/>
            </a:xfrm>
            <a:prstGeom prst="rect">
              <a:avLst/>
            </a:prstGeom>
            <a:noFill/>
          </p:spPr>
          <p:txBody>
            <a:bodyPr wrap="none" lIns="91435" tIns="45718" rIns="91435" bIns="45718" rtlCol="0">
              <a:spAutoFit/>
            </a:bodyPr>
            <a:lstStyle/>
            <a:p>
              <a:pPr defTabSz="914363">
                <a:lnSpc>
                  <a:spcPct val="90000"/>
                </a:lnSpc>
              </a:pPr>
              <a:r>
                <a:rPr lang="en-US" sz="1400" dirty="0">
                  <a:ln>
                    <a:solidFill>
                      <a:srgbClr val="FFFFFF">
                        <a:alpha val="0"/>
                      </a:srgbClr>
                    </a:solidFill>
                  </a:ln>
                  <a:gradFill>
                    <a:gsLst>
                      <a:gs pos="0">
                        <a:srgbClr val="595959"/>
                      </a:gs>
                      <a:gs pos="86000">
                        <a:srgbClr val="595959"/>
                      </a:gs>
                    </a:gsLst>
                    <a:lin ang="5400000" scaled="0"/>
                  </a:gradFill>
                </a:rPr>
                <a:t>WS-Trust</a:t>
              </a:r>
            </a:p>
          </p:txBody>
        </p:sp>
      </p:grpSp>
      <p:grpSp>
        <p:nvGrpSpPr>
          <p:cNvPr id="105" name="Group 104"/>
          <p:cNvGrpSpPr/>
          <p:nvPr/>
        </p:nvGrpSpPr>
        <p:grpSpPr>
          <a:xfrm>
            <a:off x="6587539" y="5707402"/>
            <a:ext cx="1960045" cy="742188"/>
            <a:chOff x="6585950" y="5707402"/>
            <a:chExt cx="1960045" cy="742188"/>
          </a:xfrm>
        </p:grpSpPr>
        <p:sp>
          <p:nvSpPr>
            <p:cNvPr id="161" name="Freeform 13"/>
            <p:cNvSpPr>
              <a:spLocks noEditPoints="1"/>
            </p:cNvSpPr>
            <p:nvPr/>
          </p:nvSpPr>
          <p:spPr bwMode="auto">
            <a:xfrm>
              <a:off x="6585950" y="5707402"/>
              <a:ext cx="644482" cy="655852"/>
            </a:xfrm>
            <a:custGeom>
              <a:avLst/>
              <a:gdLst>
                <a:gd name="T0" fmla="*/ 592 w 624"/>
                <a:gd name="T1" fmla="*/ 187 h 635"/>
                <a:gd name="T2" fmla="*/ 427 w 624"/>
                <a:gd name="T3" fmla="*/ 187 h 635"/>
                <a:gd name="T4" fmla="*/ 327 w 624"/>
                <a:gd name="T5" fmla="*/ 14 h 635"/>
                <a:gd name="T6" fmla="*/ 298 w 624"/>
                <a:gd name="T7" fmla="*/ 14 h 635"/>
                <a:gd name="T8" fmla="*/ 198 w 624"/>
                <a:gd name="T9" fmla="*/ 187 h 635"/>
                <a:gd name="T10" fmla="*/ 32 w 624"/>
                <a:gd name="T11" fmla="*/ 187 h 635"/>
                <a:gd name="T12" fmla="*/ 0 w 624"/>
                <a:gd name="T13" fmla="*/ 219 h 635"/>
                <a:gd name="T14" fmla="*/ 32 w 624"/>
                <a:gd name="T15" fmla="*/ 251 h 635"/>
                <a:gd name="T16" fmla="*/ 161 w 624"/>
                <a:gd name="T17" fmla="*/ 251 h 635"/>
                <a:gd name="T18" fmla="*/ 68 w 624"/>
                <a:gd name="T19" fmla="*/ 412 h 635"/>
                <a:gd name="T20" fmla="*/ 82 w 624"/>
                <a:gd name="T21" fmla="*/ 437 h 635"/>
                <a:gd name="T22" fmla="*/ 280 w 624"/>
                <a:gd name="T23" fmla="*/ 437 h 635"/>
                <a:gd name="T24" fmla="*/ 280 w 624"/>
                <a:gd name="T25" fmla="*/ 603 h 635"/>
                <a:gd name="T26" fmla="*/ 312 w 624"/>
                <a:gd name="T27" fmla="*/ 635 h 635"/>
                <a:gd name="T28" fmla="*/ 344 w 624"/>
                <a:gd name="T29" fmla="*/ 603 h 635"/>
                <a:gd name="T30" fmla="*/ 344 w 624"/>
                <a:gd name="T31" fmla="*/ 437 h 635"/>
                <a:gd name="T32" fmla="*/ 542 w 624"/>
                <a:gd name="T33" fmla="*/ 437 h 635"/>
                <a:gd name="T34" fmla="*/ 556 w 624"/>
                <a:gd name="T35" fmla="*/ 412 h 635"/>
                <a:gd name="T36" fmla="*/ 464 w 624"/>
                <a:gd name="T37" fmla="*/ 251 h 635"/>
                <a:gd name="T38" fmla="*/ 592 w 624"/>
                <a:gd name="T39" fmla="*/ 251 h 635"/>
                <a:gd name="T40" fmla="*/ 624 w 624"/>
                <a:gd name="T41" fmla="*/ 219 h 635"/>
                <a:gd name="T42" fmla="*/ 592 w 624"/>
                <a:gd name="T43" fmla="*/ 187 h 635"/>
                <a:gd name="T44" fmla="*/ 194 w 624"/>
                <a:gd name="T45" fmla="*/ 365 h 635"/>
                <a:gd name="T46" fmla="*/ 312 w 624"/>
                <a:gd name="T47" fmla="*/ 160 h 635"/>
                <a:gd name="T48" fmla="*/ 431 w 624"/>
                <a:gd name="T49" fmla="*/ 365 h 635"/>
                <a:gd name="T50" fmla="*/ 194 w 624"/>
                <a:gd name="T51" fmla="*/ 36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635">
                  <a:moveTo>
                    <a:pt x="592" y="187"/>
                  </a:moveTo>
                  <a:cubicBezTo>
                    <a:pt x="427" y="187"/>
                    <a:pt x="427" y="187"/>
                    <a:pt x="427" y="187"/>
                  </a:cubicBezTo>
                  <a:cubicBezTo>
                    <a:pt x="327" y="14"/>
                    <a:pt x="327" y="14"/>
                    <a:pt x="327" y="14"/>
                  </a:cubicBezTo>
                  <a:cubicBezTo>
                    <a:pt x="319" y="0"/>
                    <a:pt x="306" y="0"/>
                    <a:pt x="298" y="14"/>
                  </a:cubicBezTo>
                  <a:cubicBezTo>
                    <a:pt x="198" y="187"/>
                    <a:pt x="198" y="187"/>
                    <a:pt x="198" y="187"/>
                  </a:cubicBezTo>
                  <a:cubicBezTo>
                    <a:pt x="32" y="187"/>
                    <a:pt x="32" y="187"/>
                    <a:pt x="32" y="187"/>
                  </a:cubicBezTo>
                  <a:cubicBezTo>
                    <a:pt x="15" y="187"/>
                    <a:pt x="0" y="201"/>
                    <a:pt x="0" y="219"/>
                  </a:cubicBezTo>
                  <a:cubicBezTo>
                    <a:pt x="0" y="237"/>
                    <a:pt x="15" y="251"/>
                    <a:pt x="32" y="251"/>
                  </a:cubicBezTo>
                  <a:cubicBezTo>
                    <a:pt x="161" y="251"/>
                    <a:pt x="161" y="251"/>
                    <a:pt x="161" y="251"/>
                  </a:cubicBezTo>
                  <a:cubicBezTo>
                    <a:pt x="68" y="412"/>
                    <a:pt x="68" y="412"/>
                    <a:pt x="68" y="412"/>
                  </a:cubicBezTo>
                  <a:cubicBezTo>
                    <a:pt x="60" y="426"/>
                    <a:pt x="67" y="437"/>
                    <a:pt x="82" y="437"/>
                  </a:cubicBezTo>
                  <a:cubicBezTo>
                    <a:pt x="280" y="437"/>
                    <a:pt x="280" y="437"/>
                    <a:pt x="280" y="437"/>
                  </a:cubicBezTo>
                  <a:cubicBezTo>
                    <a:pt x="280" y="603"/>
                    <a:pt x="280" y="603"/>
                    <a:pt x="280" y="603"/>
                  </a:cubicBezTo>
                  <a:cubicBezTo>
                    <a:pt x="280" y="621"/>
                    <a:pt x="295" y="635"/>
                    <a:pt x="312" y="635"/>
                  </a:cubicBezTo>
                  <a:cubicBezTo>
                    <a:pt x="330" y="635"/>
                    <a:pt x="344" y="621"/>
                    <a:pt x="344" y="603"/>
                  </a:cubicBezTo>
                  <a:cubicBezTo>
                    <a:pt x="344" y="437"/>
                    <a:pt x="344" y="437"/>
                    <a:pt x="344" y="437"/>
                  </a:cubicBezTo>
                  <a:cubicBezTo>
                    <a:pt x="542" y="437"/>
                    <a:pt x="542" y="437"/>
                    <a:pt x="542" y="437"/>
                  </a:cubicBezTo>
                  <a:cubicBezTo>
                    <a:pt x="558" y="437"/>
                    <a:pt x="564" y="426"/>
                    <a:pt x="556" y="412"/>
                  </a:cubicBezTo>
                  <a:cubicBezTo>
                    <a:pt x="464" y="251"/>
                    <a:pt x="464" y="251"/>
                    <a:pt x="464" y="251"/>
                  </a:cubicBezTo>
                  <a:cubicBezTo>
                    <a:pt x="592" y="251"/>
                    <a:pt x="592" y="251"/>
                    <a:pt x="592" y="251"/>
                  </a:cubicBezTo>
                  <a:cubicBezTo>
                    <a:pt x="610" y="251"/>
                    <a:pt x="624" y="237"/>
                    <a:pt x="624" y="219"/>
                  </a:cubicBezTo>
                  <a:cubicBezTo>
                    <a:pt x="624" y="201"/>
                    <a:pt x="610" y="187"/>
                    <a:pt x="592" y="187"/>
                  </a:cubicBezTo>
                  <a:close/>
                  <a:moveTo>
                    <a:pt x="194" y="365"/>
                  </a:moveTo>
                  <a:cubicBezTo>
                    <a:pt x="312" y="160"/>
                    <a:pt x="312" y="160"/>
                    <a:pt x="312" y="160"/>
                  </a:cubicBezTo>
                  <a:cubicBezTo>
                    <a:pt x="431" y="365"/>
                    <a:pt x="431" y="365"/>
                    <a:pt x="431" y="365"/>
                  </a:cubicBezTo>
                  <a:lnTo>
                    <a:pt x="194" y="36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93" name="TextBox 192"/>
            <p:cNvSpPr txBox="1"/>
            <p:nvPr/>
          </p:nvSpPr>
          <p:spPr>
            <a:xfrm>
              <a:off x="7007571" y="6163362"/>
              <a:ext cx="1538424" cy="286228"/>
            </a:xfrm>
            <a:prstGeom prst="rect">
              <a:avLst/>
            </a:prstGeom>
            <a:noFill/>
          </p:spPr>
          <p:txBody>
            <a:bodyPr wrap="none" lIns="91435" tIns="45718" rIns="91435" bIns="45718" rtlCol="0">
              <a:spAutoFit/>
            </a:bodyPr>
            <a:lstStyle/>
            <a:p>
              <a:pPr defTabSz="914363">
                <a:lnSpc>
                  <a:spcPct val="90000"/>
                </a:lnSpc>
              </a:pPr>
              <a:r>
                <a:rPr lang="en-US" sz="1400" dirty="0">
                  <a:ln>
                    <a:solidFill>
                      <a:srgbClr val="FFFFFF">
                        <a:alpha val="0"/>
                      </a:srgbClr>
                    </a:solidFill>
                  </a:ln>
                  <a:gradFill>
                    <a:gsLst>
                      <a:gs pos="0">
                        <a:srgbClr val="595959"/>
                      </a:gs>
                      <a:gs pos="86000">
                        <a:srgbClr val="595959"/>
                      </a:gs>
                    </a:gsLst>
                    <a:lin ang="5400000" scaled="0"/>
                  </a:gradFill>
                </a:rPr>
                <a:t>OAuth WRAP/2.0</a:t>
              </a:r>
            </a:p>
          </p:txBody>
        </p:sp>
      </p:grpSp>
      <p:sp>
        <p:nvSpPr>
          <p:cNvPr id="194" name="Right Arrow 193"/>
          <p:cNvSpPr/>
          <p:nvPr/>
        </p:nvSpPr>
        <p:spPr bwMode="auto">
          <a:xfrm flipV="1">
            <a:off x="8532945" y="6103446"/>
            <a:ext cx="1609155" cy="403614"/>
          </a:xfrm>
          <a:prstGeom prst="rightArrow">
            <a:avLst>
              <a:gd name="adj1" fmla="val 50000"/>
              <a:gd name="adj2" fmla="val 61111"/>
            </a:avLst>
          </a:prstGeom>
          <a:solidFill>
            <a:schemeClr val="accent4">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Segoe Condensed"/>
            </a:endParaRPr>
          </a:p>
        </p:txBody>
      </p:sp>
    </p:spTree>
    <p:extLst>
      <p:ext uri="{BB962C8B-B14F-4D97-AF65-F5344CB8AC3E}">
        <p14:creationId xmlns:p14="http://schemas.microsoft.com/office/powerpoint/2010/main" val="1746317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3"/>
                                        </p:tgtEl>
                                        <p:attrNameLst>
                                          <p:attrName>style.visibility</p:attrName>
                                        </p:attrNameLst>
                                      </p:cBhvr>
                                      <p:to>
                                        <p:strVal val="visible"/>
                                      </p:to>
                                    </p:set>
                                    <p:animEffect transition="in" filter="fade">
                                      <p:cBhvr>
                                        <p:cTn id="7" dur="500"/>
                                        <p:tgtEl>
                                          <p:spTgt spid="4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5"/>
                                        </p:tgtEl>
                                        <p:attrNameLst>
                                          <p:attrName>style.visibility</p:attrName>
                                        </p:attrNameLst>
                                      </p:cBhvr>
                                      <p:to>
                                        <p:strVal val="visible"/>
                                      </p:to>
                                    </p:set>
                                    <p:animEffect transition="in" filter="fade">
                                      <p:cBhvr>
                                        <p:cTn id="12" dur="500"/>
                                        <p:tgtEl>
                                          <p:spTgt spid="4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26"/>
                                        </p:tgtEl>
                                        <p:attrNameLst>
                                          <p:attrName>style.visibility</p:attrName>
                                        </p:attrNameLst>
                                      </p:cBhvr>
                                      <p:to>
                                        <p:strVal val="visible"/>
                                      </p:to>
                                    </p:set>
                                    <p:animEffect transition="in" filter="fade">
                                      <p:cBhvr>
                                        <p:cTn id="17" dur="500"/>
                                        <p:tgtEl>
                                          <p:spTgt spid="4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500"/>
                                        <p:tgtEl>
                                          <p:spTgt spid="104"/>
                                        </p:tgtEl>
                                      </p:cBhvr>
                                    </p:animEffect>
                                  </p:childTnLst>
                                </p:cTn>
                              </p:par>
                              <p:par>
                                <p:cTn id="23" presetID="10" presetClass="entr" presetSubtype="0" fill="hold"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3"/>
                                        </p:tgtEl>
                                        <p:attrNameLst>
                                          <p:attrName>style.visibility</p:attrName>
                                        </p:attrNameLst>
                                      </p:cBhvr>
                                      <p:to>
                                        <p:strVal val="visible"/>
                                      </p:to>
                                    </p:set>
                                    <p:animEffect transition="in" filter="fade">
                                      <p:cBhvr>
                                        <p:cTn id="28" dur="500"/>
                                        <p:tgtEl>
                                          <p:spTgt spid="1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fade">
                                      <p:cBhvr>
                                        <p:cTn id="31" dur="500"/>
                                        <p:tgtEl>
                                          <p:spTgt spid="17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500"/>
                                        <p:tgtEl>
                                          <p:spTgt spid="17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par>
                                <p:cTn id="38" presetID="10" presetClass="entr" presetSubtype="0" fill="hold" nodeType="withEffect">
                                  <p:stCondLst>
                                    <p:cond delay="0"/>
                                  </p:stCondLst>
                                  <p:childTnLst>
                                    <p:set>
                                      <p:cBhvr>
                                        <p:cTn id="39" dur="1" fill="hold">
                                          <p:stCondLst>
                                            <p:cond delay="0"/>
                                          </p:stCondLst>
                                        </p:cTn>
                                        <p:tgtEl>
                                          <p:spTgt spid="4120"/>
                                        </p:tgtEl>
                                        <p:attrNameLst>
                                          <p:attrName>style.visibility</p:attrName>
                                        </p:attrNameLst>
                                      </p:cBhvr>
                                      <p:to>
                                        <p:strVal val="visible"/>
                                      </p:to>
                                    </p:set>
                                    <p:animEffect transition="in" filter="fade">
                                      <p:cBhvr>
                                        <p:cTn id="40" dur="500"/>
                                        <p:tgtEl>
                                          <p:spTgt spid="41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4116"/>
                                        </p:tgtEl>
                                        <p:attrNameLst>
                                          <p:attrName>style.visibility</p:attrName>
                                        </p:attrNameLst>
                                      </p:cBhvr>
                                      <p:to>
                                        <p:strVal val="visible"/>
                                      </p:to>
                                    </p:set>
                                    <p:animEffect transition="in" filter="fade">
                                      <p:cBhvr>
                                        <p:cTn id="49" dur="500"/>
                                        <p:tgtEl>
                                          <p:spTgt spid="41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2"/>
                                        </p:tgtEl>
                                        <p:attrNameLst>
                                          <p:attrName>style.visibility</p:attrName>
                                        </p:attrNameLst>
                                      </p:cBhvr>
                                      <p:to>
                                        <p:strVal val="visible"/>
                                      </p:to>
                                    </p:set>
                                    <p:animEffect transition="in" filter="fade">
                                      <p:cBhvr>
                                        <p:cTn id="57" dur="500"/>
                                        <p:tgtEl>
                                          <p:spTgt spid="18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0"/>
                                        </p:tgtEl>
                                        <p:attrNameLst>
                                          <p:attrName>style.visibility</p:attrName>
                                        </p:attrNameLst>
                                      </p:cBhvr>
                                      <p:to>
                                        <p:strVal val="visible"/>
                                      </p:to>
                                    </p:set>
                                    <p:animEffect transition="in" filter="fade">
                                      <p:cBhvr>
                                        <p:cTn id="60" dur="500"/>
                                        <p:tgtEl>
                                          <p:spTgt spid="18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70"/>
                                        </p:tgtEl>
                                        <p:attrNameLst>
                                          <p:attrName>style.visibility</p:attrName>
                                        </p:attrNameLst>
                                      </p:cBhvr>
                                      <p:to>
                                        <p:strVal val="visible"/>
                                      </p:to>
                                    </p:set>
                                    <p:animEffect transition="in" filter="fade">
                                      <p:cBhvr>
                                        <p:cTn id="66" dur="500"/>
                                        <p:tgtEl>
                                          <p:spTgt spid="1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4"/>
                                        </p:tgtEl>
                                        <p:attrNameLst>
                                          <p:attrName>style.visibility</p:attrName>
                                        </p:attrNameLst>
                                      </p:cBhvr>
                                      <p:to>
                                        <p:strVal val="visible"/>
                                      </p:to>
                                    </p:set>
                                    <p:animEffect transition="in" filter="fade">
                                      <p:cBhvr>
                                        <p:cTn id="69" dur="500"/>
                                        <p:tgtEl>
                                          <p:spTgt spid="19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27"/>
                                        </p:tgtEl>
                                        <p:attrNameLst>
                                          <p:attrName>style.visibility</p:attrName>
                                        </p:attrNameLst>
                                      </p:cBhvr>
                                      <p:to>
                                        <p:strVal val="visible"/>
                                      </p:to>
                                    </p:set>
                                    <p:animEffect transition="in" filter="fade">
                                      <p:cBhvr>
                                        <p:cTn id="74" dur="500"/>
                                        <p:tgtEl>
                                          <p:spTgt spid="41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0"/>
                                        </p:tgtEl>
                                        <p:attrNameLst>
                                          <p:attrName>style.visibility</p:attrName>
                                        </p:attrNameLst>
                                      </p:cBhvr>
                                      <p:to>
                                        <p:strVal val="visible"/>
                                      </p:to>
                                    </p:set>
                                    <p:animEffect transition="in" filter="fade">
                                      <p:cBhvr>
                                        <p:cTn id="7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78" grpId="0" animBg="1"/>
      <p:bldP spid="180" grpId="0" animBg="1"/>
      <p:bldP spid="179" grpId="0" animBg="1"/>
      <p:bldP spid="181" grpId="0" animBg="1"/>
      <p:bldP spid="182" grpId="0" animBg="1"/>
      <p:bldP spid="19" grpId="0"/>
      <p:bldP spid="20" grpId="0"/>
      <p:bldP spid="177" grpId="0" animBg="1"/>
      <p:bldP spid="19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ight Arrow 80"/>
          <p:cNvSpPr/>
          <p:nvPr/>
        </p:nvSpPr>
        <p:spPr bwMode="auto">
          <a:xfrm rot="20730103">
            <a:off x="2113657" y="4630174"/>
            <a:ext cx="5126183" cy="435526"/>
          </a:xfrm>
          <a:prstGeom prst="rightArrow">
            <a:avLst>
              <a:gd name="adj1" fmla="val 50000"/>
              <a:gd name="adj2" fmla="val 61111"/>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solidFill>
                <a:srgbClr val="292929">
                  <a:lumMod val="75000"/>
                  <a:lumOff val="25000"/>
                </a:srgbClr>
              </a:solidFill>
            </a:endParaRPr>
          </a:p>
        </p:txBody>
      </p:sp>
      <p:sp>
        <p:nvSpPr>
          <p:cNvPr id="141" name="Right Arrow 140"/>
          <p:cNvSpPr/>
          <p:nvPr/>
        </p:nvSpPr>
        <p:spPr bwMode="auto">
          <a:xfrm rot="20140915">
            <a:off x="2011816" y="4373741"/>
            <a:ext cx="3334718" cy="435526"/>
          </a:xfrm>
          <a:prstGeom prst="rightArrow">
            <a:avLst>
              <a:gd name="adj1" fmla="val 50000"/>
              <a:gd name="adj2" fmla="val 61111"/>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solidFill>
                <a:srgbClr val="292929">
                  <a:lumMod val="75000"/>
                  <a:lumOff val="25000"/>
                </a:srgbClr>
              </a:solidFill>
            </a:endParaRPr>
          </a:p>
        </p:txBody>
      </p:sp>
      <p:sp>
        <p:nvSpPr>
          <p:cNvPr id="105" name="Oval Blue"/>
          <p:cNvSpPr>
            <a:spLocks noChangeAspect="1"/>
          </p:cNvSpPr>
          <p:nvPr/>
        </p:nvSpPr>
        <p:spPr bwMode="auto">
          <a:xfrm rot="5400000">
            <a:off x="1193875" y="5584636"/>
            <a:ext cx="568284" cy="1938386"/>
          </a:xfrm>
          <a:prstGeom prst="rect">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sp>
        <p:nvSpPr>
          <p:cNvPr id="30" name="Oval 40"/>
          <p:cNvSpPr/>
          <p:nvPr/>
        </p:nvSpPr>
        <p:spPr bwMode="auto">
          <a:xfrm rot="16200000">
            <a:off x="7320003" y="3178870"/>
            <a:ext cx="878275" cy="1322189"/>
          </a:xfrm>
          <a:custGeom>
            <a:avLst/>
            <a:gdLst/>
            <a:ahLst/>
            <a:cxnLst/>
            <a:rect l="l" t="t" r="r" b="b"/>
            <a:pathLst>
              <a:path w="1722466" h="2062880">
                <a:moveTo>
                  <a:pt x="861233" y="1937150"/>
                </a:moveTo>
                <a:cubicBezTo>
                  <a:pt x="747514" y="1937150"/>
                  <a:pt x="655327" y="1960701"/>
                  <a:pt x="655327" y="1989752"/>
                </a:cubicBezTo>
                <a:cubicBezTo>
                  <a:pt x="655327" y="2018803"/>
                  <a:pt x="747514" y="2042354"/>
                  <a:pt x="861233" y="2042354"/>
                </a:cubicBezTo>
                <a:cubicBezTo>
                  <a:pt x="974952" y="2042354"/>
                  <a:pt x="1067139" y="2018803"/>
                  <a:pt x="1067139" y="1989752"/>
                </a:cubicBezTo>
                <a:cubicBezTo>
                  <a:pt x="1067139" y="1960701"/>
                  <a:pt x="974952" y="1937150"/>
                  <a:pt x="861233" y="1937150"/>
                </a:cubicBezTo>
                <a:close/>
                <a:moveTo>
                  <a:pt x="474194" y="1595858"/>
                </a:moveTo>
                <a:lnTo>
                  <a:pt x="472390" y="1600429"/>
                </a:lnTo>
                <a:cubicBezTo>
                  <a:pt x="472390" y="1654797"/>
                  <a:pt x="644910" y="1698870"/>
                  <a:pt x="857725" y="1698870"/>
                </a:cubicBezTo>
                <a:cubicBezTo>
                  <a:pt x="1070539" y="1698870"/>
                  <a:pt x="1243059" y="1654797"/>
                  <a:pt x="1243059" y="1600429"/>
                </a:cubicBezTo>
                <a:cubicBezTo>
                  <a:pt x="1243059" y="1598811"/>
                  <a:pt x="1242906" y="1597202"/>
                  <a:pt x="1241255" y="1595858"/>
                </a:cubicBezTo>
                <a:cubicBezTo>
                  <a:pt x="1232698" y="1645845"/>
                  <a:pt x="1064171" y="1685414"/>
                  <a:pt x="857725" y="1685414"/>
                </a:cubicBezTo>
                <a:cubicBezTo>
                  <a:pt x="651278" y="1685414"/>
                  <a:pt x="482751" y="1645845"/>
                  <a:pt x="474194" y="1595858"/>
                </a:cubicBezTo>
                <a:close/>
                <a:moveTo>
                  <a:pt x="861233" y="20523"/>
                </a:moveTo>
                <a:cubicBezTo>
                  <a:pt x="446350" y="20523"/>
                  <a:pt x="110021" y="102497"/>
                  <a:pt x="110021" y="203617"/>
                </a:cubicBezTo>
                <a:cubicBezTo>
                  <a:pt x="110021" y="304737"/>
                  <a:pt x="446350" y="386711"/>
                  <a:pt x="861233" y="386711"/>
                </a:cubicBezTo>
                <a:cubicBezTo>
                  <a:pt x="1276116" y="386711"/>
                  <a:pt x="1612445" y="304737"/>
                  <a:pt x="1612445" y="203617"/>
                </a:cubicBezTo>
                <a:cubicBezTo>
                  <a:pt x="1612445" y="102497"/>
                  <a:pt x="1276116" y="20523"/>
                  <a:pt x="861233" y="20523"/>
                </a:cubicBezTo>
                <a:close/>
                <a:moveTo>
                  <a:pt x="861233" y="0"/>
                </a:moveTo>
                <a:cubicBezTo>
                  <a:pt x="1336879" y="0"/>
                  <a:pt x="1722466" y="98506"/>
                  <a:pt x="1722466" y="220019"/>
                </a:cubicBezTo>
                <a:lnTo>
                  <a:pt x="1720940" y="227742"/>
                </a:lnTo>
                <a:lnTo>
                  <a:pt x="1722465" y="227742"/>
                </a:lnTo>
                <a:lnTo>
                  <a:pt x="1718849" y="238319"/>
                </a:lnTo>
                <a:cubicBezTo>
                  <a:pt x="1718753" y="240702"/>
                  <a:pt x="1717917" y="242876"/>
                  <a:pt x="1716605" y="244883"/>
                </a:cubicBezTo>
                <a:lnTo>
                  <a:pt x="1572468" y="666477"/>
                </a:lnTo>
                <a:lnTo>
                  <a:pt x="1570303" y="660990"/>
                </a:lnTo>
                <a:cubicBezTo>
                  <a:pt x="1554590" y="752777"/>
                  <a:pt x="1245138" y="825435"/>
                  <a:pt x="866059" y="825435"/>
                </a:cubicBezTo>
                <a:cubicBezTo>
                  <a:pt x="486980" y="825435"/>
                  <a:pt x="177528" y="752777"/>
                  <a:pt x="161815" y="660990"/>
                </a:cubicBezTo>
                <a:lnTo>
                  <a:pt x="158503" y="669384"/>
                </a:lnTo>
                <a:cubicBezTo>
                  <a:pt x="158503" y="769214"/>
                  <a:pt x="475287" y="850143"/>
                  <a:pt x="866059" y="850143"/>
                </a:cubicBezTo>
                <a:cubicBezTo>
                  <a:pt x="1207565" y="850143"/>
                  <a:pt x="1492563" y="788334"/>
                  <a:pt x="1558933" y="706066"/>
                </a:cubicBezTo>
                <a:lnTo>
                  <a:pt x="1400536" y="1169371"/>
                </a:lnTo>
                <a:lnTo>
                  <a:pt x="1400092" y="1168244"/>
                </a:lnTo>
                <a:cubicBezTo>
                  <a:pt x="1388176" y="1237847"/>
                  <a:pt x="1153517" y="1292944"/>
                  <a:pt x="866059" y="1292944"/>
                </a:cubicBezTo>
                <a:cubicBezTo>
                  <a:pt x="578601" y="1292944"/>
                  <a:pt x="343942" y="1237847"/>
                  <a:pt x="332027" y="1168244"/>
                </a:cubicBezTo>
                <a:lnTo>
                  <a:pt x="329515" y="1174609"/>
                </a:lnTo>
                <a:cubicBezTo>
                  <a:pt x="329515" y="1250311"/>
                  <a:pt x="569734" y="1311680"/>
                  <a:pt x="866059" y="1311680"/>
                </a:cubicBezTo>
                <a:cubicBezTo>
                  <a:pt x="1120811" y="1311680"/>
                  <a:pt x="1334096" y="1266323"/>
                  <a:pt x="1388360" y="1204984"/>
                </a:cubicBezTo>
                <a:lnTo>
                  <a:pt x="1118504" y="1994302"/>
                </a:lnTo>
                <a:cubicBezTo>
                  <a:pt x="1119455" y="1995076"/>
                  <a:pt x="1119527" y="1995983"/>
                  <a:pt x="1119527" y="1996894"/>
                </a:cubicBezTo>
                <a:cubicBezTo>
                  <a:pt x="1119527" y="2033337"/>
                  <a:pt x="1003885" y="2062880"/>
                  <a:pt x="861233" y="2062880"/>
                </a:cubicBezTo>
                <a:cubicBezTo>
                  <a:pt x="718581" y="2062880"/>
                  <a:pt x="602939" y="2033337"/>
                  <a:pt x="602939" y="1996894"/>
                </a:cubicBezTo>
                <a:lnTo>
                  <a:pt x="603961" y="1994304"/>
                </a:lnTo>
                <a:lnTo>
                  <a:pt x="5859" y="244879"/>
                </a:lnTo>
                <a:cubicBezTo>
                  <a:pt x="4549" y="242875"/>
                  <a:pt x="3714" y="240705"/>
                  <a:pt x="3619" y="238326"/>
                </a:cubicBezTo>
                <a:lnTo>
                  <a:pt x="0" y="227742"/>
                </a:lnTo>
                <a:lnTo>
                  <a:pt x="1526" y="227742"/>
                </a:lnTo>
                <a:cubicBezTo>
                  <a:pt x="181" y="225270"/>
                  <a:pt x="0" y="222650"/>
                  <a:pt x="0" y="220019"/>
                </a:cubicBezTo>
                <a:cubicBezTo>
                  <a:pt x="0" y="98506"/>
                  <a:pt x="385587" y="0"/>
                  <a:pt x="861233"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ts val="200"/>
              </a:spcBef>
              <a:spcAft>
                <a:spcPct val="0"/>
              </a:spcAft>
            </a:pPr>
            <a:endParaRPr lang="en-US" sz="2800" dirty="0">
              <a:ln>
                <a:solidFill>
                  <a:srgbClr val="FFFFFF">
                    <a:alpha val="0"/>
                  </a:srgbClr>
                </a:solidFill>
              </a:ln>
              <a:solidFill>
                <a:srgbClr val="FFFFFF"/>
              </a:solidFill>
            </a:endParaRPr>
          </a:p>
        </p:txBody>
      </p:sp>
      <p:sp>
        <p:nvSpPr>
          <p:cNvPr id="2" name="Title 1"/>
          <p:cNvSpPr>
            <a:spLocks noGrp="1"/>
          </p:cNvSpPr>
          <p:nvPr>
            <p:ph type="title"/>
          </p:nvPr>
        </p:nvSpPr>
        <p:spPr>
          <a:xfrm>
            <a:off x="520701" y="228600"/>
            <a:ext cx="11669713" cy="581698"/>
          </a:xfrm>
        </p:spPr>
        <p:txBody>
          <a:bodyPr/>
          <a:lstStyle/>
          <a:p>
            <a:r>
              <a:rPr lang="en-US" sz="4200" dirty="0"/>
              <a:t>Authenticating Users from Web and Social Providers</a:t>
            </a:r>
          </a:p>
        </p:txBody>
      </p:sp>
      <p:grpSp>
        <p:nvGrpSpPr>
          <p:cNvPr id="14" name="Group 13"/>
          <p:cNvGrpSpPr/>
          <p:nvPr/>
        </p:nvGrpSpPr>
        <p:grpSpPr>
          <a:xfrm>
            <a:off x="5087888" y="4194868"/>
            <a:ext cx="3693175" cy="2190515"/>
            <a:chOff x="5086299" y="4194867"/>
            <a:chExt cx="3693175" cy="2190515"/>
          </a:xfrm>
        </p:grpSpPr>
        <p:sp>
          <p:nvSpPr>
            <p:cNvPr id="152" name="Rectangle 151"/>
            <p:cNvSpPr/>
            <p:nvPr/>
          </p:nvSpPr>
          <p:spPr bwMode="auto">
            <a:xfrm>
              <a:off x="5086299" y="5314320"/>
              <a:ext cx="3693175" cy="991303"/>
            </a:xfrm>
            <a:prstGeom prst="rect">
              <a:avLst/>
            </a:prstGeom>
            <a:solidFill>
              <a:schemeClr val="bg1">
                <a:lumMod val="85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1600" dirty="0">
                <a:solidFill>
                  <a:srgbClr val="DDDDDD">
                    <a:lumMod val="50000"/>
                    <a:alpha val="99000"/>
                  </a:srgbClr>
                </a:solidFill>
              </a:endParaRPr>
            </a:p>
          </p:txBody>
        </p:sp>
        <p:sp>
          <p:nvSpPr>
            <p:cNvPr id="16" name="Down Arrow 15"/>
            <p:cNvSpPr/>
            <p:nvPr/>
          </p:nvSpPr>
          <p:spPr bwMode="auto">
            <a:xfrm flipV="1">
              <a:off x="5639571" y="4194867"/>
              <a:ext cx="484632" cy="1119453"/>
            </a:xfrm>
            <a:prstGeom prst="downArrow">
              <a:avLst/>
            </a:prstGeom>
            <a:solidFill>
              <a:schemeClr val="bg1">
                <a:lumMod val="85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DDDDDD">
                    <a:lumMod val="50000"/>
                    <a:alpha val="99000"/>
                  </a:srgbClr>
                </a:solidFill>
              </a:endParaRPr>
            </a:p>
          </p:txBody>
        </p:sp>
        <p:sp>
          <p:nvSpPr>
            <p:cNvPr id="71" name="Down Arrow 70"/>
            <p:cNvSpPr/>
            <p:nvPr/>
          </p:nvSpPr>
          <p:spPr bwMode="auto">
            <a:xfrm flipV="1">
              <a:off x="7515235" y="4194867"/>
              <a:ext cx="484632" cy="1119452"/>
            </a:xfrm>
            <a:prstGeom prst="downArrow">
              <a:avLst/>
            </a:prstGeom>
            <a:solidFill>
              <a:schemeClr val="bg1">
                <a:lumMod val="85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DDDDDD">
                    <a:lumMod val="50000"/>
                    <a:alpha val="99000"/>
                  </a:srgbClr>
                </a:solidFill>
              </a:endParaRPr>
            </a:p>
          </p:txBody>
        </p:sp>
        <p:sp>
          <p:nvSpPr>
            <p:cNvPr id="17" name="TextBox 16"/>
            <p:cNvSpPr txBox="1"/>
            <p:nvPr/>
          </p:nvSpPr>
          <p:spPr>
            <a:xfrm>
              <a:off x="5086299" y="5314320"/>
              <a:ext cx="3449983" cy="1071062"/>
            </a:xfrm>
            <a:prstGeom prst="rect">
              <a:avLst/>
            </a:prstGeom>
            <a:noFill/>
          </p:spPr>
          <p:txBody>
            <a:bodyPr wrap="none" lIns="91440" tIns="91440" rIns="91440" bIns="91440" rtlCol="0">
              <a:spAutoFit/>
            </a:bodyPr>
            <a:lstStyle/>
            <a:p>
              <a:pPr defTabSz="914363">
                <a:lnSpc>
                  <a:spcPct val="80000"/>
                </a:lnSpc>
              </a:pPr>
              <a:r>
                <a:rPr lang="en-US" sz="3600" spc="-100" dirty="0">
                  <a:ln>
                    <a:solidFill>
                      <a:srgbClr val="FFFFFF">
                        <a:alpha val="0"/>
                      </a:srgbClr>
                    </a:solidFill>
                  </a:ln>
                  <a:solidFill>
                    <a:srgbClr val="00AEEF">
                      <a:alpha val="99000"/>
                    </a:srgbClr>
                  </a:solidFill>
                  <a:latin typeface="Segoe UI Light" pitchFamily="34" charset="0"/>
                </a:rPr>
                <a:t>Sign-up and </a:t>
              </a:r>
              <a:br>
                <a:rPr lang="en-US" sz="3600" spc="-100" dirty="0">
                  <a:ln>
                    <a:solidFill>
                      <a:srgbClr val="FFFFFF">
                        <a:alpha val="0"/>
                      </a:srgbClr>
                    </a:solidFill>
                  </a:ln>
                  <a:solidFill>
                    <a:srgbClr val="00AEEF">
                      <a:alpha val="99000"/>
                    </a:srgbClr>
                  </a:solidFill>
                  <a:latin typeface="Segoe UI Light" pitchFamily="34" charset="0"/>
                </a:rPr>
              </a:br>
              <a:r>
                <a:rPr lang="en-US" sz="3600" spc="-100" dirty="0">
                  <a:ln>
                    <a:solidFill>
                      <a:srgbClr val="FFFFFF">
                        <a:alpha val="0"/>
                      </a:srgbClr>
                    </a:solidFill>
                  </a:ln>
                  <a:solidFill>
                    <a:srgbClr val="00AEEF">
                      <a:alpha val="99000"/>
                    </a:srgbClr>
                  </a:solidFill>
                  <a:latin typeface="Segoe UI Light" pitchFamily="34" charset="0"/>
                </a:rPr>
                <a:t>claims enrichment</a:t>
              </a:r>
            </a:p>
          </p:txBody>
        </p:sp>
      </p:grpSp>
      <p:grpSp>
        <p:nvGrpSpPr>
          <p:cNvPr id="54" name="Group 53"/>
          <p:cNvGrpSpPr/>
          <p:nvPr/>
        </p:nvGrpSpPr>
        <p:grpSpPr>
          <a:xfrm>
            <a:off x="520699" y="1912927"/>
            <a:ext cx="986817" cy="986816"/>
            <a:chOff x="1546018" y="1304764"/>
            <a:chExt cx="763524" cy="763524"/>
          </a:xfrm>
        </p:grpSpPr>
        <p:sp>
          <p:nvSpPr>
            <p:cNvPr id="55" name="Oval Blue"/>
            <p:cNvSpPr>
              <a:spLocks noChangeAspect="1"/>
            </p:cNvSpPr>
            <p:nvPr/>
          </p:nvSpPr>
          <p:spPr bwMode="auto">
            <a:xfrm>
              <a:off x="1546018" y="1304764"/>
              <a:ext cx="763524" cy="763524"/>
            </a:xfrm>
            <a:prstGeom prst="rect">
              <a:avLst/>
            </a:prstGeom>
            <a:solidFill>
              <a:schemeClr val="bg1">
                <a:lumMod val="85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grpSp>
          <p:nvGrpSpPr>
            <p:cNvPr id="57" name="Group 56"/>
            <p:cNvGrpSpPr/>
            <p:nvPr/>
          </p:nvGrpSpPr>
          <p:grpSpPr bwMode="black">
            <a:xfrm>
              <a:off x="1729258" y="1488056"/>
              <a:ext cx="397044" cy="396940"/>
              <a:chOff x="3249834" y="963808"/>
              <a:chExt cx="1000896" cy="1000896"/>
            </a:xfrm>
          </p:grpSpPr>
          <p:sp>
            <p:nvSpPr>
              <p:cNvPr id="60"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chemeClr val="accent6"/>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rgbClr val="292929">
                      <a:lumMod val="50000"/>
                    </a:srgbClr>
                  </a:solidFill>
                  <a:latin typeface="Segoe Light" pitchFamily="34" charset="0"/>
                </a:endParaRPr>
              </a:p>
            </p:txBody>
          </p:sp>
          <p:sp>
            <p:nvSpPr>
              <p:cNvPr id="61"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grpSp>
      <p:grpSp>
        <p:nvGrpSpPr>
          <p:cNvPr id="63" name="Group 62"/>
          <p:cNvGrpSpPr/>
          <p:nvPr/>
        </p:nvGrpSpPr>
        <p:grpSpPr>
          <a:xfrm>
            <a:off x="1645030" y="1912927"/>
            <a:ext cx="986817" cy="986816"/>
            <a:chOff x="4079927" y="1556792"/>
            <a:chExt cx="763524" cy="763524"/>
          </a:xfrm>
        </p:grpSpPr>
        <p:sp>
          <p:nvSpPr>
            <p:cNvPr id="68" name="Oval Blue"/>
            <p:cNvSpPr>
              <a:spLocks noChangeAspect="1"/>
            </p:cNvSpPr>
            <p:nvPr/>
          </p:nvSpPr>
          <p:spPr bwMode="auto">
            <a:xfrm>
              <a:off x="4079927" y="1556792"/>
              <a:ext cx="763524" cy="763524"/>
            </a:xfrm>
            <a:prstGeom prst="rect">
              <a:avLst/>
            </a:prstGeom>
            <a:solidFill>
              <a:schemeClr val="bg1">
                <a:lumMod val="85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grpSp>
          <p:nvGrpSpPr>
            <p:cNvPr id="69" name="Group 68"/>
            <p:cNvGrpSpPr/>
            <p:nvPr/>
          </p:nvGrpSpPr>
          <p:grpSpPr>
            <a:xfrm>
              <a:off x="4146687" y="1706533"/>
              <a:ext cx="505841" cy="476163"/>
              <a:chOff x="4985657" y="7068129"/>
              <a:chExt cx="592808" cy="558028"/>
            </a:xfrm>
          </p:grpSpPr>
          <p:sp>
            <p:nvSpPr>
              <p:cNvPr id="70" name="Freeform 79"/>
              <p:cNvSpPr>
                <a:spLocks noEditPoints="1"/>
              </p:cNvSpPr>
              <p:nvPr/>
            </p:nvSpPr>
            <p:spPr bwMode="black">
              <a:xfrm>
                <a:off x="5128768" y="7068129"/>
                <a:ext cx="449697" cy="558028"/>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6"/>
              </a:solidFill>
              <a:ln>
                <a:noFill/>
              </a:ln>
              <a:extLst/>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
            <p:nvSpPr>
              <p:cNvPr id="72" name="Right Arrow 71"/>
              <p:cNvSpPr/>
              <p:nvPr/>
            </p:nvSpPr>
            <p:spPr bwMode="auto">
              <a:xfrm>
                <a:off x="4985657" y="7206343"/>
                <a:ext cx="370114" cy="261257"/>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nvGrpSpPr>
          <p:cNvPr id="73" name="Group 72"/>
          <p:cNvGrpSpPr/>
          <p:nvPr/>
        </p:nvGrpSpPr>
        <p:grpSpPr>
          <a:xfrm>
            <a:off x="3893692" y="1912927"/>
            <a:ext cx="986817" cy="986816"/>
            <a:chOff x="9928721" y="1628800"/>
            <a:chExt cx="763524" cy="763524"/>
          </a:xfrm>
        </p:grpSpPr>
        <p:sp>
          <p:nvSpPr>
            <p:cNvPr id="74" name="Oval Blue"/>
            <p:cNvSpPr>
              <a:spLocks noChangeAspect="1"/>
            </p:cNvSpPr>
            <p:nvPr/>
          </p:nvSpPr>
          <p:spPr bwMode="auto">
            <a:xfrm>
              <a:off x="9928721" y="1628800"/>
              <a:ext cx="763524" cy="763524"/>
            </a:xfrm>
            <a:prstGeom prst="rect">
              <a:avLst/>
            </a:prstGeom>
            <a:solidFill>
              <a:schemeClr val="bg1">
                <a:lumMod val="85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pic>
          <p:nvPicPr>
            <p:cNvPr id="75" name="Yahoo"/>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060522" y="1830246"/>
              <a:ext cx="569373" cy="360632"/>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76" name="Group 75"/>
          <p:cNvGrpSpPr/>
          <p:nvPr/>
        </p:nvGrpSpPr>
        <p:grpSpPr>
          <a:xfrm>
            <a:off x="2769361" y="1912927"/>
            <a:ext cx="986817" cy="986816"/>
            <a:chOff x="9928721" y="1088740"/>
            <a:chExt cx="763524" cy="763524"/>
          </a:xfrm>
        </p:grpSpPr>
        <p:sp>
          <p:nvSpPr>
            <p:cNvPr id="77" name="Oval Blue"/>
            <p:cNvSpPr>
              <a:spLocks noChangeAspect="1"/>
            </p:cNvSpPr>
            <p:nvPr/>
          </p:nvSpPr>
          <p:spPr bwMode="auto">
            <a:xfrm>
              <a:off x="9928721" y="1088740"/>
              <a:ext cx="763524" cy="763524"/>
            </a:xfrm>
            <a:prstGeom prst="rect">
              <a:avLst/>
            </a:prstGeom>
            <a:solidFill>
              <a:schemeClr val="bg1">
                <a:lumMod val="85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pic>
          <p:nvPicPr>
            <p:cNvPr id="78" name="Google" descr="C:\Users\vittorib\Pictures\118003-matte-blue-and-white-square-icon-social-media-logos-google-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9090" y="1199109"/>
              <a:ext cx="542787" cy="542787"/>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79" name="Rectangle 78"/>
          <p:cNvSpPr/>
          <p:nvPr/>
        </p:nvSpPr>
        <p:spPr bwMode="auto">
          <a:xfrm>
            <a:off x="520700" y="4202504"/>
            <a:ext cx="2103120" cy="2103120"/>
          </a:xfrm>
          <a:prstGeom prst="rect">
            <a:avLst/>
          </a:prstGeom>
          <a:solidFill>
            <a:schemeClr val="bg1">
              <a:lumMod val="85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DDDDDD">
                  <a:lumMod val="50000"/>
                  <a:alpha val="99000"/>
                </a:srgbClr>
              </a:solidFill>
            </a:endParaRPr>
          </a:p>
        </p:txBody>
      </p:sp>
      <p:sp>
        <p:nvSpPr>
          <p:cNvPr id="82" name="Right Arrow 81"/>
          <p:cNvSpPr/>
          <p:nvPr/>
        </p:nvSpPr>
        <p:spPr bwMode="auto">
          <a:xfrm rot="16200000">
            <a:off x="458230" y="3588239"/>
            <a:ext cx="1812514" cy="435526"/>
          </a:xfrm>
          <a:prstGeom prst="rightArrow">
            <a:avLst>
              <a:gd name="adj1" fmla="val 50000"/>
              <a:gd name="adj2" fmla="val 611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solidFill>
                <a:srgbClr val="292929">
                  <a:lumMod val="75000"/>
                  <a:lumOff val="25000"/>
                </a:srgbClr>
              </a:solidFill>
            </a:endParaRPr>
          </a:p>
        </p:txBody>
      </p:sp>
      <p:grpSp>
        <p:nvGrpSpPr>
          <p:cNvPr id="83" name="Group 82"/>
          <p:cNvGrpSpPr/>
          <p:nvPr/>
        </p:nvGrpSpPr>
        <p:grpSpPr>
          <a:xfrm>
            <a:off x="1213531" y="4689842"/>
            <a:ext cx="1043866" cy="771107"/>
            <a:chOff x="-649698" y="1228115"/>
            <a:chExt cx="1168810" cy="863403"/>
          </a:xfrm>
        </p:grpSpPr>
        <p:grpSp>
          <p:nvGrpSpPr>
            <p:cNvPr id="84" name="Group 83"/>
            <p:cNvGrpSpPr/>
            <p:nvPr/>
          </p:nvGrpSpPr>
          <p:grpSpPr>
            <a:xfrm>
              <a:off x="-649698" y="1228115"/>
              <a:ext cx="1168810" cy="863403"/>
              <a:chOff x="-1631694" y="803378"/>
              <a:chExt cx="1168810" cy="863403"/>
            </a:xfrm>
          </p:grpSpPr>
          <p:sp>
            <p:nvSpPr>
              <p:cNvPr id="86" name="Rectangle 85"/>
              <p:cNvSpPr/>
              <p:nvPr/>
            </p:nvSpPr>
            <p:spPr bwMode="auto">
              <a:xfrm>
                <a:off x="-1595493" y="940789"/>
                <a:ext cx="1109718" cy="7134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 name="Freeform 6"/>
              <p:cNvSpPr>
                <a:spLocks noEditPoints="1"/>
              </p:cNvSpPr>
              <p:nvPr/>
            </p:nvSpPr>
            <p:spPr bwMode="auto">
              <a:xfrm>
                <a:off x="-1631694" y="803378"/>
                <a:ext cx="1168810" cy="863403"/>
              </a:xfrm>
              <a:custGeom>
                <a:avLst/>
                <a:gdLst>
                  <a:gd name="T0" fmla="*/ 917 w 946"/>
                  <a:gd name="T1" fmla="*/ 0 h 699"/>
                  <a:gd name="T2" fmla="*/ 29 w 946"/>
                  <a:gd name="T3" fmla="*/ 0 h 699"/>
                  <a:gd name="T4" fmla="*/ 0 w 946"/>
                  <a:gd name="T5" fmla="*/ 29 h 699"/>
                  <a:gd name="T6" fmla="*/ 0 w 946"/>
                  <a:gd name="T7" fmla="*/ 670 h 699"/>
                  <a:gd name="T8" fmla="*/ 29 w 946"/>
                  <a:gd name="T9" fmla="*/ 699 h 699"/>
                  <a:gd name="T10" fmla="*/ 917 w 946"/>
                  <a:gd name="T11" fmla="*/ 699 h 699"/>
                  <a:gd name="T12" fmla="*/ 946 w 946"/>
                  <a:gd name="T13" fmla="*/ 670 h 699"/>
                  <a:gd name="T14" fmla="*/ 946 w 946"/>
                  <a:gd name="T15" fmla="*/ 29 h 699"/>
                  <a:gd name="T16" fmla="*/ 917 w 946"/>
                  <a:gd name="T17" fmla="*/ 0 h 699"/>
                  <a:gd name="T18" fmla="*/ 910 w 946"/>
                  <a:gd name="T19" fmla="*/ 668 h 699"/>
                  <a:gd name="T20" fmla="*/ 36 w 946"/>
                  <a:gd name="T21" fmla="*/ 668 h 699"/>
                  <a:gd name="T22" fmla="*/ 36 w 946"/>
                  <a:gd name="T23" fmla="*/ 134 h 699"/>
                  <a:gd name="T24" fmla="*/ 910 w 946"/>
                  <a:gd name="T25" fmla="*/ 134 h 699"/>
                  <a:gd name="T26" fmla="*/ 910 w 946"/>
                  <a:gd name="T27" fmla="*/ 668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6" h="699">
                    <a:moveTo>
                      <a:pt x="917" y="0"/>
                    </a:moveTo>
                    <a:cubicBezTo>
                      <a:pt x="29" y="0"/>
                      <a:pt x="29" y="0"/>
                      <a:pt x="29" y="0"/>
                    </a:cubicBezTo>
                    <a:cubicBezTo>
                      <a:pt x="13" y="0"/>
                      <a:pt x="0" y="13"/>
                      <a:pt x="0" y="29"/>
                    </a:cubicBezTo>
                    <a:cubicBezTo>
                      <a:pt x="0" y="670"/>
                      <a:pt x="0" y="670"/>
                      <a:pt x="0" y="670"/>
                    </a:cubicBezTo>
                    <a:cubicBezTo>
                      <a:pt x="0" y="686"/>
                      <a:pt x="13" y="699"/>
                      <a:pt x="29" y="699"/>
                    </a:cubicBezTo>
                    <a:cubicBezTo>
                      <a:pt x="917" y="699"/>
                      <a:pt x="917" y="699"/>
                      <a:pt x="917" y="699"/>
                    </a:cubicBezTo>
                    <a:cubicBezTo>
                      <a:pt x="933" y="699"/>
                      <a:pt x="946" y="686"/>
                      <a:pt x="946" y="670"/>
                    </a:cubicBezTo>
                    <a:cubicBezTo>
                      <a:pt x="946" y="29"/>
                      <a:pt x="946" y="29"/>
                      <a:pt x="946" y="29"/>
                    </a:cubicBezTo>
                    <a:cubicBezTo>
                      <a:pt x="946" y="13"/>
                      <a:pt x="933" y="0"/>
                      <a:pt x="917" y="0"/>
                    </a:cubicBezTo>
                    <a:close/>
                    <a:moveTo>
                      <a:pt x="910" y="668"/>
                    </a:moveTo>
                    <a:cubicBezTo>
                      <a:pt x="36" y="668"/>
                      <a:pt x="36" y="668"/>
                      <a:pt x="36" y="668"/>
                    </a:cubicBezTo>
                    <a:cubicBezTo>
                      <a:pt x="36" y="134"/>
                      <a:pt x="36" y="134"/>
                      <a:pt x="36" y="134"/>
                    </a:cubicBezTo>
                    <a:cubicBezTo>
                      <a:pt x="910" y="134"/>
                      <a:pt x="910" y="134"/>
                      <a:pt x="910" y="134"/>
                    </a:cubicBezTo>
                    <a:lnTo>
                      <a:pt x="910" y="66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pic>
          <p:nvPicPr>
            <p:cNvPr id="85" name="Picture 3"/>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284368" y="1502379"/>
              <a:ext cx="552450" cy="468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382347" y="4928769"/>
            <a:ext cx="1043866" cy="771107"/>
            <a:chOff x="1380759" y="4928768"/>
            <a:chExt cx="1043866" cy="771107"/>
          </a:xfrm>
        </p:grpSpPr>
        <p:grpSp>
          <p:nvGrpSpPr>
            <p:cNvPr id="107" name="Group 106"/>
            <p:cNvGrpSpPr/>
            <p:nvPr/>
          </p:nvGrpSpPr>
          <p:grpSpPr>
            <a:xfrm>
              <a:off x="1380759" y="4928768"/>
              <a:ext cx="1043866" cy="771107"/>
              <a:chOff x="-1631694" y="803378"/>
              <a:chExt cx="1168810" cy="863403"/>
            </a:xfrm>
          </p:grpSpPr>
          <p:sp>
            <p:nvSpPr>
              <p:cNvPr id="109" name="Rectangle 108"/>
              <p:cNvSpPr/>
              <p:nvPr/>
            </p:nvSpPr>
            <p:spPr bwMode="auto">
              <a:xfrm>
                <a:off x="-1595493" y="940789"/>
                <a:ext cx="1109718" cy="7134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0" name="Freeform 6"/>
              <p:cNvSpPr>
                <a:spLocks noEditPoints="1"/>
              </p:cNvSpPr>
              <p:nvPr/>
            </p:nvSpPr>
            <p:spPr bwMode="auto">
              <a:xfrm>
                <a:off x="-1631694" y="803378"/>
                <a:ext cx="1168810" cy="863403"/>
              </a:xfrm>
              <a:custGeom>
                <a:avLst/>
                <a:gdLst>
                  <a:gd name="T0" fmla="*/ 917 w 946"/>
                  <a:gd name="T1" fmla="*/ 0 h 699"/>
                  <a:gd name="T2" fmla="*/ 29 w 946"/>
                  <a:gd name="T3" fmla="*/ 0 h 699"/>
                  <a:gd name="T4" fmla="*/ 0 w 946"/>
                  <a:gd name="T5" fmla="*/ 29 h 699"/>
                  <a:gd name="T6" fmla="*/ 0 w 946"/>
                  <a:gd name="T7" fmla="*/ 670 h 699"/>
                  <a:gd name="T8" fmla="*/ 29 w 946"/>
                  <a:gd name="T9" fmla="*/ 699 h 699"/>
                  <a:gd name="T10" fmla="*/ 917 w 946"/>
                  <a:gd name="T11" fmla="*/ 699 h 699"/>
                  <a:gd name="T12" fmla="*/ 946 w 946"/>
                  <a:gd name="T13" fmla="*/ 670 h 699"/>
                  <a:gd name="T14" fmla="*/ 946 w 946"/>
                  <a:gd name="T15" fmla="*/ 29 h 699"/>
                  <a:gd name="T16" fmla="*/ 917 w 946"/>
                  <a:gd name="T17" fmla="*/ 0 h 699"/>
                  <a:gd name="T18" fmla="*/ 910 w 946"/>
                  <a:gd name="T19" fmla="*/ 668 h 699"/>
                  <a:gd name="T20" fmla="*/ 36 w 946"/>
                  <a:gd name="T21" fmla="*/ 668 h 699"/>
                  <a:gd name="T22" fmla="*/ 36 w 946"/>
                  <a:gd name="T23" fmla="*/ 134 h 699"/>
                  <a:gd name="T24" fmla="*/ 910 w 946"/>
                  <a:gd name="T25" fmla="*/ 134 h 699"/>
                  <a:gd name="T26" fmla="*/ 910 w 946"/>
                  <a:gd name="T27" fmla="*/ 668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6" h="699">
                    <a:moveTo>
                      <a:pt x="917" y="0"/>
                    </a:moveTo>
                    <a:cubicBezTo>
                      <a:pt x="29" y="0"/>
                      <a:pt x="29" y="0"/>
                      <a:pt x="29" y="0"/>
                    </a:cubicBezTo>
                    <a:cubicBezTo>
                      <a:pt x="13" y="0"/>
                      <a:pt x="0" y="13"/>
                      <a:pt x="0" y="29"/>
                    </a:cubicBezTo>
                    <a:cubicBezTo>
                      <a:pt x="0" y="670"/>
                      <a:pt x="0" y="670"/>
                      <a:pt x="0" y="670"/>
                    </a:cubicBezTo>
                    <a:cubicBezTo>
                      <a:pt x="0" y="686"/>
                      <a:pt x="13" y="699"/>
                      <a:pt x="29" y="699"/>
                    </a:cubicBezTo>
                    <a:cubicBezTo>
                      <a:pt x="917" y="699"/>
                      <a:pt x="917" y="699"/>
                      <a:pt x="917" y="699"/>
                    </a:cubicBezTo>
                    <a:cubicBezTo>
                      <a:pt x="933" y="699"/>
                      <a:pt x="946" y="686"/>
                      <a:pt x="946" y="670"/>
                    </a:cubicBezTo>
                    <a:cubicBezTo>
                      <a:pt x="946" y="29"/>
                      <a:pt x="946" y="29"/>
                      <a:pt x="946" y="29"/>
                    </a:cubicBezTo>
                    <a:cubicBezTo>
                      <a:pt x="946" y="13"/>
                      <a:pt x="933" y="0"/>
                      <a:pt x="917" y="0"/>
                    </a:cubicBezTo>
                    <a:close/>
                    <a:moveTo>
                      <a:pt x="910" y="668"/>
                    </a:moveTo>
                    <a:cubicBezTo>
                      <a:pt x="36" y="668"/>
                      <a:pt x="36" y="668"/>
                      <a:pt x="36" y="668"/>
                    </a:cubicBezTo>
                    <a:cubicBezTo>
                      <a:pt x="36" y="134"/>
                      <a:pt x="36" y="134"/>
                      <a:pt x="36" y="134"/>
                    </a:cubicBezTo>
                    <a:cubicBezTo>
                      <a:pt x="910" y="134"/>
                      <a:pt x="910" y="134"/>
                      <a:pt x="910" y="134"/>
                    </a:cubicBezTo>
                    <a:lnTo>
                      <a:pt x="910" y="66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grpSp>
          <p:nvGrpSpPr>
            <p:cNvPr id="125" name="Group 124"/>
            <p:cNvGrpSpPr/>
            <p:nvPr/>
          </p:nvGrpSpPr>
          <p:grpSpPr bwMode="black">
            <a:xfrm>
              <a:off x="1558054" y="5119916"/>
              <a:ext cx="236079" cy="236017"/>
              <a:chOff x="3249834" y="963808"/>
              <a:chExt cx="1000896" cy="1000896"/>
            </a:xfrm>
          </p:grpSpPr>
          <p:sp>
            <p:nvSpPr>
              <p:cNvPr id="126"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chemeClr val="accent6"/>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rgbClr val="292929">
                      <a:lumMod val="50000"/>
                    </a:srgbClr>
                  </a:solidFill>
                  <a:latin typeface="Segoe Light" pitchFamily="34" charset="0"/>
                </a:endParaRPr>
              </a:p>
            </p:txBody>
          </p:sp>
          <p:sp>
            <p:nvSpPr>
              <p:cNvPr id="127"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bg1"/>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21" name="Group 120"/>
            <p:cNvGrpSpPr/>
            <p:nvPr/>
          </p:nvGrpSpPr>
          <p:grpSpPr>
            <a:xfrm>
              <a:off x="1934597" y="5099967"/>
              <a:ext cx="300768" cy="283121"/>
              <a:chOff x="4985657" y="7068129"/>
              <a:chExt cx="592808" cy="558028"/>
            </a:xfrm>
          </p:grpSpPr>
          <p:sp>
            <p:nvSpPr>
              <p:cNvPr id="122" name="Freeform 79"/>
              <p:cNvSpPr>
                <a:spLocks noEditPoints="1"/>
              </p:cNvSpPr>
              <p:nvPr/>
            </p:nvSpPr>
            <p:spPr bwMode="black">
              <a:xfrm>
                <a:off x="5128768" y="7068129"/>
                <a:ext cx="449697" cy="558028"/>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6"/>
              </a:solidFill>
              <a:ln>
                <a:noFill/>
              </a:ln>
              <a:extLst/>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
            <p:nvSpPr>
              <p:cNvPr id="123" name="Right Arrow 122"/>
              <p:cNvSpPr/>
              <p:nvPr/>
            </p:nvSpPr>
            <p:spPr bwMode="auto">
              <a:xfrm>
                <a:off x="4985657" y="7206343"/>
                <a:ext cx="370114" cy="261257"/>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pic>
          <p:nvPicPr>
            <p:cNvPr id="119" name="Yahoo"/>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942891" y="5420071"/>
              <a:ext cx="338544" cy="21442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7" name="Google" descr="C:\Users\vittorib\Pictures\118003-matte-blue-and-white-square-icon-social-media-logos-google-g-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1164" y="5348538"/>
              <a:ext cx="349773" cy="349773"/>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644854" y="4699490"/>
            <a:ext cx="1032829" cy="1043779"/>
            <a:chOff x="4309069" y="4226808"/>
            <a:chExt cx="1032829" cy="1043779"/>
          </a:xfrm>
        </p:grpSpPr>
        <p:sp>
          <p:nvSpPr>
            <p:cNvPr id="89" name="Freeform 6"/>
            <p:cNvSpPr>
              <a:spLocks/>
            </p:cNvSpPr>
            <p:nvPr/>
          </p:nvSpPr>
          <p:spPr bwMode="auto">
            <a:xfrm>
              <a:off x="4309069" y="4578993"/>
              <a:ext cx="306564" cy="47809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90" name="Freeform 7"/>
            <p:cNvSpPr>
              <a:spLocks/>
            </p:cNvSpPr>
            <p:nvPr/>
          </p:nvSpPr>
          <p:spPr bwMode="auto">
            <a:xfrm>
              <a:off x="5031684" y="4578993"/>
              <a:ext cx="310214" cy="47809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91" name="Freeform 8"/>
            <p:cNvSpPr>
              <a:spLocks/>
            </p:cNvSpPr>
            <p:nvPr/>
          </p:nvSpPr>
          <p:spPr bwMode="auto">
            <a:xfrm>
              <a:off x="4518920" y="4602714"/>
              <a:ext cx="611304" cy="667873"/>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92" name="Oval 9"/>
            <p:cNvSpPr>
              <a:spLocks noChangeArrowheads="1"/>
            </p:cNvSpPr>
            <p:nvPr/>
          </p:nvSpPr>
          <p:spPr bwMode="auto">
            <a:xfrm>
              <a:off x="4626582" y="4226808"/>
              <a:ext cx="405103" cy="40327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sp>
        <p:nvSpPr>
          <p:cNvPr id="128" name="Freeform 11"/>
          <p:cNvSpPr>
            <a:spLocks noEditPoints="1"/>
          </p:cNvSpPr>
          <p:nvPr/>
        </p:nvSpPr>
        <p:spPr bwMode="auto">
          <a:xfrm>
            <a:off x="5002821" y="2899746"/>
            <a:ext cx="1761309" cy="1268347"/>
          </a:xfrm>
          <a:custGeom>
            <a:avLst/>
            <a:gdLst>
              <a:gd name="T0" fmla="*/ 870 w 882"/>
              <a:gd name="T1" fmla="*/ 426 h 635"/>
              <a:gd name="T2" fmla="*/ 826 w 882"/>
              <a:gd name="T3" fmla="*/ 415 h 635"/>
              <a:gd name="T4" fmla="*/ 842 w 882"/>
              <a:gd name="T5" fmla="*/ 371 h 635"/>
              <a:gd name="T6" fmla="*/ 814 w 882"/>
              <a:gd name="T7" fmla="*/ 354 h 635"/>
              <a:gd name="T8" fmla="*/ 773 w 882"/>
              <a:gd name="T9" fmla="*/ 375 h 635"/>
              <a:gd name="T10" fmla="*/ 757 w 882"/>
              <a:gd name="T11" fmla="*/ 325 h 635"/>
              <a:gd name="T12" fmla="*/ 724 w 882"/>
              <a:gd name="T13" fmla="*/ 331 h 635"/>
              <a:gd name="T14" fmla="*/ 705 w 882"/>
              <a:gd name="T15" fmla="*/ 379 h 635"/>
              <a:gd name="T16" fmla="*/ 665 w 882"/>
              <a:gd name="T17" fmla="*/ 354 h 635"/>
              <a:gd name="T18" fmla="*/ 643 w 882"/>
              <a:gd name="T19" fmla="*/ 380 h 635"/>
              <a:gd name="T20" fmla="*/ 656 w 882"/>
              <a:gd name="T21" fmla="*/ 424 h 635"/>
              <a:gd name="T22" fmla="*/ 610 w 882"/>
              <a:gd name="T23" fmla="*/ 432 h 635"/>
              <a:gd name="T24" fmla="*/ 609 w 882"/>
              <a:gd name="T25" fmla="*/ 465 h 635"/>
              <a:gd name="T26" fmla="*/ 648 w 882"/>
              <a:gd name="T27" fmla="*/ 491 h 635"/>
              <a:gd name="T28" fmla="*/ 618 w 882"/>
              <a:gd name="T29" fmla="*/ 526 h 635"/>
              <a:gd name="T30" fmla="*/ 639 w 882"/>
              <a:gd name="T31" fmla="*/ 552 h 635"/>
              <a:gd name="T32" fmla="*/ 685 w 882"/>
              <a:gd name="T33" fmla="*/ 547 h 635"/>
              <a:gd name="T34" fmla="*/ 684 w 882"/>
              <a:gd name="T35" fmla="*/ 593 h 635"/>
              <a:gd name="T36" fmla="*/ 717 w 882"/>
              <a:gd name="T37" fmla="*/ 600 h 635"/>
              <a:gd name="T38" fmla="*/ 744 w 882"/>
              <a:gd name="T39" fmla="*/ 567 h 635"/>
              <a:gd name="T40" fmla="*/ 770 w 882"/>
              <a:gd name="T41" fmla="*/ 600 h 635"/>
              <a:gd name="T42" fmla="*/ 803 w 882"/>
              <a:gd name="T43" fmla="*/ 593 h 635"/>
              <a:gd name="T44" fmla="*/ 802 w 882"/>
              <a:gd name="T45" fmla="*/ 547 h 635"/>
              <a:gd name="T46" fmla="*/ 849 w 882"/>
              <a:gd name="T47" fmla="*/ 552 h 635"/>
              <a:gd name="T48" fmla="*/ 869 w 882"/>
              <a:gd name="T49" fmla="*/ 526 h 635"/>
              <a:gd name="T50" fmla="*/ 839 w 882"/>
              <a:gd name="T51" fmla="*/ 491 h 635"/>
              <a:gd name="T52" fmla="*/ 878 w 882"/>
              <a:gd name="T53" fmla="*/ 465 h 635"/>
              <a:gd name="T54" fmla="*/ 877 w 882"/>
              <a:gd name="T55" fmla="*/ 432 h 635"/>
              <a:gd name="T56" fmla="*/ 744 w 882"/>
              <a:gd name="T57" fmla="*/ 523 h 635"/>
              <a:gd name="T58" fmla="*/ 689 w 882"/>
              <a:gd name="T59" fmla="*/ 468 h 635"/>
              <a:gd name="T60" fmla="*/ 744 w 882"/>
              <a:gd name="T61" fmla="*/ 414 h 635"/>
              <a:gd name="T62" fmla="*/ 799 w 882"/>
              <a:gd name="T63" fmla="*/ 468 h 635"/>
              <a:gd name="T64" fmla="*/ 624 w 882"/>
              <a:gd name="T65" fmla="*/ 219 h 635"/>
              <a:gd name="T66" fmla="*/ 427 w 882"/>
              <a:gd name="T67" fmla="*/ 187 h 635"/>
              <a:gd name="T68" fmla="*/ 298 w 882"/>
              <a:gd name="T69" fmla="*/ 14 h 635"/>
              <a:gd name="T70" fmla="*/ 32 w 882"/>
              <a:gd name="T71" fmla="*/ 187 h 635"/>
              <a:gd name="T72" fmla="*/ 32 w 882"/>
              <a:gd name="T73" fmla="*/ 251 h 635"/>
              <a:gd name="T74" fmla="*/ 68 w 882"/>
              <a:gd name="T75" fmla="*/ 412 h 635"/>
              <a:gd name="T76" fmla="*/ 280 w 882"/>
              <a:gd name="T77" fmla="*/ 437 h 635"/>
              <a:gd name="T78" fmla="*/ 312 w 882"/>
              <a:gd name="T79" fmla="*/ 635 h 635"/>
              <a:gd name="T80" fmla="*/ 344 w 882"/>
              <a:gd name="T81" fmla="*/ 437 h 635"/>
              <a:gd name="T82" fmla="*/ 557 w 882"/>
              <a:gd name="T83" fmla="*/ 412 h 635"/>
              <a:gd name="T84" fmla="*/ 592 w 882"/>
              <a:gd name="T85" fmla="*/ 251 h 635"/>
              <a:gd name="T86" fmla="*/ 194 w 882"/>
              <a:gd name="T87" fmla="*/ 365 h 635"/>
              <a:gd name="T88" fmla="*/ 431 w 882"/>
              <a:gd name="T89" fmla="*/ 36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2" h="635">
                <a:moveTo>
                  <a:pt x="877" y="432"/>
                </a:moveTo>
                <a:cubicBezTo>
                  <a:pt x="876" y="429"/>
                  <a:pt x="874" y="427"/>
                  <a:pt x="870" y="426"/>
                </a:cubicBezTo>
                <a:cubicBezTo>
                  <a:pt x="832" y="424"/>
                  <a:pt x="832" y="424"/>
                  <a:pt x="832" y="424"/>
                </a:cubicBezTo>
                <a:cubicBezTo>
                  <a:pt x="830" y="421"/>
                  <a:pt x="828" y="417"/>
                  <a:pt x="826" y="415"/>
                </a:cubicBezTo>
                <a:cubicBezTo>
                  <a:pt x="844" y="380"/>
                  <a:pt x="844" y="380"/>
                  <a:pt x="844" y="380"/>
                </a:cubicBezTo>
                <a:cubicBezTo>
                  <a:pt x="846" y="377"/>
                  <a:pt x="845" y="373"/>
                  <a:pt x="842" y="371"/>
                </a:cubicBezTo>
                <a:cubicBezTo>
                  <a:pt x="822" y="355"/>
                  <a:pt x="822" y="355"/>
                  <a:pt x="822" y="355"/>
                </a:cubicBezTo>
                <a:cubicBezTo>
                  <a:pt x="820" y="352"/>
                  <a:pt x="816" y="352"/>
                  <a:pt x="814" y="354"/>
                </a:cubicBezTo>
                <a:cubicBezTo>
                  <a:pt x="782" y="379"/>
                  <a:pt x="782" y="379"/>
                  <a:pt x="782" y="379"/>
                </a:cubicBezTo>
                <a:cubicBezTo>
                  <a:pt x="780" y="377"/>
                  <a:pt x="777" y="376"/>
                  <a:pt x="773" y="375"/>
                </a:cubicBezTo>
                <a:cubicBezTo>
                  <a:pt x="764" y="331"/>
                  <a:pt x="764" y="331"/>
                  <a:pt x="764" y="331"/>
                </a:cubicBezTo>
                <a:cubicBezTo>
                  <a:pt x="763" y="328"/>
                  <a:pt x="760" y="325"/>
                  <a:pt x="757" y="325"/>
                </a:cubicBezTo>
                <a:cubicBezTo>
                  <a:pt x="730" y="325"/>
                  <a:pt x="730" y="325"/>
                  <a:pt x="730" y="325"/>
                </a:cubicBezTo>
                <a:cubicBezTo>
                  <a:pt x="728" y="325"/>
                  <a:pt x="725" y="328"/>
                  <a:pt x="724" y="331"/>
                </a:cubicBezTo>
                <a:cubicBezTo>
                  <a:pt x="714" y="375"/>
                  <a:pt x="714" y="375"/>
                  <a:pt x="714" y="375"/>
                </a:cubicBezTo>
                <a:cubicBezTo>
                  <a:pt x="711" y="376"/>
                  <a:pt x="708" y="377"/>
                  <a:pt x="705" y="379"/>
                </a:cubicBezTo>
                <a:cubicBezTo>
                  <a:pt x="674" y="354"/>
                  <a:pt x="674" y="354"/>
                  <a:pt x="674" y="354"/>
                </a:cubicBezTo>
                <a:cubicBezTo>
                  <a:pt x="671" y="352"/>
                  <a:pt x="667" y="352"/>
                  <a:pt x="665" y="354"/>
                </a:cubicBezTo>
                <a:cubicBezTo>
                  <a:pt x="645" y="371"/>
                  <a:pt x="645" y="371"/>
                  <a:pt x="645" y="371"/>
                </a:cubicBezTo>
                <a:cubicBezTo>
                  <a:pt x="642" y="373"/>
                  <a:pt x="642" y="377"/>
                  <a:pt x="643" y="380"/>
                </a:cubicBezTo>
                <a:cubicBezTo>
                  <a:pt x="661" y="415"/>
                  <a:pt x="661" y="415"/>
                  <a:pt x="661" y="415"/>
                </a:cubicBezTo>
                <a:cubicBezTo>
                  <a:pt x="659" y="417"/>
                  <a:pt x="658" y="421"/>
                  <a:pt x="656" y="424"/>
                </a:cubicBezTo>
                <a:cubicBezTo>
                  <a:pt x="617" y="426"/>
                  <a:pt x="617" y="426"/>
                  <a:pt x="617" y="426"/>
                </a:cubicBezTo>
                <a:cubicBezTo>
                  <a:pt x="613" y="426"/>
                  <a:pt x="611" y="429"/>
                  <a:pt x="610" y="432"/>
                </a:cubicBezTo>
                <a:cubicBezTo>
                  <a:pt x="606" y="457"/>
                  <a:pt x="606" y="457"/>
                  <a:pt x="606" y="457"/>
                </a:cubicBezTo>
                <a:cubicBezTo>
                  <a:pt x="606" y="460"/>
                  <a:pt x="607" y="464"/>
                  <a:pt x="609" y="465"/>
                </a:cubicBezTo>
                <a:cubicBezTo>
                  <a:pt x="646" y="480"/>
                  <a:pt x="646" y="480"/>
                  <a:pt x="646" y="480"/>
                </a:cubicBezTo>
                <a:cubicBezTo>
                  <a:pt x="647" y="484"/>
                  <a:pt x="647" y="487"/>
                  <a:pt x="648" y="491"/>
                </a:cubicBezTo>
                <a:cubicBezTo>
                  <a:pt x="619" y="518"/>
                  <a:pt x="619" y="518"/>
                  <a:pt x="619" y="518"/>
                </a:cubicBezTo>
                <a:cubicBezTo>
                  <a:pt x="617" y="519"/>
                  <a:pt x="616" y="523"/>
                  <a:pt x="618" y="526"/>
                </a:cubicBezTo>
                <a:cubicBezTo>
                  <a:pt x="631" y="549"/>
                  <a:pt x="631" y="549"/>
                  <a:pt x="631" y="549"/>
                </a:cubicBezTo>
                <a:cubicBezTo>
                  <a:pt x="632" y="551"/>
                  <a:pt x="636" y="553"/>
                  <a:pt x="639" y="552"/>
                </a:cubicBezTo>
                <a:cubicBezTo>
                  <a:pt x="677" y="539"/>
                  <a:pt x="677" y="539"/>
                  <a:pt x="677" y="539"/>
                </a:cubicBezTo>
                <a:cubicBezTo>
                  <a:pt x="679" y="542"/>
                  <a:pt x="682" y="545"/>
                  <a:pt x="685" y="547"/>
                </a:cubicBezTo>
                <a:cubicBezTo>
                  <a:pt x="680" y="586"/>
                  <a:pt x="680" y="586"/>
                  <a:pt x="680" y="586"/>
                </a:cubicBezTo>
                <a:cubicBezTo>
                  <a:pt x="679" y="589"/>
                  <a:pt x="681" y="592"/>
                  <a:pt x="684" y="593"/>
                </a:cubicBezTo>
                <a:cubicBezTo>
                  <a:pt x="709" y="602"/>
                  <a:pt x="709" y="602"/>
                  <a:pt x="709" y="602"/>
                </a:cubicBezTo>
                <a:cubicBezTo>
                  <a:pt x="712" y="603"/>
                  <a:pt x="715" y="602"/>
                  <a:pt x="717" y="600"/>
                </a:cubicBezTo>
                <a:cubicBezTo>
                  <a:pt x="738" y="566"/>
                  <a:pt x="738" y="566"/>
                  <a:pt x="738" y="566"/>
                </a:cubicBezTo>
                <a:cubicBezTo>
                  <a:pt x="740" y="566"/>
                  <a:pt x="742" y="567"/>
                  <a:pt x="744" y="567"/>
                </a:cubicBezTo>
                <a:cubicBezTo>
                  <a:pt x="746" y="567"/>
                  <a:pt x="747" y="566"/>
                  <a:pt x="749" y="566"/>
                </a:cubicBezTo>
                <a:cubicBezTo>
                  <a:pt x="770" y="600"/>
                  <a:pt x="770" y="600"/>
                  <a:pt x="770" y="600"/>
                </a:cubicBezTo>
                <a:cubicBezTo>
                  <a:pt x="772" y="602"/>
                  <a:pt x="776" y="603"/>
                  <a:pt x="779" y="602"/>
                </a:cubicBezTo>
                <a:cubicBezTo>
                  <a:pt x="803" y="593"/>
                  <a:pt x="803" y="593"/>
                  <a:pt x="803" y="593"/>
                </a:cubicBezTo>
                <a:cubicBezTo>
                  <a:pt x="806" y="592"/>
                  <a:pt x="808" y="589"/>
                  <a:pt x="807" y="586"/>
                </a:cubicBezTo>
                <a:cubicBezTo>
                  <a:pt x="802" y="547"/>
                  <a:pt x="802" y="547"/>
                  <a:pt x="802" y="547"/>
                </a:cubicBezTo>
                <a:cubicBezTo>
                  <a:pt x="805" y="544"/>
                  <a:pt x="808" y="542"/>
                  <a:pt x="811" y="539"/>
                </a:cubicBezTo>
                <a:cubicBezTo>
                  <a:pt x="849" y="552"/>
                  <a:pt x="849" y="552"/>
                  <a:pt x="849" y="552"/>
                </a:cubicBezTo>
                <a:cubicBezTo>
                  <a:pt x="851" y="553"/>
                  <a:pt x="855" y="551"/>
                  <a:pt x="856" y="549"/>
                </a:cubicBezTo>
                <a:cubicBezTo>
                  <a:pt x="869" y="526"/>
                  <a:pt x="869" y="526"/>
                  <a:pt x="869" y="526"/>
                </a:cubicBezTo>
                <a:cubicBezTo>
                  <a:pt x="871" y="523"/>
                  <a:pt x="870" y="519"/>
                  <a:pt x="869" y="518"/>
                </a:cubicBezTo>
                <a:cubicBezTo>
                  <a:pt x="839" y="491"/>
                  <a:pt x="839" y="491"/>
                  <a:pt x="839" y="491"/>
                </a:cubicBezTo>
                <a:cubicBezTo>
                  <a:pt x="840" y="487"/>
                  <a:pt x="840" y="484"/>
                  <a:pt x="841" y="480"/>
                </a:cubicBezTo>
                <a:cubicBezTo>
                  <a:pt x="878" y="465"/>
                  <a:pt x="878" y="465"/>
                  <a:pt x="878" y="465"/>
                </a:cubicBezTo>
                <a:cubicBezTo>
                  <a:pt x="881" y="464"/>
                  <a:pt x="882" y="461"/>
                  <a:pt x="882" y="457"/>
                </a:cubicBezTo>
                <a:cubicBezTo>
                  <a:pt x="877" y="432"/>
                  <a:pt x="877" y="432"/>
                  <a:pt x="877" y="432"/>
                </a:cubicBezTo>
                <a:close/>
                <a:moveTo>
                  <a:pt x="782" y="507"/>
                </a:moveTo>
                <a:cubicBezTo>
                  <a:pt x="772" y="517"/>
                  <a:pt x="759" y="523"/>
                  <a:pt x="744" y="523"/>
                </a:cubicBezTo>
                <a:cubicBezTo>
                  <a:pt x="729" y="523"/>
                  <a:pt x="715" y="517"/>
                  <a:pt x="705" y="507"/>
                </a:cubicBezTo>
                <a:cubicBezTo>
                  <a:pt x="695" y="497"/>
                  <a:pt x="689" y="484"/>
                  <a:pt x="689" y="468"/>
                </a:cubicBezTo>
                <a:cubicBezTo>
                  <a:pt x="689" y="453"/>
                  <a:pt x="695" y="439"/>
                  <a:pt x="705" y="430"/>
                </a:cubicBezTo>
                <a:cubicBezTo>
                  <a:pt x="715" y="419"/>
                  <a:pt x="729" y="414"/>
                  <a:pt x="744" y="414"/>
                </a:cubicBezTo>
                <a:cubicBezTo>
                  <a:pt x="759" y="414"/>
                  <a:pt x="772" y="419"/>
                  <a:pt x="782" y="430"/>
                </a:cubicBezTo>
                <a:cubicBezTo>
                  <a:pt x="792" y="439"/>
                  <a:pt x="799" y="453"/>
                  <a:pt x="799" y="468"/>
                </a:cubicBezTo>
                <a:cubicBezTo>
                  <a:pt x="799" y="484"/>
                  <a:pt x="792" y="497"/>
                  <a:pt x="782" y="507"/>
                </a:cubicBezTo>
                <a:close/>
                <a:moveTo>
                  <a:pt x="624" y="219"/>
                </a:moveTo>
                <a:cubicBezTo>
                  <a:pt x="624" y="201"/>
                  <a:pt x="610" y="187"/>
                  <a:pt x="592" y="187"/>
                </a:cubicBezTo>
                <a:cubicBezTo>
                  <a:pt x="427" y="187"/>
                  <a:pt x="427" y="187"/>
                  <a:pt x="427" y="187"/>
                </a:cubicBezTo>
                <a:cubicBezTo>
                  <a:pt x="327" y="14"/>
                  <a:pt x="327" y="14"/>
                  <a:pt x="327" y="14"/>
                </a:cubicBezTo>
                <a:cubicBezTo>
                  <a:pt x="319" y="0"/>
                  <a:pt x="306" y="0"/>
                  <a:pt x="298" y="14"/>
                </a:cubicBezTo>
                <a:cubicBezTo>
                  <a:pt x="198" y="187"/>
                  <a:pt x="198" y="187"/>
                  <a:pt x="198" y="187"/>
                </a:cubicBezTo>
                <a:cubicBezTo>
                  <a:pt x="32" y="187"/>
                  <a:pt x="32" y="187"/>
                  <a:pt x="32" y="187"/>
                </a:cubicBezTo>
                <a:cubicBezTo>
                  <a:pt x="15" y="187"/>
                  <a:pt x="0" y="201"/>
                  <a:pt x="0" y="219"/>
                </a:cubicBezTo>
                <a:cubicBezTo>
                  <a:pt x="0" y="237"/>
                  <a:pt x="15" y="251"/>
                  <a:pt x="32" y="251"/>
                </a:cubicBezTo>
                <a:cubicBezTo>
                  <a:pt x="161" y="251"/>
                  <a:pt x="161" y="251"/>
                  <a:pt x="161" y="251"/>
                </a:cubicBezTo>
                <a:cubicBezTo>
                  <a:pt x="68" y="412"/>
                  <a:pt x="68" y="412"/>
                  <a:pt x="68" y="412"/>
                </a:cubicBezTo>
                <a:cubicBezTo>
                  <a:pt x="60" y="426"/>
                  <a:pt x="67" y="437"/>
                  <a:pt x="83" y="437"/>
                </a:cubicBezTo>
                <a:cubicBezTo>
                  <a:pt x="280" y="437"/>
                  <a:pt x="280" y="437"/>
                  <a:pt x="280" y="437"/>
                </a:cubicBezTo>
                <a:cubicBezTo>
                  <a:pt x="280" y="603"/>
                  <a:pt x="280" y="603"/>
                  <a:pt x="280" y="603"/>
                </a:cubicBezTo>
                <a:cubicBezTo>
                  <a:pt x="280" y="621"/>
                  <a:pt x="295" y="635"/>
                  <a:pt x="312" y="635"/>
                </a:cubicBezTo>
                <a:cubicBezTo>
                  <a:pt x="330" y="635"/>
                  <a:pt x="344" y="621"/>
                  <a:pt x="344" y="603"/>
                </a:cubicBezTo>
                <a:cubicBezTo>
                  <a:pt x="344" y="437"/>
                  <a:pt x="344" y="437"/>
                  <a:pt x="344" y="437"/>
                </a:cubicBezTo>
                <a:cubicBezTo>
                  <a:pt x="542" y="437"/>
                  <a:pt x="542" y="437"/>
                  <a:pt x="542" y="437"/>
                </a:cubicBezTo>
                <a:cubicBezTo>
                  <a:pt x="558" y="437"/>
                  <a:pt x="564" y="426"/>
                  <a:pt x="557" y="412"/>
                </a:cubicBezTo>
                <a:cubicBezTo>
                  <a:pt x="464" y="251"/>
                  <a:pt x="464" y="251"/>
                  <a:pt x="464" y="251"/>
                </a:cubicBezTo>
                <a:cubicBezTo>
                  <a:pt x="592" y="251"/>
                  <a:pt x="592" y="251"/>
                  <a:pt x="592" y="251"/>
                </a:cubicBezTo>
                <a:cubicBezTo>
                  <a:pt x="610" y="251"/>
                  <a:pt x="624" y="237"/>
                  <a:pt x="624" y="219"/>
                </a:cubicBezTo>
                <a:close/>
                <a:moveTo>
                  <a:pt x="194" y="365"/>
                </a:moveTo>
                <a:cubicBezTo>
                  <a:pt x="312" y="160"/>
                  <a:pt x="312" y="160"/>
                  <a:pt x="312" y="160"/>
                </a:cubicBezTo>
                <a:cubicBezTo>
                  <a:pt x="431" y="365"/>
                  <a:pt x="431" y="365"/>
                  <a:pt x="431" y="365"/>
                </a:cubicBezTo>
                <a:lnTo>
                  <a:pt x="194" y="365"/>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nvGrpSpPr>
          <p:cNvPr id="130" name="Group 129"/>
          <p:cNvGrpSpPr/>
          <p:nvPr/>
        </p:nvGrpSpPr>
        <p:grpSpPr>
          <a:xfrm>
            <a:off x="8296623" y="2637572"/>
            <a:ext cx="3373091" cy="1724548"/>
            <a:chOff x="8295034" y="1343838"/>
            <a:chExt cx="3373091" cy="1724548"/>
          </a:xfrm>
        </p:grpSpPr>
        <p:grpSp>
          <p:nvGrpSpPr>
            <p:cNvPr id="131" name="Group 130"/>
            <p:cNvGrpSpPr/>
            <p:nvPr/>
          </p:nvGrpSpPr>
          <p:grpSpPr>
            <a:xfrm>
              <a:off x="9095117" y="1343838"/>
              <a:ext cx="2573008" cy="1724548"/>
              <a:chOff x="9408951" y="-890895"/>
              <a:chExt cx="2573008" cy="1724548"/>
            </a:xfrm>
          </p:grpSpPr>
          <p:sp>
            <p:nvSpPr>
              <p:cNvPr id="136" name="Freeform 6"/>
              <p:cNvSpPr>
                <a:spLocks/>
              </p:cNvSpPr>
              <p:nvPr/>
            </p:nvSpPr>
            <p:spPr bwMode="auto">
              <a:xfrm>
                <a:off x="9408951" y="-890895"/>
                <a:ext cx="2573008" cy="1724548"/>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57200" rIns="82305" bIns="41153" numCol="1" anchor="t" anchorCtr="0" compatLnSpc="1">
                <a:prstTxWarp prst="textNoShape">
                  <a:avLst/>
                </a:prstTxWarp>
              </a:bodyPr>
              <a:lstStyle/>
              <a:p>
                <a:pPr algn="ctr" defTabSz="914363"/>
                <a:endParaRPr lang="en-US" sz="1600" dirty="0">
                  <a:solidFill>
                    <a:srgbClr val="FFFFFF">
                      <a:alpha val="99000"/>
                    </a:srgbClr>
                  </a:solidFill>
                </a:endParaRPr>
              </a:p>
            </p:txBody>
          </p:sp>
          <p:sp>
            <p:nvSpPr>
              <p:cNvPr id="137" name="Rectangle 136"/>
              <p:cNvSpPr/>
              <p:nvPr/>
            </p:nvSpPr>
            <p:spPr>
              <a:xfrm>
                <a:off x="9763148" y="-228095"/>
                <a:ext cx="1864613" cy="978729"/>
              </a:xfrm>
              <a:prstGeom prst="rect">
                <a:avLst/>
              </a:prstGeom>
            </p:spPr>
            <p:txBody>
              <a:bodyPr wrap="none">
                <a:spAutoFit/>
              </a:bodyPr>
              <a:lstStyle/>
              <a:p>
                <a:pPr algn="ctr" defTabSz="914363">
                  <a:lnSpc>
                    <a:spcPct val="90000"/>
                  </a:lnSpc>
                </a:pPr>
                <a:r>
                  <a:rPr lang="en-US" sz="3200" dirty="0">
                    <a:solidFill>
                      <a:srgbClr val="FFFFFF">
                        <a:alpha val="99000"/>
                      </a:srgbClr>
                    </a:solidFill>
                    <a:latin typeface="Segoe UI Light" pitchFamily="34" charset="0"/>
                  </a:rPr>
                  <a:t>Windows </a:t>
                </a:r>
                <a:br>
                  <a:rPr lang="en-US" sz="3200" dirty="0">
                    <a:solidFill>
                      <a:srgbClr val="FFFFFF">
                        <a:alpha val="99000"/>
                      </a:srgbClr>
                    </a:solidFill>
                    <a:latin typeface="Segoe UI Light" pitchFamily="34" charset="0"/>
                  </a:rPr>
                </a:br>
                <a:r>
                  <a:rPr lang="en-US" sz="3200" dirty="0">
                    <a:solidFill>
                      <a:srgbClr val="FFFFFF">
                        <a:alpha val="99000"/>
                      </a:srgbClr>
                    </a:solidFill>
                    <a:latin typeface="Segoe UI Light" pitchFamily="34" charset="0"/>
                  </a:rPr>
                  <a:t>Azure</a:t>
                </a:r>
              </a:p>
            </p:txBody>
          </p:sp>
        </p:grpSp>
        <p:grpSp>
          <p:nvGrpSpPr>
            <p:cNvPr id="132" name="Group 131"/>
            <p:cNvGrpSpPr/>
            <p:nvPr/>
          </p:nvGrpSpPr>
          <p:grpSpPr>
            <a:xfrm>
              <a:off x="8295034" y="1908815"/>
              <a:ext cx="1119305" cy="910604"/>
              <a:chOff x="8126216" y="-1012633"/>
              <a:chExt cx="1119305" cy="910604"/>
            </a:xfrm>
          </p:grpSpPr>
          <p:sp>
            <p:nvSpPr>
              <p:cNvPr id="133" name="Freeform 86"/>
              <p:cNvSpPr>
                <a:spLocks noEditPoints="1"/>
              </p:cNvSpPr>
              <p:nvPr/>
            </p:nvSpPr>
            <p:spPr bwMode="black">
              <a:xfrm>
                <a:off x="8126216" y="-923822"/>
                <a:ext cx="817270" cy="82179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34" name="Oval 87"/>
              <p:cNvSpPr>
                <a:spLocks noChangeArrowheads="1"/>
              </p:cNvSpPr>
              <p:nvPr/>
            </p:nvSpPr>
            <p:spPr bwMode="black">
              <a:xfrm>
                <a:off x="8459047" y="-574501"/>
                <a:ext cx="151610" cy="151570"/>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35" name="Freeform 88"/>
              <p:cNvSpPr>
                <a:spLocks noEditPoints="1"/>
              </p:cNvSpPr>
              <p:nvPr/>
            </p:nvSpPr>
            <p:spPr bwMode="black">
              <a:xfrm>
                <a:off x="8830964" y="-1012633"/>
                <a:ext cx="414557" cy="446421"/>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grpSp>
      <p:grpSp>
        <p:nvGrpSpPr>
          <p:cNvPr id="138" name="green id"/>
          <p:cNvGrpSpPr/>
          <p:nvPr/>
        </p:nvGrpSpPr>
        <p:grpSpPr>
          <a:xfrm>
            <a:off x="5207218" y="3075727"/>
            <a:ext cx="848238" cy="848238"/>
            <a:chOff x="2713130" y="2800130"/>
            <a:chExt cx="848238" cy="848238"/>
          </a:xfrm>
        </p:grpSpPr>
        <p:sp>
          <p:nvSpPr>
            <p:cNvPr id="139" name="Oval Blue"/>
            <p:cNvSpPr>
              <a:spLocks noChangeAspect="1"/>
            </p:cNvSpPr>
            <p:nvPr/>
          </p:nvSpPr>
          <p:spPr bwMode="auto">
            <a:xfrm>
              <a:off x="2713130" y="2800130"/>
              <a:ext cx="848238" cy="848238"/>
            </a:xfrm>
            <a:prstGeom prst="rect">
              <a:avLst/>
            </a:prstGeom>
            <a:solidFill>
              <a:schemeClr val="accent4">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sp>
          <p:nvSpPr>
            <p:cNvPr id="140" name="Freeform 164"/>
            <p:cNvSpPr>
              <a:spLocks noEditPoints="1"/>
            </p:cNvSpPr>
            <p:nvPr/>
          </p:nvSpPr>
          <p:spPr bwMode="black">
            <a:xfrm>
              <a:off x="2926384" y="2931905"/>
              <a:ext cx="421730" cy="58468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grpSp>
      <p:pic>
        <p:nvPicPr>
          <p:cNvPr id="4120" name="Picture 6" descr="C:\Users\vittorib\Desktop\PDCPics\96. FshippingHom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40262" y="2074375"/>
            <a:ext cx="1885894" cy="107118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775582" y="3075727"/>
            <a:ext cx="848238" cy="848238"/>
            <a:chOff x="2818048" y="3075727"/>
            <a:chExt cx="848238" cy="848238"/>
          </a:xfrm>
        </p:grpSpPr>
        <p:sp>
          <p:nvSpPr>
            <p:cNvPr id="143" name="Oval Blue"/>
            <p:cNvSpPr>
              <a:spLocks noChangeAspect="1"/>
            </p:cNvSpPr>
            <p:nvPr/>
          </p:nvSpPr>
          <p:spPr bwMode="auto">
            <a:xfrm>
              <a:off x="2818048" y="3075727"/>
              <a:ext cx="848238" cy="848238"/>
            </a:xfrm>
            <a:prstGeom prst="rect">
              <a:avLst/>
            </a:prstGeom>
            <a:solidFill>
              <a:schemeClr val="accent1">
                <a:alpha val="9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kern="0" dirty="0">
                  <a:gradFill>
                    <a:gsLst>
                      <a:gs pos="0">
                        <a:srgbClr val="FFFFFF"/>
                      </a:gs>
                      <a:gs pos="100000">
                        <a:srgbClr val="FFFFFF"/>
                      </a:gs>
                    </a:gsLst>
                    <a:lin ang="5400000" scaled="0"/>
                  </a:gradFill>
                  <a:latin typeface="Segoe Condensed"/>
                </a:rPr>
                <a:t> </a:t>
              </a:r>
            </a:p>
          </p:txBody>
        </p:sp>
        <p:sp>
          <p:nvSpPr>
            <p:cNvPr id="145" name="Octagon 144"/>
            <p:cNvSpPr/>
            <p:nvPr/>
          </p:nvSpPr>
          <p:spPr bwMode="auto">
            <a:xfrm>
              <a:off x="2940149" y="3219989"/>
              <a:ext cx="604037" cy="559714"/>
            </a:xfrm>
            <a:prstGeom prst="octagon">
              <a:avLst/>
            </a:prstGeom>
            <a:solidFill>
              <a:schemeClr val="bg1"/>
            </a:solidFill>
            <a:ln>
              <a:headEnd type="none" w="med" len="med"/>
              <a:tailEnd type="none" w="med" len="med"/>
            </a:ln>
            <a:effectLst/>
            <a:scene3d>
              <a:camera prst="orthographicFront">
                <a:rot lat="0" lon="0" rev="0"/>
              </a:camera>
              <a:lightRig rig="threePt" dir="t">
                <a:rot lat="0" lon="0" rev="2040000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spTree>
    <p:extLst>
      <p:ext uri="{BB962C8B-B14F-4D97-AF65-F5344CB8AC3E}">
        <p14:creationId xmlns:p14="http://schemas.microsoft.com/office/powerpoint/2010/main" val="3288621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wipe(left)">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wipe(left)">
                                      <p:cBhvr>
                                        <p:cTn id="29" dur="500"/>
                                        <p:tgtEl>
                                          <p:spTgt spid="1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down)">
                                      <p:cBhvr>
                                        <p:cTn id="39" dur="500"/>
                                        <p:tgtEl>
                                          <p:spTgt spid="8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fill="hold" nodeType="clickEffect">
                                  <p:stCondLst>
                                    <p:cond delay="0"/>
                                  </p:stCondLst>
                                  <p:childTnLst>
                                    <p:animMotion origin="layout" path="M 1.66667E-6 4.81481E-6 L 1.66667E-6 0.23541 " pathEditMode="relative" rAng="0" ptsTypes="AA">
                                      <p:cBhvr>
                                        <p:cTn id="47" dur="500" fill="hold"/>
                                        <p:tgtEl>
                                          <p:spTgt spid="13"/>
                                        </p:tgtEl>
                                        <p:attrNameLst>
                                          <p:attrName>ppt_x</p:attrName>
                                          <p:attrName>ppt_y</p:attrName>
                                        </p:attrNameLst>
                                      </p:cBhvr>
                                      <p:rCtr x="0" y="11759"/>
                                    </p:animMotion>
                                  </p:childTnLst>
                                </p:cTn>
                              </p:par>
                              <p:par>
                                <p:cTn id="48" presetID="63" presetClass="path" presetSubtype="0" decel="100000" fill="hold" nodeType="withEffect">
                                  <p:stCondLst>
                                    <p:cond delay="500"/>
                                  </p:stCondLst>
                                  <p:childTnLst>
                                    <p:animMotion origin="layout" path="M 1.66667E-6 0.23541 L 0.28151 4.81481E-6 " pathEditMode="relative" rAng="0" ptsTypes="AA">
                                      <p:cBhvr>
                                        <p:cTn id="49" dur="1500" fill="hold"/>
                                        <p:tgtEl>
                                          <p:spTgt spid="13"/>
                                        </p:tgtEl>
                                        <p:attrNameLst>
                                          <p:attrName>ppt_x</p:attrName>
                                          <p:attrName>ppt_y</p:attrName>
                                        </p:attrNameLst>
                                      </p:cBhvr>
                                      <p:rCtr x="14076" y="-11782"/>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1000"/>
                                        <p:tgtEl>
                                          <p:spTgt spid="13"/>
                                        </p:tgtEl>
                                      </p:cBhvr>
                                    </p:animEffect>
                                    <p:set>
                                      <p:cBhvr>
                                        <p:cTn id="54" dur="1" fill="hold">
                                          <p:stCondLst>
                                            <p:cond delay="999"/>
                                          </p:stCondLst>
                                        </p:cTn>
                                        <p:tgtEl>
                                          <p:spTgt spid="13"/>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1000"/>
                                        <p:tgtEl>
                                          <p:spTgt spid="138"/>
                                        </p:tgtEl>
                                      </p:cBhvr>
                                    </p:animEffect>
                                  </p:childTnLst>
                                </p:cTn>
                              </p:par>
                            </p:childTnLst>
                          </p:cTn>
                        </p:par>
                      </p:childTnLst>
                    </p:cTn>
                  </p:par>
                  <p:par>
                    <p:cTn id="58" fill="hold">
                      <p:stCondLst>
                        <p:cond delay="indefinite"/>
                      </p:stCondLst>
                      <p:childTnLst>
                        <p:par>
                          <p:cTn id="59" fill="hold">
                            <p:stCondLst>
                              <p:cond delay="0"/>
                            </p:stCondLst>
                            <p:childTnLst>
                              <p:par>
                                <p:cTn id="60" presetID="64" presetClass="path" presetSubtype="0" fill="hold" nodeType="clickEffect">
                                  <p:stCondLst>
                                    <p:cond delay="0"/>
                                  </p:stCondLst>
                                  <p:childTnLst>
                                    <p:animMotion origin="layout" path="M 1.25E-6 4.81481E-6 L -0.28151 0.23541 " pathEditMode="relative" rAng="0" ptsTypes="AA">
                                      <p:cBhvr>
                                        <p:cTn id="61" dur="1250" fill="hold"/>
                                        <p:tgtEl>
                                          <p:spTgt spid="138"/>
                                        </p:tgtEl>
                                        <p:attrNameLst>
                                          <p:attrName>ppt_x</p:attrName>
                                          <p:attrName>ppt_y</p:attrName>
                                        </p:attrNameLst>
                                      </p:cBhvr>
                                      <p:rCtr x="-14076" y="11759"/>
                                    </p:animMotion>
                                  </p:childTnLst>
                                </p:cTn>
                              </p:par>
                              <p:par>
                                <p:cTn id="62" presetID="63" presetClass="path" presetSubtype="0" decel="100000" fill="hold" nodeType="withEffect">
                                  <p:stCondLst>
                                    <p:cond delay="1250"/>
                                  </p:stCondLst>
                                  <p:childTnLst>
                                    <p:animMotion origin="layout" path="M -0.28151 0.23541 L 0.13307 0.04907 " pathEditMode="relative" rAng="0" ptsTypes="AA">
                                      <p:cBhvr>
                                        <p:cTn id="63" dur="2000" fill="hold"/>
                                        <p:tgtEl>
                                          <p:spTgt spid="138"/>
                                        </p:tgtEl>
                                        <p:attrNameLst>
                                          <p:attrName>ppt_x</p:attrName>
                                          <p:attrName>ppt_y</p:attrName>
                                        </p:attrNameLst>
                                      </p:cBhvr>
                                      <p:rCtr x="20729" y="-9329"/>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120"/>
                                        </p:tgtEl>
                                        <p:attrNameLst>
                                          <p:attrName>style.visibility</p:attrName>
                                        </p:attrNameLst>
                                      </p:cBhvr>
                                      <p:to>
                                        <p:strVal val="visible"/>
                                      </p:to>
                                    </p:set>
                                    <p:animEffect transition="in" filter="fade">
                                      <p:cBhvr>
                                        <p:cTn id="73" dur="500"/>
                                        <p:tgtEl>
                                          <p:spTgt spid="4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141" grpId="0" animBg="1"/>
      <p:bldP spid="82"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loud 2"/>
          <p:cNvSpPr/>
          <p:nvPr/>
        </p:nvSpPr>
        <p:spPr bwMode="auto">
          <a:xfrm>
            <a:off x="8602927" y="3109926"/>
            <a:ext cx="3369939" cy="1435566"/>
          </a:xfrm>
          <a:prstGeom prst="cloud">
            <a:avLst/>
          </a:prstGeom>
          <a:solidFill>
            <a:schemeClr val="accent2">
              <a:lumMod val="20000"/>
              <a:lumOff val="80000"/>
            </a:schemeClr>
          </a:solidFill>
          <a:ln>
            <a:solidFill>
              <a:schemeClr val="accent2">
                <a:shade val="95000"/>
                <a:satMod val="105000"/>
                <a:alpha val="15000"/>
              </a:schemeClr>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ts val="200"/>
              </a:spcBef>
              <a:spcAft>
                <a:spcPct val="0"/>
              </a:spcAft>
            </a:pPr>
            <a:endParaRPr lang="en-US" sz="2800" dirty="0">
              <a:ln>
                <a:solidFill>
                  <a:srgbClr val="FFFFFF">
                    <a:alpha val="0"/>
                  </a:srgbClr>
                </a:solidFill>
              </a:ln>
              <a:solidFill>
                <a:srgbClr val="FFFFFF"/>
              </a:solidFill>
            </a:endParaRPr>
          </a:p>
        </p:txBody>
      </p:sp>
      <p:sp>
        <p:nvSpPr>
          <p:cNvPr id="30" name="Oval 40"/>
          <p:cNvSpPr/>
          <p:nvPr/>
        </p:nvSpPr>
        <p:spPr bwMode="auto">
          <a:xfrm rot="16200000">
            <a:off x="8354925" y="3123102"/>
            <a:ext cx="766740" cy="1322189"/>
          </a:xfrm>
          <a:custGeom>
            <a:avLst/>
            <a:gdLst/>
            <a:ahLst/>
            <a:cxnLst/>
            <a:rect l="l" t="t" r="r" b="b"/>
            <a:pathLst>
              <a:path w="1722466" h="2062880">
                <a:moveTo>
                  <a:pt x="861233" y="1937150"/>
                </a:moveTo>
                <a:cubicBezTo>
                  <a:pt x="747514" y="1937150"/>
                  <a:pt x="655327" y="1960701"/>
                  <a:pt x="655327" y="1989752"/>
                </a:cubicBezTo>
                <a:cubicBezTo>
                  <a:pt x="655327" y="2018803"/>
                  <a:pt x="747514" y="2042354"/>
                  <a:pt x="861233" y="2042354"/>
                </a:cubicBezTo>
                <a:cubicBezTo>
                  <a:pt x="974952" y="2042354"/>
                  <a:pt x="1067139" y="2018803"/>
                  <a:pt x="1067139" y="1989752"/>
                </a:cubicBezTo>
                <a:cubicBezTo>
                  <a:pt x="1067139" y="1960701"/>
                  <a:pt x="974952" y="1937150"/>
                  <a:pt x="861233" y="1937150"/>
                </a:cubicBezTo>
                <a:close/>
                <a:moveTo>
                  <a:pt x="474194" y="1595858"/>
                </a:moveTo>
                <a:lnTo>
                  <a:pt x="472390" y="1600429"/>
                </a:lnTo>
                <a:cubicBezTo>
                  <a:pt x="472390" y="1654797"/>
                  <a:pt x="644910" y="1698870"/>
                  <a:pt x="857725" y="1698870"/>
                </a:cubicBezTo>
                <a:cubicBezTo>
                  <a:pt x="1070539" y="1698870"/>
                  <a:pt x="1243059" y="1654797"/>
                  <a:pt x="1243059" y="1600429"/>
                </a:cubicBezTo>
                <a:cubicBezTo>
                  <a:pt x="1243059" y="1598811"/>
                  <a:pt x="1242906" y="1597202"/>
                  <a:pt x="1241255" y="1595858"/>
                </a:cubicBezTo>
                <a:cubicBezTo>
                  <a:pt x="1232698" y="1645845"/>
                  <a:pt x="1064171" y="1685414"/>
                  <a:pt x="857725" y="1685414"/>
                </a:cubicBezTo>
                <a:cubicBezTo>
                  <a:pt x="651278" y="1685414"/>
                  <a:pt x="482751" y="1645845"/>
                  <a:pt x="474194" y="1595858"/>
                </a:cubicBezTo>
                <a:close/>
                <a:moveTo>
                  <a:pt x="861233" y="20523"/>
                </a:moveTo>
                <a:cubicBezTo>
                  <a:pt x="446350" y="20523"/>
                  <a:pt x="110021" y="102497"/>
                  <a:pt x="110021" y="203617"/>
                </a:cubicBezTo>
                <a:cubicBezTo>
                  <a:pt x="110021" y="304737"/>
                  <a:pt x="446350" y="386711"/>
                  <a:pt x="861233" y="386711"/>
                </a:cubicBezTo>
                <a:cubicBezTo>
                  <a:pt x="1276116" y="386711"/>
                  <a:pt x="1612445" y="304737"/>
                  <a:pt x="1612445" y="203617"/>
                </a:cubicBezTo>
                <a:cubicBezTo>
                  <a:pt x="1612445" y="102497"/>
                  <a:pt x="1276116" y="20523"/>
                  <a:pt x="861233" y="20523"/>
                </a:cubicBezTo>
                <a:close/>
                <a:moveTo>
                  <a:pt x="861233" y="0"/>
                </a:moveTo>
                <a:cubicBezTo>
                  <a:pt x="1336879" y="0"/>
                  <a:pt x="1722466" y="98506"/>
                  <a:pt x="1722466" y="220019"/>
                </a:cubicBezTo>
                <a:lnTo>
                  <a:pt x="1720940" y="227742"/>
                </a:lnTo>
                <a:lnTo>
                  <a:pt x="1722465" y="227742"/>
                </a:lnTo>
                <a:lnTo>
                  <a:pt x="1718849" y="238319"/>
                </a:lnTo>
                <a:cubicBezTo>
                  <a:pt x="1718753" y="240702"/>
                  <a:pt x="1717917" y="242876"/>
                  <a:pt x="1716605" y="244883"/>
                </a:cubicBezTo>
                <a:lnTo>
                  <a:pt x="1572468" y="666477"/>
                </a:lnTo>
                <a:lnTo>
                  <a:pt x="1570303" y="660990"/>
                </a:lnTo>
                <a:cubicBezTo>
                  <a:pt x="1554590" y="752777"/>
                  <a:pt x="1245138" y="825435"/>
                  <a:pt x="866059" y="825435"/>
                </a:cubicBezTo>
                <a:cubicBezTo>
                  <a:pt x="486980" y="825435"/>
                  <a:pt x="177528" y="752777"/>
                  <a:pt x="161815" y="660990"/>
                </a:cubicBezTo>
                <a:lnTo>
                  <a:pt x="158503" y="669384"/>
                </a:lnTo>
                <a:cubicBezTo>
                  <a:pt x="158503" y="769214"/>
                  <a:pt x="475287" y="850143"/>
                  <a:pt x="866059" y="850143"/>
                </a:cubicBezTo>
                <a:cubicBezTo>
                  <a:pt x="1207565" y="850143"/>
                  <a:pt x="1492563" y="788334"/>
                  <a:pt x="1558933" y="706066"/>
                </a:cubicBezTo>
                <a:lnTo>
                  <a:pt x="1400536" y="1169371"/>
                </a:lnTo>
                <a:lnTo>
                  <a:pt x="1400092" y="1168244"/>
                </a:lnTo>
                <a:cubicBezTo>
                  <a:pt x="1388176" y="1237847"/>
                  <a:pt x="1153517" y="1292944"/>
                  <a:pt x="866059" y="1292944"/>
                </a:cubicBezTo>
                <a:cubicBezTo>
                  <a:pt x="578601" y="1292944"/>
                  <a:pt x="343942" y="1237847"/>
                  <a:pt x="332027" y="1168244"/>
                </a:cubicBezTo>
                <a:lnTo>
                  <a:pt x="329515" y="1174609"/>
                </a:lnTo>
                <a:cubicBezTo>
                  <a:pt x="329515" y="1250311"/>
                  <a:pt x="569734" y="1311680"/>
                  <a:pt x="866059" y="1311680"/>
                </a:cubicBezTo>
                <a:cubicBezTo>
                  <a:pt x="1120811" y="1311680"/>
                  <a:pt x="1334096" y="1266323"/>
                  <a:pt x="1388360" y="1204984"/>
                </a:cubicBezTo>
                <a:lnTo>
                  <a:pt x="1118504" y="1994302"/>
                </a:lnTo>
                <a:cubicBezTo>
                  <a:pt x="1119455" y="1995076"/>
                  <a:pt x="1119527" y="1995983"/>
                  <a:pt x="1119527" y="1996894"/>
                </a:cubicBezTo>
                <a:cubicBezTo>
                  <a:pt x="1119527" y="2033337"/>
                  <a:pt x="1003885" y="2062880"/>
                  <a:pt x="861233" y="2062880"/>
                </a:cubicBezTo>
                <a:cubicBezTo>
                  <a:pt x="718581" y="2062880"/>
                  <a:pt x="602939" y="2033337"/>
                  <a:pt x="602939" y="1996894"/>
                </a:cubicBezTo>
                <a:lnTo>
                  <a:pt x="603961" y="1994304"/>
                </a:lnTo>
                <a:lnTo>
                  <a:pt x="5859" y="244879"/>
                </a:lnTo>
                <a:cubicBezTo>
                  <a:pt x="4549" y="242875"/>
                  <a:pt x="3714" y="240705"/>
                  <a:pt x="3619" y="238326"/>
                </a:cubicBezTo>
                <a:lnTo>
                  <a:pt x="0" y="227742"/>
                </a:lnTo>
                <a:lnTo>
                  <a:pt x="1526" y="227742"/>
                </a:lnTo>
                <a:cubicBezTo>
                  <a:pt x="181" y="225270"/>
                  <a:pt x="0" y="222650"/>
                  <a:pt x="0" y="220019"/>
                </a:cubicBezTo>
                <a:cubicBezTo>
                  <a:pt x="0" y="98506"/>
                  <a:pt x="385587" y="0"/>
                  <a:pt x="861233"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ts val="200"/>
              </a:spcBef>
              <a:spcAft>
                <a:spcPct val="0"/>
              </a:spcAft>
            </a:pPr>
            <a:endParaRPr lang="en-US" sz="2800" dirty="0">
              <a:ln>
                <a:solidFill>
                  <a:srgbClr val="FFFFFF">
                    <a:alpha val="0"/>
                  </a:srgbClr>
                </a:solidFill>
              </a:ln>
              <a:solidFill>
                <a:srgbClr val="FFFFFF"/>
              </a:solidFill>
            </a:endParaRPr>
          </a:p>
        </p:txBody>
      </p:sp>
      <p:cxnSp>
        <p:nvCxnSpPr>
          <p:cNvPr id="62" name="arrow 3"/>
          <p:cNvCxnSpPr>
            <a:endCxn id="4098" idx="2"/>
          </p:cNvCxnSpPr>
          <p:nvPr/>
        </p:nvCxnSpPr>
        <p:spPr>
          <a:xfrm rot="16200000" flipV="1">
            <a:off x="-330332" y="3317295"/>
            <a:ext cx="3497890" cy="988706"/>
          </a:xfrm>
          <a:prstGeom prst="bentConnector3">
            <a:avLst>
              <a:gd name="adj1" fmla="val 50000"/>
            </a:avLst>
          </a:prstGeom>
          <a:ln w="57150">
            <a:solidFill>
              <a:schemeClr val="accent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20701" y="228600"/>
            <a:ext cx="11669713" cy="581698"/>
          </a:xfrm>
        </p:spPr>
        <p:txBody>
          <a:bodyPr/>
          <a:lstStyle/>
          <a:p>
            <a:r>
              <a:rPr lang="en-US" sz="4200" dirty="0"/>
              <a:t>Authenticating Users from Web and Social Providers</a:t>
            </a:r>
          </a:p>
        </p:txBody>
      </p:sp>
      <p:pic>
        <p:nvPicPr>
          <p:cNvPr id="4098" name="Picture 2" descr="C:\Users\vittorib\Desktop\PDCPics\95. logo F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245" y="1552673"/>
            <a:ext cx="510031" cy="51003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vittorib\Desktop\PDCPics\95. logo 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7679" y="1471119"/>
            <a:ext cx="673139" cy="6731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vittorib\Desktop\PDCPics\95. logo wli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8674" y="1555895"/>
            <a:ext cx="479607" cy="50358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browser"/>
          <p:cNvGrpSpPr/>
          <p:nvPr/>
        </p:nvGrpSpPr>
        <p:grpSpPr>
          <a:xfrm>
            <a:off x="914400" y="4891088"/>
            <a:ext cx="1195388" cy="976313"/>
            <a:chOff x="4899025" y="2452687"/>
            <a:chExt cx="2390775" cy="1952625"/>
          </a:xfrm>
          <a:scene3d>
            <a:camera prst="perspectiveHeroicExtremeLeftFacing"/>
            <a:lightRig rig="threePt" dir="t"/>
          </a:scene3d>
        </p:grpSpPr>
        <p:pic>
          <p:nvPicPr>
            <p:cNvPr id="34" name="Picture 2" descr="C:\DVD_Art_Sept-2-2010\Artwork_Imagery\Icons - Illustrations\_ WINDOWS SERVER ICONS\Documents\Window Application progra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025" y="2452687"/>
              <a:ext cx="23907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DVD_Art_Sept-2-2010\Artwork_Imagery\Icons - Illustrations\_ WINDOWS SERVER ICONS\Search\Globe earth internet world web 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41962" y="2824162"/>
              <a:ext cx="1104900" cy="1209675"/>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Use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flipH="1">
            <a:off x="378499" y="5016498"/>
            <a:ext cx="922098" cy="1086758"/>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arrow 3"/>
          <p:cNvCxnSpPr/>
          <p:nvPr/>
        </p:nvCxnSpPr>
        <p:spPr>
          <a:xfrm flipV="1">
            <a:off x="1608162" y="3891404"/>
            <a:ext cx="6540950" cy="1074107"/>
          </a:xfrm>
          <a:prstGeom prst="bentConnector3">
            <a:avLst>
              <a:gd name="adj1" fmla="val 87429"/>
            </a:avLst>
          </a:prstGeom>
          <a:ln w="57150">
            <a:solidFill>
              <a:srgbClr val="FF0000"/>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pic>
        <p:nvPicPr>
          <p:cNvPr id="56" name="Picture 3" descr="C:\Users\vittorib\Desktop\TEChinaPics\93. STS-R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10201" y="3078111"/>
            <a:ext cx="1362693" cy="1412176"/>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arrow 3"/>
          <p:cNvCxnSpPr>
            <a:endCxn id="56" idx="1"/>
          </p:cNvCxnSpPr>
          <p:nvPr/>
        </p:nvCxnSpPr>
        <p:spPr>
          <a:xfrm flipV="1">
            <a:off x="1760562" y="3784199"/>
            <a:ext cx="3649638" cy="1333712"/>
          </a:xfrm>
          <a:prstGeom prst="bentConnector3">
            <a:avLst>
              <a:gd name="adj1" fmla="val 73438"/>
            </a:avLst>
          </a:prstGeom>
          <a:ln w="57150">
            <a:solidFill>
              <a:srgbClr val="FF0000"/>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pic>
        <p:nvPicPr>
          <p:cNvPr id="59" name="Token" descr="C:\Users\vittorib\Desktop\PDCPics\6. Token.png"/>
          <p:cNvPicPr>
            <a:picLocks noChangeAspect="1" noChangeArrowheads="1"/>
          </p:cNvPicPr>
          <p:nvPr/>
        </p:nvPicPr>
        <p:blipFill>
          <a:blip r:embed="rId10" cstate="print">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515025" y="3784198"/>
            <a:ext cx="1126134" cy="103784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3200216" y="1563729"/>
            <a:ext cx="770331" cy="487916"/>
          </a:xfrm>
          <a:prstGeom prst="rect">
            <a:avLst/>
          </a:prstGeom>
          <a:noFill/>
          <a:extLst>
            <a:ext uri="{909E8E84-426E-40DD-AFC4-6F175D3DCCD1}">
              <a14:hiddenFill xmlns:a14="http://schemas.microsoft.com/office/drawing/2010/main">
                <a:solidFill>
                  <a:srgbClr val="FFFFFF"/>
                </a:solidFill>
              </a14:hiddenFill>
            </a:ext>
          </a:extLst>
        </p:spPr>
      </p:pic>
      <p:sp>
        <p:nvSpPr>
          <p:cNvPr id="12" name="Octagon 11"/>
          <p:cNvSpPr/>
          <p:nvPr/>
        </p:nvSpPr>
        <p:spPr bwMode="auto">
          <a:xfrm>
            <a:off x="1026319" y="2631953"/>
            <a:ext cx="762000" cy="706086"/>
          </a:xfrm>
          <a:prstGeom prst="octagon">
            <a:avLst/>
          </a:prstGeom>
          <a:solidFill>
            <a:schemeClr val="accent1"/>
          </a:solidFill>
          <a:ln>
            <a:headEnd type="none" w="med" len="med"/>
            <a:tailEnd type="none" w="med" len="med"/>
          </a:ln>
          <a:effectLst/>
          <a:scene3d>
            <a:camera prst="orthographicFront">
              <a:rot lat="0" lon="0" rev="0"/>
            </a:camera>
            <a:lightRig rig="threePt" dir="t">
              <a:rot lat="0" lon="0" rev="2040000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grpSp>
        <p:nvGrpSpPr>
          <p:cNvPr id="15" name="Group 14"/>
          <p:cNvGrpSpPr/>
          <p:nvPr/>
        </p:nvGrpSpPr>
        <p:grpSpPr>
          <a:xfrm>
            <a:off x="1143000" y="5101818"/>
            <a:ext cx="1195388" cy="994182"/>
            <a:chOff x="4166248" y="5364905"/>
            <a:chExt cx="1195388" cy="994182"/>
          </a:xfrm>
          <a:scene3d>
            <a:camera prst="perspectiveHeroicExtremeLeftFacing"/>
            <a:lightRig rig="threePt" dir="t"/>
          </a:scene3d>
        </p:grpSpPr>
        <p:pic>
          <p:nvPicPr>
            <p:cNvPr id="48" name="Picture 2" descr="C:\DVD_Art_Sept-2-2010\Artwork_Imagery\Icons - Illustrations\_ WINDOWS SERVER ICONS\Documents\Window Application progra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6248" y="5364905"/>
              <a:ext cx="1195388" cy="97631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vittorib\Desktop\PDCPics\95. logo FB.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91521" y="5511317"/>
              <a:ext cx="355091" cy="35509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vittorib\Desktop\PDCPics\95. logo 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65612" y="5831100"/>
              <a:ext cx="527987" cy="52798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C:\Users\vittorib\Desktop\PDCPics\95. logo wli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134" y="5518146"/>
              <a:ext cx="331678" cy="34826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C:\Users\vittorib\Desktop\PDCPics\95. logo Y.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22812" y="5902266"/>
              <a:ext cx="565132" cy="331650"/>
            </a:xfrm>
            <a:prstGeom prst="rect">
              <a:avLst/>
            </a:prstGeom>
            <a:noFill/>
            <a:extLst>
              <a:ext uri="{909E8E84-426E-40DD-AFC4-6F175D3DCCD1}">
                <a14:hiddenFill xmlns:a14="http://schemas.microsoft.com/office/drawing/2010/main">
                  <a:solidFill>
                    <a:srgbClr val="FFFFFF"/>
                  </a:solidFill>
                </a14:hiddenFill>
              </a:ext>
            </a:extLst>
          </p:spPr>
        </p:pic>
      </p:grpSp>
      <p:pic>
        <p:nvPicPr>
          <p:cNvPr id="4120" name="Picture 6" descr="C:\Users\vittorib\Desktop\PDCPics\96. FshippingHom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49470" y="2133600"/>
            <a:ext cx="2509130" cy="1425186"/>
          </a:xfrm>
          <a:prstGeom prst="rect">
            <a:avLst/>
          </a:prstGeom>
          <a:noFill/>
          <a:extLst>
            <a:ext uri="{909E8E84-426E-40DD-AFC4-6F175D3DCCD1}">
              <a14:hiddenFill xmlns:a14="http://schemas.microsoft.com/office/drawing/2010/main">
                <a:solidFill>
                  <a:srgbClr val="FFFFFF"/>
                </a:solidFill>
              </a14:hiddenFill>
            </a:ext>
          </a:extLst>
        </p:spPr>
      </p:pic>
      <p:pic>
        <p:nvPicPr>
          <p:cNvPr id="32" name="App" descr="C:\Users\vittorib\Desktop\PDCPics\3. Application.png"/>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991601" y="3197970"/>
            <a:ext cx="1045703" cy="1172456"/>
          </a:xfrm>
          <a:prstGeom prst="rect">
            <a:avLst/>
          </a:prstGeom>
          <a:noFill/>
          <a:extLst>
            <a:ext uri="{909E8E84-426E-40DD-AFC4-6F175D3DCCD1}">
              <a14:hiddenFill xmlns:a14="http://schemas.microsoft.com/office/drawing/2010/main">
                <a:solidFill>
                  <a:srgbClr val="FFFFFF"/>
                </a:solidFill>
              </a14:hiddenFill>
            </a:ext>
          </a:extLst>
        </p:spPr>
      </p:pic>
      <p:sp>
        <p:nvSpPr>
          <p:cNvPr id="16" name="Down Arrow 15"/>
          <p:cNvSpPr/>
          <p:nvPr/>
        </p:nvSpPr>
        <p:spPr bwMode="auto">
          <a:xfrm flipV="1">
            <a:off x="5641159" y="4343400"/>
            <a:ext cx="484632" cy="978408"/>
          </a:xfrm>
          <a:prstGeom prst="downArrow">
            <a:avLst/>
          </a:prstGeom>
          <a:solidFill>
            <a:schemeClr val="bg1">
              <a:lumMod val="75000"/>
            </a:schemeClr>
          </a:soli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sp>
        <p:nvSpPr>
          <p:cNvPr id="71" name="Down Arrow 70"/>
          <p:cNvSpPr/>
          <p:nvPr/>
        </p:nvSpPr>
        <p:spPr bwMode="auto">
          <a:xfrm flipV="1">
            <a:off x="8369820" y="4194869"/>
            <a:ext cx="484632" cy="978408"/>
          </a:xfrm>
          <a:prstGeom prst="downArrow">
            <a:avLst/>
          </a:prstGeom>
          <a:solidFill>
            <a:schemeClr val="bg1">
              <a:lumMod val="75000"/>
            </a:schemeClr>
          </a:soli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spc="-50" dirty="0">
              <a:gradFill>
                <a:gsLst>
                  <a:gs pos="0">
                    <a:srgbClr val="000000"/>
                  </a:gs>
                  <a:gs pos="100000">
                    <a:srgbClr val="000000"/>
                  </a:gs>
                </a:gsLst>
                <a:lin ang="5400000" scaled="0"/>
              </a:gradFill>
            </a:endParaRPr>
          </a:p>
        </p:txBody>
      </p:sp>
      <p:sp>
        <p:nvSpPr>
          <p:cNvPr id="17" name="TextBox 16"/>
          <p:cNvSpPr txBox="1"/>
          <p:nvPr/>
        </p:nvSpPr>
        <p:spPr>
          <a:xfrm>
            <a:off x="4951479" y="5271794"/>
            <a:ext cx="5615320" cy="553998"/>
          </a:xfrm>
          <a:prstGeom prst="rect">
            <a:avLst/>
          </a:prstGeom>
          <a:noFill/>
        </p:spPr>
        <p:txBody>
          <a:bodyPr wrap="none" lIns="0" tIns="0" rIns="0" bIns="0" rtlCol="0">
            <a:spAutoFit/>
          </a:bodyPr>
          <a:lstStyle/>
          <a:p>
            <a:pPr defTabSz="914363"/>
            <a:r>
              <a:rPr lang="en-US" sz="3600" spc="-100" dirty="0">
                <a:ln>
                  <a:solidFill>
                    <a:srgbClr val="FFFFFF">
                      <a:alpha val="0"/>
                    </a:srgbClr>
                  </a:solidFill>
                </a:ln>
                <a:solidFill>
                  <a:srgbClr val="00AEEF"/>
                </a:solidFill>
                <a:latin typeface="Segoe UI Light" pitchFamily="34" charset="0"/>
              </a:rPr>
              <a:t>Sign-up and claims enrichment</a:t>
            </a:r>
          </a:p>
        </p:txBody>
      </p:sp>
      <p:pic>
        <p:nvPicPr>
          <p:cNvPr id="102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44075" y="3770870"/>
            <a:ext cx="1936751" cy="93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888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99"/>
                                        </p:tgtEl>
                                        <p:attrNameLst>
                                          <p:attrName>style.visibility</p:attrName>
                                        </p:attrNameLst>
                                      </p:cBhvr>
                                      <p:to>
                                        <p:strVal val="visible"/>
                                      </p:to>
                                    </p:set>
                                    <p:animEffect transition="in" filter="fade">
                                      <p:cBhvr>
                                        <p:cTn id="15" dur="500"/>
                                        <p:tgtEl>
                                          <p:spTgt spid="409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fade">
                                      <p:cBhvr>
                                        <p:cTn id="19" dur="500"/>
                                        <p:tgtEl>
                                          <p:spTgt spid="51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left)">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wipe(down)">
                                      <p:cBhvr>
                                        <p:cTn id="41" dur="500"/>
                                        <p:tgtEl>
                                          <p:spTgt spid="62"/>
                                        </p:tgtEl>
                                      </p:cBhvr>
                                    </p:animEffect>
                                  </p:childTnLst>
                                </p:cTn>
                              </p:par>
                            </p:childTnLst>
                          </p:cTn>
                        </p:par>
                        <p:par>
                          <p:cTn id="42" fill="hold">
                            <p:stCondLst>
                              <p:cond delay="500"/>
                            </p:stCondLst>
                            <p:childTnLst>
                              <p:par>
                                <p:cTn id="43" presetID="53" presetClass="entr" presetSubtype="16"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1" nodeType="clickEffect">
                                  <p:stCondLst>
                                    <p:cond delay="0"/>
                                  </p:stCondLst>
                                  <p:childTnLst>
                                    <p:animMotion origin="layout" path="M 0 0 L 0.0069 0.28538 L 0.02241 0.36332 L 0.01759 0.28191 L 0.30215 0.20236 " pathEditMode="relative" ptsTypes="AAAAA">
                                      <p:cBhvr>
                                        <p:cTn id="51" dur="2000" fill="hold"/>
                                        <p:tgtEl>
                                          <p:spTgt spid="12"/>
                                        </p:tgtEl>
                                        <p:attrNameLst>
                                          <p:attrName>ppt_x</p:attrName>
                                          <p:attrName>ppt_y</p:attrName>
                                        </p:attrNameLst>
                                      </p:cBhvr>
                                    </p:animMotion>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grpId="2" nodeType="clickEffect">
                                  <p:stCondLst>
                                    <p:cond delay="0"/>
                                  </p:stCondLst>
                                  <p:childTnLst>
                                    <p:animEffect transition="out" filter="randombar(horizontal)">
                                      <p:cBhvr>
                                        <p:cTn id="55" dur="1250"/>
                                        <p:tgtEl>
                                          <p:spTgt spid="12"/>
                                        </p:tgtEl>
                                      </p:cBhvr>
                                    </p:animEffect>
                                    <p:set>
                                      <p:cBhvr>
                                        <p:cTn id="56" dur="1" fill="hold">
                                          <p:stCondLst>
                                            <p:cond delay="1249"/>
                                          </p:stCondLst>
                                        </p:cTn>
                                        <p:tgtEl>
                                          <p:spTgt spid="12"/>
                                        </p:tgtEl>
                                        <p:attrNameLst>
                                          <p:attrName>style.visibility</p:attrName>
                                        </p:attrNameLst>
                                      </p:cBhvr>
                                      <p:to>
                                        <p:strVal val="hidden"/>
                                      </p:to>
                                    </p:set>
                                  </p:childTnLst>
                                </p:cTn>
                              </p:par>
                              <p:par>
                                <p:cTn id="57" presetID="14" presetClass="entr" presetSubtype="1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randombar(horizontal)">
                                      <p:cBhvr>
                                        <p:cTn id="59" dur="175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0" presetClass="path" presetSubtype="0" accel="50000" decel="50000" fill="hold" nodeType="clickEffect">
                                  <p:stCondLst>
                                    <p:cond delay="0"/>
                                  </p:stCondLst>
                                  <p:childTnLst>
                                    <p:animMotion origin="layout" path="M -4.72313E-6 -5.20814E-6 L -0.29133 0.15216 L 0.21733 0.02589 " pathEditMode="relative" ptsTypes="AAA">
                                      <p:cBhvr>
                                        <p:cTn id="63" dur="2000" fill="hold"/>
                                        <p:tgtEl>
                                          <p:spTgt spid="59"/>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down)">
                                      <p:cBhvr>
                                        <p:cTn id="68" dur="500"/>
                                        <p:tgtEl>
                                          <p:spTgt spid="17"/>
                                        </p:tgtEl>
                                      </p:cBhvr>
                                    </p:animEffect>
                                  </p:childTnLst>
                                </p:cTn>
                              </p:par>
                              <p:par>
                                <p:cTn id="69" presetID="22" presetClass="entr" presetSubtype="4" fill="hold" grpId="0" nodeType="withEffect" nodePh="1">
                                  <p:stCondLst>
                                    <p:cond delay="0"/>
                                  </p:stCondLst>
                                  <p:endCondLst>
                                    <p:cond evt="begin" delay="0">
                                      <p:tn val="69"/>
                                    </p:cond>
                                  </p:end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00"/>
                                        <p:tgtEl>
                                          <p:spTgt spid="1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wipe(down)">
                                      <p:cBhvr>
                                        <p:cTn id="74" dur="500"/>
                                        <p:tgtEl>
                                          <p:spTgt spid="71"/>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4120"/>
                                        </p:tgtEl>
                                        <p:attrNameLst>
                                          <p:attrName>style.visibility</p:attrName>
                                        </p:attrNameLst>
                                      </p:cBhvr>
                                      <p:to>
                                        <p:strVal val="visible"/>
                                      </p:to>
                                    </p:set>
                                    <p:anim calcmode="lin" valueType="num">
                                      <p:cBhvr>
                                        <p:cTn id="79" dur="500" fill="hold"/>
                                        <p:tgtEl>
                                          <p:spTgt spid="4120"/>
                                        </p:tgtEl>
                                        <p:attrNameLst>
                                          <p:attrName>ppt_w</p:attrName>
                                        </p:attrNameLst>
                                      </p:cBhvr>
                                      <p:tavLst>
                                        <p:tav tm="0">
                                          <p:val>
                                            <p:fltVal val="0"/>
                                          </p:val>
                                        </p:tav>
                                        <p:tav tm="100000">
                                          <p:val>
                                            <p:strVal val="#ppt_w"/>
                                          </p:val>
                                        </p:tav>
                                      </p:tavLst>
                                    </p:anim>
                                    <p:anim calcmode="lin" valueType="num">
                                      <p:cBhvr>
                                        <p:cTn id="80" dur="500" fill="hold"/>
                                        <p:tgtEl>
                                          <p:spTgt spid="4120"/>
                                        </p:tgtEl>
                                        <p:attrNameLst>
                                          <p:attrName>ppt_h</p:attrName>
                                        </p:attrNameLst>
                                      </p:cBhvr>
                                      <p:tavLst>
                                        <p:tav tm="0">
                                          <p:val>
                                            <p:fltVal val="0"/>
                                          </p:val>
                                        </p:tav>
                                        <p:tav tm="100000">
                                          <p:val>
                                            <p:strVal val="#ppt_h"/>
                                          </p:val>
                                        </p:tav>
                                      </p:tavLst>
                                    </p:anim>
                                    <p:animEffect transition="in" filter="fade">
                                      <p:cBhvr>
                                        <p:cTn id="81" dur="500"/>
                                        <p:tgtEl>
                                          <p:spTgt spid="4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6" grpId="0" animBg="1"/>
      <p:bldP spid="71" grpId="0" animBg="1"/>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061" y="2060513"/>
            <a:ext cx="2892488" cy="2892488"/>
          </a:xfrm>
          <a:prstGeom prst="rect">
            <a:avLst/>
          </a:prstGeom>
        </p:spPr>
      </p:pic>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Service bus</a:t>
            </a:r>
          </a:p>
        </p:txBody>
      </p:sp>
      <p:sp>
        <p:nvSpPr>
          <p:cNvPr id="7" name="Content Placeholder 2"/>
          <p:cNvSpPr txBox="1">
            <a:spLocks/>
          </p:cNvSpPr>
          <p:nvPr/>
        </p:nvSpPr>
        <p:spPr>
          <a:xfrm>
            <a:off x="4688033"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Secure messaging and relay capabilities</a:t>
            </a:r>
          </a:p>
          <a:p>
            <a:pPr marL="3175" indent="0">
              <a:lnSpc>
                <a:spcPct val="100000"/>
              </a:lnSpc>
              <a:buNone/>
            </a:pPr>
            <a:r>
              <a:rPr lang="en-US" sz="2400" dirty="0">
                <a:solidFill>
                  <a:srgbClr val="5F5F5F">
                    <a:alpha val="99000"/>
                  </a:srgbClr>
                </a:solidFill>
                <a:latin typeface="Segoe UI"/>
              </a:rPr>
              <a:t>Easily build hybrid apps</a:t>
            </a:r>
          </a:p>
          <a:p>
            <a:pPr marL="3175" indent="0">
              <a:lnSpc>
                <a:spcPct val="100000"/>
              </a:lnSpc>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3465356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5414"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defTabSz="1218987">
                <a:lnSpc>
                  <a:spcPct val="80000"/>
                </a:lnSpc>
                <a:buSzPct val="80000"/>
              </a:pPr>
              <a:r>
                <a:rPr lang="en-US" dirty="0">
                  <a:gradFill>
                    <a:gsLst>
                      <a:gs pos="0">
                        <a:srgbClr val="FFFFFF"/>
                      </a:gs>
                      <a:gs pos="100000">
                        <a:srgbClr val="FFFFFF"/>
                      </a:gs>
                    </a:gsLst>
                    <a:lin ang="5400000" scaled="0"/>
                  </a:gradFill>
                </a:rPr>
                <a:t>Windows Azure</a:t>
              </a: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Service bus relay</a:t>
                </a: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sz="2400" dirty="0">
                  <a:gradFill>
                    <a:gsLst>
                      <a:gs pos="0">
                        <a:srgbClr val="FFFFFF"/>
                      </a:gs>
                      <a:gs pos="100000">
                        <a:srgbClr val="FFFFFF"/>
                      </a:gs>
                    </a:gsLst>
                    <a:lin ang="5400000" scaled="0"/>
                  </a:gradFill>
                </a:rPr>
                <a:t>	Cloud application</a:t>
              </a:r>
            </a:p>
          </p:txBody>
        </p:sp>
      </p:grpSp>
      <p:sp>
        <p:nvSpPr>
          <p:cNvPr id="42" name="Down Arrow 41"/>
          <p:cNvSpPr/>
          <p:nvPr/>
        </p:nvSpPr>
        <p:spPr bwMode="auto">
          <a:xfrm rot="16200000">
            <a:off x="3379385" y="1217048"/>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5" name="Group 4"/>
          <p:cNvGrpSpPr/>
          <p:nvPr/>
        </p:nvGrpSpPr>
        <p:grpSpPr>
          <a:xfrm>
            <a:off x="4368688" y="3379210"/>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defTabSz="1218987">
                <a:lnSpc>
                  <a:spcPct val="80000"/>
                </a:lnSpc>
                <a:buSzPct val="80000"/>
              </a:pPr>
              <a:r>
                <a:rPr lang="en-US" sz="2000" dirty="0">
                  <a:gradFill>
                    <a:gsLst>
                      <a:gs pos="0">
                        <a:srgbClr val="FFFFFF"/>
                      </a:gs>
                      <a:gs pos="100000">
                        <a:srgbClr val="FFFFFF"/>
                      </a:gs>
                    </a:gsLst>
                    <a:lin ang="5400000" scaled="0"/>
                  </a:gradFill>
                </a:rPr>
                <a:t>Internet</a:t>
              </a:r>
            </a:p>
          </p:txBody>
        </p:sp>
      </p:grpSp>
      <p:sp>
        <p:nvSpPr>
          <p:cNvPr id="27" name="Down Arrow 26"/>
          <p:cNvSpPr/>
          <p:nvPr/>
        </p:nvSpPr>
        <p:spPr bwMode="auto">
          <a:xfrm rot="16200000">
            <a:off x="6723699"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9" name="Down Arrow 28"/>
          <p:cNvSpPr/>
          <p:nvPr/>
        </p:nvSpPr>
        <p:spPr bwMode="auto">
          <a:xfrm rot="10800000">
            <a:off x="9987539"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 name="Group 1"/>
          <p:cNvGrpSpPr/>
          <p:nvPr/>
        </p:nvGrpSpPr>
        <p:grpSpPr>
          <a:xfrm>
            <a:off x="3935414"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defTabSz="1218987">
                <a:lnSpc>
                  <a:spcPct val="80000"/>
                </a:lnSpc>
                <a:buSzPct val="80000"/>
              </a:pPr>
              <a:r>
                <a:rPr lang="en-US"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defTabSz="1218987">
                  <a:buSzPct val="80000"/>
                </a:pPr>
                <a:r>
                  <a:rPr lang="en-US" sz="2400" dirty="0">
                    <a:gradFill>
                      <a:gsLst>
                        <a:gs pos="0">
                          <a:srgbClr val="FFFFFF"/>
                        </a:gs>
                        <a:gs pos="100000">
                          <a:srgbClr val="FFFFFF"/>
                        </a:gs>
                      </a:gsLst>
                      <a:lin ang="5400000" scaled="0"/>
                    </a:gradFill>
                  </a:rPr>
                  <a:t>App behind</a:t>
                </a:r>
                <a:br>
                  <a:rPr lang="en-US" sz="24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firewall</a:t>
                </a: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7376" y="953994"/>
            <a:ext cx="1451751" cy="2322802"/>
          </a:xfrm>
          <a:prstGeom prst="rect">
            <a:avLst/>
          </a:prstGeom>
        </p:spPr>
      </p:pic>
    </p:spTree>
    <p:extLst>
      <p:ext uri="{BB962C8B-B14F-4D97-AF65-F5344CB8AC3E}">
        <p14:creationId xmlns:p14="http://schemas.microsoft.com/office/powerpoint/2010/main" val="2427260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9757"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5990"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9264"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5566"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5567"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7416"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9968"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7416"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2768"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2767"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60945"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524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65029" y="2487169"/>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a:solidFill>
                  <a:srgbClr val="5F5F5F">
                    <a:alpha val="99000"/>
                  </a:srgbClr>
                </a:solidFill>
              </a:rPr>
              <a:t>Windows Azure Store</a:t>
            </a:r>
          </a:p>
        </p:txBody>
      </p:sp>
      <p:sp>
        <p:nvSpPr>
          <p:cNvPr id="7" name="Content Placeholder 2"/>
          <p:cNvSpPr txBox="1">
            <a:spLocks/>
          </p:cNvSpPr>
          <p:nvPr/>
        </p:nvSpPr>
        <p:spPr>
          <a:xfrm>
            <a:off x="4688033"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solidFill>
                  <a:srgbClr val="5F5F5F">
                    <a:alpha val="99000"/>
                  </a:srgbClr>
                </a:solidFill>
                <a:latin typeface="Segoe UI"/>
              </a:rPr>
              <a:t>Consume services from ecosystem of partners</a:t>
            </a:r>
          </a:p>
          <a:p>
            <a:pPr marL="3175" indent="0">
              <a:lnSpc>
                <a:spcPct val="100000"/>
              </a:lnSpc>
              <a:buNone/>
            </a:pPr>
            <a:r>
              <a:rPr lang="en-US" sz="2400" dirty="0">
                <a:solidFill>
                  <a:srgbClr val="5F5F5F">
                    <a:alpha val="99000"/>
                  </a:srgbClr>
                </a:solidFill>
                <a:latin typeface="Segoe UI"/>
              </a:rPr>
              <a:t>Easily try and purchase</a:t>
            </a:r>
          </a:p>
          <a:p>
            <a:pPr marL="3175" indent="0">
              <a:lnSpc>
                <a:spcPct val="100000"/>
              </a:lnSpc>
              <a:buNone/>
            </a:pPr>
            <a:r>
              <a:rPr lang="en-US" sz="2400" dirty="0">
                <a:solidFill>
                  <a:srgbClr val="5F5F5F">
                    <a:alpha val="99000"/>
                  </a:srgbClr>
                </a:solidFill>
                <a:latin typeface="Segoe UI"/>
              </a:rPr>
              <a:t>Billing integrated within your Azure bill</a:t>
            </a:r>
          </a:p>
        </p:txBody>
      </p:sp>
      <p:pic>
        <p:nvPicPr>
          <p:cNvPr id="8" name="Picture 7"/>
          <p:cNvPicPr>
            <a:picLocks noChangeAspect="1"/>
          </p:cNvPicPr>
          <p:nvPr/>
        </p:nvPicPr>
        <p:blipFill>
          <a:blip r:embed="rId3">
            <a:duotone>
              <a:prstClr val="black"/>
              <a:srgbClr val="616161">
                <a:tint val="45000"/>
                <a:satMod val="400000"/>
              </a:srgb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1765" y="2055767"/>
            <a:ext cx="3055556" cy="3055556"/>
          </a:xfrm>
          <a:prstGeom prst="rect">
            <a:avLst/>
          </a:prstGeom>
        </p:spPr>
      </p:pic>
    </p:spTree>
    <p:extLst>
      <p:ext uri="{BB962C8B-B14F-4D97-AF65-F5344CB8AC3E}">
        <p14:creationId xmlns:p14="http://schemas.microsoft.com/office/powerpoint/2010/main" val="380098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1932411" y="3869144"/>
            <a:ext cx="3619581" cy="174193"/>
          </a:xfrm>
          <a:prstGeom prst="rect">
            <a:avLst/>
          </a:prstGeom>
          <a:pattFill prst="dkUpDiag">
            <a:fgClr>
              <a:srgbClr val="00B0F0"/>
            </a:fgClr>
            <a:bgClr>
              <a:schemeClr val="bg1"/>
            </a:bgClr>
          </a:pattFill>
          <a:ln w="9525" cap="flat" cmpd="sng" algn="ctr">
            <a:noFill/>
            <a:prstDash val="sysDash"/>
          </a:ln>
          <a:effectLst/>
        </p:spPr>
        <p:txBody>
          <a:bodyPr lIns="182799" tIns="64005" rIns="91400" bIns="64005" rtlCol="0" anchor="b" anchorCtr="0"/>
          <a:lstStyle/>
          <a:p>
            <a:pPr algn="r" defTabSz="1218398"/>
            <a:endParaRPr lang="en-US" sz="1400" dirty="0">
              <a:solidFill>
                <a:srgbClr val="FFFFFF">
                  <a:alpha val="99000"/>
                </a:srgbClr>
              </a:solidFill>
              <a:ea typeface="Segoe UI" pitchFamily="34" charset="0"/>
              <a:cs typeface="Segoe UI" pitchFamily="34" charset="0"/>
            </a:endParaRPr>
          </a:p>
        </p:txBody>
      </p:sp>
      <p:sp>
        <p:nvSpPr>
          <p:cNvPr id="2" name="Title 1"/>
          <p:cNvSpPr>
            <a:spLocks noGrp="1"/>
          </p:cNvSpPr>
          <p:nvPr>
            <p:ph type="title"/>
          </p:nvPr>
        </p:nvSpPr>
        <p:spPr>
          <a:xfrm>
            <a:off x="1757413" y="1739812"/>
            <a:ext cx="3710636" cy="512448"/>
          </a:xfrm>
        </p:spPr>
        <p:txBody>
          <a:bodyPr>
            <a:noAutofit/>
          </a:bodyPr>
          <a:lstStyle/>
          <a:p>
            <a:pPr algn="ctr"/>
            <a:r>
              <a:rPr lang="en-US" sz="4000" dirty="0">
                <a:solidFill>
                  <a:schemeClr val="tx1"/>
                </a:solidFill>
                <a:cs typeface="Segoe UI Light" panose="020B0502040204020203" pitchFamily="34" charset="0"/>
              </a:rPr>
              <a:t>Windows Azure </a:t>
            </a:r>
          </a:p>
        </p:txBody>
      </p:sp>
      <p:sp>
        <p:nvSpPr>
          <p:cNvPr id="96" name="AutoShape 59"/>
          <p:cNvSpPr>
            <a:spLocks noChangeAspect="1" noChangeArrowheads="1" noTextEdit="1"/>
          </p:cNvSpPr>
          <p:nvPr/>
        </p:nvSpPr>
        <p:spPr bwMode="auto">
          <a:xfrm>
            <a:off x="1984184" y="4142998"/>
            <a:ext cx="3596570" cy="173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nvGrpSpPr>
          <p:cNvPr id="314" name="Group 313"/>
          <p:cNvGrpSpPr/>
          <p:nvPr/>
        </p:nvGrpSpPr>
        <p:grpSpPr>
          <a:xfrm>
            <a:off x="4993469" y="5160414"/>
            <a:ext cx="610282" cy="460845"/>
            <a:chOff x="9571038" y="4675188"/>
            <a:chExt cx="1160463" cy="669925"/>
          </a:xfrm>
          <a:solidFill>
            <a:srgbClr val="92D050"/>
          </a:solidFill>
        </p:grpSpPr>
        <p:sp>
          <p:nvSpPr>
            <p:cNvPr id="104" name="Freeform 68"/>
            <p:cNvSpPr>
              <a:spLocks noEditPoints="1"/>
            </p:cNvSpPr>
            <p:nvPr/>
          </p:nvSpPr>
          <p:spPr bwMode="auto">
            <a:xfrm>
              <a:off x="9574213" y="4675188"/>
              <a:ext cx="274638" cy="477838"/>
            </a:xfrm>
            <a:custGeom>
              <a:avLst/>
              <a:gdLst>
                <a:gd name="T0" fmla="*/ 24 w 73"/>
                <a:gd name="T1" fmla="*/ 84 h 127"/>
                <a:gd name="T2" fmla="*/ 24 w 73"/>
                <a:gd name="T3" fmla="*/ 127 h 127"/>
                <a:gd name="T4" fmla="*/ 0 w 73"/>
                <a:gd name="T5" fmla="*/ 127 h 127"/>
                <a:gd name="T6" fmla="*/ 0 w 73"/>
                <a:gd name="T7" fmla="*/ 0 h 127"/>
                <a:gd name="T8" fmla="*/ 36 w 73"/>
                <a:gd name="T9" fmla="*/ 0 h 127"/>
                <a:gd name="T10" fmla="*/ 63 w 73"/>
                <a:gd name="T11" fmla="*/ 10 h 127"/>
                <a:gd name="T12" fmla="*/ 73 w 73"/>
                <a:gd name="T13" fmla="*/ 40 h 127"/>
                <a:gd name="T14" fmla="*/ 62 w 73"/>
                <a:gd name="T15" fmla="*/ 72 h 127"/>
                <a:gd name="T16" fmla="*/ 34 w 73"/>
                <a:gd name="T17" fmla="*/ 84 h 127"/>
                <a:gd name="T18" fmla="*/ 24 w 73"/>
                <a:gd name="T19" fmla="*/ 84 h 127"/>
                <a:gd name="T20" fmla="*/ 24 w 73"/>
                <a:gd name="T21" fmla="*/ 21 h 127"/>
                <a:gd name="T22" fmla="*/ 24 w 73"/>
                <a:gd name="T23" fmla="*/ 63 h 127"/>
                <a:gd name="T24" fmla="*/ 32 w 73"/>
                <a:gd name="T25" fmla="*/ 63 h 127"/>
                <a:gd name="T26" fmla="*/ 48 w 73"/>
                <a:gd name="T27" fmla="*/ 42 h 127"/>
                <a:gd name="T28" fmla="*/ 44 w 73"/>
                <a:gd name="T29" fmla="*/ 26 h 127"/>
                <a:gd name="T30" fmla="*/ 32 w 73"/>
                <a:gd name="T31" fmla="*/ 21 h 127"/>
                <a:gd name="T32" fmla="*/ 24 w 73"/>
                <a:gd name="T33"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27">
                  <a:moveTo>
                    <a:pt x="24" y="84"/>
                  </a:moveTo>
                  <a:cubicBezTo>
                    <a:pt x="24" y="127"/>
                    <a:pt x="24" y="127"/>
                    <a:pt x="24" y="127"/>
                  </a:cubicBezTo>
                  <a:cubicBezTo>
                    <a:pt x="0" y="127"/>
                    <a:pt x="0" y="127"/>
                    <a:pt x="0" y="127"/>
                  </a:cubicBezTo>
                  <a:cubicBezTo>
                    <a:pt x="0" y="0"/>
                    <a:pt x="0" y="0"/>
                    <a:pt x="0" y="0"/>
                  </a:cubicBezTo>
                  <a:cubicBezTo>
                    <a:pt x="36" y="0"/>
                    <a:pt x="36" y="0"/>
                    <a:pt x="36" y="0"/>
                  </a:cubicBezTo>
                  <a:cubicBezTo>
                    <a:pt x="48" y="0"/>
                    <a:pt x="57" y="3"/>
                    <a:pt x="63" y="10"/>
                  </a:cubicBezTo>
                  <a:cubicBezTo>
                    <a:pt x="70" y="17"/>
                    <a:pt x="73" y="27"/>
                    <a:pt x="73" y="40"/>
                  </a:cubicBezTo>
                  <a:cubicBezTo>
                    <a:pt x="73" y="53"/>
                    <a:pt x="70" y="63"/>
                    <a:pt x="62" y="72"/>
                  </a:cubicBezTo>
                  <a:cubicBezTo>
                    <a:pt x="55" y="80"/>
                    <a:pt x="46" y="84"/>
                    <a:pt x="34" y="84"/>
                  </a:cubicBezTo>
                  <a:lnTo>
                    <a:pt x="24" y="84"/>
                  </a:lnTo>
                  <a:close/>
                  <a:moveTo>
                    <a:pt x="24" y="21"/>
                  </a:moveTo>
                  <a:cubicBezTo>
                    <a:pt x="24" y="63"/>
                    <a:pt x="24" y="63"/>
                    <a:pt x="24" y="63"/>
                  </a:cubicBezTo>
                  <a:cubicBezTo>
                    <a:pt x="32" y="63"/>
                    <a:pt x="32" y="63"/>
                    <a:pt x="32" y="63"/>
                  </a:cubicBezTo>
                  <a:cubicBezTo>
                    <a:pt x="43" y="63"/>
                    <a:pt x="48" y="56"/>
                    <a:pt x="48" y="42"/>
                  </a:cubicBezTo>
                  <a:cubicBezTo>
                    <a:pt x="48" y="35"/>
                    <a:pt x="47" y="30"/>
                    <a:pt x="44" y="26"/>
                  </a:cubicBezTo>
                  <a:cubicBezTo>
                    <a:pt x="41" y="23"/>
                    <a:pt x="37" y="21"/>
                    <a:pt x="32" y="21"/>
                  </a:cubicBezTo>
                  <a:lnTo>
                    <a:pt x="24" y="21"/>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 name="Freeform 69"/>
            <p:cNvSpPr>
              <a:spLocks noEditPoints="1"/>
            </p:cNvSpPr>
            <p:nvPr/>
          </p:nvSpPr>
          <p:spPr bwMode="auto">
            <a:xfrm>
              <a:off x="9837738" y="4675188"/>
              <a:ext cx="360363" cy="477838"/>
            </a:xfrm>
            <a:custGeom>
              <a:avLst/>
              <a:gdLst>
                <a:gd name="T0" fmla="*/ 70 w 96"/>
                <a:gd name="T1" fmla="*/ 127 h 127"/>
                <a:gd name="T2" fmla="*/ 63 w 96"/>
                <a:gd name="T3" fmla="*/ 96 h 127"/>
                <a:gd name="T4" fmla="*/ 32 w 96"/>
                <a:gd name="T5" fmla="*/ 96 h 127"/>
                <a:gd name="T6" fmla="*/ 25 w 96"/>
                <a:gd name="T7" fmla="*/ 127 h 127"/>
                <a:gd name="T8" fmla="*/ 0 w 96"/>
                <a:gd name="T9" fmla="*/ 127 h 127"/>
                <a:gd name="T10" fmla="*/ 35 w 96"/>
                <a:gd name="T11" fmla="*/ 0 h 127"/>
                <a:gd name="T12" fmla="*/ 63 w 96"/>
                <a:gd name="T13" fmla="*/ 0 h 127"/>
                <a:gd name="T14" fmla="*/ 96 w 96"/>
                <a:gd name="T15" fmla="*/ 127 h 127"/>
                <a:gd name="T16" fmla="*/ 70 w 96"/>
                <a:gd name="T17" fmla="*/ 127 h 127"/>
                <a:gd name="T18" fmla="*/ 51 w 96"/>
                <a:gd name="T19" fmla="*/ 36 h 127"/>
                <a:gd name="T20" fmla="*/ 49 w 96"/>
                <a:gd name="T21" fmla="*/ 23 h 127"/>
                <a:gd name="T22" fmla="*/ 48 w 96"/>
                <a:gd name="T23" fmla="*/ 20 h 127"/>
                <a:gd name="T24" fmla="*/ 48 w 96"/>
                <a:gd name="T25" fmla="*/ 20 h 127"/>
                <a:gd name="T26" fmla="*/ 45 w 96"/>
                <a:gd name="T27" fmla="*/ 36 h 127"/>
                <a:gd name="T28" fmla="*/ 36 w 96"/>
                <a:gd name="T29" fmla="*/ 77 h 127"/>
                <a:gd name="T30" fmla="*/ 59 w 96"/>
                <a:gd name="T31" fmla="*/ 77 h 127"/>
                <a:gd name="T32" fmla="*/ 51 w 96"/>
                <a:gd name="T33" fmla="*/ 3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7">
                  <a:moveTo>
                    <a:pt x="70" y="127"/>
                  </a:moveTo>
                  <a:cubicBezTo>
                    <a:pt x="63" y="96"/>
                    <a:pt x="63" y="96"/>
                    <a:pt x="63" y="96"/>
                  </a:cubicBezTo>
                  <a:cubicBezTo>
                    <a:pt x="32" y="96"/>
                    <a:pt x="32" y="96"/>
                    <a:pt x="32" y="96"/>
                  </a:cubicBezTo>
                  <a:cubicBezTo>
                    <a:pt x="25" y="127"/>
                    <a:pt x="25" y="127"/>
                    <a:pt x="25" y="127"/>
                  </a:cubicBezTo>
                  <a:cubicBezTo>
                    <a:pt x="0" y="127"/>
                    <a:pt x="0" y="127"/>
                    <a:pt x="0" y="127"/>
                  </a:cubicBezTo>
                  <a:cubicBezTo>
                    <a:pt x="35" y="0"/>
                    <a:pt x="35" y="0"/>
                    <a:pt x="35" y="0"/>
                  </a:cubicBezTo>
                  <a:cubicBezTo>
                    <a:pt x="63" y="0"/>
                    <a:pt x="63" y="0"/>
                    <a:pt x="63" y="0"/>
                  </a:cubicBezTo>
                  <a:cubicBezTo>
                    <a:pt x="96" y="127"/>
                    <a:pt x="96" y="127"/>
                    <a:pt x="96" y="127"/>
                  </a:cubicBezTo>
                  <a:lnTo>
                    <a:pt x="70" y="127"/>
                  </a:lnTo>
                  <a:close/>
                  <a:moveTo>
                    <a:pt x="51" y="36"/>
                  </a:moveTo>
                  <a:cubicBezTo>
                    <a:pt x="50" y="34"/>
                    <a:pt x="49" y="29"/>
                    <a:pt x="49" y="23"/>
                  </a:cubicBezTo>
                  <a:cubicBezTo>
                    <a:pt x="49" y="22"/>
                    <a:pt x="48" y="21"/>
                    <a:pt x="48" y="20"/>
                  </a:cubicBezTo>
                  <a:cubicBezTo>
                    <a:pt x="48" y="20"/>
                    <a:pt x="48" y="20"/>
                    <a:pt x="48" y="20"/>
                  </a:cubicBezTo>
                  <a:cubicBezTo>
                    <a:pt x="47" y="28"/>
                    <a:pt x="46" y="33"/>
                    <a:pt x="45" y="36"/>
                  </a:cubicBezTo>
                  <a:cubicBezTo>
                    <a:pt x="36" y="77"/>
                    <a:pt x="36" y="77"/>
                    <a:pt x="36" y="77"/>
                  </a:cubicBezTo>
                  <a:cubicBezTo>
                    <a:pt x="59" y="77"/>
                    <a:pt x="59" y="77"/>
                    <a:pt x="59" y="77"/>
                  </a:cubicBezTo>
                  <a:lnTo>
                    <a:pt x="51" y="36"/>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ln w="10160">
                  <a:solidFill>
                    <a:srgbClr val="4F81BD"/>
                  </a:solidFill>
                  <a:prstDash val="solid"/>
                </a:ln>
                <a:solidFill>
                  <a:srgbClr val="FFFFFF"/>
                </a:solidFill>
                <a:effectLst>
                  <a:outerShdw blurRad="38100" dist="32000" dir="5400000" algn="tl">
                    <a:srgbClr val="000000">
                      <a:alpha val="30000"/>
                    </a:srgbClr>
                  </a:outerShdw>
                </a:effectLst>
              </a:endParaRPr>
            </a:p>
          </p:txBody>
        </p:sp>
        <p:sp>
          <p:nvSpPr>
            <p:cNvPr id="106" name="Rectangle 70"/>
            <p:cNvSpPr>
              <a:spLocks noChangeArrowheads="1"/>
            </p:cNvSpPr>
            <p:nvPr/>
          </p:nvSpPr>
          <p:spPr bwMode="auto">
            <a:xfrm>
              <a:off x="10242550" y="4675188"/>
              <a:ext cx="90488" cy="477838"/>
            </a:xfrm>
            <a:prstGeom prst="rect">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 name="Freeform 71"/>
            <p:cNvSpPr>
              <a:spLocks noEditPoints="1"/>
            </p:cNvSpPr>
            <p:nvPr/>
          </p:nvSpPr>
          <p:spPr bwMode="auto">
            <a:xfrm>
              <a:off x="10412413" y="4675188"/>
              <a:ext cx="319088" cy="477838"/>
            </a:xfrm>
            <a:custGeom>
              <a:avLst/>
              <a:gdLst>
                <a:gd name="T0" fmla="*/ 0 w 85"/>
                <a:gd name="T1" fmla="*/ 127 h 127"/>
                <a:gd name="T2" fmla="*/ 0 w 85"/>
                <a:gd name="T3" fmla="*/ 0 h 127"/>
                <a:gd name="T4" fmla="*/ 33 w 85"/>
                <a:gd name="T5" fmla="*/ 0 h 127"/>
                <a:gd name="T6" fmla="*/ 85 w 85"/>
                <a:gd name="T7" fmla="*/ 62 h 127"/>
                <a:gd name="T8" fmla="*/ 71 w 85"/>
                <a:gd name="T9" fmla="*/ 110 h 127"/>
                <a:gd name="T10" fmla="*/ 33 w 85"/>
                <a:gd name="T11" fmla="*/ 127 h 127"/>
                <a:gd name="T12" fmla="*/ 0 w 85"/>
                <a:gd name="T13" fmla="*/ 127 h 127"/>
                <a:gd name="T14" fmla="*/ 23 w 85"/>
                <a:gd name="T15" fmla="*/ 21 h 127"/>
                <a:gd name="T16" fmla="*/ 23 w 85"/>
                <a:gd name="T17" fmla="*/ 106 h 127"/>
                <a:gd name="T18" fmla="*/ 33 w 85"/>
                <a:gd name="T19" fmla="*/ 106 h 127"/>
                <a:gd name="T20" fmla="*/ 53 w 85"/>
                <a:gd name="T21" fmla="*/ 95 h 127"/>
                <a:gd name="T22" fmla="*/ 60 w 85"/>
                <a:gd name="T23" fmla="*/ 62 h 127"/>
                <a:gd name="T24" fmla="*/ 53 w 85"/>
                <a:gd name="T25" fmla="*/ 32 h 127"/>
                <a:gd name="T26" fmla="*/ 33 w 85"/>
                <a:gd name="T27" fmla="*/ 21 h 127"/>
                <a:gd name="T28" fmla="*/ 23 w 85"/>
                <a:gd name="T29" fmla="*/ 2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27">
                  <a:moveTo>
                    <a:pt x="0" y="127"/>
                  </a:moveTo>
                  <a:cubicBezTo>
                    <a:pt x="0" y="0"/>
                    <a:pt x="0" y="0"/>
                    <a:pt x="0" y="0"/>
                  </a:cubicBezTo>
                  <a:cubicBezTo>
                    <a:pt x="33" y="0"/>
                    <a:pt x="33" y="0"/>
                    <a:pt x="33" y="0"/>
                  </a:cubicBezTo>
                  <a:cubicBezTo>
                    <a:pt x="67" y="0"/>
                    <a:pt x="85" y="21"/>
                    <a:pt x="85" y="62"/>
                  </a:cubicBezTo>
                  <a:cubicBezTo>
                    <a:pt x="85" y="82"/>
                    <a:pt x="80" y="98"/>
                    <a:pt x="71" y="110"/>
                  </a:cubicBezTo>
                  <a:cubicBezTo>
                    <a:pt x="62" y="122"/>
                    <a:pt x="49" y="127"/>
                    <a:pt x="33" y="127"/>
                  </a:cubicBezTo>
                  <a:lnTo>
                    <a:pt x="0" y="127"/>
                  </a:lnTo>
                  <a:close/>
                  <a:moveTo>
                    <a:pt x="23" y="21"/>
                  </a:moveTo>
                  <a:cubicBezTo>
                    <a:pt x="23" y="106"/>
                    <a:pt x="23" y="106"/>
                    <a:pt x="23" y="106"/>
                  </a:cubicBezTo>
                  <a:cubicBezTo>
                    <a:pt x="33" y="106"/>
                    <a:pt x="33" y="106"/>
                    <a:pt x="33" y="106"/>
                  </a:cubicBezTo>
                  <a:cubicBezTo>
                    <a:pt x="41" y="106"/>
                    <a:pt x="48" y="102"/>
                    <a:pt x="53" y="95"/>
                  </a:cubicBezTo>
                  <a:cubicBezTo>
                    <a:pt x="57" y="87"/>
                    <a:pt x="60" y="76"/>
                    <a:pt x="60" y="62"/>
                  </a:cubicBezTo>
                  <a:cubicBezTo>
                    <a:pt x="60" y="49"/>
                    <a:pt x="57" y="39"/>
                    <a:pt x="53" y="32"/>
                  </a:cubicBezTo>
                  <a:cubicBezTo>
                    <a:pt x="48" y="25"/>
                    <a:pt x="42" y="21"/>
                    <a:pt x="33" y="21"/>
                  </a:cubicBezTo>
                  <a:lnTo>
                    <a:pt x="23" y="21"/>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 name="Freeform 72"/>
            <p:cNvSpPr>
              <a:spLocks/>
            </p:cNvSpPr>
            <p:nvPr/>
          </p:nvSpPr>
          <p:spPr bwMode="auto">
            <a:xfrm>
              <a:off x="9571038" y="5199063"/>
              <a:ext cx="71438" cy="146050"/>
            </a:xfrm>
            <a:custGeom>
              <a:avLst/>
              <a:gdLst>
                <a:gd name="T0" fmla="*/ 0 w 19"/>
                <a:gd name="T1" fmla="*/ 37 h 39"/>
                <a:gd name="T2" fmla="*/ 0 w 19"/>
                <a:gd name="T3" fmla="*/ 29 h 39"/>
                <a:gd name="T4" fmla="*/ 8 w 19"/>
                <a:gd name="T5" fmla="*/ 32 h 39"/>
                <a:gd name="T6" fmla="*/ 11 w 19"/>
                <a:gd name="T7" fmla="*/ 31 h 39"/>
                <a:gd name="T8" fmla="*/ 12 w 19"/>
                <a:gd name="T9" fmla="*/ 28 h 39"/>
                <a:gd name="T10" fmla="*/ 11 w 19"/>
                <a:gd name="T11" fmla="*/ 25 h 39"/>
                <a:gd name="T12" fmla="*/ 7 w 19"/>
                <a:gd name="T13" fmla="*/ 22 h 39"/>
                <a:gd name="T14" fmla="*/ 0 w 19"/>
                <a:gd name="T15" fmla="*/ 11 h 39"/>
                <a:gd name="T16" fmla="*/ 3 w 19"/>
                <a:gd name="T17" fmla="*/ 3 h 39"/>
                <a:gd name="T18" fmla="*/ 11 w 19"/>
                <a:gd name="T19" fmla="*/ 0 h 39"/>
                <a:gd name="T20" fmla="*/ 18 w 19"/>
                <a:gd name="T21" fmla="*/ 1 h 39"/>
                <a:gd name="T22" fmla="*/ 18 w 19"/>
                <a:gd name="T23" fmla="*/ 8 h 39"/>
                <a:gd name="T24" fmla="*/ 11 w 19"/>
                <a:gd name="T25" fmla="*/ 6 h 39"/>
                <a:gd name="T26" fmla="*/ 9 w 19"/>
                <a:gd name="T27" fmla="*/ 8 h 39"/>
                <a:gd name="T28" fmla="*/ 7 w 19"/>
                <a:gd name="T29" fmla="*/ 10 h 39"/>
                <a:gd name="T30" fmla="*/ 12 w 19"/>
                <a:gd name="T31" fmla="*/ 16 h 39"/>
                <a:gd name="T32" fmla="*/ 18 w 19"/>
                <a:gd name="T33" fmla="*/ 22 h 39"/>
                <a:gd name="T34" fmla="*/ 19 w 19"/>
                <a:gd name="T35" fmla="*/ 28 h 39"/>
                <a:gd name="T36" fmla="*/ 16 w 19"/>
                <a:gd name="T37" fmla="*/ 36 h 39"/>
                <a:gd name="T38" fmla="*/ 8 w 19"/>
                <a:gd name="T39" fmla="*/ 39 h 39"/>
                <a:gd name="T40" fmla="*/ 4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3" y="31"/>
                    <a:pt x="5" y="32"/>
                    <a:pt x="8" y="32"/>
                  </a:cubicBezTo>
                  <a:cubicBezTo>
                    <a:pt x="9" y="32"/>
                    <a:pt x="10" y="32"/>
                    <a:pt x="11" y="31"/>
                  </a:cubicBezTo>
                  <a:cubicBezTo>
                    <a:pt x="12" y="30"/>
                    <a:pt x="12" y="29"/>
                    <a:pt x="12" y="28"/>
                  </a:cubicBezTo>
                  <a:cubicBezTo>
                    <a:pt x="12" y="27"/>
                    <a:pt x="12" y="26"/>
                    <a:pt x="11" y="25"/>
                  </a:cubicBezTo>
                  <a:cubicBezTo>
                    <a:pt x="10" y="24"/>
                    <a:pt x="9" y="23"/>
                    <a:pt x="7" y="22"/>
                  </a:cubicBezTo>
                  <a:cubicBezTo>
                    <a:pt x="2" y="19"/>
                    <a:pt x="0" y="16"/>
                    <a:pt x="0" y="11"/>
                  </a:cubicBezTo>
                  <a:cubicBezTo>
                    <a:pt x="0" y="8"/>
                    <a:pt x="1" y="5"/>
                    <a:pt x="3" y="3"/>
                  </a:cubicBezTo>
                  <a:cubicBezTo>
                    <a:pt x="5" y="1"/>
                    <a:pt x="7" y="0"/>
                    <a:pt x="11" y="0"/>
                  </a:cubicBezTo>
                  <a:cubicBezTo>
                    <a:pt x="13" y="0"/>
                    <a:pt x="16" y="1"/>
                    <a:pt x="18" y="1"/>
                  </a:cubicBezTo>
                  <a:cubicBezTo>
                    <a:pt x="18" y="8"/>
                    <a:pt x="18" y="8"/>
                    <a:pt x="18" y="8"/>
                  </a:cubicBezTo>
                  <a:cubicBezTo>
                    <a:pt x="16" y="7"/>
                    <a:pt x="14" y="6"/>
                    <a:pt x="11" y="6"/>
                  </a:cubicBezTo>
                  <a:cubicBezTo>
                    <a:pt x="10" y="6"/>
                    <a:pt x="9" y="7"/>
                    <a:pt x="9" y="8"/>
                  </a:cubicBezTo>
                  <a:cubicBezTo>
                    <a:pt x="8" y="8"/>
                    <a:pt x="7" y="9"/>
                    <a:pt x="7" y="10"/>
                  </a:cubicBezTo>
                  <a:cubicBezTo>
                    <a:pt x="7" y="13"/>
                    <a:pt x="9" y="15"/>
                    <a:pt x="12" y="16"/>
                  </a:cubicBezTo>
                  <a:cubicBezTo>
                    <a:pt x="15" y="18"/>
                    <a:pt x="16" y="20"/>
                    <a:pt x="18" y="22"/>
                  </a:cubicBezTo>
                  <a:cubicBezTo>
                    <a:pt x="19" y="23"/>
                    <a:pt x="19" y="25"/>
                    <a:pt x="19" y="28"/>
                  </a:cubicBezTo>
                  <a:cubicBezTo>
                    <a:pt x="19" y="31"/>
                    <a:pt x="18" y="34"/>
                    <a:pt x="16" y="36"/>
                  </a:cubicBezTo>
                  <a:cubicBezTo>
                    <a:pt x="14" y="38"/>
                    <a:pt x="12" y="39"/>
                    <a:pt x="8" y="39"/>
                  </a:cubicBezTo>
                  <a:cubicBezTo>
                    <a:pt x="7" y="39"/>
                    <a:pt x="5" y="38"/>
                    <a:pt x="4" y="38"/>
                  </a:cubicBezTo>
                  <a:cubicBezTo>
                    <a:pt x="2" y="38"/>
                    <a:pt x="1" y="37"/>
                    <a:pt x="0" y="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 name="Freeform 73"/>
            <p:cNvSpPr>
              <a:spLocks/>
            </p:cNvSpPr>
            <p:nvPr/>
          </p:nvSpPr>
          <p:spPr bwMode="auto">
            <a:xfrm>
              <a:off x="9659938" y="5202238"/>
              <a:ext cx="82550" cy="142875"/>
            </a:xfrm>
            <a:custGeom>
              <a:avLst/>
              <a:gdLst>
                <a:gd name="T0" fmla="*/ 22 w 22"/>
                <a:gd name="T1" fmla="*/ 21 h 38"/>
                <a:gd name="T2" fmla="*/ 11 w 22"/>
                <a:gd name="T3" fmla="*/ 38 h 38"/>
                <a:gd name="T4" fmla="*/ 0 w 22"/>
                <a:gd name="T5" fmla="*/ 22 h 38"/>
                <a:gd name="T6" fmla="*/ 0 w 22"/>
                <a:gd name="T7" fmla="*/ 0 h 38"/>
                <a:gd name="T8" fmla="*/ 7 w 22"/>
                <a:gd name="T9" fmla="*/ 0 h 38"/>
                <a:gd name="T10" fmla="*/ 7 w 22"/>
                <a:gd name="T11" fmla="*/ 22 h 38"/>
                <a:gd name="T12" fmla="*/ 11 w 22"/>
                <a:gd name="T13" fmla="*/ 31 h 38"/>
                <a:gd name="T14" fmla="*/ 14 w 22"/>
                <a:gd name="T15" fmla="*/ 29 h 38"/>
                <a:gd name="T16" fmla="*/ 15 w 22"/>
                <a:gd name="T17" fmla="*/ 23 h 38"/>
                <a:gd name="T18" fmla="*/ 15 w 22"/>
                <a:gd name="T19" fmla="*/ 0 h 38"/>
                <a:gd name="T20" fmla="*/ 22 w 22"/>
                <a:gd name="T21" fmla="*/ 0 h 38"/>
                <a:gd name="T22" fmla="*/ 22 w 22"/>
                <a:gd name="T2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8">
                  <a:moveTo>
                    <a:pt x="22" y="21"/>
                  </a:moveTo>
                  <a:cubicBezTo>
                    <a:pt x="22" y="32"/>
                    <a:pt x="18" y="38"/>
                    <a:pt x="11" y="38"/>
                  </a:cubicBezTo>
                  <a:cubicBezTo>
                    <a:pt x="3" y="38"/>
                    <a:pt x="0" y="32"/>
                    <a:pt x="0" y="22"/>
                  </a:cubicBezTo>
                  <a:cubicBezTo>
                    <a:pt x="0" y="0"/>
                    <a:pt x="0" y="0"/>
                    <a:pt x="0" y="0"/>
                  </a:cubicBezTo>
                  <a:cubicBezTo>
                    <a:pt x="7" y="0"/>
                    <a:pt x="7" y="0"/>
                    <a:pt x="7" y="0"/>
                  </a:cubicBezTo>
                  <a:cubicBezTo>
                    <a:pt x="7" y="22"/>
                    <a:pt x="7" y="22"/>
                    <a:pt x="7" y="22"/>
                  </a:cubicBezTo>
                  <a:cubicBezTo>
                    <a:pt x="7" y="28"/>
                    <a:pt x="8" y="31"/>
                    <a:pt x="11" y="31"/>
                  </a:cubicBezTo>
                  <a:cubicBezTo>
                    <a:pt x="12" y="31"/>
                    <a:pt x="14" y="31"/>
                    <a:pt x="14" y="29"/>
                  </a:cubicBezTo>
                  <a:cubicBezTo>
                    <a:pt x="15" y="28"/>
                    <a:pt x="15" y="26"/>
                    <a:pt x="15" y="23"/>
                  </a:cubicBezTo>
                  <a:cubicBezTo>
                    <a:pt x="15" y="0"/>
                    <a:pt x="15" y="0"/>
                    <a:pt x="15" y="0"/>
                  </a:cubicBezTo>
                  <a:cubicBezTo>
                    <a:pt x="22" y="0"/>
                    <a:pt x="22" y="0"/>
                    <a:pt x="22" y="0"/>
                  </a:cubicBezTo>
                  <a:lnTo>
                    <a:pt x="22" y="21"/>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 name="Freeform 74"/>
            <p:cNvSpPr>
              <a:spLocks noEditPoints="1"/>
            </p:cNvSpPr>
            <p:nvPr/>
          </p:nvSpPr>
          <p:spPr bwMode="auto">
            <a:xfrm>
              <a:off x="9766300" y="5202238"/>
              <a:ext cx="82550" cy="139700"/>
            </a:xfrm>
            <a:custGeom>
              <a:avLst/>
              <a:gdLst>
                <a:gd name="T0" fmla="*/ 0 w 22"/>
                <a:gd name="T1" fmla="*/ 37 h 37"/>
                <a:gd name="T2" fmla="*/ 0 w 22"/>
                <a:gd name="T3" fmla="*/ 0 h 37"/>
                <a:gd name="T4" fmla="*/ 11 w 22"/>
                <a:gd name="T5" fmla="*/ 0 h 37"/>
                <a:gd name="T6" fmla="*/ 21 w 22"/>
                <a:gd name="T7" fmla="*/ 9 h 37"/>
                <a:gd name="T8" fmla="*/ 19 w 22"/>
                <a:gd name="T9" fmla="*/ 14 h 37"/>
                <a:gd name="T10" fmla="*/ 15 w 22"/>
                <a:gd name="T11" fmla="*/ 17 h 37"/>
                <a:gd name="T12" fmla="*/ 15 w 22"/>
                <a:gd name="T13" fmla="*/ 17 h 37"/>
                <a:gd name="T14" fmla="*/ 20 w 22"/>
                <a:gd name="T15" fmla="*/ 20 h 37"/>
                <a:gd name="T16" fmla="*/ 22 w 22"/>
                <a:gd name="T17" fmla="*/ 26 h 37"/>
                <a:gd name="T18" fmla="*/ 19 w 22"/>
                <a:gd name="T19" fmla="*/ 34 h 37"/>
                <a:gd name="T20" fmla="*/ 12 w 22"/>
                <a:gd name="T21" fmla="*/ 37 h 37"/>
                <a:gd name="T22" fmla="*/ 0 w 22"/>
                <a:gd name="T23" fmla="*/ 37 h 37"/>
                <a:gd name="T24" fmla="*/ 7 w 22"/>
                <a:gd name="T25" fmla="*/ 6 h 37"/>
                <a:gd name="T26" fmla="*/ 7 w 22"/>
                <a:gd name="T27" fmla="*/ 15 h 37"/>
                <a:gd name="T28" fmla="*/ 10 w 22"/>
                <a:gd name="T29" fmla="*/ 15 h 37"/>
                <a:gd name="T30" fmla="*/ 13 w 22"/>
                <a:gd name="T31" fmla="*/ 14 h 37"/>
                <a:gd name="T32" fmla="*/ 14 w 22"/>
                <a:gd name="T33" fmla="*/ 10 h 37"/>
                <a:gd name="T34" fmla="*/ 9 w 22"/>
                <a:gd name="T35" fmla="*/ 6 h 37"/>
                <a:gd name="T36" fmla="*/ 7 w 22"/>
                <a:gd name="T37" fmla="*/ 6 h 37"/>
                <a:gd name="T38" fmla="*/ 7 w 22"/>
                <a:gd name="T39" fmla="*/ 21 h 37"/>
                <a:gd name="T40" fmla="*/ 7 w 22"/>
                <a:gd name="T41" fmla="*/ 31 h 37"/>
                <a:gd name="T42" fmla="*/ 10 w 22"/>
                <a:gd name="T43" fmla="*/ 31 h 37"/>
                <a:gd name="T44" fmla="*/ 14 w 22"/>
                <a:gd name="T45" fmla="*/ 29 h 37"/>
                <a:gd name="T46" fmla="*/ 15 w 22"/>
                <a:gd name="T47" fmla="*/ 26 h 37"/>
                <a:gd name="T48" fmla="*/ 14 w 22"/>
                <a:gd name="T49" fmla="*/ 22 h 37"/>
                <a:gd name="T50" fmla="*/ 10 w 22"/>
                <a:gd name="T51" fmla="*/ 21 h 37"/>
                <a:gd name="T52" fmla="*/ 7 w 22"/>
                <a:gd name="T53"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37">
                  <a:moveTo>
                    <a:pt x="0" y="37"/>
                  </a:moveTo>
                  <a:cubicBezTo>
                    <a:pt x="0" y="0"/>
                    <a:pt x="0" y="0"/>
                    <a:pt x="0" y="0"/>
                  </a:cubicBezTo>
                  <a:cubicBezTo>
                    <a:pt x="11" y="0"/>
                    <a:pt x="11" y="0"/>
                    <a:pt x="11" y="0"/>
                  </a:cubicBezTo>
                  <a:cubicBezTo>
                    <a:pt x="18" y="0"/>
                    <a:pt x="21" y="3"/>
                    <a:pt x="21" y="9"/>
                  </a:cubicBezTo>
                  <a:cubicBezTo>
                    <a:pt x="21" y="11"/>
                    <a:pt x="20" y="12"/>
                    <a:pt x="19" y="14"/>
                  </a:cubicBezTo>
                  <a:cubicBezTo>
                    <a:pt x="18" y="15"/>
                    <a:pt x="17" y="16"/>
                    <a:pt x="15" y="17"/>
                  </a:cubicBezTo>
                  <a:cubicBezTo>
                    <a:pt x="15" y="17"/>
                    <a:pt x="15" y="17"/>
                    <a:pt x="15" y="17"/>
                  </a:cubicBezTo>
                  <a:cubicBezTo>
                    <a:pt x="17" y="17"/>
                    <a:pt x="19" y="18"/>
                    <a:pt x="20" y="20"/>
                  </a:cubicBezTo>
                  <a:cubicBezTo>
                    <a:pt x="21" y="22"/>
                    <a:pt x="22" y="24"/>
                    <a:pt x="22" y="26"/>
                  </a:cubicBezTo>
                  <a:cubicBezTo>
                    <a:pt x="22" y="29"/>
                    <a:pt x="21" y="32"/>
                    <a:pt x="19" y="34"/>
                  </a:cubicBezTo>
                  <a:cubicBezTo>
                    <a:pt x="18" y="36"/>
                    <a:pt x="15" y="37"/>
                    <a:pt x="12" y="37"/>
                  </a:cubicBezTo>
                  <a:lnTo>
                    <a:pt x="0" y="37"/>
                  </a:lnTo>
                  <a:close/>
                  <a:moveTo>
                    <a:pt x="7" y="6"/>
                  </a:moveTo>
                  <a:cubicBezTo>
                    <a:pt x="7" y="15"/>
                    <a:pt x="7" y="15"/>
                    <a:pt x="7" y="15"/>
                  </a:cubicBezTo>
                  <a:cubicBezTo>
                    <a:pt x="10" y="15"/>
                    <a:pt x="10" y="15"/>
                    <a:pt x="10" y="15"/>
                  </a:cubicBezTo>
                  <a:cubicBezTo>
                    <a:pt x="11" y="15"/>
                    <a:pt x="12" y="14"/>
                    <a:pt x="13" y="14"/>
                  </a:cubicBezTo>
                  <a:cubicBezTo>
                    <a:pt x="13" y="13"/>
                    <a:pt x="14" y="12"/>
                    <a:pt x="14" y="10"/>
                  </a:cubicBezTo>
                  <a:cubicBezTo>
                    <a:pt x="14" y="7"/>
                    <a:pt x="12" y="6"/>
                    <a:pt x="9" y="6"/>
                  </a:cubicBezTo>
                  <a:lnTo>
                    <a:pt x="7" y="6"/>
                  </a:lnTo>
                  <a:close/>
                  <a:moveTo>
                    <a:pt x="7" y="21"/>
                  </a:moveTo>
                  <a:cubicBezTo>
                    <a:pt x="7" y="31"/>
                    <a:pt x="7" y="31"/>
                    <a:pt x="7" y="31"/>
                  </a:cubicBezTo>
                  <a:cubicBezTo>
                    <a:pt x="10" y="31"/>
                    <a:pt x="10" y="31"/>
                    <a:pt x="10" y="31"/>
                  </a:cubicBezTo>
                  <a:cubicBezTo>
                    <a:pt x="12" y="31"/>
                    <a:pt x="13" y="30"/>
                    <a:pt x="14" y="29"/>
                  </a:cubicBezTo>
                  <a:cubicBezTo>
                    <a:pt x="14" y="29"/>
                    <a:pt x="15" y="27"/>
                    <a:pt x="15" y="26"/>
                  </a:cubicBezTo>
                  <a:cubicBezTo>
                    <a:pt x="15" y="24"/>
                    <a:pt x="14" y="23"/>
                    <a:pt x="14" y="22"/>
                  </a:cubicBezTo>
                  <a:cubicBezTo>
                    <a:pt x="13" y="21"/>
                    <a:pt x="12" y="21"/>
                    <a:pt x="10" y="21"/>
                  </a:cubicBezTo>
                  <a:lnTo>
                    <a:pt x="7" y="21"/>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 name="Freeform 75"/>
            <p:cNvSpPr>
              <a:spLocks/>
            </p:cNvSpPr>
            <p:nvPr/>
          </p:nvSpPr>
          <p:spPr bwMode="auto">
            <a:xfrm>
              <a:off x="9863138" y="5199063"/>
              <a:ext cx="71438" cy="146050"/>
            </a:xfrm>
            <a:custGeom>
              <a:avLst/>
              <a:gdLst>
                <a:gd name="T0" fmla="*/ 0 w 19"/>
                <a:gd name="T1" fmla="*/ 37 h 39"/>
                <a:gd name="T2" fmla="*/ 0 w 19"/>
                <a:gd name="T3" fmla="*/ 29 h 39"/>
                <a:gd name="T4" fmla="*/ 7 w 19"/>
                <a:gd name="T5" fmla="*/ 32 h 39"/>
                <a:gd name="T6" fmla="*/ 10 w 19"/>
                <a:gd name="T7" fmla="*/ 31 h 39"/>
                <a:gd name="T8" fmla="*/ 11 w 19"/>
                <a:gd name="T9" fmla="*/ 28 h 39"/>
                <a:gd name="T10" fmla="*/ 10 w 19"/>
                <a:gd name="T11" fmla="*/ 25 h 39"/>
                <a:gd name="T12" fmla="*/ 6 w 19"/>
                <a:gd name="T13" fmla="*/ 22 h 39"/>
                <a:gd name="T14" fmla="*/ 0 w 19"/>
                <a:gd name="T15" fmla="*/ 11 h 39"/>
                <a:gd name="T16" fmla="*/ 2 w 19"/>
                <a:gd name="T17" fmla="*/ 3 h 39"/>
                <a:gd name="T18" fmla="*/ 10 w 19"/>
                <a:gd name="T19" fmla="*/ 0 h 39"/>
                <a:gd name="T20" fmla="*/ 17 w 19"/>
                <a:gd name="T21" fmla="*/ 1 h 39"/>
                <a:gd name="T22" fmla="*/ 17 w 19"/>
                <a:gd name="T23" fmla="*/ 8 h 39"/>
                <a:gd name="T24" fmla="*/ 11 w 19"/>
                <a:gd name="T25" fmla="*/ 6 h 39"/>
                <a:gd name="T26" fmla="*/ 8 w 19"/>
                <a:gd name="T27" fmla="*/ 8 h 39"/>
                <a:gd name="T28" fmla="*/ 7 w 19"/>
                <a:gd name="T29" fmla="*/ 10 h 39"/>
                <a:gd name="T30" fmla="*/ 11 w 19"/>
                <a:gd name="T31" fmla="*/ 16 h 39"/>
                <a:gd name="T32" fmla="*/ 17 w 19"/>
                <a:gd name="T33" fmla="*/ 22 h 39"/>
                <a:gd name="T34" fmla="*/ 19 w 19"/>
                <a:gd name="T35" fmla="*/ 28 h 39"/>
                <a:gd name="T36" fmla="*/ 16 w 19"/>
                <a:gd name="T37" fmla="*/ 36 h 39"/>
                <a:gd name="T38" fmla="*/ 8 w 19"/>
                <a:gd name="T39" fmla="*/ 39 h 39"/>
                <a:gd name="T40" fmla="*/ 3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2" y="31"/>
                    <a:pt x="5" y="32"/>
                    <a:pt x="7" y="32"/>
                  </a:cubicBezTo>
                  <a:cubicBezTo>
                    <a:pt x="9" y="32"/>
                    <a:pt x="10" y="32"/>
                    <a:pt x="10" y="31"/>
                  </a:cubicBezTo>
                  <a:cubicBezTo>
                    <a:pt x="11" y="30"/>
                    <a:pt x="11" y="29"/>
                    <a:pt x="11" y="28"/>
                  </a:cubicBezTo>
                  <a:cubicBezTo>
                    <a:pt x="11" y="27"/>
                    <a:pt x="11" y="26"/>
                    <a:pt x="10" y="25"/>
                  </a:cubicBezTo>
                  <a:cubicBezTo>
                    <a:pt x="10" y="24"/>
                    <a:pt x="8" y="23"/>
                    <a:pt x="6" y="22"/>
                  </a:cubicBezTo>
                  <a:cubicBezTo>
                    <a:pt x="2" y="19"/>
                    <a:pt x="0" y="16"/>
                    <a:pt x="0" y="11"/>
                  </a:cubicBezTo>
                  <a:cubicBezTo>
                    <a:pt x="0" y="8"/>
                    <a:pt x="1" y="5"/>
                    <a:pt x="2" y="3"/>
                  </a:cubicBezTo>
                  <a:cubicBezTo>
                    <a:pt x="4" y="1"/>
                    <a:pt x="7" y="0"/>
                    <a:pt x="10" y="0"/>
                  </a:cubicBezTo>
                  <a:cubicBezTo>
                    <a:pt x="13" y="0"/>
                    <a:pt x="15" y="1"/>
                    <a:pt x="17" y="1"/>
                  </a:cubicBezTo>
                  <a:cubicBezTo>
                    <a:pt x="17" y="8"/>
                    <a:pt x="17" y="8"/>
                    <a:pt x="17" y="8"/>
                  </a:cubicBezTo>
                  <a:cubicBezTo>
                    <a:pt x="15" y="7"/>
                    <a:pt x="13" y="6"/>
                    <a:pt x="11" y="6"/>
                  </a:cubicBezTo>
                  <a:cubicBezTo>
                    <a:pt x="10" y="6"/>
                    <a:pt x="9" y="7"/>
                    <a:pt x="8" y="8"/>
                  </a:cubicBezTo>
                  <a:cubicBezTo>
                    <a:pt x="7" y="8"/>
                    <a:pt x="7" y="9"/>
                    <a:pt x="7" y="10"/>
                  </a:cubicBezTo>
                  <a:cubicBezTo>
                    <a:pt x="7" y="13"/>
                    <a:pt x="8" y="15"/>
                    <a:pt x="11" y="16"/>
                  </a:cubicBezTo>
                  <a:cubicBezTo>
                    <a:pt x="14" y="18"/>
                    <a:pt x="16" y="20"/>
                    <a:pt x="17" y="22"/>
                  </a:cubicBezTo>
                  <a:cubicBezTo>
                    <a:pt x="18" y="23"/>
                    <a:pt x="19" y="25"/>
                    <a:pt x="19" y="28"/>
                  </a:cubicBezTo>
                  <a:cubicBezTo>
                    <a:pt x="19" y="31"/>
                    <a:pt x="18" y="34"/>
                    <a:pt x="16" y="36"/>
                  </a:cubicBezTo>
                  <a:cubicBezTo>
                    <a:pt x="14" y="38"/>
                    <a:pt x="11" y="39"/>
                    <a:pt x="8" y="39"/>
                  </a:cubicBezTo>
                  <a:cubicBezTo>
                    <a:pt x="6" y="39"/>
                    <a:pt x="5" y="38"/>
                    <a:pt x="3" y="38"/>
                  </a:cubicBezTo>
                  <a:cubicBezTo>
                    <a:pt x="2" y="38"/>
                    <a:pt x="1" y="37"/>
                    <a:pt x="0" y="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 name="Freeform 76"/>
            <p:cNvSpPr>
              <a:spLocks/>
            </p:cNvSpPr>
            <p:nvPr/>
          </p:nvSpPr>
          <p:spPr bwMode="auto">
            <a:xfrm>
              <a:off x="9945688" y="5199063"/>
              <a:ext cx="79375" cy="146050"/>
            </a:xfrm>
            <a:custGeom>
              <a:avLst/>
              <a:gdLst>
                <a:gd name="T0" fmla="*/ 21 w 21"/>
                <a:gd name="T1" fmla="*/ 37 h 39"/>
                <a:gd name="T2" fmla="*/ 14 w 21"/>
                <a:gd name="T3" fmla="*/ 39 h 39"/>
                <a:gd name="T4" fmla="*/ 4 w 21"/>
                <a:gd name="T5" fmla="*/ 34 h 39"/>
                <a:gd name="T6" fmla="*/ 0 w 21"/>
                <a:gd name="T7" fmla="*/ 20 h 39"/>
                <a:gd name="T8" fmla="*/ 4 w 21"/>
                <a:gd name="T9" fmla="*/ 5 h 39"/>
                <a:gd name="T10" fmla="*/ 15 w 21"/>
                <a:gd name="T11" fmla="*/ 0 h 39"/>
                <a:gd name="T12" fmla="*/ 21 w 21"/>
                <a:gd name="T13" fmla="*/ 1 h 39"/>
                <a:gd name="T14" fmla="*/ 21 w 21"/>
                <a:gd name="T15" fmla="*/ 8 h 39"/>
                <a:gd name="T16" fmla="*/ 15 w 21"/>
                <a:gd name="T17" fmla="*/ 6 h 39"/>
                <a:gd name="T18" fmla="*/ 9 w 21"/>
                <a:gd name="T19" fmla="*/ 10 h 39"/>
                <a:gd name="T20" fmla="*/ 7 w 21"/>
                <a:gd name="T21" fmla="*/ 20 h 39"/>
                <a:gd name="T22" fmla="*/ 9 w 21"/>
                <a:gd name="T23" fmla="*/ 29 h 39"/>
                <a:gd name="T24" fmla="*/ 15 w 21"/>
                <a:gd name="T25" fmla="*/ 32 h 39"/>
                <a:gd name="T26" fmla="*/ 21 w 21"/>
                <a:gd name="T27" fmla="*/ 30 h 39"/>
                <a:gd name="T28" fmla="*/ 21 w 21"/>
                <a:gd name="T29"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9">
                  <a:moveTo>
                    <a:pt x="21" y="37"/>
                  </a:moveTo>
                  <a:cubicBezTo>
                    <a:pt x="19" y="38"/>
                    <a:pt x="17" y="39"/>
                    <a:pt x="14" y="39"/>
                  </a:cubicBezTo>
                  <a:cubicBezTo>
                    <a:pt x="10" y="39"/>
                    <a:pt x="6" y="37"/>
                    <a:pt x="4" y="34"/>
                  </a:cubicBezTo>
                  <a:cubicBezTo>
                    <a:pt x="1" y="30"/>
                    <a:pt x="0" y="26"/>
                    <a:pt x="0" y="20"/>
                  </a:cubicBezTo>
                  <a:cubicBezTo>
                    <a:pt x="0" y="14"/>
                    <a:pt x="1" y="9"/>
                    <a:pt x="4" y="5"/>
                  </a:cubicBezTo>
                  <a:cubicBezTo>
                    <a:pt x="7" y="2"/>
                    <a:pt x="10" y="0"/>
                    <a:pt x="15" y="0"/>
                  </a:cubicBezTo>
                  <a:cubicBezTo>
                    <a:pt x="17" y="0"/>
                    <a:pt x="19" y="0"/>
                    <a:pt x="21" y="1"/>
                  </a:cubicBezTo>
                  <a:cubicBezTo>
                    <a:pt x="21" y="8"/>
                    <a:pt x="21" y="8"/>
                    <a:pt x="21" y="8"/>
                  </a:cubicBezTo>
                  <a:cubicBezTo>
                    <a:pt x="19" y="7"/>
                    <a:pt x="17" y="6"/>
                    <a:pt x="15" y="6"/>
                  </a:cubicBezTo>
                  <a:cubicBezTo>
                    <a:pt x="13" y="6"/>
                    <a:pt x="11" y="8"/>
                    <a:pt x="9" y="10"/>
                  </a:cubicBezTo>
                  <a:cubicBezTo>
                    <a:pt x="8" y="12"/>
                    <a:pt x="7" y="15"/>
                    <a:pt x="7" y="20"/>
                  </a:cubicBezTo>
                  <a:cubicBezTo>
                    <a:pt x="7" y="24"/>
                    <a:pt x="8" y="27"/>
                    <a:pt x="9" y="29"/>
                  </a:cubicBezTo>
                  <a:cubicBezTo>
                    <a:pt x="11" y="31"/>
                    <a:pt x="13" y="32"/>
                    <a:pt x="15" y="32"/>
                  </a:cubicBezTo>
                  <a:cubicBezTo>
                    <a:pt x="17" y="32"/>
                    <a:pt x="19" y="32"/>
                    <a:pt x="21" y="30"/>
                  </a:cubicBezTo>
                  <a:lnTo>
                    <a:pt x="21" y="37"/>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 name="Freeform 77"/>
            <p:cNvSpPr>
              <a:spLocks noEditPoints="1"/>
            </p:cNvSpPr>
            <p:nvPr/>
          </p:nvSpPr>
          <p:spPr bwMode="auto">
            <a:xfrm>
              <a:off x="10044113" y="5202238"/>
              <a:ext cx="85725" cy="139700"/>
            </a:xfrm>
            <a:custGeom>
              <a:avLst/>
              <a:gdLst>
                <a:gd name="T0" fmla="*/ 15 w 23"/>
                <a:gd name="T1" fmla="*/ 37 h 37"/>
                <a:gd name="T2" fmla="*/ 12 w 23"/>
                <a:gd name="T3" fmla="*/ 28 h 37"/>
                <a:gd name="T4" fmla="*/ 8 w 23"/>
                <a:gd name="T5" fmla="*/ 23 h 37"/>
                <a:gd name="T6" fmla="*/ 7 w 23"/>
                <a:gd name="T7" fmla="*/ 23 h 37"/>
                <a:gd name="T8" fmla="*/ 7 w 23"/>
                <a:gd name="T9" fmla="*/ 37 h 37"/>
                <a:gd name="T10" fmla="*/ 0 w 23"/>
                <a:gd name="T11" fmla="*/ 37 h 37"/>
                <a:gd name="T12" fmla="*/ 0 w 23"/>
                <a:gd name="T13" fmla="*/ 0 h 37"/>
                <a:gd name="T14" fmla="*/ 10 w 23"/>
                <a:gd name="T15" fmla="*/ 0 h 37"/>
                <a:gd name="T16" fmla="*/ 21 w 23"/>
                <a:gd name="T17" fmla="*/ 10 h 37"/>
                <a:gd name="T18" fmla="*/ 15 w 23"/>
                <a:gd name="T19" fmla="*/ 20 h 37"/>
                <a:gd name="T20" fmla="*/ 15 w 23"/>
                <a:gd name="T21" fmla="*/ 20 h 37"/>
                <a:gd name="T22" fmla="*/ 19 w 23"/>
                <a:gd name="T23" fmla="*/ 27 h 37"/>
                <a:gd name="T24" fmla="*/ 23 w 23"/>
                <a:gd name="T25" fmla="*/ 37 h 37"/>
                <a:gd name="T26" fmla="*/ 15 w 23"/>
                <a:gd name="T27" fmla="*/ 37 h 37"/>
                <a:gd name="T28" fmla="*/ 7 w 23"/>
                <a:gd name="T29" fmla="*/ 6 h 37"/>
                <a:gd name="T30" fmla="*/ 7 w 23"/>
                <a:gd name="T31" fmla="*/ 17 h 37"/>
                <a:gd name="T32" fmla="*/ 9 w 23"/>
                <a:gd name="T33" fmla="*/ 17 h 37"/>
                <a:gd name="T34" fmla="*/ 13 w 23"/>
                <a:gd name="T35" fmla="*/ 15 h 37"/>
                <a:gd name="T36" fmla="*/ 14 w 23"/>
                <a:gd name="T37" fmla="*/ 11 h 37"/>
                <a:gd name="T38" fmla="*/ 13 w 23"/>
                <a:gd name="T39" fmla="*/ 7 h 37"/>
                <a:gd name="T40" fmla="*/ 9 w 23"/>
                <a:gd name="T41" fmla="*/ 6 h 37"/>
                <a:gd name="T42" fmla="*/ 7 w 23"/>
                <a:gd name="T43"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7">
                  <a:moveTo>
                    <a:pt x="15" y="37"/>
                  </a:moveTo>
                  <a:cubicBezTo>
                    <a:pt x="12" y="28"/>
                    <a:pt x="12" y="28"/>
                    <a:pt x="12" y="28"/>
                  </a:cubicBezTo>
                  <a:cubicBezTo>
                    <a:pt x="11" y="24"/>
                    <a:pt x="10" y="23"/>
                    <a:pt x="8" y="23"/>
                  </a:cubicBezTo>
                  <a:cubicBezTo>
                    <a:pt x="7" y="23"/>
                    <a:pt x="7" y="23"/>
                    <a:pt x="7" y="23"/>
                  </a:cubicBezTo>
                  <a:cubicBezTo>
                    <a:pt x="7" y="37"/>
                    <a:pt x="7" y="37"/>
                    <a:pt x="7" y="37"/>
                  </a:cubicBezTo>
                  <a:cubicBezTo>
                    <a:pt x="0" y="37"/>
                    <a:pt x="0" y="37"/>
                    <a:pt x="0" y="37"/>
                  </a:cubicBezTo>
                  <a:cubicBezTo>
                    <a:pt x="0" y="0"/>
                    <a:pt x="0" y="0"/>
                    <a:pt x="0" y="0"/>
                  </a:cubicBezTo>
                  <a:cubicBezTo>
                    <a:pt x="10" y="0"/>
                    <a:pt x="10" y="0"/>
                    <a:pt x="10" y="0"/>
                  </a:cubicBezTo>
                  <a:cubicBezTo>
                    <a:pt x="17" y="0"/>
                    <a:pt x="21" y="3"/>
                    <a:pt x="21" y="10"/>
                  </a:cubicBezTo>
                  <a:cubicBezTo>
                    <a:pt x="21" y="15"/>
                    <a:pt x="19" y="18"/>
                    <a:pt x="15" y="20"/>
                  </a:cubicBezTo>
                  <a:cubicBezTo>
                    <a:pt x="15" y="20"/>
                    <a:pt x="15" y="20"/>
                    <a:pt x="15" y="20"/>
                  </a:cubicBezTo>
                  <a:cubicBezTo>
                    <a:pt x="17" y="21"/>
                    <a:pt x="18" y="23"/>
                    <a:pt x="19" y="27"/>
                  </a:cubicBezTo>
                  <a:cubicBezTo>
                    <a:pt x="23" y="37"/>
                    <a:pt x="23" y="37"/>
                    <a:pt x="23" y="37"/>
                  </a:cubicBezTo>
                  <a:lnTo>
                    <a:pt x="15" y="37"/>
                  </a:lnTo>
                  <a:close/>
                  <a:moveTo>
                    <a:pt x="7" y="6"/>
                  </a:moveTo>
                  <a:cubicBezTo>
                    <a:pt x="7" y="17"/>
                    <a:pt x="7" y="17"/>
                    <a:pt x="7" y="17"/>
                  </a:cubicBezTo>
                  <a:cubicBezTo>
                    <a:pt x="9" y="17"/>
                    <a:pt x="9" y="17"/>
                    <a:pt x="9" y="17"/>
                  </a:cubicBezTo>
                  <a:cubicBezTo>
                    <a:pt x="11" y="17"/>
                    <a:pt x="12" y="16"/>
                    <a:pt x="13" y="15"/>
                  </a:cubicBezTo>
                  <a:cubicBezTo>
                    <a:pt x="13" y="14"/>
                    <a:pt x="14" y="12"/>
                    <a:pt x="14" y="11"/>
                  </a:cubicBezTo>
                  <a:cubicBezTo>
                    <a:pt x="14" y="9"/>
                    <a:pt x="13" y="8"/>
                    <a:pt x="13" y="7"/>
                  </a:cubicBezTo>
                  <a:cubicBezTo>
                    <a:pt x="12" y="6"/>
                    <a:pt x="11" y="6"/>
                    <a:pt x="9" y="6"/>
                  </a:cubicBezTo>
                  <a:lnTo>
                    <a:pt x="7" y="6"/>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 name="Rectangle 78"/>
            <p:cNvSpPr>
              <a:spLocks noChangeArrowheads="1"/>
            </p:cNvSpPr>
            <p:nvPr/>
          </p:nvSpPr>
          <p:spPr bwMode="auto">
            <a:xfrm>
              <a:off x="10140950" y="5202238"/>
              <a:ext cx="26988" cy="139700"/>
            </a:xfrm>
            <a:prstGeom prst="rect">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 name="Freeform 79"/>
            <p:cNvSpPr>
              <a:spLocks noEditPoints="1"/>
            </p:cNvSpPr>
            <p:nvPr/>
          </p:nvSpPr>
          <p:spPr bwMode="auto">
            <a:xfrm>
              <a:off x="10193338" y="5202238"/>
              <a:ext cx="79375" cy="139700"/>
            </a:xfrm>
            <a:custGeom>
              <a:avLst/>
              <a:gdLst>
                <a:gd name="T0" fmla="*/ 7 w 21"/>
                <a:gd name="T1" fmla="*/ 24 h 37"/>
                <a:gd name="T2" fmla="*/ 7 w 21"/>
                <a:gd name="T3" fmla="*/ 37 h 37"/>
                <a:gd name="T4" fmla="*/ 0 w 21"/>
                <a:gd name="T5" fmla="*/ 37 h 37"/>
                <a:gd name="T6" fmla="*/ 0 w 21"/>
                <a:gd name="T7" fmla="*/ 0 h 37"/>
                <a:gd name="T8" fmla="*/ 10 w 21"/>
                <a:gd name="T9" fmla="*/ 0 h 37"/>
                <a:gd name="T10" fmla="*/ 18 w 21"/>
                <a:gd name="T11" fmla="*/ 3 h 37"/>
                <a:gd name="T12" fmla="*/ 21 w 21"/>
                <a:gd name="T13" fmla="*/ 12 h 37"/>
                <a:gd name="T14" fmla="*/ 18 w 21"/>
                <a:gd name="T15" fmla="*/ 21 h 37"/>
                <a:gd name="T16" fmla="*/ 10 w 21"/>
                <a:gd name="T17" fmla="*/ 24 h 37"/>
                <a:gd name="T18" fmla="*/ 7 w 21"/>
                <a:gd name="T19" fmla="*/ 24 h 37"/>
                <a:gd name="T20" fmla="*/ 7 w 21"/>
                <a:gd name="T21" fmla="*/ 6 h 37"/>
                <a:gd name="T22" fmla="*/ 7 w 21"/>
                <a:gd name="T23" fmla="*/ 18 h 37"/>
                <a:gd name="T24" fmla="*/ 9 w 21"/>
                <a:gd name="T25" fmla="*/ 18 h 37"/>
                <a:gd name="T26" fmla="*/ 14 w 21"/>
                <a:gd name="T27" fmla="*/ 12 h 37"/>
                <a:gd name="T28" fmla="*/ 12 w 21"/>
                <a:gd name="T29" fmla="*/ 7 h 37"/>
                <a:gd name="T30" fmla="*/ 9 w 21"/>
                <a:gd name="T31" fmla="*/ 6 h 37"/>
                <a:gd name="T32" fmla="*/ 7 w 21"/>
                <a:gd name="T33"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7">
                  <a:moveTo>
                    <a:pt x="7" y="24"/>
                  </a:moveTo>
                  <a:cubicBezTo>
                    <a:pt x="7" y="37"/>
                    <a:pt x="7" y="37"/>
                    <a:pt x="7" y="37"/>
                  </a:cubicBezTo>
                  <a:cubicBezTo>
                    <a:pt x="0" y="37"/>
                    <a:pt x="0" y="37"/>
                    <a:pt x="0" y="37"/>
                  </a:cubicBezTo>
                  <a:cubicBezTo>
                    <a:pt x="0" y="0"/>
                    <a:pt x="0" y="0"/>
                    <a:pt x="0" y="0"/>
                  </a:cubicBezTo>
                  <a:cubicBezTo>
                    <a:pt x="10" y="0"/>
                    <a:pt x="10" y="0"/>
                    <a:pt x="10" y="0"/>
                  </a:cubicBezTo>
                  <a:cubicBezTo>
                    <a:pt x="14" y="0"/>
                    <a:pt x="16" y="1"/>
                    <a:pt x="18" y="3"/>
                  </a:cubicBezTo>
                  <a:cubicBezTo>
                    <a:pt x="20" y="5"/>
                    <a:pt x="21" y="8"/>
                    <a:pt x="21" y="12"/>
                  </a:cubicBezTo>
                  <a:cubicBezTo>
                    <a:pt x="21" y="15"/>
                    <a:pt x="20" y="18"/>
                    <a:pt x="18" y="21"/>
                  </a:cubicBezTo>
                  <a:cubicBezTo>
                    <a:pt x="16" y="23"/>
                    <a:pt x="13" y="24"/>
                    <a:pt x="10" y="24"/>
                  </a:cubicBezTo>
                  <a:lnTo>
                    <a:pt x="7" y="24"/>
                  </a:lnTo>
                  <a:close/>
                  <a:moveTo>
                    <a:pt x="7" y="6"/>
                  </a:moveTo>
                  <a:cubicBezTo>
                    <a:pt x="7" y="18"/>
                    <a:pt x="7" y="18"/>
                    <a:pt x="7" y="18"/>
                  </a:cubicBezTo>
                  <a:cubicBezTo>
                    <a:pt x="9" y="18"/>
                    <a:pt x="9" y="18"/>
                    <a:pt x="9" y="18"/>
                  </a:cubicBezTo>
                  <a:cubicBezTo>
                    <a:pt x="12" y="18"/>
                    <a:pt x="14" y="16"/>
                    <a:pt x="14" y="12"/>
                  </a:cubicBezTo>
                  <a:cubicBezTo>
                    <a:pt x="14" y="10"/>
                    <a:pt x="13" y="8"/>
                    <a:pt x="12" y="7"/>
                  </a:cubicBezTo>
                  <a:cubicBezTo>
                    <a:pt x="12" y="6"/>
                    <a:pt x="10" y="6"/>
                    <a:pt x="9" y="6"/>
                  </a:cubicBezTo>
                  <a:lnTo>
                    <a:pt x="7" y="6"/>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 name="Freeform 80"/>
            <p:cNvSpPr>
              <a:spLocks/>
            </p:cNvSpPr>
            <p:nvPr/>
          </p:nvSpPr>
          <p:spPr bwMode="auto">
            <a:xfrm>
              <a:off x="10280650" y="5202238"/>
              <a:ext cx="82550" cy="139700"/>
            </a:xfrm>
            <a:custGeom>
              <a:avLst/>
              <a:gdLst>
                <a:gd name="T0" fmla="*/ 35 w 52"/>
                <a:gd name="T1" fmla="*/ 14 h 88"/>
                <a:gd name="T2" fmla="*/ 35 w 52"/>
                <a:gd name="T3" fmla="*/ 88 h 88"/>
                <a:gd name="T4" fmla="*/ 19 w 52"/>
                <a:gd name="T5" fmla="*/ 88 h 88"/>
                <a:gd name="T6" fmla="*/ 19 w 52"/>
                <a:gd name="T7" fmla="*/ 14 h 88"/>
                <a:gd name="T8" fmla="*/ 0 w 52"/>
                <a:gd name="T9" fmla="*/ 14 h 88"/>
                <a:gd name="T10" fmla="*/ 0 w 52"/>
                <a:gd name="T11" fmla="*/ 0 h 88"/>
                <a:gd name="T12" fmla="*/ 52 w 52"/>
                <a:gd name="T13" fmla="*/ 0 h 88"/>
                <a:gd name="T14" fmla="*/ 52 w 52"/>
                <a:gd name="T15" fmla="*/ 14 h 88"/>
                <a:gd name="T16" fmla="*/ 35 w 52"/>
                <a:gd name="T17"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8">
                  <a:moveTo>
                    <a:pt x="35" y="14"/>
                  </a:moveTo>
                  <a:lnTo>
                    <a:pt x="35" y="88"/>
                  </a:lnTo>
                  <a:lnTo>
                    <a:pt x="19" y="88"/>
                  </a:lnTo>
                  <a:lnTo>
                    <a:pt x="19" y="14"/>
                  </a:lnTo>
                  <a:lnTo>
                    <a:pt x="0" y="14"/>
                  </a:lnTo>
                  <a:lnTo>
                    <a:pt x="0" y="0"/>
                  </a:lnTo>
                  <a:lnTo>
                    <a:pt x="52" y="0"/>
                  </a:lnTo>
                  <a:lnTo>
                    <a:pt x="52" y="14"/>
                  </a:lnTo>
                  <a:lnTo>
                    <a:pt x="35" y="14"/>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 name="Rectangle 81"/>
            <p:cNvSpPr>
              <a:spLocks noChangeArrowheads="1"/>
            </p:cNvSpPr>
            <p:nvPr/>
          </p:nvSpPr>
          <p:spPr bwMode="auto">
            <a:xfrm>
              <a:off x="10377488" y="5202238"/>
              <a:ext cx="26988" cy="139700"/>
            </a:xfrm>
            <a:prstGeom prst="rect">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 name="Freeform 82"/>
            <p:cNvSpPr>
              <a:spLocks noEditPoints="1"/>
            </p:cNvSpPr>
            <p:nvPr/>
          </p:nvSpPr>
          <p:spPr bwMode="auto">
            <a:xfrm>
              <a:off x="10423525" y="5199063"/>
              <a:ext cx="96838" cy="146050"/>
            </a:xfrm>
            <a:custGeom>
              <a:avLst/>
              <a:gdLst>
                <a:gd name="T0" fmla="*/ 13 w 26"/>
                <a:gd name="T1" fmla="*/ 39 h 39"/>
                <a:gd name="T2" fmla="*/ 3 w 26"/>
                <a:gd name="T3" fmla="*/ 34 h 39"/>
                <a:gd name="T4" fmla="*/ 0 w 26"/>
                <a:gd name="T5" fmla="*/ 20 h 39"/>
                <a:gd name="T6" fmla="*/ 3 w 26"/>
                <a:gd name="T7" fmla="*/ 5 h 39"/>
                <a:gd name="T8" fmla="*/ 13 w 26"/>
                <a:gd name="T9" fmla="*/ 0 h 39"/>
                <a:gd name="T10" fmla="*/ 23 w 26"/>
                <a:gd name="T11" fmla="*/ 5 h 39"/>
                <a:gd name="T12" fmla="*/ 26 w 26"/>
                <a:gd name="T13" fmla="*/ 19 h 39"/>
                <a:gd name="T14" fmla="*/ 22 w 26"/>
                <a:gd name="T15" fmla="*/ 34 h 39"/>
                <a:gd name="T16" fmla="*/ 13 w 26"/>
                <a:gd name="T17" fmla="*/ 39 h 39"/>
                <a:gd name="T18" fmla="*/ 13 w 26"/>
                <a:gd name="T19" fmla="*/ 6 h 39"/>
                <a:gd name="T20" fmla="*/ 7 w 26"/>
                <a:gd name="T21" fmla="*/ 19 h 39"/>
                <a:gd name="T22" fmla="*/ 13 w 26"/>
                <a:gd name="T23" fmla="*/ 32 h 39"/>
                <a:gd name="T24" fmla="*/ 17 w 26"/>
                <a:gd name="T25" fmla="*/ 29 h 39"/>
                <a:gd name="T26" fmla="*/ 19 w 26"/>
                <a:gd name="T27" fmla="*/ 20 h 39"/>
                <a:gd name="T28" fmla="*/ 13 w 26"/>
                <a:gd name="T29"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9">
                  <a:moveTo>
                    <a:pt x="13" y="39"/>
                  </a:moveTo>
                  <a:cubicBezTo>
                    <a:pt x="9" y="39"/>
                    <a:pt x="5" y="37"/>
                    <a:pt x="3" y="34"/>
                  </a:cubicBezTo>
                  <a:cubicBezTo>
                    <a:pt x="1" y="30"/>
                    <a:pt x="0" y="26"/>
                    <a:pt x="0" y="20"/>
                  </a:cubicBezTo>
                  <a:cubicBezTo>
                    <a:pt x="0" y="14"/>
                    <a:pt x="1" y="9"/>
                    <a:pt x="3" y="5"/>
                  </a:cubicBezTo>
                  <a:cubicBezTo>
                    <a:pt x="6" y="2"/>
                    <a:pt x="9" y="0"/>
                    <a:pt x="13" y="0"/>
                  </a:cubicBezTo>
                  <a:cubicBezTo>
                    <a:pt x="17" y="0"/>
                    <a:pt x="20" y="2"/>
                    <a:pt x="23" y="5"/>
                  </a:cubicBezTo>
                  <a:cubicBezTo>
                    <a:pt x="25" y="8"/>
                    <a:pt x="26" y="13"/>
                    <a:pt x="26" y="19"/>
                  </a:cubicBezTo>
                  <a:cubicBezTo>
                    <a:pt x="26" y="25"/>
                    <a:pt x="25" y="30"/>
                    <a:pt x="22" y="34"/>
                  </a:cubicBezTo>
                  <a:cubicBezTo>
                    <a:pt x="20" y="37"/>
                    <a:pt x="17" y="39"/>
                    <a:pt x="13" y="39"/>
                  </a:cubicBezTo>
                  <a:close/>
                  <a:moveTo>
                    <a:pt x="13" y="6"/>
                  </a:moveTo>
                  <a:cubicBezTo>
                    <a:pt x="9" y="6"/>
                    <a:pt x="7" y="11"/>
                    <a:pt x="7" y="19"/>
                  </a:cubicBezTo>
                  <a:cubicBezTo>
                    <a:pt x="7" y="28"/>
                    <a:pt x="9" y="32"/>
                    <a:pt x="13" y="32"/>
                  </a:cubicBezTo>
                  <a:cubicBezTo>
                    <a:pt x="15" y="32"/>
                    <a:pt x="16" y="31"/>
                    <a:pt x="17" y="29"/>
                  </a:cubicBezTo>
                  <a:cubicBezTo>
                    <a:pt x="18" y="27"/>
                    <a:pt x="19" y="24"/>
                    <a:pt x="19" y="20"/>
                  </a:cubicBezTo>
                  <a:cubicBezTo>
                    <a:pt x="19" y="11"/>
                    <a:pt x="17" y="6"/>
                    <a:pt x="13" y="6"/>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 name="Freeform 83"/>
            <p:cNvSpPr>
              <a:spLocks/>
            </p:cNvSpPr>
            <p:nvPr/>
          </p:nvSpPr>
          <p:spPr bwMode="auto">
            <a:xfrm>
              <a:off x="10539413" y="5202238"/>
              <a:ext cx="85725" cy="139700"/>
            </a:xfrm>
            <a:custGeom>
              <a:avLst/>
              <a:gdLst>
                <a:gd name="T0" fmla="*/ 15 w 23"/>
                <a:gd name="T1" fmla="*/ 37 h 37"/>
                <a:gd name="T2" fmla="*/ 7 w 23"/>
                <a:gd name="T3" fmla="*/ 16 h 37"/>
                <a:gd name="T4" fmla="*/ 6 w 23"/>
                <a:gd name="T5" fmla="*/ 11 h 37"/>
                <a:gd name="T6" fmla="*/ 6 w 23"/>
                <a:gd name="T7" fmla="*/ 10 h 37"/>
                <a:gd name="T8" fmla="*/ 6 w 23"/>
                <a:gd name="T9" fmla="*/ 10 h 37"/>
                <a:gd name="T10" fmla="*/ 6 w 23"/>
                <a:gd name="T11" fmla="*/ 18 h 37"/>
                <a:gd name="T12" fmla="*/ 6 w 23"/>
                <a:gd name="T13" fmla="*/ 37 h 37"/>
                <a:gd name="T14" fmla="*/ 0 w 23"/>
                <a:gd name="T15" fmla="*/ 37 h 37"/>
                <a:gd name="T16" fmla="*/ 0 w 23"/>
                <a:gd name="T17" fmla="*/ 0 h 37"/>
                <a:gd name="T18" fmla="*/ 8 w 23"/>
                <a:gd name="T19" fmla="*/ 0 h 37"/>
                <a:gd name="T20" fmla="*/ 16 w 23"/>
                <a:gd name="T21" fmla="*/ 22 h 37"/>
                <a:gd name="T22" fmla="*/ 17 w 23"/>
                <a:gd name="T23" fmla="*/ 27 h 37"/>
                <a:gd name="T24" fmla="*/ 17 w 23"/>
                <a:gd name="T25" fmla="*/ 27 h 37"/>
                <a:gd name="T26" fmla="*/ 17 w 23"/>
                <a:gd name="T27" fmla="*/ 21 h 37"/>
                <a:gd name="T28" fmla="*/ 17 w 23"/>
                <a:gd name="T29" fmla="*/ 0 h 37"/>
                <a:gd name="T30" fmla="*/ 23 w 23"/>
                <a:gd name="T31" fmla="*/ 0 h 37"/>
                <a:gd name="T32" fmla="*/ 23 w 23"/>
                <a:gd name="T33" fmla="*/ 37 h 37"/>
                <a:gd name="T34" fmla="*/ 15 w 23"/>
                <a:gd name="T3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7">
                  <a:moveTo>
                    <a:pt x="15" y="37"/>
                  </a:moveTo>
                  <a:cubicBezTo>
                    <a:pt x="7" y="16"/>
                    <a:pt x="7" y="16"/>
                    <a:pt x="7" y="16"/>
                  </a:cubicBezTo>
                  <a:cubicBezTo>
                    <a:pt x="7" y="15"/>
                    <a:pt x="7" y="13"/>
                    <a:pt x="6" y="11"/>
                  </a:cubicBezTo>
                  <a:cubicBezTo>
                    <a:pt x="6" y="11"/>
                    <a:pt x="6" y="11"/>
                    <a:pt x="6" y="10"/>
                  </a:cubicBezTo>
                  <a:cubicBezTo>
                    <a:pt x="6" y="10"/>
                    <a:pt x="6" y="10"/>
                    <a:pt x="6" y="10"/>
                  </a:cubicBezTo>
                  <a:cubicBezTo>
                    <a:pt x="6" y="13"/>
                    <a:pt x="6" y="16"/>
                    <a:pt x="6" y="18"/>
                  </a:cubicBezTo>
                  <a:cubicBezTo>
                    <a:pt x="6" y="37"/>
                    <a:pt x="6" y="37"/>
                    <a:pt x="6" y="37"/>
                  </a:cubicBezTo>
                  <a:cubicBezTo>
                    <a:pt x="0" y="37"/>
                    <a:pt x="0" y="37"/>
                    <a:pt x="0" y="37"/>
                  </a:cubicBezTo>
                  <a:cubicBezTo>
                    <a:pt x="0" y="0"/>
                    <a:pt x="0" y="0"/>
                    <a:pt x="0" y="0"/>
                  </a:cubicBezTo>
                  <a:cubicBezTo>
                    <a:pt x="8" y="0"/>
                    <a:pt x="8" y="0"/>
                    <a:pt x="8" y="0"/>
                  </a:cubicBezTo>
                  <a:cubicBezTo>
                    <a:pt x="16" y="22"/>
                    <a:pt x="16" y="22"/>
                    <a:pt x="16" y="22"/>
                  </a:cubicBezTo>
                  <a:cubicBezTo>
                    <a:pt x="16" y="22"/>
                    <a:pt x="17" y="24"/>
                    <a:pt x="17" y="27"/>
                  </a:cubicBezTo>
                  <a:cubicBezTo>
                    <a:pt x="17" y="27"/>
                    <a:pt x="17" y="27"/>
                    <a:pt x="17" y="27"/>
                  </a:cubicBezTo>
                  <a:cubicBezTo>
                    <a:pt x="17" y="21"/>
                    <a:pt x="17" y="21"/>
                    <a:pt x="17" y="21"/>
                  </a:cubicBezTo>
                  <a:cubicBezTo>
                    <a:pt x="17" y="0"/>
                    <a:pt x="17" y="0"/>
                    <a:pt x="17" y="0"/>
                  </a:cubicBezTo>
                  <a:cubicBezTo>
                    <a:pt x="23" y="0"/>
                    <a:pt x="23" y="0"/>
                    <a:pt x="23" y="0"/>
                  </a:cubicBezTo>
                  <a:cubicBezTo>
                    <a:pt x="23" y="37"/>
                    <a:pt x="23" y="37"/>
                    <a:pt x="23" y="37"/>
                  </a:cubicBezTo>
                  <a:lnTo>
                    <a:pt x="15" y="37"/>
                  </a:ln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 name="Freeform 84"/>
            <p:cNvSpPr>
              <a:spLocks/>
            </p:cNvSpPr>
            <p:nvPr/>
          </p:nvSpPr>
          <p:spPr bwMode="auto">
            <a:xfrm>
              <a:off x="10644188" y="5199063"/>
              <a:ext cx="71438" cy="146050"/>
            </a:xfrm>
            <a:custGeom>
              <a:avLst/>
              <a:gdLst>
                <a:gd name="T0" fmla="*/ 0 w 19"/>
                <a:gd name="T1" fmla="*/ 37 h 39"/>
                <a:gd name="T2" fmla="*/ 0 w 19"/>
                <a:gd name="T3" fmla="*/ 29 h 39"/>
                <a:gd name="T4" fmla="*/ 8 w 19"/>
                <a:gd name="T5" fmla="*/ 32 h 39"/>
                <a:gd name="T6" fmla="*/ 11 w 19"/>
                <a:gd name="T7" fmla="*/ 31 h 39"/>
                <a:gd name="T8" fmla="*/ 12 w 19"/>
                <a:gd name="T9" fmla="*/ 28 h 39"/>
                <a:gd name="T10" fmla="*/ 11 w 19"/>
                <a:gd name="T11" fmla="*/ 25 h 39"/>
                <a:gd name="T12" fmla="*/ 7 w 19"/>
                <a:gd name="T13" fmla="*/ 22 h 39"/>
                <a:gd name="T14" fmla="*/ 0 w 19"/>
                <a:gd name="T15" fmla="*/ 11 h 39"/>
                <a:gd name="T16" fmla="*/ 3 w 19"/>
                <a:gd name="T17" fmla="*/ 3 h 39"/>
                <a:gd name="T18" fmla="*/ 11 w 19"/>
                <a:gd name="T19" fmla="*/ 0 h 39"/>
                <a:gd name="T20" fmla="*/ 18 w 19"/>
                <a:gd name="T21" fmla="*/ 1 h 39"/>
                <a:gd name="T22" fmla="*/ 18 w 19"/>
                <a:gd name="T23" fmla="*/ 8 h 39"/>
                <a:gd name="T24" fmla="*/ 11 w 19"/>
                <a:gd name="T25" fmla="*/ 6 h 39"/>
                <a:gd name="T26" fmla="*/ 8 w 19"/>
                <a:gd name="T27" fmla="*/ 8 h 39"/>
                <a:gd name="T28" fmla="*/ 7 w 19"/>
                <a:gd name="T29" fmla="*/ 10 h 39"/>
                <a:gd name="T30" fmla="*/ 12 w 19"/>
                <a:gd name="T31" fmla="*/ 16 h 39"/>
                <a:gd name="T32" fmla="*/ 18 w 19"/>
                <a:gd name="T33" fmla="*/ 22 h 39"/>
                <a:gd name="T34" fmla="*/ 19 w 19"/>
                <a:gd name="T35" fmla="*/ 28 h 39"/>
                <a:gd name="T36" fmla="*/ 16 w 19"/>
                <a:gd name="T37" fmla="*/ 36 h 39"/>
                <a:gd name="T38" fmla="*/ 8 w 19"/>
                <a:gd name="T39" fmla="*/ 39 h 39"/>
                <a:gd name="T40" fmla="*/ 4 w 19"/>
                <a:gd name="T41" fmla="*/ 38 h 39"/>
                <a:gd name="T42" fmla="*/ 0 w 19"/>
                <a:gd name="T4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9">
                  <a:moveTo>
                    <a:pt x="0" y="37"/>
                  </a:moveTo>
                  <a:cubicBezTo>
                    <a:pt x="0" y="29"/>
                    <a:pt x="0" y="29"/>
                    <a:pt x="0" y="29"/>
                  </a:cubicBezTo>
                  <a:cubicBezTo>
                    <a:pt x="3" y="31"/>
                    <a:pt x="5" y="32"/>
                    <a:pt x="8" y="32"/>
                  </a:cubicBezTo>
                  <a:cubicBezTo>
                    <a:pt x="9" y="32"/>
                    <a:pt x="10" y="32"/>
                    <a:pt x="11" y="31"/>
                  </a:cubicBezTo>
                  <a:cubicBezTo>
                    <a:pt x="11" y="30"/>
                    <a:pt x="12" y="29"/>
                    <a:pt x="12" y="28"/>
                  </a:cubicBezTo>
                  <a:cubicBezTo>
                    <a:pt x="12" y="27"/>
                    <a:pt x="11" y="26"/>
                    <a:pt x="11" y="25"/>
                  </a:cubicBezTo>
                  <a:cubicBezTo>
                    <a:pt x="10" y="24"/>
                    <a:pt x="9" y="23"/>
                    <a:pt x="7" y="22"/>
                  </a:cubicBezTo>
                  <a:cubicBezTo>
                    <a:pt x="2" y="19"/>
                    <a:pt x="0" y="16"/>
                    <a:pt x="0" y="11"/>
                  </a:cubicBezTo>
                  <a:cubicBezTo>
                    <a:pt x="0" y="8"/>
                    <a:pt x="1" y="5"/>
                    <a:pt x="3" y="3"/>
                  </a:cubicBezTo>
                  <a:cubicBezTo>
                    <a:pt x="5" y="1"/>
                    <a:pt x="7" y="0"/>
                    <a:pt x="11" y="0"/>
                  </a:cubicBezTo>
                  <a:cubicBezTo>
                    <a:pt x="13" y="0"/>
                    <a:pt x="16" y="1"/>
                    <a:pt x="18" y="1"/>
                  </a:cubicBezTo>
                  <a:cubicBezTo>
                    <a:pt x="18" y="8"/>
                    <a:pt x="18" y="8"/>
                    <a:pt x="18" y="8"/>
                  </a:cubicBezTo>
                  <a:cubicBezTo>
                    <a:pt x="16" y="7"/>
                    <a:pt x="13" y="6"/>
                    <a:pt x="11" y="6"/>
                  </a:cubicBezTo>
                  <a:cubicBezTo>
                    <a:pt x="10" y="6"/>
                    <a:pt x="9" y="7"/>
                    <a:pt x="8" y="8"/>
                  </a:cubicBezTo>
                  <a:cubicBezTo>
                    <a:pt x="8" y="8"/>
                    <a:pt x="7" y="9"/>
                    <a:pt x="7" y="10"/>
                  </a:cubicBezTo>
                  <a:cubicBezTo>
                    <a:pt x="7" y="13"/>
                    <a:pt x="9" y="15"/>
                    <a:pt x="12" y="16"/>
                  </a:cubicBezTo>
                  <a:cubicBezTo>
                    <a:pt x="14" y="18"/>
                    <a:pt x="16" y="20"/>
                    <a:pt x="18" y="22"/>
                  </a:cubicBezTo>
                  <a:cubicBezTo>
                    <a:pt x="19" y="23"/>
                    <a:pt x="19" y="25"/>
                    <a:pt x="19" y="28"/>
                  </a:cubicBezTo>
                  <a:cubicBezTo>
                    <a:pt x="19" y="31"/>
                    <a:pt x="18" y="34"/>
                    <a:pt x="16" y="36"/>
                  </a:cubicBezTo>
                  <a:cubicBezTo>
                    <a:pt x="14" y="38"/>
                    <a:pt x="12" y="39"/>
                    <a:pt x="8" y="39"/>
                  </a:cubicBezTo>
                  <a:cubicBezTo>
                    <a:pt x="7" y="39"/>
                    <a:pt x="5" y="38"/>
                    <a:pt x="4" y="38"/>
                  </a:cubicBezTo>
                  <a:cubicBezTo>
                    <a:pt x="2" y="38"/>
                    <a:pt x="1" y="37"/>
                    <a:pt x="0" y="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sp>
        <p:nvSpPr>
          <p:cNvPr id="202" name="Freeform 85"/>
          <p:cNvSpPr>
            <a:spLocks noEditPoints="1"/>
          </p:cNvSpPr>
          <p:nvPr/>
        </p:nvSpPr>
        <p:spPr bwMode="auto">
          <a:xfrm>
            <a:off x="1984184" y="4193823"/>
            <a:ext cx="1444816" cy="1559726"/>
          </a:xfrm>
          <a:custGeom>
            <a:avLst/>
            <a:gdLst>
              <a:gd name="T0" fmla="*/ 664 w 664"/>
              <a:gd name="T1" fmla="*/ 72 h 651"/>
              <a:gd name="T2" fmla="*/ 91 w 664"/>
              <a:gd name="T3" fmla="*/ 72 h 651"/>
              <a:gd name="T4" fmla="*/ 133 w 664"/>
              <a:gd name="T5" fmla="*/ 72 h 651"/>
              <a:gd name="T6" fmla="*/ 196 w 664"/>
              <a:gd name="T7" fmla="*/ 65 h 651"/>
              <a:gd name="T8" fmla="*/ 238 w 664"/>
              <a:gd name="T9" fmla="*/ 44 h 651"/>
              <a:gd name="T10" fmla="*/ 280 w 664"/>
              <a:gd name="T11" fmla="*/ 65 h 651"/>
              <a:gd name="T12" fmla="*/ 343 w 664"/>
              <a:gd name="T13" fmla="*/ 72 h 651"/>
              <a:gd name="T14" fmla="*/ 385 w 664"/>
              <a:gd name="T15" fmla="*/ 72 h 651"/>
              <a:gd name="T16" fmla="*/ 448 w 664"/>
              <a:gd name="T17" fmla="*/ 65 h 651"/>
              <a:gd name="T18" fmla="*/ 490 w 664"/>
              <a:gd name="T19" fmla="*/ 44 h 651"/>
              <a:gd name="T20" fmla="*/ 532 w 664"/>
              <a:gd name="T21" fmla="*/ 65 h 651"/>
              <a:gd name="T22" fmla="*/ 574 w 664"/>
              <a:gd name="T23" fmla="*/ 72 h 651"/>
              <a:gd name="T24" fmla="*/ 505 w 664"/>
              <a:gd name="T25" fmla="*/ 527 h 651"/>
              <a:gd name="T26" fmla="*/ 626 w 664"/>
              <a:gd name="T27" fmla="*/ 527 h 651"/>
              <a:gd name="T28" fmla="*/ 521 w 664"/>
              <a:gd name="T29" fmla="*/ 527 h 651"/>
              <a:gd name="T30" fmla="*/ 279 w 664"/>
              <a:gd name="T31" fmla="*/ 542 h 651"/>
              <a:gd name="T32" fmla="*/ 160 w 664"/>
              <a:gd name="T33" fmla="*/ 542 h 651"/>
              <a:gd name="T34" fmla="*/ 264 w 664"/>
              <a:gd name="T35" fmla="*/ 542 h 651"/>
              <a:gd name="T36" fmla="*/ 400 w 664"/>
              <a:gd name="T37" fmla="*/ 542 h 651"/>
              <a:gd name="T38" fmla="*/ 279 w 664"/>
              <a:gd name="T39" fmla="*/ 439 h 651"/>
              <a:gd name="T40" fmla="*/ 385 w 664"/>
              <a:gd name="T41" fmla="*/ 439 h 651"/>
              <a:gd name="T42" fmla="*/ 264 w 664"/>
              <a:gd name="T43" fmla="*/ 527 h 651"/>
              <a:gd name="T44" fmla="*/ 39 w 664"/>
              <a:gd name="T45" fmla="*/ 439 h 651"/>
              <a:gd name="T46" fmla="*/ 144 w 664"/>
              <a:gd name="T47" fmla="*/ 439 h 651"/>
              <a:gd name="T48" fmla="*/ 144 w 664"/>
              <a:gd name="T49" fmla="*/ 542 h 651"/>
              <a:gd name="T50" fmla="*/ 626 w 664"/>
              <a:gd name="T51" fmla="*/ 542 h 651"/>
              <a:gd name="T52" fmla="*/ 626 w 664"/>
              <a:gd name="T53" fmla="*/ 620 h 651"/>
              <a:gd name="T54" fmla="*/ 626 w 664"/>
              <a:gd name="T55" fmla="*/ 423 h 651"/>
              <a:gd name="T56" fmla="*/ 400 w 664"/>
              <a:gd name="T57" fmla="*/ 335 h 651"/>
              <a:gd name="T58" fmla="*/ 505 w 664"/>
              <a:gd name="T59" fmla="*/ 335 h 651"/>
              <a:gd name="T60" fmla="*/ 385 w 664"/>
              <a:gd name="T61" fmla="*/ 423 h 651"/>
              <a:gd name="T62" fmla="*/ 160 w 664"/>
              <a:gd name="T63" fmla="*/ 335 h 651"/>
              <a:gd name="T64" fmla="*/ 264 w 664"/>
              <a:gd name="T65" fmla="*/ 335 h 651"/>
              <a:gd name="T66" fmla="*/ 144 w 664"/>
              <a:gd name="T67" fmla="*/ 423 h 651"/>
              <a:gd name="T68" fmla="*/ 521 w 664"/>
              <a:gd name="T69" fmla="*/ 232 h 651"/>
              <a:gd name="T70" fmla="*/ 626 w 664"/>
              <a:gd name="T71" fmla="*/ 232 h 651"/>
              <a:gd name="T72" fmla="*/ 505 w 664"/>
              <a:gd name="T73" fmla="*/ 319 h 651"/>
              <a:gd name="T74" fmla="*/ 279 w 664"/>
              <a:gd name="T75" fmla="*/ 232 h 651"/>
              <a:gd name="T76" fmla="*/ 385 w 664"/>
              <a:gd name="T77" fmla="*/ 232 h 651"/>
              <a:gd name="T78" fmla="*/ 264 w 664"/>
              <a:gd name="T79" fmla="*/ 319 h 651"/>
              <a:gd name="T80" fmla="*/ 39 w 664"/>
              <a:gd name="T81" fmla="*/ 232 h 651"/>
              <a:gd name="T82" fmla="*/ 144 w 664"/>
              <a:gd name="T83" fmla="*/ 232 h 651"/>
              <a:gd name="T84" fmla="*/ 532 w 664"/>
              <a:gd name="T85" fmla="*/ 117 h 651"/>
              <a:gd name="T86" fmla="*/ 490 w 664"/>
              <a:gd name="T87" fmla="*/ 138 h 651"/>
              <a:gd name="T88" fmla="*/ 448 w 664"/>
              <a:gd name="T89" fmla="*/ 117 h 651"/>
              <a:gd name="T90" fmla="*/ 385 w 664"/>
              <a:gd name="T91" fmla="*/ 103 h 651"/>
              <a:gd name="T92" fmla="*/ 343 w 664"/>
              <a:gd name="T93" fmla="*/ 103 h 651"/>
              <a:gd name="T94" fmla="*/ 280 w 664"/>
              <a:gd name="T95" fmla="*/ 117 h 651"/>
              <a:gd name="T96" fmla="*/ 238 w 664"/>
              <a:gd name="T97" fmla="*/ 138 h 651"/>
              <a:gd name="T98" fmla="*/ 196 w 664"/>
              <a:gd name="T99" fmla="*/ 117 h 651"/>
              <a:gd name="T100" fmla="*/ 133 w 664"/>
              <a:gd name="T101" fmla="*/ 103 h 651"/>
              <a:gd name="T102" fmla="*/ 91 w 664"/>
              <a:gd name="T103" fmla="*/ 103 h 651"/>
              <a:gd name="T104" fmla="*/ 634 w 664"/>
              <a:gd name="T105" fmla="*/ 103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4" h="651">
                <a:moveTo>
                  <a:pt x="509" y="0"/>
                </a:moveTo>
                <a:cubicBezTo>
                  <a:pt x="509" y="0"/>
                  <a:pt x="509" y="0"/>
                  <a:pt x="509" y="0"/>
                </a:cubicBezTo>
                <a:moveTo>
                  <a:pt x="574" y="72"/>
                </a:moveTo>
                <a:cubicBezTo>
                  <a:pt x="664" y="72"/>
                  <a:pt x="664" y="72"/>
                  <a:pt x="664" y="72"/>
                </a:cubicBezTo>
                <a:cubicBezTo>
                  <a:pt x="664" y="651"/>
                  <a:pt x="664" y="651"/>
                  <a:pt x="664" y="651"/>
                </a:cubicBezTo>
                <a:cubicBezTo>
                  <a:pt x="0" y="651"/>
                  <a:pt x="0" y="651"/>
                  <a:pt x="0" y="651"/>
                </a:cubicBezTo>
                <a:cubicBezTo>
                  <a:pt x="0" y="72"/>
                  <a:pt x="0" y="72"/>
                  <a:pt x="0" y="72"/>
                </a:cubicBezTo>
                <a:cubicBezTo>
                  <a:pt x="91" y="72"/>
                  <a:pt x="91" y="72"/>
                  <a:pt x="91" y="72"/>
                </a:cubicBezTo>
                <a:cubicBezTo>
                  <a:pt x="91" y="65"/>
                  <a:pt x="91" y="65"/>
                  <a:pt x="91" y="65"/>
                </a:cubicBezTo>
                <a:cubicBezTo>
                  <a:pt x="91" y="53"/>
                  <a:pt x="100" y="44"/>
                  <a:pt x="111" y="44"/>
                </a:cubicBezTo>
                <a:cubicBezTo>
                  <a:pt x="123" y="44"/>
                  <a:pt x="133" y="53"/>
                  <a:pt x="133" y="65"/>
                </a:cubicBezTo>
                <a:cubicBezTo>
                  <a:pt x="133" y="72"/>
                  <a:pt x="133" y="72"/>
                  <a:pt x="133" y="72"/>
                </a:cubicBezTo>
                <a:cubicBezTo>
                  <a:pt x="154" y="72"/>
                  <a:pt x="154" y="72"/>
                  <a:pt x="154" y="72"/>
                </a:cubicBezTo>
                <a:cubicBezTo>
                  <a:pt x="154" y="65"/>
                  <a:pt x="154" y="65"/>
                  <a:pt x="154" y="65"/>
                </a:cubicBezTo>
                <a:cubicBezTo>
                  <a:pt x="154" y="53"/>
                  <a:pt x="163" y="44"/>
                  <a:pt x="175" y="44"/>
                </a:cubicBezTo>
                <a:cubicBezTo>
                  <a:pt x="186" y="44"/>
                  <a:pt x="196" y="53"/>
                  <a:pt x="196" y="65"/>
                </a:cubicBezTo>
                <a:cubicBezTo>
                  <a:pt x="196" y="72"/>
                  <a:pt x="196" y="72"/>
                  <a:pt x="196" y="72"/>
                </a:cubicBezTo>
                <a:cubicBezTo>
                  <a:pt x="216" y="72"/>
                  <a:pt x="216" y="72"/>
                  <a:pt x="216" y="72"/>
                </a:cubicBezTo>
                <a:cubicBezTo>
                  <a:pt x="216" y="65"/>
                  <a:pt x="216" y="65"/>
                  <a:pt x="216" y="65"/>
                </a:cubicBezTo>
                <a:cubicBezTo>
                  <a:pt x="216" y="53"/>
                  <a:pt x="226" y="44"/>
                  <a:pt x="238" y="44"/>
                </a:cubicBezTo>
                <a:cubicBezTo>
                  <a:pt x="249" y="44"/>
                  <a:pt x="259" y="53"/>
                  <a:pt x="259" y="65"/>
                </a:cubicBezTo>
                <a:cubicBezTo>
                  <a:pt x="259" y="72"/>
                  <a:pt x="259" y="72"/>
                  <a:pt x="259" y="72"/>
                </a:cubicBezTo>
                <a:cubicBezTo>
                  <a:pt x="280" y="72"/>
                  <a:pt x="280" y="72"/>
                  <a:pt x="280" y="72"/>
                </a:cubicBezTo>
                <a:cubicBezTo>
                  <a:pt x="280" y="65"/>
                  <a:pt x="280" y="65"/>
                  <a:pt x="280" y="65"/>
                </a:cubicBezTo>
                <a:cubicBezTo>
                  <a:pt x="280" y="53"/>
                  <a:pt x="289" y="44"/>
                  <a:pt x="301" y="44"/>
                </a:cubicBezTo>
                <a:cubicBezTo>
                  <a:pt x="312" y="44"/>
                  <a:pt x="322" y="53"/>
                  <a:pt x="322" y="65"/>
                </a:cubicBezTo>
                <a:cubicBezTo>
                  <a:pt x="322" y="72"/>
                  <a:pt x="322" y="72"/>
                  <a:pt x="322" y="72"/>
                </a:cubicBezTo>
                <a:cubicBezTo>
                  <a:pt x="343" y="72"/>
                  <a:pt x="343" y="72"/>
                  <a:pt x="343" y="72"/>
                </a:cubicBezTo>
                <a:cubicBezTo>
                  <a:pt x="343" y="65"/>
                  <a:pt x="343" y="65"/>
                  <a:pt x="343" y="65"/>
                </a:cubicBezTo>
                <a:cubicBezTo>
                  <a:pt x="343" y="53"/>
                  <a:pt x="352" y="44"/>
                  <a:pt x="364" y="44"/>
                </a:cubicBezTo>
                <a:cubicBezTo>
                  <a:pt x="376" y="44"/>
                  <a:pt x="385" y="53"/>
                  <a:pt x="385" y="65"/>
                </a:cubicBezTo>
                <a:cubicBezTo>
                  <a:pt x="385" y="72"/>
                  <a:pt x="385" y="72"/>
                  <a:pt x="385" y="72"/>
                </a:cubicBezTo>
                <a:cubicBezTo>
                  <a:pt x="406" y="72"/>
                  <a:pt x="406" y="72"/>
                  <a:pt x="406" y="72"/>
                </a:cubicBezTo>
                <a:cubicBezTo>
                  <a:pt x="406" y="65"/>
                  <a:pt x="406" y="65"/>
                  <a:pt x="406" y="65"/>
                </a:cubicBezTo>
                <a:cubicBezTo>
                  <a:pt x="406" y="53"/>
                  <a:pt x="416" y="44"/>
                  <a:pt x="427" y="44"/>
                </a:cubicBezTo>
                <a:cubicBezTo>
                  <a:pt x="439" y="44"/>
                  <a:pt x="448" y="53"/>
                  <a:pt x="448" y="65"/>
                </a:cubicBezTo>
                <a:cubicBezTo>
                  <a:pt x="448" y="72"/>
                  <a:pt x="448" y="72"/>
                  <a:pt x="448" y="72"/>
                </a:cubicBezTo>
                <a:cubicBezTo>
                  <a:pt x="469" y="72"/>
                  <a:pt x="469" y="72"/>
                  <a:pt x="469" y="72"/>
                </a:cubicBezTo>
                <a:cubicBezTo>
                  <a:pt x="469" y="65"/>
                  <a:pt x="469" y="65"/>
                  <a:pt x="469" y="65"/>
                </a:cubicBezTo>
                <a:cubicBezTo>
                  <a:pt x="469" y="53"/>
                  <a:pt x="478" y="44"/>
                  <a:pt x="490" y="44"/>
                </a:cubicBezTo>
                <a:cubicBezTo>
                  <a:pt x="502" y="44"/>
                  <a:pt x="511" y="53"/>
                  <a:pt x="511" y="65"/>
                </a:cubicBezTo>
                <a:cubicBezTo>
                  <a:pt x="511" y="72"/>
                  <a:pt x="511" y="72"/>
                  <a:pt x="511" y="72"/>
                </a:cubicBezTo>
                <a:cubicBezTo>
                  <a:pt x="532" y="72"/>
                  <a:pt x="532" y="72"/>
                  <a:pt x="532" y="72"/>
                </a:cubicBezTo>
                <a:cubicBezTo>
                  <a:pt x="532" y="65"/>
                  <a:pt x="532" y="65"/>
                  <a:pt x="532" y="65"/>
                </a:cubicBezTo>
                <a:cubicBezTo>
                  <a:pt x="532" y="53"/>
                  <a:pt x="541" y="44"/>
                  <a:pt x="554" y="44"/>
                </a:cubicBezTo>
                <a:cubicBezTo>
                  <a:pt x="565" y="44"/>
                  <a:pt x="574" y="53"/>
                  <a:pt x="574" y="65"/>
                </a:cubicBezTo>
                <a:cubicBezTo>
                  <a:pt x="574" y="72"/>
                  <a:pt x="574" y="72"/>
                  <a:pt x="574" y="72"/>
                </a:cubicBezTo>
                <a:cubicBezTo>
                  <a:pt x="574" y="72"/>
                  <a:pt x="574" y="72"/>
                  <a:pt x="574" y="72"/>
                </a:cubicBezTo>
                <a:close/>
                <a:moveTo>
                  <a:pt x="505" y="439"/>
                </a:moveTo>
                <a:cubicBezTo>
                  <a:pt x="400" y="439"/>
                  <a:pt x="400" y="439"/>
                  <a:pt x="400" y="439"/>
                </a:cubicBezTo>
                <a:cubicBezTo>
                  <a:pt x="400" y="527"/>
                  <a:pt x="400" y="527"/>
                  <a:pt x="400" y="527"/>
                </a:cubicBezTo>
                <a:cubicBezTo>
                  <a:pt x="505" y="527"/>
                  <a:pt x="505" y="527"/>
                  <a:pt x="505" y="527"/>
                </a:cubicBezTo>
                <a:cubicBezTo>
                  <a:pt x="505" y="439"/>
                  <a:pt x="505" y="439"/>
                  <a:pt x="505" y="439"/>
                </a:cubicBezTo>
                <a:cubicBezTo>
                  <a:pt x="505" y="439"/>
                  <a:pt x="505" y="439"/>
                  <a:pt x="505" y="439"/>
                </a:cubicBezTo>
                <a:close/>
                <a:moveTo>
                  <a:pt x="521" y="527"/>
                </a:moveTo>
                <a:cubicBezTo>
                  <a:pt x="626" y="527"/>
                  <a:pt x="626" y="527"/>
                  <a:pt x="626" y="527"/>
                </a:cubicBezTo>
                <a:cubicBezTo>
                  <a:pt x="626" y="439"/>
                  <a:pt x="626" y="439"/>
                  <a:pt x="626" y="439"/>
                </a:cubicBezTo>
                <a:cubicBezTo>
                  <a:pt x="521" y="439"/>
                  <a:pt x="521" y="439"/>
                  <a:pt x="521" y="439"/>
                </a:cubicBezTo>
                <a:cubicBezTo>
                  <a:pt x="521" y="527"/>
                  <a:pt x="521" y="527"/>
                  <a:pt x="521" y="527"/>
                </a:cubicBezTo>
                <a:cubicBezTo>
                  <a:pt x="521" y="527"/>
                  <a:pt x="521" y="527"/>
                  <a:pt x="521" y="527"/>
                </a:cubicBezTo>
                <a:close/>
                <a:moveTo>
                  <a:pt x="279" y="620"/>
                </a:moveTo>
                <a:cubicBezTo>
                  <a:pt x="385" y="620"/>
                  <a:pt x="385" y="620"/>
                  <a:pt x="385" y="620"/>
                </a:cubicBezTo>
                <a:cubicBezTo>
                  <a:pt x="385" y="542"/>
                  <a:pt x="385" y="542"/>
                  <a:pt x="385" y="542"/>
                </a:cubicBezTo>
                <a:cubicBezTo>
                  <a:pt x="279" y="542"/>
                  <a:pt x="279" y="542"/>
                  <a:pt x="279" y="542"/>
                </a:cubicBezTo>
                <a:cubicBezTo>
                  <a:pt x="279" y="620"/>
                  <a:pt x="279" y="620"/>
                  <a:pt x="279" y="620"/>
                </a:cubicBezTo>
                <a:cubicBezTo>
                  <a:pt x="279" y="620"/>
                  <a:pt x="279" y="620"/>
                  <a:pt x="279" y="620"/>
                </a:cubicBezTo>
                <a:close/>
                <a:moveTo>
                  <a:pt x="264" y="542"/>
                </a:moveTo>
                <a:cubicBezTo>
                  <a:pt x="160" y="542"/>
                  <a:pt x="160" y="542"/>
                  <a:pt x="160" y="542"/>
                </a:cubicBezTo>
                <a:cubicBezTo>
                  <a:pt x="160" y="620"/>
                  <a:pt x="160" y="620"/>
                  <a:pt x="160" y="620"/>
                </a:cubicBezTo>
                <a:cubicBezTo>
                  <a:pt x="264" y="620"/>
                  <a:pt x="264" y="620"/>
                  <a:pt x="264" y="620"/>
                </a:cubicBezTo>
                <a:cubicBezTo>
                  <a:pt x="264" y="542"/>
                  <a:pt x="264" y="542"/>
                  <a:pt x="264" y="542"/>
                </a:cubicBezTo>
                <a:cubicBezTo>
                  <a:pt x="264" y="542"/>
                  <a:pt x="264" y="542"/>
                  <a:pt x="264" y="542"/>
                </a:cubicBezTo>
                <a:close/>
                <a:moveTo>
                  <a:pt x="400" y="620"/>
                </a:moveTo>
                <a:cubicBezTo>
                  <a:pt x="505" y="620"/>
                  <a:pt x="505" y="620"/>
                  <a:pt x="505" y="620"/>
                </a:cubicBezTo>
                <a:cubicBezTo>
                  <a:pt x="505" y="542"/>
                  <a:pt x="505" y="542"/>
                  <a:pt x="505" y="542"/>
                </a:cubicBezTo>
                <a:cubicBezTo>
                  <a:pt x="400" y="542"/>
                  <a:pt x="400" y="542"/>
                  <a:pt x="400" y="542"/>
                </a:cubicBezTo>
                <a:cubicBezTo>
                  <a:pt x="400" y="620"/>
                  <a:pt x="400" y="620"/>
                  <a:pt x="400" y="620"/>
                </a:cubicBezTo>
                <a:cubicBezTo>
                  <a:pt x="400" y="620"/>
                  <a:pt x="400" y="620"/>
                  <a:pt x="400" y="620"/>
                </a:cubicBezTo>
                <a:close/>
                <a:moveTo>
                  <a:pt x="385" y="439"/>
                </a:moveTo>
                <a:cubicBezTo>
                  <a:pt x="279" y="439"/>
                  <a:pt x="279" y="439"/>
                  <a:pt x="279" y="439"/>
                </a:cubicBezTo>
                <a:cubicBezTo>
                  <a:pt x="279" y="527"/>
                  <a:pt x="279" y="527"/>
                  <a:pt x="279" y="527"/>
                </a:cubicBezTo>
                <a:cubicBezTo>
                  <a:pt x="385" y="527"/>
                  <a:pt x="385" y="527"/>
                  <a:pt x="385" y="527"/>
                </a:cubicBezTo>
                <a:cubicBezTo>
                  <a:pt x="385" y="439"/>
                  <a:pt x="385" y="439"/>
                  <a:pt x="385" y="439"/>
                </a:cubicBezTo>
                <a:cubicBezTo>
                  <a:pt x="385" y="439"/>
                  <a:pt x="385" y="439"/>
                  <a:pt x="385" y="439"/>
                </a:cubicBezTo>
                <a:close/>
                <a:moveTo>
                  <a:pt x="264" y="439"/>
                </a:moveTo>
                <a:cubicBezTo>
                  <a:pt x="160" y="439"/>
                  <a:pt x="160" y="439"/>
                  <a:pt x="160" y="439"/>
                </a:cubicBezTo>
                <a:cubicBezTo>
                  <a:pt x="160" y="527"/>
                  <a:pt x="160" y="527"/>
                  <a:pt x="160" y="527"/>
                </a:cubicBezTo>
                <a:cubicBezTo>
                  <a:pt x="264" y="527"/>
                  <a:pt x="264" y="527"/>
                  <a:pt x="264" y="527"/>
                </a:cubicBezTo>
                <a:cubicBezTo>
                  <a:pt x="264" y="439"/>
                  <a:pt x="264" y="439"/>
                  <a:pt x="264" y="439"/>
                </a:cubicBezTo>
                <a:cubicBezTo>
                  <a:pt x="264" y="439"/>
                  <a:pt x="264" y="439"/>
                  <a:pt x="264" y="439"/>
                </a:cubicBezTo>
                <a:close/>
                <a:moveTo>
                  <a:pt x="144" y="439"/>
                </a:moveTo>
                <a:cubicBezTo>
                  <a:pt x="39" y="439"/>
                  <a:pt x="39" y="439"/>
                  <a:pt x="39" y="439"/>
                </a:cubicBezTo>
                <a:cubicBezTo>
                  <a:pt x="39" y="527"/>
                  <a:pt x="39" y="527"/>
                  <a:pt x="39" y="527"/>
                </a:cubicBezTo>
                <a:cubicBezTo>
                  <a:pt x="144" y="527"/>
                  <a:pt x="144" y="527"/>
                  <a:pt x="144" y="527"/>
                </a:cubicBezTo>
                <a:cubicBezTo>
                  <a:pt x="144" y="439"/>
                  <a:pt x="144" y="439"/>
                  <a:pt x="144" y="439"/>
                </a:cubicBezTo>
                <a:cubicBezTo>
                  <a:pt x="144" y="439"/>
                  <a:pt x="144" y="439"/>
                  <a:pt x="144" y="439"/>
                </a:cubicBezTo>
                <a:close/>
                <a:moveTo>
                  <a:pt x="39" y="542"/>
                </a:moveTo>
                <a:cubicBezTo>
                  <a:pt x="39" y="620"/>
                  <a:pt x="39" y="620"/>
                  <a:pt x="39" y="620"/>
                </a:cubicBezTo>
                <a:cubicBezTo>
                  <a:pt x="144" y="620"/>
                  <a:pt x="144" y="620"/>
                  <a:pt x="144" y="620"/>
                </a:cubicBezTo>
                <a:cubicBezTo>
                  <a:pt x="144" y="542"/>
                  <a:pt x="144" y="542"/>
                  <a:pt x="144" y="542"/>
                </a:cubicBezTo>
                <a:cubicBezTo>
                  <a:pt x="39" y="542"/>
                  <a:pt x="39" y="542"/>
                  <a:pt x="39" y="542"/>
                </a:cubicBezTo>
                <a:cubicBezTo>
                  <a:pt x="39" y="542"/>
                  <a:pt x="39" y="542"/>
                  <a:pt x="39" y="542"/>
                </a:cubicBezTo>
                <a:close/>
                <a:moveTo>
                  <a:pt x="626" y="620"/>
                </a:moveTo>
                <a:cubicBezTo>
                  <a:pt x="626" y="542"/>
                  <a:pt x="626" y="542"/>
                  <a:pt x="626" y="542"/>
                </a:cubicBezTo>
                <a:cubicBezTo>
                  <a:pt x="521" y="542"/>
                  <a:pt x="521" y="542"/>
                  <a:pt x="521" y="542"/>
                </a:cubicBezTo>
                <a:cubicBezTo>
                  <a:pt x="521" y="620"/>
                  <a:pt x="521" y="620"/>
                  <a:pt x="521" y="620"/>
                </a:cubicBezTo>
                <a:cubicBezTo>
                  <a:pt x="626" y="620"/>
                  <a:pt x="626" y="620"/>
                  <a:pt x="626" y="620"/>
                </a:cubicBezTo>
                <a:cubicBezTo>
                  <a:pt x="626" y="620"/>
                  <a:pt x="626" y="620"/>
                  <a:pt x="626" y="620"/>
                </a:cubicBezTo>
                <a:close/>
                <a:moveTo>
                  <a:pt x="626" y="335"/>
                </a:moveTo>
                <a:cubicBezTo>
                  <a:pt x="521" y="335"/>
                  <a:pt x="521" y="335"/>
                  <a:pt x="521" y="335"/>
                </a:cubicBezTo>
                <a:cubicBezTo>
                  <a:pt x="521" y="423"/>
                  <a:pt x="521" y="423"/>
                  <a:pt x="521" y="423"/>
                </a:cubicBezTo>
                <a:cubicBezTo>
                  <a:pt x="626" y="423"/>
                  <a:pt x="626" y="423"/>
                  <a:pt x="626" y="423"/>
                </a:cubicBezTo>
                <a:cubicBezTo>
                  <a:pt x="626" y="335"/>
                  <a:pt x="626" y="335"/>
                  <a:pt x="626" y="335"/>
                </a:cubicBezTo>
                <a:cubicBezTo>
                  <a:pt x="626" y="335"/>
                  <a:pt x="626" y="335"/>
                  <a:pt x="626" y="335"/>
                </a:cubicBezTo>
                <a:close/>
                <a:moveTo>
                  <a:pt x="505" y="335"/>
                </a:moveTo>
                <a:cubicBezTo>
                  <a:pt x="400" y="335"/>
                  <a:pt x="400" y="335"/>
                  <a:pt x="400" y="335"/>
                </a:cubicBezTo>
                <a:cubicBezTo>
                  <a:pt x="400" y="423"/>
                  <a:pt x="400" y="423"/>
                  <a:pt x="400" y="423"/>
                </a:cubicBezTo>
                <a:cubicBezTo>
                  <a:pt x="505" y="423"/>
                  <a:pt x="505" y="423"/>
                  <a:pt x="505" y="423"/>
                </a:cubicBezTo>
                <a:cubicBezTo>
                  <a:pt x="505" y="335"/>
                  <a:pt x="505" y="335"/>
                  <a:pt x="505" y="335"/>
                </a:cubicBezTo>
                <a:cubicBezTo>
                  <a:pt x="505" y="335"/>
                  <a:pt x="505" y="335"/>
                  <a:pt x="505" y="335"/>
                </a:cubicBezTo>
                <a:close/>
                <a:moveTo>
                  <a:pt x="385" y="335"/>
                </a:moveTo>
                <a:cubicBezTo>
                  <a:pt x="279" y="335"/>
                  <a:pt x="279" y="335"/>
                  <a:pt x="279" y="335"/>
                </a:cubicBezTo>
                <a:cubicBezTo>
                  <a:pt x="279" y="423"/>
                  <a:pt x="279" y="423"/>
                  <a:pt x="279" y="423"/>
                </a:cubicBezTo>
                <a:cubicBezTo>
                  <a:pt x="385" y="423"/>
                  <a:pt x="385" y="423"/>
                  <a:pt x="385" y="423"/>
                </a:cubicBezTo>
                <a:cubicBezTo>
                  <a:pt x="385" y="335"/>
                  <a:pt x="385" y="335"/>
                  <a:pt x="385" y="335"/>
                </a:cubicBezTo>
                <a:cubicBezTo>
                  <a:pt x="385" y="335"/>
                  <a:pt x="385" y="335"/>
                  <a:pt x="385" y="335"/>
                </a:cubicBezTo>
                <a:close/>
                <a:moveTo>
                  <a:pt x="264" y="335"/>
                </a:moveTo>
                <a:cubicBezTo>
                  <a:pt x="160" y="335"/>
                  <a:pt x="160" y="335"/>
                  <a:pt x="160" y="335"/>
                </a:cubicBezTo>
                <a:cubicBezTo>
                  <a:pt x="160" y="423"/>
                  <a:pt x="160" y="423"/>
                  <a:pt x="160" y="423"/>
                </a:cubicBezTo>
                <a:cubicBezTo>
                  <a:pt x="264" y="423"/>
                  <a:pt x="264" y="423"/>
                  <a:pt x="264" y="423"/>
                </a:cubicBezTo>
                <a:cubicBezTo>
                  <a:pt x="264" y="335"/>
                  <a:pt x="264" y="335"/>
                  <a:pt x="264" y="335"/>
                </a:cubicBezTo>
                <a:cubicBezTo>
                  <a:pt x="264" y="335"/>
                  <a:pt x="264" y="335"/>
                  <a:pt x="264" y="335"/>
                </a:cubicBezTo>
                <a:close/>
                <a:moveTo>
                  <a:pt x="144" y="335"/>
                </a:moveTo>
                <a:cubicBezTo>
                  <a:pt x="39" y="335"/>
                  <a:pt x="39" y="335"/>
                  <a:pt x="39" y="335"/>
                </a:cubicBezTo>
                <a:cubicBezTo>
                  <a:pt x="39" y="423"/>
                  <a:pt x="39" y="423"/>
                  <a:pt x="39" y="423"/>
                </a:cubicBezTo>
                <a:cubicBezTo>
                  <a:pt x="144" y="423"/>
                  <a:pt x="144" y="423"/>
                  <a:pt x="144" y="423"/>
                </a:cubicBezTo>
                <a:cubicBezTo>
                  <a:pt x="144" y="335"/>
                  <a:pt x="144" y="335"/>
                  <a:pt x="144" y="335"/>
                </a:cubicBezTo>
                <a:cubicBezTo>
                  <a:pt x="144" y="335"/>
                  <a:pt x="144" y="335"/>
                  <a:pt x="144" y="335"/>
                </a:cubicBezTo>
                <a:close/>
                <a:moveTo>
                  <a:pt x="626" y="232"/>
                </a:moveTo>
                <a:cubicBezTo>
                  <a:pt x="521" y="232"/>
                  <a:pt x="521" y="232"/>
                  <a:pt x="521" y="232"/>
                </a:cubicBezTo>
                <a:cubicBezTo>
                  <a:pt x="521" y="319"/>
                  <a:pt x="521" y="319"/>
                  <a:pt x="521" y="319"/>
                </a:cubicBezTo>
                <a:cubicBezTo>
                  <a:pt x="626" y="319"/>
                  <a:pt x="626" y="319"/>
                  <a:pt x="626" y="319"/>
                </a:cubicBezTo>
                <a:cubicBezTo>
                  <a:pt x="626" y="232"/>
                  <a:pt x="626" y="232"/>
                  <a:pt x="626" y="232"/>
                </a:cubicBezTo>
                <a:cubicBezTo>
                  <a:pt x="626" y="232"/>
                  <a:pt x="626" y="232"/>
                  <a:pt x="626" y="232"/>
                </a:cubicBezTo>
                <a:close/>
                <a:moveTo>
                  <a:pt x="505" y="232"/>
                </a:moveTo>
                <a:cubicBezTo>
                  <a:pt x="400" y="232"/>
                  <a:pt x="400" y="232"/>
                  <a:pt x="400" y="232"/>
                </a:cubicBezTo>
                <a:cubicBezTo>
                  <a:pt x="400" y="319"/>
                  <a:pt x="400" y="319"/>
                  <a:pt x="400" y="319"/>
                </a:cubicBezTo>
                <a:cubicBezTo>
                  <a:pt x="505" y="319"/>
                  <a:pt x="505" y="319"/>
                  <a:pt x="505" y="319"/>
                </a:cubicBezTo>
                <a:cubicBezTo>
                  <a:pt x="505" y="232"/>
                  <a:pt x="505" y="232"/>
                  <a:pt x="505" y="232"/>
                </a:cubicBezTo>
                <a:cubicBezTo>
                  <a:pt x="505" y="232"/>
                  <a:pt x="505" y="232"/>
                  <a:pt x="505" y="232"/>
                </a:cubicBezTo>
                <a:close/>
                <a:moveTo>
                  <a:pt x="385" y="232"/>
                </a:moveTo>
                <a:cubicBezTo>
                  <a:pt x="279" y="232"/>
                  <a:pt x="279" y="232"/>
                  <a:pt x="279" y="232"/>
                </a:cubicBezTo>
                <a:cubicBezTo>
                  <a:pt x="279" y="319"/>
                  <a:pt x="279" y="319"/>
                  <a:pt x="279" y="319"/>
                </a:cubicBezTo>
                <a:cubicBezTo>
                  <a:pt x="385" y="319"/>
                  <a:pt x="385" y="319"/>
                  <a:pt x="385" y="319"/>
                </a:cubicBezTo>
                <a:cubicBezTo>
                  <a:pt x="385" y="232"/>
                  <a:pt x="385" y="232"/>
                  <a:pt x="385" y="232"/>
                </a:cubicBezTo>
                <a:cubicBezTo>
                  <a:pt x="385" y="232"/>
                  <a:pt x="385" y="232"/>
                  <a:pt x="385" y="232"/>
                </a:cubicBezTo>
                <a:close/>
                <a:moveTo>
                  <a:pt x="264" y="232"/>
                </a:moveTo>
                <a:cubicBezTo>
                  <a:pt x="160" y="232"/>
                  <a:pt x="160" y="232"/>
                  <a:pt x="160" y="232"/>
                </a:cubicBezTo>
                <a:cubicBezTo>
                  <a:pt x="160" y="319"/>
                  <a:pt x="160" y="319"/>
                  <a:pt x="160" y="319"/>
                </a:cubicBezTo>
                <a:cubicBezTo>
                  <a:pt x="264" y="319"/>
                  <a:pt x="264" y="319"/>
                  <a:pt x="264" y="319"/>
                </a:cubicBezTo>
                <a:cubicBezTo>
                  <a:pt x="264" y="232"/>
                  <a:pt x="264" y="232"/>
                  <a:pt x="264" y="232"/>
                </a:cubicBezTo>
                <a:cubicBezTo>
                  <a:pt x="264" y="232"/>
                  <a:pt x="264" y="232"/>
                  <a:pt x="264" y="232"/>
                </a:cubicBezTo>
                <a:close/>
                <a:moveTo>
                  <a:pt x="144" y="232"/>
                </a:moveTo>
                <a:cubicBezTo>
                  <a:pt x="39" y="232"/>
                  <a:pt x="39" y="232"/>
                  <a:pt x="39" y="232"/>
                </a:cubicBezTo>
                <a:cubicBezTo>
                  <a:pt x="39" y="319"/>
                  <a:pt x="39" y="319"/>
                  <a:pt x="39" y="319"/>
                </a:cubicBezTo>
                <a:cubicBezTo>
                  <a:pt x="144" y="319"/>
                  <a:pt x="144" y="319"/>
                  <a:pt x="144" y="319"/>
                </a:cubicBezTo>
                <a:cubicBezTo>
                  <a:pt x="144" y="232"/>
                  <a:pt x="144" y="232"/>
                  <a:pt x="144" y="232"/>
                </a:cubicBezTo>
                <a:cubicBezTo>
                  <a:pt x="144" y="232"/>
                  <a:pt x="144" y="232"/>
                  <a:pt x="144" y="232"/>
                </a:cubicBezTo>
                <a:close/>
                <a:moveTo>
                  <a:pt x="574" y="103"/>
                </a:moveTo>
                <a:cubicBezTo>
                  <a:pt x="574" y="117"/>
                  <a:pt x="574" y="117"/>
                  <a:pt x="574" y="117"/>
                </a:cubicBezTo>
                <a:cubicBezTo>
                  <a:pt x="574" y="128"/>
                  <a:pt x="565" y="138"/>
                  <a:pt x="554" y="138"/>
                </a:cubicBezTo>
                <a:cubicBezTo>
                  <a:pt x="541" y="138"/>
                  <a:pt x="532" y="128"/>
                  <a:pt x="532" y="117"/>
                </a:cubicBezTo>
                <a:cubicBezTo>
                  <a:pt x="532" y="103"/>
                  <a:pt x="532" y="103"/>
                  <a:pt x="532" y="103"/>
                </a:cubicBezTo>
                <a:cubicBezTo>
                  <a:pt x="511" y="103"/>
                  <a:pt x="511" y="103"/>
                  <a:pt x="511" y="103"/>
                </a:cubicBezTo>
                <a:cubicBezTo>
                  <a:pt x="511" y="117"/>
                  <a:pt x="511" y="117"/>
                  <a:pt x="511" y="117"/>
                </a:cubicBezTo>
                <a:cubicBezTo>
                  <a:pt x="511" y="128"/>
                  <a:pt x="502" y="138"/>
                  <a:pt x="490" y="138"/>
                </a:cubicBezTo>
                <a:cubicBezTo>
                  <a:pt x="478" y="138"/>
                  <a:pt x="469" y="128"/>
                  <a:pt x="469" y="117"/>
                </a:cubicBezTo>
                <a:cubicBezTo>
                  <a:pt x="469" y="103"/>
                  <a:pt x="469" y="103"/>
                  <a:pt x="469" y="103"/>
                </a:cubicBezTo>
                <a:cubicBezTo>
                  <a:pt x="448" y="103"/>
                  <a:pt x="448" y="103"/>
                  <a:pt x="448" y="103"/>
                </a:cubicBezTo>
                <a:cubicBezTo>
                  <a:pt x="448" y="117"/>
                  <a:pt x="448" y="117"/>
                  <a:pt x="448" y="117"/>
                </a:cubicBezTo>
                <a:cubicBezTo>
                  <a:pt x="448" y="128"/>
                  <a:pt x="439" y="138"/>
                  <a:pt x="427" y="138"/>
                </a:cubicBezTo>
                <a:cubicBezTo>
                  <a:pt x="416" y="138"/>
                  <a:pt x="406" y="128"/>
                  <a:pt x="406" y="117"/>
                </a:cubicBezTo>
                <a:cubicBezTo>
                  <a:pt x="406" y="103"/>
                  <a:pt x="406" y="103"/>
                  <a:pt x="406" y="103"/>
                </a:cubicBezTo>
                <a:cubicBezTo>
                  <a:pt x="385" y="103"/>
                  <a:pt x="385" y="103"/>
                  <a:pt x="385" y="103"/>
                </a:cubicBezTo>
                <a:cubicBezTo>
                  <a:pt x="385" y="117"/>
                  <a:pt x="385" y="117"/>
                  <a:pt x="385" y="117"/>
                </a:cubicBezTo>
                <a:cubicBezTo>
                  <a:pt x="385" y="128"/>
                  <a:pt x="376" y="138"/>
                  <a:pt x="364" y="138"/>
                </a:cubicBezTo>
                <a:cubicBezTo>
                  <a:pt x="352" y="138"/>
                  <a:pt x="343" y="128"/>
                  <a:pt x="343" y="117"/>
                </a:cubicBezTo>
                <a:cubicBezTo>
                  <a:pt x="343" y="103"/>
                  <a:pt x="343" y="103"/>
                  <a:pt x="343" y="103"/>
                </a:cubicBezTo>
                <a:cubicBezTo>
                  <a:pt x="322" y="103"/>
                  <a:pt x="322" y="103"/>
                  <a:pt x="322" y="103"/>
                </a:cubicBezTo>
                <a:cubicBezTo>
                  <a:pt x="322" y="117"/>
                  <a:pt x="322" y="117"/>
                  <a:pt x="322" y="117"/>
                </a:cubicBezTo>
                <a:cubicBezTo>
                  <a:pt x="322" y="128"/>
                  <a:pt x="312" y="138"/>
                  <a:pt x="301" y="138"/>
                </a:cubicBezTo>
                <a:cubicBezTo>
                  <a:pt x="289" y="138"/>
                  <a:pt x="280" y="128"/>
                  <a:pt x="280" y="117"/>
                </a:cubicBezTo>
                <a:cubicBezTo>
                  <a:pt x="280" y="103"/>
                  <a:pt x="280" y="103"/>
                  <a:pt x="280" y="103"/>
                </a:cubicBezTo>
                <a:cubicBezTo>
                  <a:pt x="259" y="103"/>
                  <a:pt x="259" y="103"/>
                  <a:pt x="259" y="103"/>
                </a:cubicBezTo>
                <a:cubicBezTo>
                  <a:pt x="259" y="117"/>
                  <a:pt x="259" y="117"/>
                  <a:pt x="259" y="117"/>
                </a:cubicBezTo>
                <a:cubicBezTo>
                  <a:pt x="259" y="128"/>
                  <a:pt x="249" y="138"/>
                  <a:pt x="238" y="138"/>
                </a:cubicBezTo>
                <a:cubicBezTo>
                  <a:pt x="226" y="138"/>
                  <a:pt x="216" y="128"/>
                  <a:pt x="216" y="117"/>
                </a:cubicBezTo>
                <a:cubicBezTo>
                  <a:pt x="216" y="103"/>
                  <a:pt x="216" y="103"/>
                  <a:pt x="216" y="103"/>
                </a:cubicBezTo>
                <a:cubicBezTo>
                  <a:pt x="196" y="103"/>
                  <a:pt x="196" y="103"/>
                  <a:pt x="196" y="103"/>
                </a:cubicBezTo>
                <a:cubicBezTo>
                  <a:pt x="196" y="117"/>
                  <a:pt x="196" y="117"/>
                  <a:pt x="196" y="117"/>
                </a:cubicBezTo>
                <a:cubicBezTo>
                  <a:pt x="196" y="128"/>
                  <a:pt x="186" y="138"/>
                  <a:pt x="175" y="138"/>
                </a:cubicBezTo>
                <a:cubicBezTo>
                  <a:pt x="163" y="138"/>
                  <a:pt x="154" y="128"/>
                  <a:pt x="154" y="117"/>
                </a:cubicBezTo>
                <a:cubicBezTo>
                  <a:pt x="154" y="103"/>
                  <a:pt x="154" y="103"/>
                  <a:pt x="154" y="103"/>
                </a:cubicBezTo>
                <a:cubicBezTo>
                  <a:pt x="133" y="103"/>
                  <a:pt x="133" y="103"/>
                  <a:pt x="133" y="103"/>
                </a:cubicBezTo>
                <a:cubicBezTo>
                  <a:pt x="133" y="117"/>
                  <a:pt x="133" y="117"/>
                  <a:pt x="133" y="117"/>
                </a:cubicBezTo>
                <a:cubicBezTo>
                  <a:pt x="133" y="128"/>
                  <a:pt x="123" y="138"/>
                  <a:pt x="111" y="138"/>
                </a:cubicBezTo>
                <a:cubicBezTo>
                  <a:pt x="100" y="138"/>
                  <a:pt x="91" y="128"/>
                  <a:pt x="91" y="117"/>
                </a:cubicBezTo>
                <a:cubicBezTo>
                  <a:pt x="91" y="103"/>
                  <a:pt x="91" y="103"/>
                  <a:pt x="91" y="103"/>
                </a:cubicBezTo>
                <a:cubicBezTo>
                  <a:pt x="32" y="103"/>
                  <a:pt x="32" y="103"/>
                  <a:pt x="32" y="103"/>
                </a:cubicBezTo>
                <a:cubicBezTo>
                  <a:pt x="32" y="217"/>
                  <a:pt x="32" y="217"/>
                  <a:pt x="32" y="217"/>
                </a:cubicBezTo>
                <a:cubicBezTo>
                  <a:pt x="634" y="217"/>
                  <a:pt x="634" y="217"/>
                  <a:pt x="634" y="217"/>
                </a:cubicBezTo>
                <a:cubicBezTo>
                  <a:pt x="634" y="103"/>
                  <a:pt x="634" y="103"/>
                  <a:pt x="634" y="103"/>
                </a:cubicBezTo>
                <a:cubicBezTo>
                  <a:pt x="574" y="103"/>
                  <a:pt x="574" y="103"/>
                  <a:pt x="574" y="103"/>
                </a:cubicBezTo>
                <a:cubicBezTo>
                  <a:pt x="574" y="103"/>
                  <a:pt x="574" y="103"/>
                  <a:pt x="574" y="10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nvGrpSpPr>
          <p:cNvPr id="316" name="Group 315"/>
          <p:cNvGrpSpPr/>
          <p:nvPr/>
        </p:nvGrpSpPr>
        <p:grpSpPr>
          <a:xfrm>
            <a:off x="2588626" y="4533713"/>
            <a:ext cx="588575" cy="148049"/>
            <a:chOff x="5045075" y="3433763"/>
            <a:chExt cx="1119188" cy="211138"/>
          </a:xfrm>
          <a:solidFill>
            <a:schemeClr val="accent2"/>
          </a:solidFill>
        </p:grpSpPr>
        <p:sp>
          <p:nvSpPr>
            <p:cNvPr id="203" name="Freeform 86"/>
            <p:cNvSpPr>
              <a:spLocks/>
            </p:cNvSpPr>
            <p:nvPr/>
          </p:nvSpPr>
          <p:spPr bwMode="auto">
            <a:xfrm>
              <a:off x="5045075" y="3438525"/>
              <a:ext cx="85725" cy="206375"/>
            </a:xfrm>
            <a:custGeom>
              <a:avLst/>
              <a:gdLst>
                <a:gd name="T0" fmla="*/ 23 w 23"/>
                <a:gd name="T1" fmla="*/ 33 h 55"/>
                <a:gd name="T2" fmla="*/ 19 w 23"/>
                <a:gd name="T3" fmla="*/ 50 h 55"/>
                <a:gd name="T4" fmla="*/ 6 w 23"/>
                <a:gd name="T5" fmla="*/ 55 h 55"/>
                <a:gd name="T6" fmla="*/ 0 w 23"/>
                <a:gd name="T7" fmla="*/ 54 h 55"/>
                <a:gd name="T8" fmla="*/ 0 w 23"/>
                <a:gd name="T9" fmla="*/ 44 h 55"/>
                <a:gd name="T10" fmla="*/ 5 w 23"/>
                <a:gd name="T11" fmla="*/ 46 h 55"/>
                <a:gd name="T12" fmla="*/ 11 w 23"/>
                <a:gd name="T13" fmla="*/ 43 h 55"/>
                <a:gd name="T14" fmla="*/ 12 w 23"/>
                <a:gd name="T15" fmla="*/ 33 h 55"/>
                <a:gd name="T16" fmla="*/ 12 w 23"/>
                <a:gd name="T17" fmla="*/ 0 h 55"/>
                <a:gd name="T18" fmla="*/ 23 w 23"/>
                <a:gd name="T19" fmla="*/ 0 h 55"/>
                <a:gd name="T20" fmla="*/ 23 w 23"/>
                <a:gd name="T21"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55">
                  <a:moveTo>
                    <a:pt x="23" y="33"/>
                  </a:moveTo>
                  <a:cubicBezTo>
                    <a:pt x="23" y="41"/>
                    <a:pt x="21" y="47"/>
                    <a:pt x="19" y="50"/>
                  </a:cubicBezTo>
                  <a:cubicBezTo>
                    <a:pt x="16" y="54"/>
                    <a:pt x="12" y="55"/>
                    <a:pt x="6" y="55"/>
                  </a:cubicBezTo>
                  <a:cubicBezTo>
                    <a:pt x="4" y="55"/>
                    <a:pt x="2" y="55"/>
                    <a:pt x="0" y="54"/>
                  </a:cubicBezTo>
                  <a:cubicBezTo>
                    <a:pt x="0" y="44"/>
                    <a:pt x="0" y="44"/>
                    <a:pt x="0" y="44"/>
                  </a:cubicBezTo>
                  <a:cubicBezTo>
                    <a:pt x="2" y="45"/>
                    <a:pt x="4" y="46"/>
                    <a:pt x="5" y="46"/>
                  </a:cubicBezTo>
                  <a:cubicBezTo>
                    <a:pt x="8" y="46"/>
                    <a:pt x="10" y="45"/>
                    <a:pt x="11" y="43"/>
                  </a:cubicBezTo>
                  <a:cubicBezTo>
                    <a:pt x="12" y="41"/>
                    <a:pt x="12" y="38"/>
                    <a:pt x="12" y="33"/>
                  </a:cubicBezTo>
                  <a:cubicBezTo>
                    <a:pt x="12" y="0"/>
                    <a:pt x="12" y="0"/>
                    <a:pt x="12" y="0"/>
                  </a:cubicBezTo>
                  <a:cubicBezTo>
                    <a:pt x="23" y="0"/>
                    <a:pt x="23" y="0"/>
                    <a:pt x="23" y="0"/>
                  </a:cubicBezTo>
                  <a:lnTo>
                    <a:pt x="2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 name="Freeform 87"/>
            <p:cNvSpPr>
              <a:spLocks/>
            </p:cNvSpPr>
            <p:nvPr/>
          </p:nvSpPr>
          <p:spPr bwMode="auto">
            <a:xfrm>
              <a:off x="5160963" y="3438525"/>
              <a:ext cx="128588" cy="206375"/>
            </a:xfrm>
            <a:custGeom>
              <a:avLst/>
              <a:gdLst>
                <a:gd name="T0" fmla="*/ 34 w 34"/>
                <a:gd name="T1" fmla="*/ 32 h 55"/>
                <a:gd name="T2" fmla="*/ 17 w 34"/>
                <a:gd name="T3" fmla="*/ 55 h 55"/>
                <a:gd name="T4" fmla="*/ 0 w 34"/>
                <a:gd name="T5" fmla="*/ 32 h 55"/>
                <a:gd name="T6" fmla="*/ 0 w 34"/>
                <a:gd name="T7" fmla="*/ 0 h 55"/>
                <a:gd name="T8" fmla="*/ 10 w 34"/>
                <a:gd name="T9" fmla="*/ 0 h 55"/>
                <a:gd name="T10" fmla="*/ 10 w 34"/>
                <a:gd name="T11" fmla="*/ 33 h 55"/>
                <a:gd name="T12" fmla="*/ 17 w 34"/>
                <a:gd name="T13" fmla="*/ 46 h 55"/>
                <a:gd name="T14" fmla="*/ 22 w 34"/>
                <a:gd name="T15" fmla="*/ 43 h 55"/>
                <a:gd name="T16" fmla="*/ 23 w 34"/>
                <a:gd name="T17" fmla="*/ 34 h 55"/>
                <a:gd name="T18" fmla="*/ 23 w 34"/>
                <a:gd name="T19" fmla="*/ 0 h 55"/>
                <a:gd name="T20" fmla="*/ 34 w 34"/>
                <a:gd name="T21" fmla="*/ 0 h 55"/>
                <a:gd name="T22" fmla="*/ 34 w 34"/>
                <a:gd name="T23" fmla="*/ 3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5">
                  <a:moveTo>
                    <a:pt x="34" y="32"/>
                  </a:moveTo>
                  <a:cubicBezTo>
                    <a:pt x="34" y="47"/>
                    <a:pt x="28" y="55"/>
                    <a:pt x="17" y="55"/>
                  </a:cubicBezTo>
                  <a:cubicBezTo>
                    <a:pt x="6" y="55"/>
                    <a:pt x="0" y="48"/>
                    <a:pt x="0" y="32"/>
                  </a:cubicBezTo>
                  <a:cubicBezTo>
                    <a:pt x="0" y="0"/>
                    <a:pt x="0" y="0"/>
                    <a:pt x="0" y="0"/>
                  </a:cubicBezTo>
                  <a:cubicBezTo>
                    <a:pt x="10" y="0"/>
                    <a:pt x="10" y="0"/>
                    <a:pt x="10" y="0"/>
                  </a:cubicBezTo>
                  <a:cubicBezTo>
                    <a:pt x="10" y="33"/>
                    <a:pt x="10" y="33"/>
                    <a:pt x="10" y="33"/>
                  </a:cubicBezTo>
                  <a:cubicBezTo>
                    <a:pt x="10" y="42"/>
                    <a:pt x="13" y="46"/>
                    <a:pt x="17" y="46"/>
                  </a:cubicBezTo>
                  <a:cubicBezTo>
                    <a:pt x="19" y="46"/>
                    <a:pt x="21" y="45"/>
                    <a:pt x="22" y="43"/>
                  </a:cubicBezTo>
                  <a:cubicBezTo>
                    <a:pt x="23" y="41"/>
                    <a:pt x="23" y="38"/>
                    <a:pt x="23" y="34"/>
                  </a:cubicBezTo>
                  <a:cubicBezTo>
                    <a:pt x="23" y="0"/>
                    <a:pt x="23" y="0"/>
                    <a:pt x="23" y="0"/>
                  </a:cubicBezTo>
                  <a:cubicBezTo>
                    <a:pt x="34" y="0"/>
                    <a:pt x="34" y="0"/>
                    <a:pt x="34" y="0"/>
                  </a:cubicBezTo>
                  <a:lnTo>
                    <a:pt x="34" y="3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 name="Freeform 88"/>
            <p:cNvSpPr>
              <a:spLocks/>
            </p:cNvSpPr>
            <p:nvPr/>
          </p:nvSpPr>
          <p:spPr bwMode="auto">
            <a:xfrm>
              <a:off x="5319713" y="3438525"/>
              <a:ext cx="130175" cy="203200"/>
            </a:xfrm>
            <a:custGeom>
              <a:avLst/>
              <a:gdLst>
                <a:gd name="T0" fmla="*/ 24 w 35"/>
                <a:gd name="T1" fmla="*/ 54 h 54"/>
                <a:gd name="T2" fmla="*/ 12 w 35"/>
                <a:gd name="T3" fmla="*/ 24 h 54"/>
                <a:gd name="T4" fmla="*/ 10 w 35"/>
                <a:gd name="T5" fmla="*/ 17 h 54"/>
                <a:gd name="T6" fmla="*/ 9 w 35"/>
                <a:gd name="T7" fmla="*/ 16 h 54"/>
                <a:gd name="T8" fmla="*/ 9 w 35"/>
                <a:gd name="T9" fmla="*/ 16 h 54"/>
                <a:gd name="T10" fmla="*/ 9 w 35"/>
                <a:gd name="T11" fmla="*/ 27 h 54"/>
                <a:gd name="T12" fmla="*/ 9 w 35"/>
                <a:gd name="T13" fmla="*/ 54 h 54"/>
                <a:gd name="T14" fmla="*/ 0 w 35"/>
                <a:gd name="T15" fmla="*/ 54 h 54"/>
                <a:gd name="T16" fmla="*/ 0 w 35"/>
                <a:gd name="T17" fmla="*/ 0 h 54"/>
                <a:gd name="T18" fmla="*/ 12 w 35"/>
                <a:gd name="T19" fmla="*/ 0 h 54"/>
                <a:gd name="T20" fmla="*/ 24 w 35"/>
                <a:gd name="T21" fmla="*/ 32 h 54"/>
                <a:gd name="T22" fmla="*/ 27 w 35"/>
                <a:gd name="T23" fmla="*/ 40 h 54"/>
                <a:gd name="T24" fmla="*/ 27 w 35"/>
                <a:gd name="T25" fmla="*/ 40 h 54"/>
                <a:gd name="T26" fmla="*/ 27 w 35"/>
                <a:gd name="T27" fmla="*/ 31 h 54"/>
                <a:gd name="T28" fmla="*/ 27 w 35"/>
                <a:gd name="T29" fmla="*/ 0 h 54"/>
                <a:gd name="T30" fmla="*/ 35 w 35"/>
                <a:gd name="T31" fmla="*/ 0 h 54"/>
                <a:gd name="T32" fmla="*/ 35 w 35"/>
                <a:gd name="T33" fmla="*/ 54 h 54"/>
                <a:gd name="T34" fmla="*/ 24 w 35"/>
                <a:gd name="T3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54">
                  <a:moveTo>
                    <a:pt x="24" y="54"/>
                  </a:moveTo>
                  <a:cubicBezTo>
                    <a:pt x="12" y="24"/>
                    <a:pt x="12" y="24"/>
                    <a:pt x="12" y="24"/>
                  </a:cubicBezTo>
                  <a:cubicBezTo>
                    <a:pt x="11" y="22"/>
                    <a:pt x="10" y="20"/>
                    <a:pt x="10" y="17"/>
                  </a:cubicBezTo>
                  <a:cubicBezTo>
                    <a:pt x="9" y="17"/>
                    <a:pt x="9" y="16"/>
                    <a:pt x="9" y="16"/>
                  </a:cubicBezTo>
                  <a:cubicBezTo>
                    <a:pt x="9" y="16"/>
                    <a:pt x="9" y="16"/>
                    <a:pt x="9" y="16"/>
                  </a:cubicBezTo>
                  <a:cubicBezTo>
                    <a:pt x="9" y="20"/>
                    <a:pt x="9" y="24"/>
                    <a:pt x="9" y="27"/>
                  </a:cubicBezTo>
                  <a:cubicBezTo>
                    <a:pt x="9" y="54"/>
                    <a:pt x="9" y="54"/>
                    <a:pt x="9" y="54"/>
                  </a:cubicBezTo>
                  <a:cubicBezTo>
                    <a:pt x="0" y="54"/>
                    <a:pt x="0" y="54"/>
                    <a:pt x="0" y="54"/>
                  </a:cubicBezTo>
                  <a:cubicBezTo>
                    <a:pt x="0" y="0"/>
                    <a:pt x="0" y="0"/>
                    <a:pt x="0" y="0"/>
                  </a:cubicBezTo>
                  <a:cubicBezTo>
                    <a:pt x="12" y="0"/>
                    <a:pt x="12" y="0"/>
                    <a:pt x="12" y="0"/>
                  </a:cubicBezTo>
                  <a:cubicBezTo>
                    <a:pt x="24" y="32"/>
                    <a:pt x="24" y="32"/>
                    <a:pt x="24" y="32"/>
                  </a:cubicBezTo>
                  <a:cubicBezTo>
                    <a:pt x="25" y="33"/>
                    <a:pt x="25" y="36"/>
                    <a:pt x="27" y="40"/>
                  </a:cubicBezTo>
                  <a:cubicBezTo>
                    <a:pt x="27" y="40"/>
                    <a:pt x="27" y="40"/>
                    <a:pt x="27" y="40"/>
                  </a:cubicBezTo>
                  <a:cubicBezTo>
                    <a:pt x="27" y="31"/>
                    <a:pt x="27" y="31"/>
                    <a:pt x="27" y="31"/>
                  </a:cubicBezTo>
                  <a:cubicBezTo>
                    <a:pt x="27" y="0"/>
                    <a:pt x="27" y="0"/>
                    <a:pt x="27" y="0"/>
                  </a:cubicBezTo>
                  <a:cubicBezTo>
                    <a:pt x="35" y="0"/>
                    <a:pt x="35" y="0"/>
                    <a:pt x="35" y="0"/>
                  </a:cubicBezTo>
                  <a:cubicBezTo>
                    <a:pt x="35" y="54"/>
                    <a:pt x="35" y="54"/>
                    <a:pt x="35" y="54"/>
                  </a:cubicBezTo>
                  <a:lnTo>
                    <a:pt x="24" y="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 name="Freeform 89"/>
            <p:cNvSpPr>
              <a:spLocks/>
            </p:cNvSpPr>
            <p:nvPr/>
          </p:nvSpPr>
          <p:spPr bwMode="auto">
            <a:xfrm>
              <a:off x="5484813" y="3438525"/>
              <a:ext cx="96838" cy="203200"/>
            </a:xfrm>
            <a:custGeom>
              <a:avLst/>
              <a:gdLst>
                <a:gd name="T0" fmla="*/ 0 w 61"/>
                <a:gd name="T1" fmla="*/ 128 h 128"/>
                <a:gd name="T2" fmla="*/ 0 w 61"/>
                <a:gd name="T3" fmla="*/ 0 h 128"/>
                <a:gd name="T4" fmla="*/ 59 w 61"/>
                <a:gd name="T5" fmla="*/ 0 h 128"/>
                <a:gd name="T6" fmla="*/ 59 w 61"/>
                <a:gd name="T7" fmla="*/ 21 h 128"/>
                <a:gd name="T8" fmla="*/ 26 w 61"/>
                <a:gd name="T9" fmla="*/ 21 h 128"/>
                <a:gd name="T10" fmla="*/ 26 w 61"/>
                <a:gd name="T11" fmla="*/ 54 h 128"/>
                <a:gd name="T12" fmla="*/ 57 w 61"/>
                <a:gd name="T13" fmla="*/ 54 h 128"/>
                <a:gd name="T14" fmla="*/ 57 w 61"/>
                <a:gd name="T15" fmla="*/ 76 h 128"/>
                <a:gd name="T16" fmla="*/ 26 w 61"/>
                <a:gd name="T17" fmla="*/ 76 h 128"/>
                <a:gd name="T18" fmla="*/ 26 w 61"/>
                <a:gd name="T19" fmla="*/ 109 h 128"/>
                <a:gd name="T20" fmla="*/ 61 w 61"/>
                <a:gd name="T21" fmla="*/ 109 h 128"/>
                <a:gd name="T22" fmla="*/ 61 w 61"/>
                <a:gd name="T23" fmla="*/ 128 h 128"/>
                <a:gd name="T24" fmla="*/ 0 w 61"/>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28">
                  <a:moveTo>
                    <a:pt x="0" y="128"/>
                  </a:moveTo>
                  <a:lnTo>
                    <a:pt x="0" y="0"/>
                  </a:lnTo>
                  <a:lnTo>
                    <a:pt x="59" y="0"/>
                  </a:lnTo>
                  <a:lnTo>
                    <a:pt x="59" y="21"/>
                  </a:lnTo>
                  <a:lnTo>
                    <a:pt x="26" y="21"/>
                  </a:lnTo>
                  <a:lnTo>
                    <a:pt x="26" y="54"/>
                  </a:lnTo>
                  <a:lnTo>
                    <a:pt x="57" y="54"/>
                  </a:lnTo>
                  <a:lnTo>
                    <a:pt x="57" y="76"/>
                  </a:lnTo>
                  <a:lnTo>
                    <a:pt x="26" y="76"/>
                  </a:lnTo>
                  <a:lnTo>
                    <a:pt x="26" y="109"/>
                  </a:lnTo>
                  <a:lnTo>
                    <a:pt x="61" y="109"/>
                  </a:lnTo>
                  <a:lnTo>
                    <a:pt x="61" y="128"/>
                  </a:lnTo>
                  <a:lnTo>
                    <a:pt x="0" y="12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 name="Freeform 90"/>
            <p:cNvSpPr>
              <a:spLocks/>
            </p:cNvSpPr>
            <p:nvPr/>
          </p:nvSpPr>
          <p:spPr bwMode="auto">
            <a:xfrm>
              <a:off x="5668963" y="3438525"/>
              <a:ext cx="104775" cy="203200"/>
            </a:xfrm>
            <a:custGeom>
              <a:avLst/>
              <a:gdLst>
                <a:gd name="T0" fmla="*/ 0 w 28"/>
                <a:gd name="T1" fmla="*/ 54 h 54"/>
                <a:gd name="T2" fmla="*/ 0 w 28"/>
                <a:gd name="T3" fmla="*/ 47 h 54"/>
                <a:gd name="T4" fmla="*/ 10 w 28"/>
                <a:gd name="T5" fmla="*/ 32 h 54"/>
                <a:gd name="T6" fmla="*/ 18 w 28"/>
                <a:gd name="T7" fmla="*/ 15 h 54"/>
                <a:gd name="T8" fmla="*/ 16 w 28"/>
                <a:gd name="T9" fmla="*/ 10 h 54"/>
                <a:gd name="T10" fmla="*/ 12 w 28"/>
                <a:gd name="T11" fmla="*/ 8 h 54"/>
                <a:gd name="T12" fmla="*/ 2 w 28"/>
                <a:gd name="T13" fmla="*/ 13 h 54"/>
                <a:gd name="T14" fmla="*/ 2 w 28"/>
                <a:gd name="T15" fmla="*/ 4 h 54"/>
                <a:gd name="T16" fmla="*/ 14 w 28"/>
                <a:gd name="T17" fmla="*/ 0 h 54"/>
                <a:gd name="T18" fmla="*/ 24 w 28"/>
                <a:gd name="T19" fmla="*/ 3 h 54"/>
                <a:gd name="T20" fmla="*/ 28 w 28"/>
                <a:gd name="T21" fmla="*/ 14 h 54"/>
                <a:gd name="T22" fmla="*/ 18 w 28"/>
                <a:gd name="T23" fmla="*/ 36 h 54"/>
                <a:gd name="T24" fmla="*/ 10 w 28"/>
                <a:gd name="T25" fmla="*/ 46 h 54"/>
                <a:gd name="T26" fmla="*/ 10 w 28"/>
                <a:gd name="T27" fmla="*/ 46 h 54"/>
                <a:gd name="T28" fmla="*/ 28 w 28"/>
                <a:gd name="T29" fmla="*/ 46 h 54"/>
                <a:gd name="T30" fmla="*/ 28 w 28"/>
                <a:gd name="T31" fmla="*/ 54 h 54"/>
                <a:gd name="T32" fmla="*/ 0 w 28"/>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54">
                  <a:moveTo>
                    <a:pt x="0" y="54"/>
                  </a:moveTo>
                  <a:cubicBezTo>
                    <a:pt x="0" y="47"/>
                    <a:pt x="0" y="47"/>
                    <a:pt x="0" y="47"/>
                  </a:cubicBezTo>
                  <a:cubicBezTo>
                    <a:pt x="10" y="32"/>
                    <a:pt x="10" y="32"/>
                    <a:pt x="10" y="32"/>
                  </a:cubicBezTo>
                  <a:cubicBezTo>
                    <a:pt x="15" y="25"/>
                    <a:pt x="18" y="19"/>
                    <a:pt x="18" y="15"/>
                  </a:cubicBezTo>
                  <a:cubicBezTo>
                    <a:pt x="18" y="13"/>
                    <a:pt x="17" y="11"/>
                    <a:pt x="16" y="10"/>
                  </a:cubicBezTo>
                  <a:cubicBezTo>
                    <a:pt x="15" y="8"/>
                    <a:pt x="13" y="8"/>
                    <a:pt x="12" y="8"/>
                  </a:cubicBezTo>
                  <a:cubicBezTo>
                    <a:pt x="9" y="8"/>
                    <a:pt x="5" y="9"/>
                    <a:pt x="2" y="13"/>
                  </a:cubicBezTo>
                  <a:cubicBezTo>
                    <a:pt x="2" y="4"/>
                    <a:pt x="2" y="4"/>
                    <a:pt x="2" y="4"/>
                  </a:cubicBezTo>
                  <a:cubicBezTo>
                    <a:pt x="5" y="1"/>
                    <a:pt x="9" y="0"/>
                    <a:pt x="14" y="0"/>
                  </a:cubicBezTo>
                  <a:cubicBezTo>
                    <a:pt x="18" y="0"/>
                    <a:pt x="22" y="1"/>
                    <a:pt x="24" y="3"/>
                  </a:cubicBezTo>
                  <a:cubicBezTo>
                    <a:pt x="27" y="6"/>
                    <a:pt x="28" y="9"/>
                    <a:pt x="28" y="14"/>
                  </a:cubicBezTo>
                  <a:cubicBezTo>
                    <a:pt x="28" y="20"/>
                    <a:pt x="25" y="27"/>
                    <a:pt x="18" y="36"/>
                  </a:cubicBezTo>
                  <a:cubicBezTo>
                    <a:pt x="10" y="46"/>
                    <a:pt x="10" y="46"/>
                    <a:pt x="10" y="46"/>
                  </a:cubicBezTo>
                  <a:cubicBezTo>
                    <a:pt x="10" y="46"/>
                    <a:pt x="10" y="46"/>
                    <a:pt x="10" y="46"/>
                  </a:cubicBezTo>
                  <a:cubicBezTo>
                    <a:pt x="28" y="46"/>
                    <a:pt x="28" y="46"/>
                    <a:pt x="28" y="46"/>
                  </a:cubicBezTo>
                  <a:cubicBezTo>
                    <a:pt x="28" y="54"/>
                    <a:pt x="28" y="54"/>
                    <a:pt x="28" y="54"/>
                  </a:cubicBezTo>
                  <a:lnTo>
                    <a:pt x="0" y="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 name="Freeform 91"/>
            <p:cNvSpPr>
              <a:spLocks noEditPoints="1"/>
            </p:cNvSpPr>
            <p:nvPr/>
          </p:nvSpPr>
          <p:spPr bwMode="auto">
            <a:xfrm>
              <a:off x="5795963" y="3433763"/>
              <a:ext cx="112713" cy="211138"/>
            </a:xfrm>
            <a:custGeom>
              <a:avLst/>
              <a:gdLst>
                <a:gd name="T0" fmla="*/ 15 w 30"/>
                <a:gd name="T1" fmla="*/ 56 h 56"/>
                <a:gd name="T2" fmla="*/ 0 w 30"/>
                <a:gd name="T3" fmla="*/ 29 h 56"/>
                <a:gd name="T4" fmla="*/ 16 w 30"/>
                <a:gd name="T5" fmla="*/ 0 h 56"/>
                <a:gd name="T6" fmla="*/ 30 w 30"/>
                <a:gd name="T7" fmla="*/ 28 h 56"/>
                <a:gd name="T8" fmla="*/ 15 w 30"/>
                <a:gd name="T9" fmla="*/ 56 h 56"/>
                <a:gd name="T10" fmla="*/ 15 w 30"/>
                <a:gd name="T11" fmla="*/ 9 h 56"/>
                <a:gd name="T12" fmla="*/ 11 w 30"/>
                <a:gd name="T13" fmla="*/ 13 h 56"/>
                <a:gd name="T14" fmla="*/ 10 w 30"/>
                <a:gd name="T15" fmla="*/ 29 h 56"/>
                <a:gd name="T16" fmla="*/ 11 w 30"/>
                <a:gd name="T17" fmla="*/ 44 h 56"/>
                <a:gd name="T18" fmla="*/ 15 w 30"/>
                <a:gd name="T19" fmla="*/ 48 h 56"/>
                <a:gd name="T20" fmla="*/ 19 w 30"/>
                <a:gd name="T21" fmla="*/ 43 h 56"/>
                <a:gd name="T22" fmla="*/ 20 w 30"/>
                <a:gd name="T23" fmla="*/ 28 h 56"/>
                <a:gd name="T24" fmla="*/ 19 w 30"/>
                <a:gd name="T25" fmla="*/ 13 h 56"/>
                <a:gd name="T26" fmla="*/ 15 w 30"/>
                <a:gd name="T27" fmla="*/ 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56">
                  <a:moveTo>
                    <a:pt x="15" y="56"/>
                  </a:moveTo>
                  <a:cubicBezTo>
                    <a:pt x="5" y="56"/>
                    <a:pt x="0" y="47"/>
                    <a:pt x="0" y="29"/>
                  </a:cubicBezTo>
                  <a:cubicBezTo>
                    <a:pt x="0" y="10"/>
                    <a:pt x="5" y="0"/>
                    <a:pt x="16" y="0"/>
                  </a:cubicBezTo>
                  <a:cubicBezTo>
                    <a:pt x="25" y="0"/>
                    <a:pt x="30" y="10"/>
                    <a:pt x="30" y="28"/>
                  </a:cubicBezTo>
                  <a:cubicBezTo>
                    <a:pt x="30" y="47"/>
                    <a:pt x="25" y="56"/>
                    <a:pt x="15" y="56"/>
                  </a:cubicBezTo>
                  <a:close/>
                  <a:moveTo>
                    <a:pt x="15" y="9"/>
                  </a:moveTo>
                  <a:cubicBezTo>
                    <a:pt x="13" y="9"/>
                    <a:pt x="12" y="10"/>
                    <a:pt x="11" y="13"/>
                  </a:cubicBezTo>
                  <a:cubicBezTo>
                    <a:pt x="10" y="17"/>
                    <a:pt x="10" y="22"/>
                    <a:pt x="10" y="29"/>
                  </a:cubicBezTo>
                  <a:cubicBezTo>
                    <a:pt x="10" y="36"/>
                    <a:pt x="10" y="41"/>
                    <a:pt x="11" y="44"/>
                  </a:cubicBezTo>
                  <a:cubicBezTo>
                    <a:pt x="12" y="47"/>
                    <a:pt x="13" y="48"/>
                    <a:pt x="15" y="48"/>
                  </a:cubicBezTo>
                  <a:cubicBezTo>
                    <a:pt x="17" y="48"/>
                    <a:pt x="18" y="47"/>
                    <a:pt x="19" y="43"/>
                  </a:cubicBezTo>
                  <a:cubicBezTo>
                    <a:pt x="20" y="40"/>
                    <a:pt x="20" y="35"/>
                    <a:pt x="20" y="28"/>
                  </a:cubicBezTo>
                  <a:cubicBezTo>
                    <a:pt x="20" y="22"/>
                    <a:pt x="20" y="17"/>
                    <a:pt x="19" y="13"/>
                  </a:cubicBezTo>
                  <a:cubicBezTo>
                    <a:pt x="18" y="10"/>
                    <a:pt x="17" y="9"/>
                    <a:pt x="15"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9" name="Freeform 92"/>
            <p:cNvSpPr>
              <a:spLocks/>
            </p:cNvSpPr>
            <p:nvPr/>
          </p:nvSpPr>
          <p:spPr bwMode="auto">
            <a:xfrm>
              <a:off x="5935663" y="3433763"/>
              <a:ext cx="96838" cy="207963"/>
            </a:xfrm>
            <a:custGeom>
              <a:avLst/>
              <a:gdLst>
                <a:gd name="T0" fmla="*/ 0 w 61"/>
                <a:gd name="T1" fmla="*/ 131 h 131"/>
                <a:gd name="T2" fmla="*/ 0 w 61"/>
                <a:gd name="T3" fmla="*/ 114 h 131"/>
                <a:gd name="T4" fmla="*/ 19 w 61"/>
                <a:gd name="T5" fmla="*/ 114 h 131"/>
                <a:gd name="T6" fmla="*/ 19 w 61"/>
                <a:gd name="T7" fmla="*/ 24 h 131"/>
                <a:gd name="T8" fmla="*/ 0 w 61"/>
                <a:gd name="T9" fmla="*/ 31 h 131"/>
                <a:gd name="T10" fmla="*/ 0 w 61"/>
                <a:gd name="T11" fmla="*/ 12 h 131"/>
                <a:gd name="T12" fmla="*/ 42 w 61"/>
                <a:gd name="T13" fmla="*/ 0 h 131"/>
                <a:gd name="T14" fmla="*/ 42 w 61"/>
                <a:gd name="T15" fmla="*/ 114 h 131"/>
                <a:gd name="T16" fmla="*/ 61 w 61"/>
                <a:gd name="T17" fmla="*/ 114 h 131"/>
                <a:gd name="T18" fmla="*/ 61 w 61"/>
                <a:gd name="T19" fmla="*/ 131 h 131"/>
                <a:gd name="T20" fmla="*/ 0 w 61"/>
                <a:gd name="T21"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31">
                  <a:moveTo>
                    <a:pt x="0" y="131"/>
                  </a:moveTo>
                  <a:lnTo>
                    <a:pt x="0" y="114"/>
                  </a:lnTo>
                  <a:lnTo>
                    <a:pt x="19" y="114"/>
                  </a:lnTo>
                  <a:lnTo>
                    <a:pt x="19" y="24"/>
                  </a:lnTo>
                  <a:lnTo>
                    <a:pt x="0" y="31"/>
                  </a:lnTo>
                  <a:lnTo>
                    <a:pt x="0" y="12"/>
                  </a:lnTo>
                  <a:lnTo>
                    <a:pt x="42" y="0"/>
                  </a:lnTo>
                  <a:lnTo>
                    <a:pt x="42" y="114"/>
                  </a:lnTo>
                  <a:lnTo>
                    <a:pt x="61" y="114"/>
                  </a:lnTo>
                  <a:lnTo>
                    <a:pt x="61" y="131"/>
                  </a:lnTo>
                  <a:lnTo>
                    <a:pt x="0"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 name="Freeform 93"/>
            <p:cNvSpPr>
              <a:spLocks/>
            </p:cNvSpPr>
            <p:nvPr/>
          </p:nvSpPr>
          <p:spPr bwMode="auto">
            <a:xfrm>
              <a:off x="6059488" y="3438525"/>
              <a:ext cx="104775" cy="203200"/>
            </a:xfrm>
            <a:custGeom>
              <a:avLst/>
              <a:gdLst>
                <a:gd name="T0" fmla="*/ 0 w 28"/>
                <a:gd name="T1" fmla="*/ 54 h 54"/>
                <a:gd name="T2" fmla="*/ 0 w 28"/>
                <a:gd name="T3" fmla="*/ 47 h 54"/>
                <a:gd name="T4" fmla="*/ 10 w 28"/>
                <a:gd name="T5" fmla="*/ 32 h 54"/>
                <a:gd name="T6" fmla="*/ 18 w 28"/>
                <a:gd name="T7" fmla="*/ 15 h 54"/>
                <a:gd name="T8" fmla="*/ 16 w 28"/>
                <a:gd name="T9" fmla="*/ 10 h 54"/>
                <a:gd name="T10" fmla="*/ 12 w 28"/>
                <a:gd name="T11" fmla="*/ 8 h 54"/>
                <a:gd name="T12" fmla="*/ 2 w 28"/>
                <a:gd name="T13" fmla="*/ 13 h 54"/>
                <a:gd name="T14" fmla="*/ 2 w 28"/>
                <a:gd name="T15" fmla="*/ 4 h 54"/>
                <a:gd name="T16" fmla="*/ 14 w 28"/>
                <a:gd name="T17" fmla="*/ 0 h 54"/>
                <a:gd name="T18" fmla="*/ 24 w 28"/>
                <a:gd name="T19" fmla="*/ 3 h 54"/>
                <a:gd name="T20" fmla="*/ 28 w 28"/>
                <a:gd name="T21" fmla="*/ 14 h 54"/>
                <a:gd name="T22" fmla="*/ 18 w 28"/>
                <a:gd name="T23" fmla="*/ 36 h 54"/>
                <a:gd name="T24" fmla="*/ 10 w 28"/>
                <a:gd name="T25" fmla="*/ 46 h 54"/>
                <a:gd name="T26" fmla="*/ 10 w 28"/>
                <a:gd name="T27" fmla="*/ 46 h 54"/>
                <a:gd name="T28" fmla="*/ 28 w 28"/>
                <a:gd name="T29" fmla="*/ 46 h 54"/>
                <a:gd name="T30" fmla="*/ 28 w 28"/>
                <a:gd name="T31" fmla="*/ 54 h 54"/>
                <a:gd name="T32" fmla="*/ 0 w 28"/>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54">
                  <a:moveTo>
                    <a:pt x="0" y="54"/>
                  </a:moveTo>
                  <a:cubicBezTo>
                    <a:pt x="0" y="47"/>
                    <a:pt x="0" y="47"/>
                    <a:pt x="0" y="47"/>
                  </a:cubicBezTo>
                  <a:cubicBezTo>
                    <a:pt x="10" y="32"/>
                    <a:pt x="10" y="32"/>
                    <a:pt x="10" y="32"/>
                  </a:cubicBezTo>
                  <a:cubicBezTo>
                    <a:pt x="15" y="25"/>
                    <a:pt x="18" y="19"/>
                    <a:pt x="18" y="15"/>
                  </a:cubicBezTo>
                  <a:cubicBezTo>
                    <a:pt x="18" y="13"/>
                    <a:pt x="17" y="11"/>
                    <a:pt x="16" y="10"/>
                  </a:cubicBezTo>
                  <a:cubicBezTo>
                    <a:pt x="15" y="8"/>
                    <a:pt x="13" y="8"/>
                    <a:pt x="12" y="8"/>
                  </a:cubicBezTo>
                  <a:cubicBezTo>
                    <a:pt x="8" y="8"/>
                    <a:pt x="5" y="9"/>
                    <a:pt x="2" y="13"/>
                  </a:cubicBezTo>
                  <a:cubicBezTo>
                    <a:pt x="2" y="4"/>
                    <a:pt x="2" y="4"/>
                    <a:pt x="2" y="4"/>
                  </a:cubicBezTo>
                  <a:cubicBezTo>
                    <a:pt x="5" y="1"/>
                    <a:pt x="9" y="0"/>
                    <a:pt x="14" y="0"/>
                  </a:cubicBezTo>
                  <a:cubicBezTo>
                    <a:pt x="18" y="0"/>
                    <a:pt x="22" y="1"/>
                    <a:pt x="24" y="3"/>
                  </a:cubicBezTo>
                  <a:cubicBezTo>
                    <a:pt x="27" y="6"/>
                    <a:pt x="28" y="9"/>
                    <a:pt x="28" y="14"/>
                  </a:cubicBezTo>
                  <a:cubicBezTo>
                    <a:pt x="28" y="20"/>
                    <a:pt x="24" y="27"/>
                    <a:pt x="18" y="36"/>
                  </a:cubicBezTo>
                  <a:cubicBezTo>
                    <a:pt x="10" y="46"/>
                    <a:pt x="10" y="46"/>
                    <a:pt x="10" y="46"/>
                  </a:cubicBezTo>
                  <a:cubicBezTo>
                    <a:pt x="10" y="46"/>
                    <a:pt x="10" y="46"/>
                    <a:pt x="10" y="46"/>
                  </a:cubicBezTo>
                  <a:cubicBezTo>
                    <a:pt x="28" y="46"/>
                    <a:pt x="28" y="46"/>
                    <a:pt x="28" y="46"/>
                  </a:cubicBezTo>
                  <a:cubicBezTo>
                    <a:pt x="28" y="54"/>
                    <a:pt x="28" y="54"/>
                    <a:pt x="28" y="54"/>
                  </a:cubicBezTo>
                  <a:lnTo>
                    <a:pt x="0" y="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13" name="Group 312"/>
          <p:cNvGrpSpPr/>
          <p:nvPr/>
        </p:nvGrpSpPr>
        <p:grpSpPr>
          <a:xfrm>
            <a:off x="4115578" y="4338908"/>
            <a:ext cx="1445140" cy="1340227"/>
            <a:chOff x="7948613" y="3155950"/>
            <a:chExt cx="2747962" cy="1911351"/>
          </a:xfrm>
          <a:solidFill>
            <a:schemeClr val="tx1">
              <a:lumMod val="50000"/>
              <a:lumOff val="50000"/>
            </a:schemeClr>
          </a:solidFill>
        </p:grpSpPr>
        <p:sp>
          <p:nvSpPr>
            <p:cNvPr id="211" name="Freeform 94"/>
            <p:cNvSpPr>
              <a:spLocks/>
            </p:cNvSpPr>
            <p:nvPr/>
          </p:nvSpPr>
          <p:spPr bwMode="auto">
            <a:xfrm>
              <a:off x="7948613"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2" name="Freeform 95"/>
            <p:cNvSpPr>
              <a:spLocks/>
            </p:cNvSpPr>
            <p:nvPr/>
          </p:nvSpPr>
          <p:spPr bwMode="auto">
            <a:xfrm>
              <a:off x="8120063"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3" name="Freeform 96"/>
            <p:cNvSpPr>
              <a:spLocks/>
            </p:cNvSpPr>
            <p:nvPr/>
          </p:nvSpPr>
          <p:spPr bwMode="auto">
            <a:xfrm>
              <a:off x="829310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4" name="Freeform 97"/>
            <p:cNvSpPr>
              <a:spLocks/>
            </p:cNvSpPr>
            <p:nvPr/>
          </p:nvSpPr>
          <p:spPr bwMode="auto">
            <a:xfrm>
              <a:off x="8470900"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5" name="Freeform 98"/>
            <p:cNvSpPr>
              <a:spLocks/>
            </p:cNvSpPr>
            <p:nvPr/>
          </p:nvSpPr>
          <p:spPr bwMode="auto">
            <a:xfrm>
              <a:off x="864235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6" name="Freeform 99"/>
            <p:cNvSpPr>
              <a:spLocks/>
            </p:cNvSpPr>
            <p:nvPr/>
          </p:nvSpPr>
          <p:spPr bwMode="auto">
            <a:xfrm>
              <a:off x="8820150" y="31559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7" name="Freeform 100"/>
            <p:cNvSpPr>
              <a:spLocks/>
            </p:cNvSpPr>
            <p:nvPr/>
          </p:nvSpPr>
          <p:spPr bwMode="auto">
            <a:xfrm>
              <a:off x="8991600"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8" name="Freeform 101"/>
            <p:cNvSpPr>
              <a:spLocks/>
            </p:cNvSpPr>
            <p:nvPr/>
          </p:nvSpPr>
          <p:spPr bwMode="auto">
            <a:xfrm>
              <a:off x="9169400" y="3155950"/>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9" name="Freeform 102"/>
            <p:cNvSpPr>
              <a:spLocks/>
            </p:cNvSpPr>
            <p:nvPr/>
          </p:nvSpPr>
          <p:spPr bwMode="auto">
            <a:xfrm>
              <a:off x="7948613"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0" name="Freeform 103"/>
            <p:cNvSpPr>
              <a:spLocks/>
            </p:cNvSpPr>
            <p:nvPr/>
          </p:nvSpPr>
          <p:spPr bwMode="auto">
            <a:xfrm>
              <a:off x="8120063"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1" name="Freeform 104"/>
            <p:cNvSpPr>
              <a:spLocks/>
            </p:cNvSpPr>
            <p:nvPr/>
          </p:nvSpPr>
          <p:spPr bwMode="auto">
            <a:xfrm>
              <a:off x="829310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2" name="Freeform 105"/>
            <p:cNvSpPr>
              <a:spLocks/>
            </p:cNvSpPr>
            <p:nvPr/>
          </p:nvSpPr>
          <p:spPr bwMode="auto">
            <a:xfrm>
              <a:off x="8470900"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7"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3" name="Freeform 106"/>
            <p:cNvSpPr>
              <a:spLocks/>
            </p:cNvSpPr>
            <p:nvPr/>
          </p:nvSpPr>
          <p:spPr bwMode="auto">
            <a:xfrm>
              <a:off x="864235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4" name="Freeform 107"/>
            <p:cNvSpPr>
              <a:spLocks/>
            </p:cNvSpPr>
            <p:nvPr/>
          </p:nvSpPr>
          <p:spPr bwMode="auto">
            <a:xfrm>
              <a:off x="8820150" y="3446463"/>
              <a:ext cx="127000"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 name="Freeform 108"/>
            <p:cNvSpPr>
              <a:spLocks/>
            </p:cNvSpPr>
            <p:nvPr/>
          </p:nvSpPr>
          <p:spPr bwMode="auto">
            <a:xfrm>
              <a:off x="8991600"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 name="Freeform 109"/>
            <p:cNvSpPr>
              <a:spLocks/>
            </p:cNvSpPr>
            <p:nvPr/>
          </p:nvSpPr>
          <p:spPr bwMode="auto">
            <a:xfrm>
              <a:off x="9169400" y="3446463"/>
              <a:ext cx="123825" cy="222250"/>
            </a:xfrm>
            <a:custGeom>
              <a:avLst/>
              <a:gdLst>
                <a:gd name="T0" fmla="*/ 21 w 33"/>
                <a:gd name="T1" fmla="*/ 59 h 59"/>
                <a:gd name="T2" fmla="*/ 21 w 33"/>
                <a:gd name="T3" fmla="*/ 51 h 59"/>
                <a:gd name="T4" fmla="*/ 33 w 33"/>
                <a:gd name="T5" fmla="*/ 37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8 h 59"/>
                <a:gd name="T36" fmla="*/ 15 w 33"/>
                <a:gd name="T37" fmla="*/ 41 h 59"/>
                <a:gd name="T38" fmla="*/ 5 w 33"/>
                <a:gd name="T39" fmla="*/ 38 h 59"/>
                <a:gd name="T40" fmla="*/ 3 w 33"/>
                <a:gd name="T41" fmla="*/ 37 h 59"/>
                <a:gd name="T42" fmla="*/ 0 w 33"/>
                <a:gd name="T43" fmla="*/ 48 h 59"/>
                <a:gd name="T44" fmla="*/ 0 w 33"/>
                <a:gd name="T45" fmla="*/ 48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49"/>
                    <a:pt x="33" y="44"/>
                    <a:pt x="33" y="37"/>
                  </a:cubicBezTo>
                  <a:cubicBezTo>
                    <a:pt x="33"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 name="Freeform 110"/>
            <p:cNvSpPr>
              <a:spLocks/>
            </p:cNvSpPr>
            <p:nvPr/>
          </p:nvSpPr>
          <p:spPr bwMode="auto">
            <a:xfrm>
              <a:off x="7948613"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 name="Freeform 111"/>
            <p:cNvSpPr>
              <a:spLocks/>
            </p:cNvSpPr>
            <p:nvPr/>
          </p:nvSpPr>
          <p:spPr bwMode="auto">
            <a:xfrm>
              <a:off x="8120063"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 name="Freeform 112"/>
            <p:cNvSpPr>
              <a:spLocks/>
            </p:cNvSpPr>
            <p:nvPr/>
          </p:nvSpPr>
          <p:spPr bwMode="auto">
            <a:xfrm>
              <a:off x="829310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 name="Freeform 113"/>
            <p:cNvSpPr>
              <a:spLocks/>
            </p:cNvSpPr>
            <p:nvPr/>
          </p:nvSpPr>
          <p:spPr bwMode="auto">
            <a:xfrm>
              <a:off x="8470900"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 name="Freeform 114"/>
            <p:cNvSpPr>
              <a:spLocks/>
            </p:cNvSpPr>
            <p:nvPr/>
          </p:nvSpPr>
          <p:spPr bwMode="auto">
            <a:xfrm>
              <a:off x="864235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 name="Freeform 115"/>
            <p:cNvSpPr>
              <a:spLocks/>
            </p:cNvSpPr>
            <p:nvPr/>
          </p:nvSpPr>
          <p:spPr bwMode="auto">
            <a:xfrm>
              <a:off x="8820150" y="3713163"/>
              <a:ext cx="127000"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 name="Freeform 116"/>
            <p:cNvSpPr>
              <a:spLocks/>
            </p:cNvSpPr>
            <p:nvPr/>
          </p:nvSpPr>
          <p:spPr bwMode="auto">
            <a:xfrm>
              <a:off x="8991600"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 name="Freeform 117"/>
            <p:cNvSpPr>
              <a:spLocks/>
            </p:cNvSpPr>
            <p:nvPr/>
          </p:nvSpPr>
          <p:spPr bwMode="auto">
            <a:xfrm>
              <a:off x="9169400" y="3713163"/>
              <a:ext cx="123825" cy="222250"/>
            </a:xfrm>
            <a:custGeom>
              <a:avLst/>
              <a:gdLst>
                <a:gd name="T0" fmla="*/ 21 w 33"/>
                <a:gd name="T1" fmla="*/ 59 h 59"/>
                <a:gd name="T2" fmla="*/ 21 w 33"/>
                <a:gd name="T3" fmla="*/ 52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2"/>
                    <a:pt x="21" y="52"/>
                    <a:pt x="21" y="52"/>
                  </a:cubicBezTo>
                  <a:cubicBezTo>
                    <a:pt x="29" y="50"/>
                    <a:pt x="33" y="45"/>
                    <a:pt x="33" y="38"/>
                  </a:cubicBezTo>
                  <a:cubicBezTo>
                    <a:pt x="33"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 name="Freeform 118"/>
            <p:cNvSpPr>
              <a:spLocks/>
            </p:cNvSpPr>
            <p:nvPr/>
          </p:nvSpPr>
          <p:spPr bwMode="auto">
            <a:xfrm>
              <a:off x="7948613"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6" name="Freeform 119"/>
            <p:cNvSpPr>
              <a:spLocks/>
            </p:cNvSpPr>
            <p:nvPr/>
          </p:nvSpPr>
          <p:spPr bwMode="auto">
            <a:xfrm>
              <a:off x="8120063"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7" name="Freeform 120"/>
            <p:cNvSpPr>
              <a:spLocks/>
            </p:cNvSpPr>
            <p:nvPr/>
          </p:nvSpPr>
          <p:spPr bwMode="auto">
            <a:xfrm>
              <a:off x="829310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8" name="Freeform 121"/>
            <p:cNvSpPr>
              <a:spLocks/>
            </p:cNvSpPr>
            <p:nvPr/>
          </p:nvSpPr>
          <p:spPr bwMode="auto">
            <a:xfrm>
              <a:off x="8470900"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9" name="Freeform 122"/>
            <p:cNvSpPr>
              <a:spLocks/>
            </p:cNvSpPr>
            <p:nvPr/>
          </p:nvSpPr>
          <p:spPr bwMode="auto">
            <a:xfrm>
              <a:off x="864235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0" name="Freeform 123"/>
            <p:cNvSpPr>
              <a:spLocks/>
            </p:cNvSpPr>
            <p:nvPr/>
          </p:nvSpPr>
          <p:spPr bwMode="auto">
            <a:xfrm>
              <a:off x="8820150" y="4003675"/>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1" name="Freeform 124"/>
            <p:cNvSpPr>
              <a:spLocks/>
            </p:cNvSpPr>
            <p:nvPr/>
          </p:nvSpPr>
          <p:spPr bwMode="auto">
            <a:xfrm>
              <a:off x="8991600"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2" name="Freeform 125"/>
            <p:cNvSpPr>
              <a:spLocks/>
            </p:cNvSpPr>
            <p:nvPr/>
          </p:nvSpPr>
          <p:spPr bwMode="auto">
            <a:xfrm>
              <a:off x="9169400" y="4003675"/>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3" name="Freeform 126"/>
            <p:cNvSpPr>
              <a:spLocks/>
            </p:cNvSpPr>
            <p:nvPr/>
          </p:nvSpPr>
          <p:spPr bwMode="auto">
            <a:xfrm>
              <a:off x="7948613"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4" name="Freeform 127"/>
            <p:cNvSpPr>
              <a:spLocks/>
            </p:cNvSpPr>
            <p:nvPr/>
          </p:nvSpPr>
          <p:spPr bwMode="auto">
            <a:xfrm>
              <a:off x="8120063" y="42862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5" name="Freeform 128"/>
            <p:cNvSpPr>
              <a:spLocks/>
            </p:cNvSpPr>
            <p:nvPr/>
          </p:nvSpPr>
          <p:spPr bwMode="auto">
            <a:xfrm>
              <a:off x="829310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6" name="Freeform 129"/>
            <p:cNvSpPr>
              <a:spLocks/>
            </p:cNvSpPr>
            <p:nvPr/>
          </p:nvSpPr>
          <p:spPr bwMode="auto">
            <a:xfrm>
              <a:off x="8470900"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7" name="Freeform 130"/>
            <p:cNvSpPr>
              <a:spLocks/>
            </p:cNvSpPr>
            <p:nvPr/>
          </p:nvSpPr>
          <p:spPr bwMode="auto">
            <a:xfrm>
              <a:off x="864235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8" name="Freeform 131"/>
            <p:cNvSpPr>
              <a:spLocks/>
            </p:cNvSpPr>
            <p:nvPr/>
          </p:nvSpPr>
          <p:spPr bwMode="auto">
            <a:xfrm>
              <a:off x="8820150" y="4286250"/>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49" name="Freeform 132"/>
            <p:cNvSpPr>
              <a:spLocks/>
            </p:cNvSpPr>
            <p:nvPr/>
          </p:nvSpPr>
          <p:spPr bwMode="auto">
            <a:xfrm>
              <a:off x="8991600"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5"/>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0" name="Freeform 133"/>
            <p:cNvSpPr>
              <a:spLocks/>
            </p:cNvSpPr>
            <p:nvPr/>
          </p:nvSpPr>
          <p:spPr bwMode="auto">
            <a:xfrm>
              <a:off x="9169400" y="4286250"/>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5"/>
                    <a:pt x="33" y="38"/>
                  </a:cubicBezTo>
                  <a:cubicBezTo>
                    <a:pt x="33"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1" name="Freeform 134"/>
            <p:cNvSpPr>
              <a:spLocks/>
            </p:cNvSpPr>
            <p:nvPr/>
          </p:nvSpPr>
          <p:spPr bwMode="auto">
            <a:xfrm>
              <a:off x="7948613"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2" name="Freeform 135"/>
            <p:cNvSpPr>
              <a:spLocks/>
            </p:cNvSpPr>
            <p:nvPr/>
          </p:nvSpPr>
          <p:spPr bwMode="auto">
            <a:xfrm>
              <a:off x="8120063" y="4576763"/>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3" name="Freeform 136"/>
            <p:cNvSpPr>
              <a:spLocks/>
            </p:cNvSpPr>
            <p:nvPr/>
          </p:nvSpPr>
          <p:spPr bwMode="auto">
            <a:xfrm>
              <a:off x="829310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4" name="Freeform 137"/>
            <p:cNvSpPr>
              <a:spLocks/>
            </p:cNvSpPr>
            <p:nvPr/>
          </p:nvSpPr>
          <p:spPr bwMode="auto">
            <a:xfrm>
              <a:off x="8470900"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5" name="Freeform 138"/>
            <p:cNvSpPr>
              <a:spLocks/>
            </p:cNvSpPr>
            <p:nvPr/>
          </p:nvSpPr>
          <p:spPr bwMode="auto">
            <a:xfrm>
              <a:off x="864235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6" name="Freeform 139"/>
            <p:cNvSpPr>
              <a:spLocks/>
            </p:cNvSpPr>
            <p:nvPr/>
          </p:nvSpPr>
          <p:spPr bwMode="auto">
            <a:xfrm>
              <a:off x="8820150" y="4576763"/>
              <a:ext cx="127000"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7" name="Freeform 140"/>
            <p:cNvSpPr>
              <a:spLocks/>
            </p:cNvSpPr>
            <p:nvPr/>
          </p:nvSpPr>
          <p:spPr bwMode="auto">
            <a:xfrm>
              <a:off x="8991600"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8" name="Freeform 141"/>
            <p:cNvSpPr>
              <a:spLocks/>
            </p:cNvSpPr>
            <p:nvPr/>
          </p:nvSpPr>
          <p:spPr bwMode="auto">
            <a:xfrm>
              <a:off x="9169400" y="4576763"/>
              <a:ext cx="123825" cy="222250"/>
            </a:xfrm>
            <a:custGeom>
              <a:avLst/>
              <a:gdLst>
                <a:gd name="T0" fmla="*/ 21 w 33"/>
                <a:gd name="T1" fmla="*/ 59 h 59"/>
                <a:gd name="T2" fmla="*/ 21 w 33"/>
                <a:gd name="T3" fmla="*/ 51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8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4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1"/>
                    <a:pt x="21" y="51"/>
                    <a:pt x="21" y="51"/>
                  </a:cubicBezTo>
                  <a:cubicBezTo>
                    <a:pt x="29" y="50"/>
                    <a:pt x="33" y="44"/>
                    <a:pt x="33" y="38"/>
                  </a:cubicBezTo>
                  <a:cubicBezTo>
                    <a:pt x="33"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59" name="Freeform 142"/>
            <p:cNvSpPr>
              <a:spLocks/>
            </p:cNvSpPr>
            <p:nvPr/>
          </p:nvSpPr>
          <p:spPr bwMode="auto">
            <a:xfrm>
              <a:off x="7948613"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0" name="Freeform 143"/>
            <p:cNvSpPr>
              <a:spLocks/>
            </p:cNvSpPr>
            <p:nvPr/>
          </p:nvSpPr>
          <p:spPr bwMode="auto">
            <a:xfrm>
              <a:off x="8120063" y="4843463"/>
              <a:ext cx="128588" cy="223838"/>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1" name="Freeform 144"/>
            <p:cNvSpPr>
              <a:spLocks/>
            </p:cNvSpPr>
            <p:nvPr/>
          </p:nvSpPr>
          <p:spPr bwMode="auto">
            <a:xfrm>
              <a:off x="829310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5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5"/>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2" name="Freeform 145"/>
            <p:cNvSpPr>
              <a:spLocks/>
            </p:cNvSpPr>
            <p:nvPr/>
          </p:nvSpPr>
          <p:spPr bwMode="auto">
            <a:xfrm>
              <a:off x="8470900"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7"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3" name="Freeform 146"/>
            <p:cNvSpPr>
              <a:spLocks/>
            </p:cNvSpPr>
            <p:nvPr/>
          </p:nvSpPr>
          <p:spPr bwMode="auto">
            <a:xfrm>
              <a:off x="864235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5"/>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4" name="Freeform 147"/>
            <p:cNvSpPr>
              <a:spLocks/>
            </p:cNvSpPr>
            <p:nvPr/>
          </p:nvSpPr>
          <p:spPr bwMode="auto">
            <a:xfrm>
              <a:off x="8820150" y="4843463"/>
              <a:ext cx="127000" cy="223838"/>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5" name="Freeform 148"/>
            <p:cNvSpPr>
              <a:spLocks/>
            </p:cNvSpPr>
            <p:nvPr/>
          </p:nvSpPr>
          <p:spPr bwMode="auto">
            <a:xfrm>
              <a:off x="8991600"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5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29"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5"/>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66" name="Freeform 149"/>
            <p:cNvSpPr>
              <a:spLocks/>
            </p:cNvSpPr>
            <p:nvPr/>
          </p:nvSpPr>
          <p:spPr bwMode="auto">
            <a:xfrm>
              <a:off x="9169400" y="4843463"/>
              <a:ext cx="123825" cy="223838"/>
            </a:xfrm>
            <a:custGeom>
              <a:avLst/>
              <a:gdLst>
                <a:gd name="T0" fmla="*/ 21 w 33"/>
                <a:gd name="T1" fmla="*/ 59 h 59"/>
                <a:gd name="T2" fmla="*/ 21 w 33"/>
                <a:gd name="T3" fmla="*/ 52 h 59"/>
                <a:gd name="T4" fmla="*/ 33 w 33"/>
                <a:gd name="T5" fmla="*/ 38 h 59"/>
                <a:gd name="T6" fmla="*/ 21 w 33"/>
                <a:gd name="T7" fmla="*/ 23 h 59"/>
                <a:gd name="T8" fmla="*/ 14 w 33"/>
                <a:gd name="T9" fmla="*/ 19 h 59"/>
                <a:gd name="T10" fmla="*/ 18 w 33"/>
                <a:gd name="T11" fmla="*/ 17 h 59"/>
                <a:gd name="T12" fmla="*/ 27 w 33"/>
                <a:gd name="T13" fmla="*/ 19 h 59"/>
                <a:gd name="T14" fmla="*/ 29 w 33"/>
                <a:gd name="T15" fmla="*/ 20 h 59"/>
                <a:gd name="T16" fmla="*/ 30 w 33"/>
                <a:gd name="T17" fmla="*/ 18 h 59"/>
                <a:gd name="T18" fmla="*/ 32 w 33"/>
                <a:gd name="T19" fmla="*/ 9 h 59"/>
                <a:gd name="T20" fmla="*/ 31 w 33"/>
                <a:gd name="T21" fmla="*/ 9 h 59"/>
                <a:gd name="T22" fmla="*/ 22 w 33"/>
                <a:gd name="T23" fmla="*/ 6 h 59"/>
                <a:gd name="T24" fmla="*/ 22 w 33"/>
                <a:gd name="T25" fmla="*/ 0 h 59"/>
                <a:gd name="T26" fmla="*/ 12 w 33"/>
                <a:gd name="T27" fmla="*/ 0 h 59"/>
                <a:gd name="T28" fmla="*/ 12 w 33"/>
                <a:gd name="T29" fmla="*/ 7 h 59"/>
                <a:gd name="T30" fmla="*/ 0 w 33"/>
                <a:gd name="T31" fmla="*/ 20 h 59"/>
                <a:gd name="T32" fmla="*/ 14 w 33"/>
                <a:gd name="T33" fmla="*/ 35 h 59"/>
                <a:gd name="T34" fmla="*/ 20 w 33"/>
                <a:gd name="T35" fmla="*/ 39 h 59"/>
                <a:gd name="T36" fmla="*/ 15 w 33"/>
                <a:gd name="T37" fmla="*/ 41 h 59"/>
                <a:gd name="T38" fmla="*/ 5 w 33"/>
                <a:gd name="T39" fmla="*/ 38 h 59"/>
                <a:gd name="T40" fmla="*/ 3 w 33"/>
                <a:gd name="T41" fmla="*/ 37 h 59"/>
                <a:gd name="T42" fmla="*/ 0 w 33"/>
                <a:gd name="T43" fmla="*/ 49 h 59"/>
                <a:gd name="T44" fmla="*/ 0 w 33"/>
                <a:gd name="T45" fmla="*/ 49 h 59"/>
                <a:gd name="T46" fmla="*/ 1 w 33"/>
                <a:gd name="T47" fmla="*/ 49 h 59"/>
                <a:gd name="T48" fmla="*/ 11 w 33"/>
                <a:gd name="T49" fmla="*/ 52 h 59"/>
                <a:gd name="T50" fmla="*/ 11 w 33"/>
                <a:gd name="T51" fmla="*/ 59 h 59"/>
                <a:gd name="T52" fmla="*/ 21 w 33"/>
                <a:gd name="T53" fmla="*/ 59 h 59"/>
                <a:gd name="T54" fmla="*/ 21 w 3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9">
                  <a:moveTo>
                    <a:pt x="21" y="59"/>
                  </a:moveTo>
                  <a:cubicBezTo>
                    <a:pt x="21" y="52"/>
                    <a:pt x="21" y="52"/>
                    <a:pt x="21" y="52"/>
                  </a:cubicBezTo>
                  <a:cubicBezTo>
                    <a:pt x="29" y="50"/>
                    <a:pt x="33" y="45"/>
                    <a:pt x="33" y="38"/>
                  </a:cubicBezTo>
                  <a:cubicBezTo>
                    <a:pt x="33"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5"/>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1" y="59"/>
                    <a:pt x="21" y="59"/>
                    <a:pt x="21" y="59"/>
                  </a:cubicBezTo>
                  <a:cubicBezTo>
                    <a:pt x="21" y="59"/>
                    <a:pt x="21" y="59"/>
                    <a:pt x="21"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5" name="Freeform 158"/>
            <p:cNvSpPr>
              <a:spLocks/>
            </p:cNvSpPr>
            <p:nvPr/>
          </p:nvSpPr>
          <p:spPr bwMode="auto">
            <a:xfrm>
              <a:off x="934878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6" name="Freeform 159"/>
            <p:cNvSpPr>
              <a:spLocks/>
            </p:cNvSpPr>
            <p:nvPr/>
          </p:nvSpPr>
          <p:spPr bwMode="auto">
            <a:xfrm>
              <a:off x="9525000"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7" name="Freeform 160"/>
            <p:cNvSpPr>
              <a:spLocks/>
            </p:cNvSpPr>
            <p:nvPr/>
          </p:nvSpPr>
          <p:spPr bwMode="auto">
            <a:xfrm>
              <a:off x="969803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9"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8" name="Freeform 161"/>
            <p:cNvSpPr>
              <a:spLocks/>
            </p:cNvSpPr>
            <p:nvPr/>
          </p:nvSpPr>
          <p:spPr bwMode="auto">
            <a:xfrm>
              <a:off x="9874250" y="3155950"/>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79" name="Freeform 162"/>
            <p:cNvSpPr>
              <a:spLocks/>
            </p:cNvSpPr>
            <p:nvPr/>
          </p:nvSpPr>
          <p:spPr bwMode="auto">
            <a:xfrm>
              <a:off x="10047288" y="31559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0" name="Freeform 163"/>
            <p:cNvSpPr>
              <a:spLocks/>
            </p:cNvSpPr>
            <p:nvPr/>
          </p:nvSpPr>
          <p:spPr bwMode="auto">
            <a:xfrm>
              <a:off x="10223500" y="3155950"/>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1" name="Freeform 164"/>
            <p:cNvSpPr>
              <a:spLocks/>
            </p:cNvSpPr>
            <p:nvPr/>
          </p:nvSpPr>
          <p:spPr bwMode="auto">
            <a:xfrm>
              <a:off x="10396538" y="3155950"/>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2" name="Freeform 165"/>
            <p:cNvSpPr>
              <a:spLocks/>
            </p:cNvSpPr>
            <p:nvPr/>
          </p:nvSpPr>
          <p:spPr bwMode="auto">
            <a:xfrm>
              <a:off x="10569575" y="3155950"/>
              <a:ext cx="127000"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3" name="Freeform 166"/>
            <p:cNvSpPr>
              <a:spLocks/>
            </p:cNvSpPr>
            <p:nvPr/>
          </p:nvSpPr>
          <p:spPr bwMode="auto">
            <a:xfrm>
              <a:off x="934878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8"/>
                  </a:cubicBezTo>
                  <a:cubicBezTo>
                    <a:pt x="21"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4" name="Freeform 167"/>
            <p:cNvSpPr>
              <a:spLocks/>
            </p:cNvSpPr>
            <p:nvPr/>
          </p:nvSpPr>
          <p:spPr bwMode="auto">
            <a:xfrm>
              <a:off x="9525000"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5" name="Freeform 168"/>
            <p:cNvSpPr>
              <a:spLocks/>
            </p:cNvSpPr>
            <p:nvPr/>
          </p:nvSpPr>
          <p:spPr bwMode="auto">
            <a:xfrm>
              <a:off x="969803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9"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6" name="Freeform 169"/>
            <p:cNvSpPr>
              <a:spLocks/>
            </p:cNvSpPr>
            <p:nvPr/>
          </p:nvSpPr>
          <p:spPr bwMode="auto">
            <a:xfrm>
              <a:off x="9874250" y="3446463"/>
              <a:ext cx="128588"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8"/>
                  </a:cubicBezTo>
                  <a:cubicBezTo>
                    <a:pt x="20" y="40"/>
                    <a:pt x="17" y="41"/>
                    <a:pt x="15" y="41"/>
                  </a:cubicBezTo>
                  <a:cubicBezTo>
                    <a:pt x="10"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7" name="Freeform 170"/>
            <p:cNvSpPr>
              <a:spLocks/>
            </p:cNvSpPr>
            <p:nvPr/>
          </p:nvSpPr>
          <p:spPr bwMode="auto">
            <a:xfrm>
              <a:off x="10047288" y="3446463"/>
              <a:ext cx="128588"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0" y="26"/>
                    <a:pt x="22" y="23"/>
                  </a:cubicBezTo>
                  <a:cubicBezTo>
                    <a:pt x="18" y="22"/>
                    <a:pt x="15" y="20"/>
                    <a:pt x="15" y="19"/>
                  </a:cubicBezTo>
                  <a:cubicBezTo>
                    <a:pt x="15" y="17"/>
                    <a:pt x="17"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8" name="Freeform 171"/>
            <p:cNvSpPr>
              <a:spLocks/>
            </p:cNvSpPr>
            <p:nvPr/>
          </p:nvSpPr>
          <p:spPr bwMode="auto">
            <a:xfrm>
              <a:off x="10223500" y="3446463"/>
              <a:ext cx="128588" cy="222250"/>
            </a:xfrm>
            <a:custGeom>
              <a:avLst/>
              <a:gdLst>
                <a:gd name="T0" fmla="*/ 22 w 34"/>
                <a:gd name="T1" fmla="*/ 59 h 59"/>
                <a:gd name="T2" fmla="*/ 22 w 34"/>
                <a:gd name="T3" fmla="*/ 51 h 59"/>
                <a:gd name="T4" fmla="*/ 34 w 34"/>
                <a:gd name="T5" fmla="*/ 37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4" y="20"/>
                    <a:pt x="14" y="19"/>
                  </a:cubicBezTo>
                  <a:cubicBezTo>
                    <a:pt x="14" y="17"/>
                    <a:pt x="17" y="17"/>
                    <a:pt x="18" y="17"/>
                  </a:cubicBezTo>
                  <a:cubicBezTo>
                    <a:pt x="23" y="17"/>
                    <a:pt x="25"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8"/>
                  </a:cubicBezTo>
                  <a:cubicBezTo>
                    <a:pt x="20" y="40"/>
                    <a:pt x="17" y="41"/>
                    <a:pt x="15" y="41"/>
                  </a:cubicBezTo>
                  <a:cubicBezTo>
                    <a:pt x="10" y="41"/>
                    <a:pt x="6" y="39"/>
                    <a:pt x="5" y="38"/>
                  </a:cubicBezTo>
                  <a:cubicBezTo>
                    <a:pt x="3" y="37"/>
                    <a:pt x="3" y="37"/>
                    <a:pt x="3" y="37"/>
                  </a:cubicBezTo>
                  <a:cubicBezTo>
                    <a:pt x="0" y="48"/>
                    <a:pt x="0" y="48"/>
                    <a:pt x="0" y="48"/>
                  </a:cubicBezTo>
                  <a:cubicBezTo>
                    <a:pt x="0" y="48"/>
                    <a:pt x="0" y="48"/>
                    <a:pt x="0" y="48"/>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89" name="Freeform 172"/>
            <p:cNvSpPr>
              <a:spLocks/>
            </p:cNvSpPr>
            <p:nvPr/>
          </p:nvSpPr>
          <p:spPr bwMode="auto">
            <a:xfrm>
              <a:off x="10396538" y="3446463"/>
              <a:ext cx="128588" cy="222250"/>
            </a:xfrm>
            <a:custGeom>
              <a:avLst/>
              <a:gdLst>
                <a:gd name="T0" fmla="*/ 22 w 34"/>
                <a:gd name="T1" fmla="*/ 59 h 59"/>
                <a:gd name="T2" fmla="*/ 22 w 34"/>
                <a:gd name="T3" fmla="*/ 51 h 59"/>
                <a:gd name="T4" fmla="*/ 34 w 34"/>
                <a:gd name="T5" fmla="*/ 37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8 h 59"/>
                <a:gd name="T36" fmla="*/ 15 w 34"/>
                <a:gd name="T37" fmla="*/ 41 h 59"/>
                <a:gd name="T38" fmla="*/ 5 w 34"/>
                <a:gd name="T39" fmla="*/ 38 h 59"/>
                <a:gd name="T40" fmla="*/ 3 w 34"/>
                <a:gd name="T41" fmla="*/ 37 h 59"/>
                <a:gd name="T42" fmla="*/ 0 w 34"/>
                <a:gd name="T43" fmla="*/ 48 h 59"/>
                <a:gd name="T44" fmla="*/ 0 w 34"/>
                <a:gd name="T45" fmla="*/ 48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49"/>
                    <a:pt x="34" y="44"/>
                    <a:pt x="34" y="37"/>
                  </a:cubicBezTo>
                  <a:cubicBezTo>
                    <a:pt x="34" y="31"/>
                    <a:pt x="30" y="26"/>
                    <a:pt x="21" y="23"/>
                  </a:cubicBezTo>
                  <a:cubicBezTo>
                    <a:pt x="18" y="22"/>
                    <a:pt x="15" y="20"/>
                    <a:pt x="15" y="19"/>
                  </a:cubicBezTo>
                  <a:cubicBezTo>
                    <a:pt x="15" y="17"/>
                    <a:pt x="17" y="17"/>
                    <a:pt x="19" y="17"/>
                  </a:cubicBezTo>
                  <a:cubicBezTo>
                    <a:pt x="23" y="17"/>
                    <a:pt x="26" y="18"/>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6"/>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8"/>
                  </a:cubicBezTo>
                  <a:cubicBezTo>
                    <a:pt x="20" y="40"/>
                    <a:pt x="18" y="41"/>
                    <a:pt x="15" y="41"/>
                  </a:cubicBezTo>
                  <a:cubicBezTo>
                    <a:pt x="11" y="41"/>
                    <a:pt x="7" y="39"/>
                    <a:pt x="5" y="38"/>
                  </a:cubicBezTo>
                  <a:cubicBezTo>
                    <a:pt x="3" y="37"/>
                    <a:pt x="3" y="37"/>
                    <a:pt x="3" y="37"/>
                  </a:cubicBezTo>
                  <a:cubicBezTo>
                    <a:pt x="0" y="48"/>
                    <a:pt x="0" y="48"/>
                    <a:pt x="0" y="48"/>
                  </a:cubicBezTo>
                  <a:cubicBezTo>
                    <a:pt x="0" y="48"/>
                    <a:pt x="0" y="48"/>
                    <a:pt x="0" y="48"/>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0" name="Freeform 173"/>
            <p:cNvSpPr>
              <a:spLocks/>
            </p:cNvSpPr>
            <p:nvPr/>
          </p:nvSpPr>
          <p:spPr bwMode="auto">
            <a:xfrm>
              <a:off x="10569575" y="3446463"/>
              <a:ext cx="127000" cy="222250"/>
            </a:xfrm>
            <a:custGeom>
              <a:avLst/>
              <a:gdLst>
                <a:gd name="T0" fmla="*/ 22 w 34"/>
                <a:gd name="T1" fmla="*/ 59 h 59"/>
                <a:gd name="T2" fmla="*/ 22 w 34"/>
                <a:gd name="T3" fmla="*/ 51 h 59"/>
                <a:gd name="T4" fmla="*/ 34 w 34"/>
                <a:gd name="T5" fmla="*/ 37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8 h 59"/>
                <a:gd name="T36" fmla="*/ 16 w 34"/>
                <a:gd name="T37" fmla="*/ 41 h 59"/>
                <a:gd name="T38" fmla="*/ 5 w 34"/>
                <a:gd name="T39" fmla="*/ 38 h 59"/>
                <a:gd name="T40" fmla="*/ 3 w 34"/>
                <a:gd name="T41" fmla="*/ 37 h 59"/>
                <a:gd name="T42" fmla="*/ 0 w 34"/>
                <a:gd name="T43" fmla="*/ 48 h 59"/>
                <a:gd name="T44" fmla="*/ 0 w 34"/>
                <a:gd name="T45" fmla="*/ 48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49"/>
                    <a:pt x="34" y="44"/>
                    <a:pt x="34" y="37"/>
                  </a:cubicBezTo>
                  <a:cubicBezTo>
                    <a:pt x="34" y="31"/>
                    <a:pt x="31" y="26"/>
                    <a:pt x="22" y="23"/>
                  </a:cubicBezTo>
                  <a:cubicBezTo>
                    <a:pt x="19" y="22"/>
                    <a:pt x="15" y="20"/>
                    <a:pt x="15" y="19"/>
                  </a:cubicBezTo>
                  <a:cubicBezTo>
                    <a:pt x="15" y="17"/>
                    <a:pt x="18" y="17"/>
                    <a:pt x="19" y="17"/>
                  </a:cubicBezTo>
                  <a:cubicBezTo>
                    <a:pt x="23" y="17"/>
                    <a:pt x="26" y="18"/>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6"/>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8"/>
                  </a:cubicBezTo>
                  <a:cubicBezTo>
                    <a:pt x="20" y="40"/>
                    <a:pt x="18" y="41"/>
                    <a:pt x="16" y="41"/>
                  </a:cubicBezTo>
                  <a:cubicBezTo>
                    <a:pt x="11" y="41"/>
                    <a:pt x="7" y="39"/>
                    <a:pt x="5" y="38"/>
                  </a:cubicBezTo>
                  <a:cubicBezTo>
                    <a:pt x="3" y="37"/>
                    <a:pt x="3" y="37"/>
                    <a:pt x="3" y="37"/>
                  </a:cubicBezTo>
                  <a:cubicBezTo>
                    <a:pt x="0" y="48"/>
                    <a:pt x="0" y="48"/>
                    <a:pt x="0" y="48"/>
                  </a:cubicBezTo>
                  <a:cubicBezTo>
                    <a:pt x="0" y="48"/>
                    <a:pt x="0" y="48"/>
                    <a:pt x="0" y="48"/>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1" name="Freeform 174"/>
            <p:cNvSpPr>
              <a:spLocks/>
            </p:cNvSpPr>
            <p:nvPr/>
          </p:nvSpPr>
          <p:spPr bwMode="auto">
            <a:xfrm>
              <a:off x="934878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2" name="Freeform 175"/>
            <p:cNvSpPr>
              <a:spLocks/>
            </p:cNvSpPr>
            <p:nvPr/>
          </p:nvSpPr>
          <p:spPr bwMode="auto">
            <a:xfrm>
              <a:off x="9525000"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3" name="Freeform 176"/>
            <p:cNvSpPr>
              <a:spLocks/>
            </p:cNvSpPr>
            <p:nvPr/>
          </p:nvSpPr>
          <p:spPr bwMode="auto">
            <a:xfrm>
              <a:off x="969803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9"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4" name="Freeform 177"/>
            <p:cNvSpPr>
              <a:spLocks/>
            </p:cNvSpPr>
            <p:nvPr/>
          </p:nvSpPr>
          <p:spPr bwMode="auto">
            <a:xfrm>
              <a:off x="9874250" y="3713163"/>
              <a:ext cx="128588"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8"/>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5" name="Freeform 178"/>
            <p:cNvSpPr>
              <a:spLocks/>
            </p:cNvSpPr>
            <p:nvPr/>
          </p:nvSpPr>
          <p:spPr bwMode="auto">
            <a:xfrm>
              <a:off x="10047288" y="3713163"/>
              <a:ext cx="128588"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0" y="26"/>
                    <a:pt x="22" y="23"/>
                  </a:cubicBezTo>
                  <a:cubicBezTo>
                    <a:pt x="18" y="22"/>
                    <a:pt x="15" y="21"/>
                    <a:pt x="15" y="19"/>
                  </a:cubicBezTo>
                  <a:cubicBezTo>
                    <a:pt x="15" y="18"/>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6" name="Freeform 179"/>
            <p:cNvSpPr>
              <a:spLocks/>
            </p:cNvSpPr>
            <p:nvPr/>
          </p:nvSpPr>
          <p:spPr bwMode="auto">
            <a:xfrm>
              <a:off x="10223500" y="3713163"/>
              <a:ext cx="128588" cy="222250"/>
            </a:xfrm>
            <a:custGeom>
              <a:avLst/>
              <a:gdLst>
                <a:gd name="T0" fmla="*/ 22 w 34"/>
                <a:gd name="T1" fmla="*/ 59 h 59"/>
                <a:gd name="T2" fmla="*/ 22 w 34"/>
                <a:gd name="T3" fmla="*/ 52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4" y="21"/>
                    <a:pt x="14" y="19"/>
                  </a:cubicBezTo>
                  <a:cubicBezTo>
                    <a:pt x="14" y="18"/>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8"/>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7" name="Freeform 180"/>
            <p:cNvSpPr>
              <a:spLocks/>
            </p:cNvSpPr>
            <p:nvPr/>
          </p:nvSpPr>
          <p:spPr bwMode="auto">
            <a:xfrm>
              <a:off x="10396538" y="3713163"/>
              <a:ext cx="128588" cy="222250"/>
            </a:xfrm>
            <a:custGeom>
              <a:avLst/>
              <a:gdLst>
                <a:gd name="T0" fmla="*/ 22 w 34"/>
                <a:gd name="T1" fmla="*/ 59 h 59"/>
                <a:gd name="T2" fmla="*/ 22 w 34"/>
                <a:gd name="T3" fmla="*/ 52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9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29" y="50"/>
                    <a:pt x="34" y="45"/>
                    <a:pt x="34" y="38"/>
                  </a:cubicBezTo>
                  <a:cubicBezTo>
                    <a:pt x="34" y="31"/>
                    <a:pt x="30" y="26"/>
                    <a:pt x="21" y="23"/>
                  </a:cubicBezTo>
                  <a:cubicBezTo>
                    <a:pt x="18" y="22"/>
                    <a:pt x="15" y="21"/>
                    <a:pt x="15" y="19"/>
                  </a:cubicBezTo>
                  <a:cubicBezTo>
                    <a:pt x="15" y="18"/>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9"/>
                    <a:pt x="31" y="9"/>
                    <a:pt x="31" y="9"/>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8"/>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8" name="Freeform 181"/>
            <p:cNvSpPr>
              <a:spLocks/>
            </p:cNvSpPr>
            <p:nvPr/>
          </p:nvSpPr>
          <p:spPr bwMode="auto">
            <a:xfrm>
              <a:off x="10569575" y="3713163"/>
              <a:ext cx="127000" cy="222250"/>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9"/>
                    <a:pt x="31" y="9"/>
                    <a:pt x="31"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8"/>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99" name="Freeform 182"/>
            <p:cNvSpPr>
              <a:spLocks/>
            </p:cNvSpPr>
            <p:nvPr/>
          </p:nvSpPr>
          <p:spPr bwMode="auto">
            <a:xfrm>
              <a:off x="934878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0" name="Freeform 183"/>
            <p:cNvSpPr>
              <a:spLocks/>
            </p:cNvSpPr>
            <p:nvPr/>
          </p:nvSpPr>
          <p:spPr bwMode="auto">
            <a:xfrm>
              <a:off x="9525000"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1" name="Freeform 184"/>
            <p:cNvSpPr>
              <a:spLocks/>
            </p:cNvSpPr>
            <p:nvPr/>
          </p:nvSpPr>
          <p:spPr bwMode="auto">
            <a:xfrm>
              <a:off x="969803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9"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2" y="0"/>
                    <a:pt x="12" y="0"/>
                    <a:pt x="12" y="0"/>
                  </a:cubicBezTo>
                  <a:cubicBezTo>
                    <a:pt x="12" y="7"/>
                    <a:pt x="12" y="7"/>
                    <a:pt x="12" y="7"/>
                  </a:cubicBezTo>
                  <a:cubicBezTo>
                    <a:pt x="5"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2" name="Freeform 185"/>
            <p:cNvSpPr>
              <a:spLocks/>
            </p:cNvSpPr>
            <p:nvPr/>
          </p:nvSpPr>
          <p:spPr bwMode="auto">
            <a:xfrm>
              <a:off x="9874250" y="4003675"/>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8" y="32"/>
                    <a:pt x="14" y="34"/>
                  </a:cubicBezTo>
                  <a:cubicBezTo>
                    <a:pt x="19" y="36"/>
                    <a:pt x="20" y="37"/>
                    <a:pt x="20" y="39"/>
                  </a:cubicBezTo>
                  <a:cubicBezTo>
                    <a:pt x="20" y="40"/>
                    <a:pt x="17" y="41"/>
                    <a:pt x="15" y="41"/>
                  </a:cubicBezTo>
                  <a:cubicBezTo>
                    <a:pt x="10"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3" name="Freeform 186"/>
            <p:cNvSpPr>
              <a:spLocks/>
            </p:cNvSpPr>
            <p:nvPr/>
          </p:nvSpPr>
          <p:spPr bwMode="auto">
            <a:xfrm>
              <a:off x="10047288" y="4003675"/>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0" y="26"/>
                    <a:pt x="22" y="23"/>
                  </a:cubicBezTo>
                  <a:cubicBezTo>
                    <a:pt x="18" y="22"/>
                    <a:pt x="15" y="21"/>
                    <a:pt x="15" y="19"/>
                  </a:cubicBezTo>
                  <a:cubicBezTo>
                    <a:pt x="15" y="17"/>
                    <a:pt x="17"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4" name="Freeform 187"/>
            <p:cNvSpPr>
              <a:spLocks/>
            </p:cNvSpPr>
            <p:nvPr/>
          </p:nvSpPr>
          <p:spPr bwMode="auto">
            <a:xfrm>
              <a:off x="10223500" y="4003675"/>
              <a:ext cx="128588" cy="222250"/>
            </a:xfrm>
            <a:custGeom>
              <a:avLst/>
              <a:gdLst>
                <a:gd name="T0" fmla="*/ 22 w 34"/>
                <a:gd name="T1" fmla="*/ 59 h 59"/>
                <a:gd name="T2" fmla="*/ 22 w 34"/>
                <a:gd name="T3" fmla="*/ 51 h 59"/>
                <a:gd name="T4" fmla="*/ 34 w 34"/>
                <a:gd name="T5" fmla="*/ 38 h 59"/>
                <a:gd name="T6" fmla="*/ 21 w 34"/>
                <a:gd name="T7" fmla="*/ 23 h 59"/>
                <a:gd name="T8" fmla="*/ 14 w 34"/>
                <a:gd name="T9" fmla="*/ 19 h 59"/>
                <a:gd name="T10" fmla="*/ 18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0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1 w 34"/>
                <a:gd name="T49" fmla="*/ 52 h 59"/>
                <a:gd name="T50" fmla="*/ 11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4" y="21"/>
                    <a:pt x="14" y="19"/>
                  </a:cubicBezTo>
                  <a:cubicBezTo>
                    <a:pt x="14" y="17"/>
                    <a:pt x="17" y="17"/>
                    <a:pt x="18" y="17"/>
                  </a:cubicBezTo>
                  <a:cubicBezTo>
                    <a:pt x="23" y="17"/>
                    <a:pt x="25"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0" y="14"/>
                    <a:pt x="0" y="20"/>
                  </a:cubicBezTo>
                  <a:cubicBezTo>
                    <a:pt x="0" y="29"/>
                    <a:pt x="7" y="32"/>
                    <a:pt x="14" y="34"/>
                  </a:cubicBezTo>
                  <a:cubicBezTo>
                    <a:pt x="19" y="36"/>
                    <a:pt x="20" y="37"/>
                    <a:pt x="20" y="39"/>
                  </a:cubicBezTo>
                  <a:cubicBezTo>
                    <a:pt x="20" y="40"/>
                    <a:pt x="17" y="41"/>
                    <a:pt x="15" y="41"/>
                  </a:cubicBezTo>
                  <a:cubicBezTo>
                    <a:pt x="10" y="41"/>
                    <a:pt x="6" y="39"/>
                    <a:pt x="5" y="38"/>
                  </a:cubicBezTo>
                  <a:cubicBezTo>
                    <a:pt x="3" y="37"/>
                    <a:pt x="3" y="37"/>
                    <a:pt x="3" y="37"/>
                  </a:cubicBezTo>
                  <a:cubicBezTo>
                    <a:pt x="0" y="49"/>
                    <a:pt x="0" y="49"/>
                    <a:pt x="0" y="49"/>
                  </a:cubicBezTo>
                  <a:cubicBezTo>
                    <a:pt x="0" y="49"/>
                    <a:pt x="0" y="49"/>
                    <a:pt x="0" y="49"/>
                  </a:cubicBezTo>
                  <a:cubicBezTo>
                    <a:pt x="1" y="49"/>
                    <a:pt x="1" y="49"/>
                    <a:pt x="1" y="49"/>
                  </a:cubicBezTo>
                  <a:cubicBezTo>
                    <a:pt x="3" y="51"/>
                    <a:pt x="7" y="52"/>
                    <a:pt x="11" y="52"/>
                  </a:cubicBezTo>
                  <a:cubicBezTo>
                    <a:pt x="11" y="59"/>
                    <a:pt x="11" y="59"/>
                    <a:pt x="11"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5" name="Freeform 188"/>
            <p:cNvSpPr>
              <a:spLocks/>
            </p:cNvSpPr>
            <p:nvPr/>
          </p:nvSpPr>
          <p:spPr bwMode="auto">
            <a:xfrm>
              <a:off x="10396538" y="4003675"/>
              <a:ext cx="128588" cy="222250"/>
            </a:xfrm>
            <a:custGeom>
              <a:avLst/>
              <a:gdLst>
                <a:gd name="T0" fmla="*/ 22 w 34"/>
                <a:gd name="T1" fmla="*/ 59 h 59"/>
                <a:gd name="T2" fmla="*/ 22 w 34"/>
                <a:gd name="T3" fmla="*/ 51 h 59"/>
                <a:gd name="T4" fmla="*/ 34 w 34"/>
                <a:gd name="T5" fmla="*/ 38 h 59"/>
                <a:gd name="T6" fmla="*/ 21 w 34"/>
                <a:gd name="T7" fmla="*/ 23 h 59"/>
                <a:gd name="T8" fmla="*/ 15 w 34"/>
                <a:gd name="T9" fmla="*/ 19 h 59"/>
                <a:gd name="T10" fmla="*/ 19 w 34"/>
                <a:gd name="T11" fmla="*/ 17 h 59"/>
                <a:gd name="T12" fmla="*/ 27 w 34"/>
                <a:gd name="T13" fmla="*/ 19 h 59"/>
                <a:gd name="T14" fmla="*/ 29 w 34"/>
                <a:gd name="T15" fmla="*/ 20 h 59"/>
                <a:gd name="T16" fmla="*/ 30 w 34"/>
                <a:gd name="T17" fmla="*/ 18 h 59"/>
                <a:gd name="T18" fmla="*/ 32 w 34"/>
                <a:gd name="T19" fmla="*/ 9 h 59"/>
                <a:gd name="T20" fmla="*/ 31 w 34"/>
                <a:gd name="T21" fmla="*/ 8 h 59"/>
                <a:gd name="T22" fmla="*/ 22 w 34"/>
                <a:gd name="T23" fmla="*/ 6 h 59"/>
                <a:gd name="T24" fmla="*/ 22 w 34"/>
                <a:gd name="T25" fmla="*/ 0 h 59"/>
                <a:gd name="T26" fmla="*/ 12 w 34"/>
                <a:gd name="T27" fmla="*/ 0 h 59"/>
                <a:gd name="T28" fmla="*/ 12 w 34"/>
                <a:gd name="T29" fmla="*/ 7 h 59"/>
                <a:gd name="T30" fmla="*/ 1 w 34"/>
                <a:gd name="T31" fmla="*/ 20 h 59"/>
                <a:gd name="T32" fmla="*/ 14 w 34"/>
                <a:gd name="T33" fmla="*/ 34 h 59"/>
                <a:gd name="T34" fmla="*/ 20 w 34"/>
                <a:gd name="T35" fmla="*/ 39 h 59"/>
                <a:gd name="T36" fmla="*/ 15 w 34"/>
                <a:gd name="T37" fmla="*/ 41 h 59"/>
                <a:gd name="T38" fmla="*/ 5 w 34"/>
                <a:gd name="T39" fmla="*/ 38 h 59"/>
                <a:gd name="T40" fmla="*/ 3 w 34"/>
                <a:gd name="T41" fmla="*/ 37 h 59"/>
                <a:gd name="T42" fmla="*/ 0 w 34"/>
                <a:gd name="T43" fmla="*/ 49 h 59"/>
                <a:gd name="T44" fmla="*/ 0 w 34"/>
                <a:gd name="T45" fmla="*/ 49 h 59"/>
                <a:gd name="T46" fmla="*/ 1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29" y="50"/>
                    <a:pt x="34" y="44"/>
                    <a:pt x="34" y="38"/>
                  </a:cubicBezTo>
                  <a:cubicBezTo>
                    <a:pt x="34" y="31"/>
                    <a:pt x="30" y="26"/>
                    <a:pt x="21" y="23"/>
                  </a:cubicBezTo>
                  <a:cubicBezTo>
                    <a:pt x="18" y="22"/>
                    <a:pt x="15" y="21"/>
                    <a:pt x="15" y="19"/>
                  </a:cubicBezTo>
                  <a:cubicBezTo>
                    <a:pt x="15" y="17"/>
                    <a:pt x="17" y="17"/>
                    <a:pt x="19" y="17"/>
                  </a:cubicBezTo>
                  <a:cubicBezTo>
                    <a:pt x="23" y="17"/>
                    <a:pt x="26" y="19"/>
                    <a:pt x="27" y="19"/>
                  </a:cubicBezTo>
                  <a:cubicBezTo>
                    <a:pt x="29" y="20"/>
                    <a:pt x="29" y="20"/>
                    <a:pt x="29" y="20"/>
                  </a:cubicBezTo>
                  <a:cubicBezTo>
                    <a:pt x="30" y="18"/>
                    <a:pt x="30" y="18"/>
                    <a:pt x="30" y="18"/>
                  </a:cubicBezTo>
                  <a:cubicBezTo>
                    <a:pt x="32" y="9"/>
                    <a:pt x="32" y="9"/>
                    <a:pt x="32" y="9"/>
                  </a:cubicBezTo>
                  <a:cubicBezTo>
                    <a:pt x="31" y="8"/>
                    <a:pt x="31" y="8"/>
                    <a:pt x="31" y="8"/>
                  </a:cubicBezTo>
                  <a:cubicBezTo>
                    <a:pt x="29" y="8"/>
                    <a:pt x="26" y="7"/>
                    <a:pt x="22" y="6"/>
                  </a:cubicBezTo>
                  <a:cubicBezTo>
                    <a:pt x="22" y="0"/>
                    <a:pt x="22" y="0"/>
                    <a:pt x="22" y="0"/>
                  </a:cubicBezTo>
                  <a:cubicBezTo>
                    <a:pt x="12" y="0"/>
                    <a:pt x="12" y="0"/>
                    <a:pt x="12" y="0"/>
                  </a:cubicBezTo>
                  <a:cubicBezTo>
                    <a:pt x="12" y="7"/>
                    <a:pt x="12" y="7"/>
                    <a:pt x="12" y="7"/>
                  </a:cubicBezTo>
                  <a:cubicBezTo>
                    <a:pt x="5" y="9"/>
                    <a:pt x="1" y="14"/>
                    <a:pt x="1" y="20"/>
                  </a:cubicBezTo>
                  <a:cubicBezTo>
                    <a:pt x="1" y="29"/>
                    <a:pt x="8" y="32"/>
                    <a:pt x="14" y="34"/>
                  </a:cubicBezTo>
                  <a:cubicBezTo>
                    <a:pt x="19" y="36"/>
                    <a:pt x="20" y="37"/>
                    <a:pt x="20" y="39"/>
                  </a:cubicBezTo>
                  <a:cubicBezTo>
                    <a:pt x="20" y="40"/>
                    <a:pt x="18" y="41"/>
                    <a:pt x="15" y="41"/>
                  </a:cubicBezTo>
                  <a:cubicBezTo>
                    <a:pt x="11" y="41"/>
                    <a:pt x="7" y="39"/>
                    <a:pt x="5" y="38"/>
                  </a:cubicBezTo>
                  <a:cubicBezTo>
                    <a:pt x="3" y="37"/>
                    <a:pt x="3" y="37"/>
                    <a:pt x="3" y="37"/>
                  </a:cubicBezTo>
                  <a:cubicBezTo>
                    <a:pt x="0" y="49"/>
                    <a:pt x="0" y="49"/>
                    <a:pt x="0" y="49"/>
                  </a:cubicBezTo>
                  <a:cubicBezTo>
                    <a:pt x="0" y="49"/>
                    <a:pt x="0" y="49"/>
                    <a:pt x="0" y="49"/>
                  </a:cubicBezTo>
                  <a:cubicBezTo>
                    <a:pt x="1" y="49"/>
                    <a:pt x="1" y="49"/>
                    <a:pt x="1"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6" name="Freeform 189"/>
            <p:cNvSpPr>
              <a:spLocks/>
            </p:cNvSpPr>
            <p:nvPr/>
          </p:nvSpPr>
          <p:spPr bwMode="auto">
            <a:xfrm>
              <a:off x="10569575" y="4003675"/>
              <a:ext cx="127000"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0 w 34"/>
                <a:gd name="T17" fmla="*/ 18 h 59"/>
                <a:gd name="T18" fmla="*/ 33 w 34"/>
                <a:gd name="T19" fmla="*/ 9 h 59"/>
                <a:gd name="T20" fmla="*/ 31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4 w 34"/>
                <a:gd name="T33" fmla="*/ 34 h 59"/>
                <a:gd name="T34" fmla="*/ 20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1"/>
                    <a:pt x="15" y="19"/>
                  </a:cubicBezTo>
                  <a:cubicBezTo>
                    <a:pt x="15" y="17"/>
                    <a:pt x="18" y="17"/>
                    <a:pt x="19" y="17"/>
                  </a:cubicBezTo>
                  <a:cubicBezTo>
                    <a:pt x="23" y="17"/>
                    <a:pt x="26" y="19"/>
                    <a:pt x="28" y="19"/>
                  </a:cubicBezTo>
                  <a:cubicBezTo>
                    <a:pt x="30" y="20"/>
                    <a:pt x="30" y="20"/>
                    <a:pt x="30" y="20"/>
                  </a:cubicBezTo>
                  <a:cubicBezTo>
                    <a:pt x="30" y="18"/>
                    <a:pt x="30" y="18"/>
                    <a:pt x="30" y="18"/>
                  </a:cubicBezTo>
                  <a:cubicBezTo>
                    <a:pt x="33" y="9"/>
                    <a:pt x="33" y="9"/>
                    <a:pt x="33" y="9"/>
                  </a:cubicBezTo>
                  <a:cubicBezTo>
                    <a:pt x="31" y="8"/>
                    <a:pt x="31" y="8"/>
                    <a:pt x="31"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4" y="34"/>
                  </a:cubicBezTo>
                  <a:cubicBezTo>
                    <a:pt x="20" y="36"/>
                    <a:pt x="20" y="37"/>
                    <a:pt x="20" y="39"/>
                  </a:cubicBezTo>
                  <a:cubicBezTo>
                    <a:pt x="20"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7" name="Freeform 190"/>
            <p:cNvSpPr>
              <a:spLocks/>
            </p:cNvSpPr>
            <p:nvPr/>
          </p:nvSpPr>
          <p:spPr bwMode="auto">
            <a:xfrm>
              <a:off x="9348788" y="4286250"/>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5"/>
                    <a:pt x="34" y="38"/>
                  </a:cubicBezTo>
                  <a:cubicBezTo>
                    <a:pt x="34" y="31"/>
                    <a:pt x="31" y="26"/>
                    <a:pt x="22" y="23"/>
                  </a:cubicBezTo>
                  <a:cubicBezTo>
                    <a:pt x="19" y="22"/>
                    <a:pt x="15" y="21"/>
                    <a:pt x="15" y="19"/>
                  </a:cubicBezTo>
                  <a:cubicBezTo>
                    <a:pt x="15" y="17"/>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8" name="Freeform 191"/>
            <p:cNvSpPr>
              <a:spLocks/>
            </p:cNvSpPr>
            <p:nvPr/>
          </p:nvSpPr>
          <p:spPr bwMode="auto">
            <a:xfrm>
              <a:off x="9348788" y="4576763"/>
              <a:ext cx="128588" cy="222250"/>
            </a:xfrm>
            <a:custGeom>
              <a:avLst/>
              <a:gdLst>
                <a:gd name="T0" fmla="*/ 22 w 34"/>
                <a:gd name="T1" fmla="*/ 59 h 59"/>
                <a:gd name="T2" fmla="*/ 22 w 34"/>
                <a:gd name="T3" fmla="*/ 51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8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4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1"/>
                    <a:pt x="22" y="51"/>
                    <a:pt x="22" y="51"/>
                  </a:cubicBezTo>
                  <a:cubicBezTo>
                    <a:pt x="30" y="50"/>
                    <a:pt x="34" y="44"/>
                    <a:pt x="34" y="38"/>
                  </a:cubicBezTo>
                  <a:cubicBezTo>
                    <a:pt x="34" y="31"/>
                    <a:pt x="31" y="26"/>
                    <a:pt x="22" y="23"/>
                  </a:cubicBezTo>
                  <a:cubicBezTo>
                    <a:pt x="19" y="22"/>
                    <a:pt x="15" y="20"/>
                    <a:pt x="15" y="19"/>
                  </a:cubicBezTo>
                  <a:cubicBezTo>
                    <a:pt x="15" y="17"/>
                    <a:pt x="18" y="17"/>
                    <a:pt x="19" y="17"/>
                  </a:cubicBezTo>
                  <a:cubicBezTo>
                    <a:pt x="24" y="17"/>
                    <a:pt x="26" y="18"/>
                    <a:pt x="28" y="19"/>
                  </a:cubicBezTo>
                  <a:cubicBezTo>
                    <a:pt x="30" y="20"/>
                    <a:pt x="30" y="20"/>
                    <a:pt x="30" y="20"/>
                  </a:cubicBezTo>
                  <a:cubicBezTo>
                    <a:pt x="31" y="18"/>
                    <a:pt x="31" y="18"/>
                    <a:pt x="31" y="18"/>
                  </a:cubicBezTo>
                  <a:cubicBezTo>
                    <a:pt x="33" y="9"/>
                    <a:pt x="33" y="9"/>
                    <a:pt x="33" y="9"/>
                  </a:cubicBezTo>
                  <a:cubicBezTo>
                    <a:pt x="32" y="8"/>
                    <a:pt x="32" y="8"/>
                    <a:pt x="32" y="8"/>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4"/>
                  </a:cubicBezTo>
                  <a:cubicBezTo>
                    <a:pt x="20" y="36"/>
                    <a:pt x="21" y="37"/>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09" name="Freeform 192"/>
            <p:cNvSpPr>
              <a:spLocks/>
            </p:cNvSpPr>
            <p:nvPr/>
          </p:nvSpPr>
          <p:spPr bwMode="auto">
            <a:xfrm>
              <a:off x="9348788" y="4843463"/>
              <a:ext cx="128588" cy="223838"/>
            </a:xfrm>
            <a:custGeom>
              <a:avLst/>
              <a:gdLst>
                <a:gd name="T0" fmla="*/ 22 w 34"/>
                <a:gd name="T1" fmla="*/ 59 h 59"/>
                <a:gd name="T2" fmla="*/ 22 w 34"/>
                <a:gd name="T3" fmla="*/ 52 h 59"/>
                <a:gd name="T4" fmla="*/ 34 w 34"/>
                <a:gd name="T5" fmla="*/ 38 h 59"/>
                <a:gd name="T6" fmla="*/ 22 w 34"/>
                <a:gd name="T7" fmla="*/ 23 h 59"/>
                <a:gd name="T8" fmla="*/ 15 w 34"/>
                <a:gd name="T9" fmla="*/ 19 h 59"/>
                <a:gd name="T10" fmla="*/ 19 w 34"/>
                <a:gd name="T11" fmla="*/ 17 h 59"/>
                <a:gd name="T12" fmla="*/ 28 w 34"/>
                <a:gd name="T13" fmla="*/ 19 h 59"/>
                <a:gd name="T14" fmla="*/ 30 w 34"/>
                <a:gd name="T15" fmla="*/ 20 h 59"/>
                <a:gd name="T16" fmla="*/ 31 w 34"/>
                <a:gd name="T17" fmla="*/ 18 h 59"/>
                <a:gd name="T18" fmla="*/ 33 w 34"/>
                <a:gd name="T19" fmla="*/ 9 h 59"/>
                <a:gd name="T20" fmla="*/ 32 w 34"/>
                <a:gd name="T21" fmla="*/ 9 h 59"/>
                <a:gd name="T22" fmla="*/ 23 w 34"/>
                <a:gd name="T23" fmla="*/ 6 h 59"/>
                <a:gd name="T24" fmla="*/ 23 w 34"/>
                <a:gd name="T25" fmla="*/ 0 h 59"/>
                <a:gd name="T26" fmla="*/ 13 w 34"/>
                <a:gd name="T27" fmla="*/ 0 h 59"/>
                <a:gd name="T28" fmla="*/ 13 w 34"/>
                <a:gd name="T29" fmla="*/ 7 h 59"/>
                <a:gd name="T30" fmla="*/ 1 w 34"/>
                <a:gd name="T31" fmla="*/ 20 h 59"/>
                <a:gd name="T32" fmla="*/ 15 w 34"/>
                <a:gd name="T33" fmla="*/ 35 h 59"/>
                <a:gd name="T34" fmla="*/ 21 w 34"/>
                <a:gd name="T35" fmla="*/ 39 h 59"/>
                <a:gd name="T36" fmla="*/ 16 w 34"/>
                <a:gd name="T37" fmla="*/ 41 h 59"/>
                <a:gd name="T38" fmla="*/ 5 w 34"/>
                <a:gd name="T39" fmla="*/ 38 h 59"/>
                <a:gd name="T40" fmla="*/ 3 w 34"/>
                <a:gd name="T41" fmla="*/ 37 h 59"/>
                <a:gd name="T42" fmla="*/ 0 w 34"/>
                <a:gd name="T43" fmla="*/ 49 h 59"/>
                <a:gd name="T44" fmla="*/ 0 w 34"/>
                <a:gd name="T45" fmla="*/ 49 h 59"/>
                <a:gd name="T46" fmla="*/ 2 w 34"/>
                <a:gd name="T47" fmla="*/ 49 h 59"/>
                <a:gd name="T48" fmla="*/ 12 w 34"/>
                <a:gd name="T49" fmla="*/ 52 h 59"/>
                <a:gd name="T50" fmla="*/ 12 w 34"/>
                <a:gd name="T51" fmla="*/ 59 h 59"/>
                <a:gd name="T52" fmla="*/ 22 w 34"/>
                <a:gd name="T53" fmla="*/ 59 h 59"/>
                <a:gd name="T54" fmla="*/ 22 w 34"/>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59">
                  <a:moveTo>
                    <a:pt x="22" y="59"/>
                  </a:moveTo>
                  <a:cubicBezTo>
                    <a:pt x="22" y="52"/>
                    <a:pt x="22" y="52"/>
                    <a:pt x="22" y="52"/>
                  </a:cubicBezTo>
                  <a:cubicBezTo>
                    <a:pt x="30" y="50"/>
                    <a:pt x="34" y="45"/>
                    <a:pt x="34" y="38"/>
                  </a:cubicBezTo>
                  <a:cubicBezTo>
                    <a:pt x="34" y="31"/>
                    <a:pt x="31" y="26"/>
                    <a:pt x="22" y="23"/>
                  </a:cubicBezTo>
                  <a:cubicBezTo>
                    <a:pt x="19" y="22"/>
                    <a:pt x="15" y="21"/>
                    <a:pt x="15" y="19"/>
                  </a:cubicBezTo>
                  <a:cubicBezTo>
                    <a:pt x="15" y="18"/>
                    <a:pt x="18" y="17"/>
                    <a:pt x="19" y="17"/>
                  </a:cubicBezTo>
                  <a:cubicBezTo>
                    <a:pt x="24" y="17"/>
                    <a:pt x="26" y="19"/>
                    <a:pt x="28" y="19"/>
                  </a:cubicBezTo>
                  <a:cubicBezTo>
                    <a:pt x="30" y="20"/>
                    <a:pt x="30" y="20"/>
                    <a:pt x="30" y="20"/>
                  </a:cubicBezTo>
                  <a:cubicBezTo>
                    <a:pt x="31" y="18"/>
                    <a:pt x="31" y="18"/>
                    <a:pt x="31" y="18"/>
                  </a:cubicBezTo>
                  <a:cubicBezTo>
                    <a:pt x="33" y="9"/>
                    <a:pt x="33" y="9"/>
                    <a:pt x="33" y="9"/>
                  </a:cubicBezTo>
                  <a:cubicBezTo>
                    <a:pt x="32" y="9"/>
                    <a:pt x="32" y="9"/>
                    <a:pt x="32" y="9"/>
                  </a:cubicBezTo>
                  <a:cubicBezTo>
                    <a:pt x="30" y="8"/>
                    <a:pt x="27" y="7"/>
                    <a:pt x="23" y="6"/>
                  </a:cubicBezTo>
                  <a:cubicBezTo>
                    <a:pt x="23" y="0"/>
                    <a:pt x="23" y="0"/>
                    <a:pt x="23" y="0"/>
                  </a:cubicBezTo>
                  <a:cubicBezTo>
                    <a:pt x="13" y="0"/>
                    <a:pt x="13" y="0"/>
                    <a:pt x="13" y="0"/>
                  </a:cubicBezTo>
                  <a:cubicBezTo>
                    <a:pt x="13" y="7"/>
                    <a:pt x="13" y="7"/>
                    <a:pt x="13" y="7"/>
                  </a:cubicBezTo>
                  <a:cubicBezTo>
                    <a:pt x="6" y="9"/>
                    <a:pt x="1" y="14"/>
                    <a:pt x="1" y="20"/>
                  </a:cubicBezTo>
                  <a:cubicBezTo>
                    <a:pt x="1" y="29"/>
                    <a:pt x="8" y="32"/>
                    <a:pt x="15" y="35"/>
                  </a:cubicBezTo>
                  <a:cubicBezTo>
                    <a:pt x="20" y="36"/>
                    <a:pt x="21" y="38"/>
                    <a:pt x="21" y="39"/>
                  </a:cubicBezTo>
                  <a:cubicBezTo>
                    <a:pt x="21" y="40"/>
                    <a:pt x="18" y="41"/>
                    <a:pt x="16" y="41"/>
                  </a:cubicBezTo>
                  <a:cubicBezTo>
                    <a:pt x="11" y="41"/>
                    <a:pt x="7" y="39"/>
                    <a:pt x="5" y="38"/>
                  </a:cubicBezTo>
                  <a:cubicBezTo>
                    <a:pt x="3" y="37"/>
                    <a:pt x="3" y="37"/>
                    <a:pt x="3" y="37"/>
                  </a:cubicBezTo>
                  <a:cubicBezTo>
                    <a:pt x="0" y="49"/>
                    <a:pt x="0" y="49"/>
                    <a:pt x="0" y="49"/>
                  </a:cubicBezTo>
                  <a:cubicBezTo>
                    <a:pt x="0" y="49"/>
                    <a:pt x="0" y="49"/>
                    <a:pt x="0" y="49"/>
                  </a:cubicBezTo>
                  <a:cubicBezTo>
                    <a:pt x="2" y="49"/>
                    <a:pt x="2" y="49"/>
                    <a:pt x="2" y="49"/>
                  </a:cubicBezTo>
                  <a:cubicBezTo>
                    <a:pt x="4" y="51"/>
                    <a:pt x="8" y="52"/>
                    <a:pt x="12" y="52"/>
                  </a:cubicBezTo>
                  <a:cubicBezTo>
                    <a:pt x="12" y="59"/>
                    <a:pt x="12" y="59"/>
                    <a:pt x="12" y="59"/>
                  </a:cubicBezTo>
                  <a:cubicBezTo>
                    <a:pt x="22" y="59"/>
                    <a:pt x="22" y="59"/>
                    <a:pt x="22" y="59"/>
                  </a:cubicBezTo>
                  <a:cubicBezTo>
                    <a:pt x="22" y="59"/>
                    <a:pt x="22" y="59"/>
                    <a:pt x="22" y="5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15" name="Group 314"/>
          <p:cNvGrpSpPr/>
          <p:nvPr/>
        </p:nvGrpSpPr>
        <p:grpSpPr>
          <a:xfrm>
            <a:off x="3537020" y="4827583"/>
            <a:ext cx="445814" cy="332831"/>
            <a:chOff x="6848475" y="3852863"/>
            <a:chExt cx="847725" cy="474663"/>
          </a:xfrm>
          <a:solidFill>
            <a:schemeClr val="tx1">
              <a:lumMod val="50000"/>
              <a:lumOff val="50000"/>
            </a:schemeClr>
          </a:solidFill>
        </p:grpSpPr>
        <p:sp>
          <p:nvSpPr>
            <p:cNvPr id="311" name="Rectangle 194"/>
            <p:cNvSpPr>
              <a:spLocks noChangeArrowheads="1"/>
            </p:cNvSpPr>
            <p:nvPr/>
          </p:nvSpPr>
          <p:spPr bwMode="auto">
            <a:xfrm>
              <a:off x="6848475" y="3852863"/>
              <a:ext cx="847725"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312" name="Rectangle 195"/>
            <p:cNvSpPr>
              <a:spLocks noChangeArrowheads="1"/>
            </p:cNvSpPr>
            <p:nvPr/>
          </p:nvSpPr>
          <p:spPr bwMode="auto">
            <a:xfrm>
              <a:off x="6848475" y="4154488"/>
              <a:ext cx="847725"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cxnSp>
        <p:nvCxnSpPr>
          <p:cNvPr id="320" name="Straight Connector 319"/>
          <p:cNvCxnSpPr/>
          <p:nvPr/>
        </p:nvCxnSpPr>
        <p:spPr>
          <a:xfrm>
            <a:off x="1979425" y="6157505"/>
            <a:ext cx="3601330" cy="0"/>
          </a:xfrm>
          <a:prstGeom prst="line">
            <a:avLst/>
          </a:prstGeom>
          <a:noFill/>
          <a:ln w="9525" cap="flat" cmpd="sng" algn="ctr">
            <a:solidFill>
              <a:schemeClr val="bg1">
                <a:lumMod val="75000"/>
              </a:schemeClr>
            </a:solidFill>
            <a:prstDash val="sysDash"/>
          </a:ln>
          <a:effectLst/>
        </p:spPr>
      </p:cxnSp>
      <p:sp>
        <p:nvSpPr>
          <p:cNvPr id="2096" name="Content Placeholder 2"/>
          <p:cNvSpPr txBox="1">
            <a:spLocks/>
          </p:cNvSpPr>
          <p:nvPr/>
        </p:nvSpPr>
        <p:spPr>
          <a:xfrm>
            <a:off x="2437031" y="2292783"/>
            <a:ext cx="2480783" cy="569601"/>
          </a:xfrm>
          <a:prstGeom prst="rect">
            <a:avLst/>
          </a:prstGeom>
        </p:spPr>
        <p:txBody>
          <a:bodyPr lIns="64005" tIns="32003" rIns="64005" bIns="32003"/>
          <a:lstStyle>
            <a:lvl1pPr marL="415120" indent="-415120" algn="l" defTabSz="1096796" rtl="0" eaLnBrk="1" latinLnBrk="0" hangingPunct="1">
              <a:lnSpc>
                <a:spcPct val="90000"/>
              </a:lnSpc>
              <a:spcBef>
                <a:spcPct val="20000"/>
              </a:spcBef>
              <a:buSzPct val="90000"/>
              <a:buFont typeface="Arial" pitchFamily="34" charset="0"/>
              <a:buChar char="•"/>
              <a:defRPr sz="3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755984" indent="-340857" algn="l" defTabSz="1096796" rtl="0" eaLnBrk="1" latinLnBrk="0" hangingPunct="1">
              <a:lnSpc>
                <a:spcPct val="90000"/>
              </a:lnSpc>
              <a:spcBef>
                <a:spcPct val="20000"/>
              </a:spcBef>
              <a:buSzPct val="90000"/>
              <a:buFont typeface="Arial" pitchFamily="34" charset="0"/>
              <a:buChar char="•"/>
              <a:tabLst>
                <a:tab pos="755984" algn="l"/>
              </a:tabLst>
              <a:defRPr sz="3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096840" indent="-340857" algn="l" defTabSz="1096796" rtl="0" eaLnBrk="1" latinLnBrk="0" hangingPunct="1">
              <a:lnSpc>
                <a:spcPct val="90000"/>
              </a:lnSpc>
              <a:spcBef>
                <a:spcPct val="20000"/>
              </a:spcBef>
              <a:buSzPct val="90000"/>
              <a:buFont typeface="Arial" pitchFamily="34" charset="0"/>
              <a:buChar char="•"/>
              <a:defRPr sz="29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778558" indent="-268498" algn="l" defTabSz="1096796" rtl="0" eaLnBrk="1" latinLnBrk="0" hangingPunct="1">
              <a:lnSpc>
                <a:spcPct val="90000"/>
              </a:lnSpc>
              <a:spcBef>
                <a:spcPct val="20000"/>
              </a:spcBef>
              <a:buSzPct val="90000"/>
              <a:buFont typeface="Arial" pitchFamily="34" charset="0"/>
              <a:buChar char="•"/>
              <a:tabLst>
                <a:tab pos="1096840" algn="l"/>
              </a:tabLst>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54675" indent="-276116" algn="l" defTabSz="1096796"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3016193"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5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988"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390" indent="-274199"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defTabSz="767943">
              <a:buNone/>
              <a:defRPr/>
            </a:pPr>
            <a:r>
              <a:rPr lang="en-US" spc="-84" dirty="0">
                <a:solidFill>
                  <a:srgbClr val="8CC600">
                    <a:alpha val="99000"/>
                  </a:srgbClr>
                </a:solidFill>
                <a:latin typeface="Segoe UI Light" pitchFamily="34" charset="0"/>
              </a:rPr>
              <a:t>By the Numbers</a:t>
            </a:r>
          </a:p>
        </p:txBody>
      </p:sp>
      <p:sp>
        <p:nvSpPr>
          <p:cNvPr id="487" name="Freeform 1962"/>
          <p:cNvSpPr>
            <a:spLocks noEditPoints="1"/>
          </p:cNvSpPr>
          <p:nvPr/>
        </p:nvSpPr>
        <p:spPr bwMode="auto">
          <a:xfrm>
            <a:off x="8419927" y="5517554"/>
            <a:ext cx="58434" cy="166782"/>
          </a:xfrm>
          <a:custGeom>
            <a:avLst/>
            <a:gdLst>
              <a:gd name="T0" fmla="*/ 9 w 27"/>
              <a:gd name="T1" fmla="*/ 5 h 58"/>
              <a:gd name="T2" fmla="*/ 14 w 27"/>
              <a:gd name="T3" fmla="*/ 10 h 58"/>
              <a:gd name="T4" fmla="*/ 19 w 27"/>
              <a:gd name="T5" fmla="*/ 5 h 58"/>
              <a:gd name="T6" fmla="*/ 14 w 27"/>
              <a:gd name="T7" fmla="*/ 0 h 58"/>
              <a:gd name="T8" fmla="*/ 9 w 27"/>
              <a:gd name="T9" fmla="*/ 5 h 58"/>
              <a:gd name="T10" fmla="*/ 27 w 27"/>
              <a:gd name="T11" fmla="*/ 29 h 58"/>
              <a:gd name="T12" fmla="*/ 23 w 27"/>
              <a:gd name="T13" fmla="*/ 15 h 58"/>
              <a:gd name="T14" fmla="*/ 18 w 27"/>
              <a:gd name="T15" fmla="*/ 11 h 58"/>
              <a:gd name="T16" fmla="*/ 10 w 27"/>
              <a:gd name="T17" fmla="*/ 11 h 58"/>
              <a:gd name="T18" fmla="*/ 5 w 27"/>
              <a:gd name="T19" fmla="*/ 15 h 58"/>
              <a:gd name="T20" fmla="*/ 1 w 27"/>
              <a:gd name="T21" fmla="*/ 29 h 58"/>
              <a:gd name="T22" fmla="*/ 2 w 27"/>
              <a:gd name="T23" fmla="*/ 31 h 58"/>
              <a:gd name="T24" fmla="*/ 4 w 27"/>
              <a:gd name="T25" fmla="*/ 30 h 58"/>
              <a:gd name="T26" fmla="*/ 8 w 27"/>
              <a:gd name="T27" fmla="*/ 17 h 58"/>
              <a:gd name="T28" fmla="*/ 9 w 27"/>
              <a:gd name="T29" fmla="*/ 17 h 58"/>
              <a:gd name="T30" fmla="*/ 3 w 27"/>
              <a:gd name="T31" fmla="*/ 39 h 58"/>
              <a:gd name="T32" fmla="*/ 9 w 27"/>
              <a:gd name="T33" fmla="*/ 39 h 58"/>
              <a:gd name="T34" fmla="*/ 9 w 27"/>
              <a:gd name="T35" fmla="*/ 55 h 58"/>
              <a:gd name="T36" fmla="*/ 11 w 27"/>
              <a:gd name="T37" fmla="*/ 58 h 58"/>
              <a:gd name="T38" fmla="*/ 13 w 27"/>
              <a:gd name="T39" fmla="*/ 55 h 58"/>
              <a:gd name="T40" fmla="*/ 13 w 27"/>
              <a:gd name="T41" fmla="*/ 39 h 58"/>
              <a:gd name="T42" fmla="*/ 14 w 27"/>
              <a:gd name="T43" fmla="*/ 39 h 58"/>
              <a:gd name="T44" fmla="*/ 14 w 27"/>
              <a:gd name="T45" fmla="*/ 55 h 58"/>
              <a:gd name="T46" fmla="*/ 17 w 27"/>
              <a:gd name="T47" fmla="*/ 58 h 58"/>
              <a:gd name="T48" fmla="*/ 19 w 27"/>
              <a:gd name="T49" fmla="*/ 55 h 58"/>
              <a:gd name="T50" fmla="*/ 19 w 27"/>
              <a:gd name="T51" fmla="*/ 39 h 58"/>
              <a:gd name="T52" fmla="*/ 25 w 27"/>
              <a:gd name="T53" fmla="*/ 39 h 58"/>
              <a:gd name="T54" fmla="*/ 19 w 27"/>
              <a:gd name="T55" fmla="*/ 17 h 58"/>
              <a:gd name="T56" fmla="*/ 20 w 27"/>
              <a:gd name="T57" fmla="*/ 17 h 58"/>
              <a:gd name="T58" fmla="*/ 23 w 27"/>
              <a:gd name="T59" fmla="*/ 30 h 58"/>
              <a:gd name="T60" fmla="*/ 26 w 27"/>
              <a:gd name="T61" fmla="*/ 31 h 58"/>
              <a:gd name="T62" fmla="*/ 27 w 27"/>
              <a:gd name="T6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58">
                <a:moveTo>
                  <a:pt x="9" y="5"/>
                </a:moveTo>
                <a:cubicBezTo>
                  <a:pt x="9" y="7"/>
                  <a:pt x="11" y="10"/>
                  <a:pt x="14" y="10"/>
                </a:cubicBezTo>
                <a:cubicBezTo>
                  <a:pt x="16" y="10"/>
                  <a:pt x="19" y="7"/>
                  <a:pt x="19" y="5"/>
                </a:cubicBezTo>
                <a:cubicBezTo>
                  <a:pt x="19" y="2"/>
                  <a:pt x="16" y="0"/>
                  <a:pt x="14" y="0"/>
                </a:cubicBezTo>
                <a:cubicBezTo>
                  <a:pt x="11" y="0"/>
                  <a:pt x="9" y="2"/>
                  <a:pt x="9" y="5"/>
                </a:cubicBezTo>
                <a:close/>
                <a:moveTo>
                  <a:pt x="27" y="29"/>
                </a:moveTo>
                <a:cubicBezTo>
                  <a:pt x="27" y="28"/>
                  <a:pt x="25" y="21"/>
                  <a:pt x="23" y="15"/>
                </a:cubicBezTo>
                <a:cubicBezTo>
                  <a:pt x="22" y="13"/>
                  <a:pt x="20" y="11"/>
                  <a:pt x="18" y="11"/>
                </a:cubicBezTo>
                <a:cubicBezTo>
                  <a:pt x="16" y="11"/>
                  <a:pt x="11" y="11"/>
                  <a:pt x="10" y="11"/>
                </a:cubicBezTo>
                <a:cubicBezTo>
                  <a:pt x="8" y="11"/>
                  <a:pt x="5" y="13"/>
                  <a:pt x="5" y="15"/>
                </a:cubicBezTo>
                <a:cubicBezTo>
                  <a:pt x="3" y="21"/>
                  <a:pt x="1" y="28"/>
                  <a:pt x="1" y="29"/>
                </a:cubicBezTo>
                <a:cubicBezTo>
                  <a:pt x="0" y="30"/>
                  <a:pt x="1" y="31"/>
                  <a:pt x="2" y="31"/>
                </a:cubicBezTo>
                <a:cubicBezTo>
                  <a:pt x="3" y="32"/>
                  <a:pt x="4" y="31"/>
                  <a:pt x="4" y="30"/>
                </a:cubicBezTo>
                <a:cubicBezTo>
                  <a:pt x="5" y="29"/>
                  <a:pt x="8" y="17"/>
                  <a:pt x="8" y="17"/>
                </a:cubicBezTo>
                <a:cubicBezTo>
                  <a:pt x="9" y="17"/>
                  <a:pt x="9" y="17"/>
                  <a:pt x="9" y="17"/>
                </a:cubicBezTo>
                <a:cubicBezTo>
                  <a:pt x="3" y="39"/>
                  <a:pt x="3" y="39"/>
                  <a:pt x="3" y="39"/>
                </a:cubicBezTo>
                <a:cubicBezTo>
                  <a:pt x="9" y="39"/>
                  <a:pt x="9" y="39"/>
                  <a:pt x="9" y="39"/>
                </a:cubicBezTo>
                <a:cubicBezTo>
                  <a:pt x="9" y="46"/>
                  <a:pt x="9" y="55"/>
                  <a:pt x="9" y="55"/>
                </a:cubicBezTo>
                <a:cubicBezTo>
                  <a:pt x="9" y="57"/>
                  <a:pt x="10" y="58"/>
                  <a:pt x="11" y="58"/>
                </a:cubicBezTo>
                <a:cubicBezTo>
                  <a:pt x="12" y="58"/>
                  <a:pt x="13" y="57"/>
                  <a:pt x="13" y="55"/>
                </a:cubicBezTo>
                <a:cubicBezTo>
                  <a:pt x="13" y="54"/>
                  <a:pt x="13" y="39"/>
                  <a:pt x="13" y="39"/>
                </a:cubicBezTo>
                <a:cubicBezTo>
                  <a:pt x="14" y="39"/>
                  <a:pt x="14" y="39"/>
                  <a:pt x="14" y="39"/>
                </a:cubicBezTo>
                <a:cubicBezTo>
                  <a:pt x="14" y="39"/>
                  <a:pt x="14" y="54"/>
                  <a:pt x="14" y="55"/>
                </a:cubicBezTo>
                <a:cubicBezTo>
                  <a:pt x="14" y="57"/>
                  <a:pt x="15" y="58"/>
                  <a:pt x="17" y="58"/>
                </a:cubicBezTo>
                <a:cubicBezTo>
                  <a:pt x="18" y="58"/>
                  <a:pt x="19" y="57"/>
                  <a:pt x="19" y="55"/>
                </a:cubicBezTo>
                <a:cubicBezTo>
                  <a:pt x="19" y="55"/>
                  <a:pt x="19" y="46"/>
                  <a:pt x="19" y="39"/>
                </a:cubicBezTo>
                <a:cubicBezTo>
                  <a:pt x="25" y="39"/>
                  <a:pt x="25" y="39"/>
                  <a:pt x="25" y="39"/>
                </a:cubicBezTo>
                <a:cubicBezTo>
                  <a:pt x="19" y="17"/>
                  <a:pt x="19" y="17"/>
                  <a:pt x="19" y="17"/>
                </a:cubicBezTo>
                <a:cubicBezTo>
                  <a:pt x="20" y="17"/>
                  <a:pt x="20" y="17"/>
                  <a:pt x="20" y="17"/>
                </a:cubicBezTo>
                <a:cubicBezTo>
                  <a:pt x="20" y="17"/>
                  <a:pt x="23" y="29"/>
                  <a:pt x="23" y="30"/>
                </a:cubicBezTo>
                <a:cubicBezTo>
                  <a:pt x="24" y="31"/>
                  <a:pt x="25" y="32"/>
                  <a:pt x="26" y="31"/>
                </a:cubicBezTo>
                <a:cubicBezTo>
                  <a:pt x="27" y="31"/>
                  <a:pt x="27" y="30"/>
                  <a:pt x="27" y="2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nvGrpSpPr>
          <p:cNvPr id="2095" name="Group 2094"/>
          <p:cNvGrpSpPr/>
          <p:nvPr/>
        </p:nvGrpSpPr>
        <p:grpSpPr>
          <a:xfrm>
            <a:off x="6427171" y="3798173"/>
            <a:ext cx="3766028" cy="2563813"/>
            <a:chOff x="19464338" y="476250"/>
            <a:chExt cx="6547993" cy="3343275"/>
          </a:xfrm>
          <a:solidFill>
            <a:schemeClr val="tx1">
              <a:lumMod val="50000"/>
              <a:lumOff val="50000"/>
            </a:schemeClr>
          </a:solidFill>
        </p:grpSpPr>
        <p:grpSp>
          <p:nvGrpSpPr>
            <p:cNvPr id="2088" name="Group 2087"/>
            <p:cNvGrpSpPr/>
            <p:nvPr/>
          </p:nvGrpSpPr>
          <p:grpSpPr>
            <a:xfrm>
              <a:off x="19464338" y="476250"/>
              <a:ext cx="4579938" cy="3343275"/>
              <a:chOff x="19464338" y="476250"/>
              <a:chExt cx="4579938" cy="3343275"/>
            </a:xfrm>
            <a:grpFill/>
          </p:grpSpPr>
          <p:grpSp>
            <p:nvGrpSpPr>
              <p:cNvPr id="324" name="Group 399"/>
              <p:cNvGrpSpPr>
                <a:grpSpLocks/>
              </p:cNvGrpSpPr>
              <p:nvPr/>
            </p:nvGrpSpPr>
            <p:grpSpPr bwMode="auto">
              <a:xfrm>
                <a:off x="19469101" y="476250"/>
                <a:ext cx="4538663" cy="3343275"/>
                <a:chOff x="12264" y="300"/>
                <a:chExt cx="2859" cy="2106"/>
              </a:xfrm>
              <a:grpFill/>
            </p:grpSpPr>
            <p:sp>
              <p:nvSpPr>
                <p:cNvPr id="1888" name="Freeform 199"/>
                <p:cNvSpPr>
                  <a:spLocks/>
                </p:cNvSpPr>
                <p:nvPr/>
              </p:nvSpPr>
              <p:spPr bwMode="auto">
                <a:xfrm>
                  <a:off x="14786" y="333"/>
                  <a:ext cx="10" cy="19"/>
                </a:xfrm>
                <a:custGeom>
                  <a:avLst/>
                  <a:gdLst>
                    <a:gd name="T0" fmla="*/ 0 w 4"/>
                    <a:gd name="T1" fmla="*/ 0 h 8"/>
                    <a:gd name="T2" fmla="*/ 4 w 4"/>
                    <a:gd name="T3" fmla="*/ 8 h 8"/>
                    <a:gd name="T4" fmla="*/ 4 w 4"/>
                    <a:gd name="T5" fmla="*/ 0 h 8"/>
                    <a:gd name="T6" fmla="*/ 0 w 4"/>
                    <a:gd name="T7" fmla="*/ 0 h 8"/>
                  </a:gdLst>
                  <a:ahLst/>
                  <a:cxnLst>
                    <a:cxn ang="0">
                      <a:pos x="T0" y="T1"/>
                    </a:cxn>
                    <a:cxn ang="0">
                      <a:pos x="T2" y="T3"/>
                    </a:cxn>
                    <a:cxn ang="0">
                      <a:pos x="T4" y="T5"/>
                    </a:cxn>
                    <a:cxn ang="0">
                      <a:pos x="T6" y="T7"/>
                    </a:cxn>
                  </a:cxnLst>
                  <a:rect l="0" t="0" r="r" b="b"/>
                  <a:pathLst>
                    <a:path w="4" h="8">
                      <a:moveTo>
                        <a:pt x="0" y="0"/>
                      </a:moveTo>
                      <a:cubicBezTo>
                        <a:pt x="2" y="2"/>
                        <a:pt x="3" y="5"/>
                        <a:pt x="4" y="8"/>
                      </a:cubicBezTo>
                      <a:cubicBezTo>
                        <a:pt x="4" y="5"/>
                        <a:pt x="4" y="3"/>
                        <a:pt x="4" y="0"/>
                      </a:cubicBezTo>
                      <a:cubicBezTo>
                        <a:pt x="4"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9" name="Freeform 200"/>
                <p:cNvSpPr>
                  <a:spLocks/>
                </p:cNvSpPr>
                <p:nvPr/>
              </p:nvSpPr>
              <p:spPr bwMode="auto">
                <a:xfrm>
                  <a:off x="12983" y="626"/>
                  <a:ext cx="3" cy="38"/>
                </a:xfrm>
                <a:custGeom>
                  <a:avLst/>
                  <a:gdLst>
                    <a:gd name="T0" fmla="*/ 0 w 1"/>
                    <a:gd name="T1" fmla="*/ 0 h 16"/>
                    <a:gd name="T2" fmla="*/ 0 w 1"/>
                    <a:gd name="T3" fmla="*/ 15 h 16"/>
                    <a:gd name="T4" fmla="*/ 1 w 1"/>
                    <a:gd name="T5" fmla="*/ 16 h 16"/>
                    <a:gd name="T6" fmla="*/ 1 w 1"/>
                    <a:gd name="T7" fmla="*/ 0 h 16"/>
                    <a:gd name="T8" fmla="*/ 0 w 1"/>
                    <a:gd name="T9" fmla="*/ 0 h 16"/>
                  </a:gdLst>
                  <a:ahLst/>
                  <a:cxnLst>
                    <a:cxn ang="0">
                      <a:pos x="T0" y="T1"/>
                    </a:cxn>
                    <a:cxn ang="0">
                      <a:pos x="T2" y="T3"/>
                    </a:cxn>
                    <a:cxn ang="0">
                      <a:pos x="T4" y="T5"/>
                    </a:cxn>
                    <a:cxn ang="0">
                      <a:pos x="T6" y="T7"/>
                    </a:cxn>
                    <a:cxn ang="0">
                      <a:pos x="T8" y="T9"/>
                    </a:cxn>
                  </a:cxnLst>
                  <a:rect l="0" t="0" r="r" b="b"/>
                  <a:pathLst>
                    <a:path w="1" h="16">
                      <a:moveTo>
                        <a:pt x="0" y="0"/>
                      </a:moveTo>
                      <a:cubicBezTo>
                        <a:pt x="0" y="0"/>
                        <a:pt x="0" y="10"/>
                        <a:pt x="0" y="15"/>
                      </a:cubicBezTo>
                      <a:cubicBezTo>
                        <a:pt x="0" y="15"/>
                        <a:pt x="1" y="15"/>
                        <a:pt x="1" y="16"/>
                      </a:cubicBezTo>
                      <a:cubicBezTo>
                        <a:pt x="1" y="1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0" name="Freeform 201"/>
                <p:cNvSpPr>
                  <a:spLocks/>
                </p:cNvSpPr>
                <p:nvPr/>
              </p:nvSpPr>
              <p:spPr bwMode="auto">
                <a:xfrm>
                  <a:off x="14562" y="1168"/>
                  <a:ext cx="11" cy="33"/>
                </a:xfrm>
                <a:custGeom>
                  <a:avLst/>
                  <a:gdLst>
                    <a:gd name="T0" fmla="*/ 4 w 5"/>
                    <a:gd name="T1" fmla="*/ 11 h 14"/>
                    <a:gd name="T2" fmla="*/ 1 w 5"/>
                    <a:gd name="T3" fmla="*/ 0 h 14"/>
                    <a:gd name="T4" fmla="*/ 0 w 5"/>
                    <a:gd name="T5" fmla="*/ 0 h 14"/>
                    <a:gd name="T6" fmla="*/ 4 w 5"/>
                    <a:gd name="T7" fmla="*/ 14 h 14"/>
                    <a:gd name="T8" fmla="*/ 5 w 5"/>
                    <a:gd name="T9" fmla="*/ 12 h 14"/>
                    <a:gd name="T10" fmla="*/ 4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4" y="11"/>
                      </a:moveTo>
                      <a:cubicBezTo>
                        <a:pt x="4" y="10"/>
                        <a:pt x="2" y="3"/>
                        <a:pt x="1" y="0"/>
                      </a:cubicBezTo>
                      <a:cubicBezTo>
                        <a:pt x="0" y="0"/>
                        <a:pt x="0" y="0"/>
                        <a:pt x="0" y="0"/>
                      </a:cubicBezTo>
                      <a:cubicBezTo>
                        <a:pt x="0" y="2"/>
                        <a:pt x="1" y="6"/>
                        <a:pt x="4" y="14"/>
                      </a:cubicBezTo>
                      <a:cubicBezTo>
                        <a:pt x="4" y="13"/>
                        <a:pt x="4" y="12"/>
                        <a:pt x="5" y="12"/>
                      </a:cubicBezTo>
                      <a:cubicBezTo>
                        <a:pt x="4" y="12"/>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1" name="Freeform 202"/>
                <p:cNvSpPr>
                  <a:spLocks/>
                </p:cNvSpPr>
                <p:nvPr/>
              </p:nvSpPr>
              <p:spPr bwMode="auto">
                <a:xfrm>
                  <a:off x="14952" y="577"/>
                  <a:ext cx="2" cy="4"/>
                </a:xfrm>
                <a:custGeom>
                  <a:avLst/>
                  <a:gdLst>
                    <a:gd name="T0" fmla="*/ 0 w 1"/>
                    <a:gd name="T1" fmla="*/ 0 h 2"/>
                    <a:gd name="T2" fmla="*/ 0 w 1"/>
                    <a:gd name="T3" fmla="*/ 0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1" y="1"/>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2" name="Freeform 203"/>
                <p:cNvSpPr>
                  <a:spLocks/>
                </p:cNvSpPr>
                <p:nvPr/>
              </p:nvSpPr>
              <p:spPr bwMode="auto">
                <a:xfrm>
                  <a:off x="13061" y="723"/>
                  <a:ext cx="3" cy="17"/>
                </a:xfrm>
                <a:custGeom>
                  <a:avLst/>
                  <a:gdLst>
                    <a:gd name="T0" fmla="*/ 0 w 1"/>
                    <a:gd name="T1" fmla="*/ 0 h 7"/>
                    <a:gd name="T2" fmla="*/ 0 w 1"/>
                    <a:gd name="T3" fmla="*/ 5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2"/>
                        <a:pt x="0" y="5"/>
                      </a:cubicBezTo>
                      <a:cubicBezTo>
                        <a:pt x="1" y="6"/>
                        <a:pt x="1" y="6"/>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3" name="Freeform 204"/>
                <p:cNvSpPr>
                  <a:spLocks/>
                </p:cNvSpPr>
                <p:nvPr/>
              </p:nvSpPr>
              <p:spPr bwMode="auto">
                <a:xfrm>
                  <a:off x="13241" y="908"/>
                  <a:ext cx="3" cy="24"/>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4"/>
                        <a:pt x="0" y="9"/>
                      </a:cubicBezTo>
                      <a:cubicBezTo>
                        <a:pt x="0" y="9"/>
                        <a:pt x="0"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4" name="Freeform 205"/>
                <p:cNvSpPr>
                  <a:spLocks/>
                </p:cNvSpPr>
                <p:nvPr/>
              </p:nvSpPr>
              <p:spPr bwMode="auto">
                <a:xfrm>
                  <a:off x="13322" y="1019"/>
                  <a:ext cx="2" cy="10"/>
                </a:xfrm>
                <a:custGeom>
                  <a:avLst/>
                  <a:gdLst>
                    <a:gd name="T0" fmla="*/ 0 w 1"/>
                    <a:gd name="T1" fmla="*/ 0 h 4"/>
                    <a:gd name="T2" fmla="*/ 0 w 1"/>
                    <a:gd name="T3" fmla="*/ 3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3"/>
                      </a:cubicBezTo>
                      <a:cubicBezTo>
                        <a:pt x="0" y="3"/>
                        <a:pt x="1" y="3"/>
                        <a:pt x="1" y="4"/>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5" name="Freeform 206"/>
                <p:cNvSpPr>
                  <a:spLocks/>
                </p:cNvSpPr>
                <p:nvPr/>
              </p:nvSpPr>
              <p:spPr bwMode="auto">
                <a:xfrm>
                  <a:off x="13128" y="872"/>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6" name="Freeform 207"/>
                <p:cNvSpPr>
                  <a:spLocks/>
                </p:cNvSpPr>
                <p:nvPr/>
              </p:nvSpPr>
              <p:spPr bwMode="auto">
                <a:xfrm>
                  <a:off x="13156" y="870"/>
                  <a:ext cx="9" cy="17"/>
                </a:xfrm>
                <a:custGeom>
                  <a:avLst/>
                  <a:gdLst>
                    <a:gd name="T0" fmla="*/ 3 w 4"/>
                    <a:gd name="T1" fmla="*/ 0 h 7"/>
                    <a:gd name="T2" fmla="*/ 0 w 4"/>
                    <a:gd name="T3" fmla="*/ 7 h 7"/>
                    <a:gd name="T4" fmla="*/ 1 w 4"/>
                    <a:gd name="T5" fmla="*/ 7 h 7"/>
                    <a:gd name="T6" fmla="*/ 4 w 4"/>
                    <a:gd name="T7" fmla="*/ 0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3" y="0"/>
                        <a:pt x="1" y="4"/>
                        <a:pt x="0" y="7"/>
                      </a:cubicBezTo>
                      <a:cubicBezTo>
                        <a:pt x="1" y="7"/>
                        <a:pt x="1" y="7"/>
                        <a:pt x="1" y="7"/>
                      </a:cubicBezTo>
                      <a:cubicBezTo>
                        <a:pt x="2" y="5"/>
                        <a:pt x="3" y="3"/>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7" name="Freeform 208"/>
                <p:cNvSpPr>
                  <a:spLocks/>
                </p:cNvSpPr>
                <p:nvPr/>
              </p:nvSpPr>
              <p:spPr bwMode="auto">
                <a:xfrm>
                  <a:off x="14559" y="1216"/>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8" name="Freeform 209"/>
                <p:cNvSpPr>
                  <a:spLocks/>
                </p:cNvSpPr>
                <p:nvPr/>
              </p:nvSpPr>
              <p:spPr bwMode="auto">
                <a:xfrm>
                  <a:off x="14495" y="1606"/>
                  <a:ext cx="3"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0" y="5"/>
                        <a:pt x="0" y="6"/>
                        <a:pt x="1" y="6"/>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99" name="Freeform 210"/>
                <p:cNvSpPr>
                  <a:spLocks/>
                </p:cNvSpPr>
                <p:nvPr/>
              </p:nvSpPr>
              <p:spPr bwMode="auto">
                <a:xfrm>
                  <a:off x="12768" y="723"/>
                  <a:ext cx="2" cy="33"/>
                </a:xfrm>
                <a:custGeom>
                  <a:avLst/>
                  <a:gdLst>
                    <a:gd name="T0" fmla="*/ 0 w 1"/>
                    <a:gd name="T1" fmla="*/ 0 h 14"/>
                    <a:gd name="T2" fmla="*/ 0 w 1"/>
                    <a:gd name="T3" fmla="*/ 13 h 14"/>
                    <a:gd name="T4" fmla="*/ 1 w 1"/>
                    <a:gd name="T5" fmla="*/ 14 h 14"/>
                    <a:gd name="T6" fmla="*/ 1 w 1"/>
                    <a:gd name="T7" fmla="*/ 0 h 14"/>
                    <a:gd name="T8" fmla="*/ 0 w 1"/>
                    <a:gd name="T9" fmla="*/ 0 h 14"/>
                  </a:gdLst>
                  <a:ahLst/>
                  <a:cxnLst>
                    <a:cxn ang="0">
                      <a:pos x="T0" y="T1"/>
                    </a:cxn>
                    <a:cxn ang="0">
                      <a:pos x="T2" y="T3"/>
                    </a:cxn>
                    <a:cxn ang="0">
                      <a:pos x="T4" y="T5"/>
                    </a:cxn>
                    <a:cxn ang="0">
                      <a:pos x="T6" y="T7"/>
                    </a:cxn>
                    <a:cxn ang="0">
                      <a:pos x="T8" y="T9"/>
                    </a:cxn>
                  </a:cxnLst>
                  <a:rect l="0" t="0" r="r" b="b"/>
                  <a:pathLst>
                    <a:path w="1" h="14">
                      <a:moveTo>
                        <a:pt x="0" y="0"/>
                      </a:moveTo>
                      <a:cubicBezTo>
                        <a:pt x="0" y="0"/>
                        <a:pt x="0" y="10"/>
                        <a:pt x="0" y="13"/>
                      </a:cubicBezTo>
                      <a:cubicBezTo>
                        <a:pt x="1" y="13"/>
                        <a:pt x="1" y="14"/>
                        <a:pt x="1" y="14"/>
                      </a:cubicBezTo>
                      <a:cubicBezTo>
                        <a:pt x="1" y="7"/>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0" name="Freeform 211"/>
                <p:cNvSpPr>
                  <a:spLocks/>
                </p:cNvSpPr>
                <p:nvPr/>
              </p:nvSpPr>
              <p:spPr bwMode="auto">
                <a:xfrm>
                  <a:off x="14547" y="1350"/>
                  <a:ext cx="3" cy="8"/>
                </a:xfrm>
                <a:custGeom>
                  <a:avLst/>
                  <a:gdLst>
                    <a:gd name="T0" fmla="*/ 0 w 1"/>
                    <a:gd name="T1" fmla="*/ 0 h 3"/>
                    <a:gd name="T2" fmla="*/ 0 w 1"/>
                    <a:gd name="T3" fmla="*/ 2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2"/>
                      </a:cubicBezTo>
                      <a:cubicBezTo>
                        <a:pt x="0" y="2"/>
                        <a:pt x="0" y="3"/>
                        <a:pt x="1" y="3"/>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1" name="Freeform 212"/>
                <p:cNvSpPr>
                  <a:spLocks/>
                </p:cNvSpPr>
                <p:nvPr/>
              </p:nvSpPr>
              <p:spPr bwMode="auto">
                <a:xfrm>
                  <a:off x="12784" y="761"/>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2"/>
                        <a:pt x="1" y="2"/>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2" name="Freeform 213"/>
                <p:cNvSpPr>
                  <a:spLocks/>
                </p:cNvSpPr>
                <p:nvPr/>
              </p:nvSpPr>
              <p:spPr bwMode="auto">
                <a:xfrm>
                  <a:off x="12706" y="7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3" name="Freeform 214"/>
                <p:cNvSpPr>
                  <a:spLocks/>
                </p:cNvSpPr>
                <p:nvPr/>
              </p:nvSpPr>
              <p:spPr bwMode="auto">
                <a:xfrm>
                  <a:off x="14573" y="1168"/>
                  <a:ext cx="5" cy="17"/>
                </a:xfrm>
                <a:custGeom>
                  <a:avLst/>
                  <a:gdLst>
                    <a:gd name="T0" fmla="*/ 2 w 2"/>
                    <a:gd name="T1" fmla="*/ 1 h 7"/>
                    <a:gd name="T2" fmla="*/ 0 w 2"/>
                    <a:gd name="T3" fmla="*/ 0 h 7"/>
                    <a:gd name="T4" fmla="*/ 1 w 2"/>
                    <a:gd name="T5" fmla="*/ 7 h 7"/>
                    <a:gd name="T6" fmla="*/ 2 w 2"/>
                    <a:gd name="T7" fmla="*/ 1 h 7"/>
                  </a:gdLst>
                  <a:ahLst/>
                  <a:cxnLst>
                    <a:cxn ang="0">
                      <a:pos x="T0" y="T1"/>
                    </a:cxn>
                    <a:cxn ang="0">
                      <a:pos x="T2" y="T3"/>
                    </a:cxn>
                    <a:cxn ang="0">
                      <a:pos x="T4" y="T5"/>
                    </a:cxn>
                    <a:cxn ang="0">
                      <a:pos x="T6" y="T7"/>
                    </a:cxn>
                  </a:cxnLst>
                  <a:rect l="0" t="0" r="r" b="b"/>
                  <a:pathLst>
                    <a:path w="2" h="7">
                      <a:moveTo>
                        <a:pt x="2" y="1"/>
                      </a:moveTo>
                      <a:cubicBezTo>
                        <a:pt x="1" y="1"/>
                        <a:pt x="1" y="0"/>
                        <a:pt x="0" y="0"/>
                      </a:cubicBezTo>
                      <a:cubicBezTo>
                        <a:pt x="0" y="3"/>
                        <a:pt x="1" y="5"/>
                        <a:pt x="1" y="7"/>
                      </a:cubicBezTo>
                      <a:cubicBezTo>
                        <a:pt x="2" y="5"/>
                        <a:pt x="2"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4" name="Freeform 215"/>
                <p:cNvSpPr>
                  <a:spLocks/>
                </p:cNvSpPr>
                <p:nvPr/>
              </p:nvSpPr>
              <p:spPr bwMode="auto">
                <a:xfrm>
                  <a:off x="12853" y="626"/>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5" name="Freeform 216"/>
                <p:cNvSpPr>
                  <a:spLocks/>
                </p:cNvSpPr>
                <p:nvPr/>
              </p:nvSpPr>
              <p:spPr bwMode="auto">
                <a:xfrm>
                  <a:off x="14415" y="1381"/>
                  <a:ext cx="2" cy="7"/>
                </a:xfrm>
                <a:custGeom>
                  <a:avLst/>
                  <a:gdLst>
                    <a:gd name="T0" fmla="*/ 0 w 1"/>
                    <a:gd name="T1" fmla="*/ 1 h 3"/>
                    <a:gd name="T2" fmla="*/ 0 w 1"/>
                    <a:gd name="T3" fmla="*/ 3 h 3"/>
                    <a:gd name="T4" fmla="*/ 1 w 1"/>
                    <a:gd name="T5" fmla="*/ 3 h 3"/>
                    <a:gd name="T6" fmla="*/ 1 w 1"/>
                    <a:gd name="T7" fmla="*/ 0 h 3"/>
                    <a:gd name="T8" fmla="*/ 0 w 1"/>
                    <a:gd name="T9" fmla="*/ 1 h 3"/>
                  </a:gdLst>
                  <a:ahLst/>
                  <a:cxnLst>
                    <a:cxn ang="0">
                      <a:pos x="T0" y="T1"/>
                    </a:cxn>
                    <a:cxn ang="0">
                      <a:pos x="T2" y="T3"/>
                    </a:cxn>
                    <a:cxn ang="0">
                      <a:pos x="T4" y="T5"/>
                    </a:cxn>
                    <a:cxn ang="0">
                      <a:pos x="T6" y="T7"/>
                    </a:cxn>
                    <a:cxn ang="0">
                      <a:pos x="T8" y="T9"/>
                    </a:cxn>
                  </a:cxnLst>
                  <a:rect l="0" t="0" r="r" b="b"/>
                  <a:pathLst>
                    <a:path w="1" h="3">
                      <a:moveTo>
                        <a:pt x="0" y="1"/>
                      </a:moveTo>
                      <a:cubicBezTo>
                        <a:pt x="0" y="2"/>
                        <a:pt x="0" y="3"/>
                        <a:pt x="0" y="3"/>
                      </a:cubicBezTo>
                      <a:cubicBezTo>
                        <a:pt x="1" y="3"/>
                        <a:pt x="1" y="3"/>
                        <a:pt x="1" y="3"/>
                      </a:cubicBezTo>
                      <a:cubicBezTo>
                        <a:pt x="1" y="2"/>
                        <a:pt x="1" y="1"/>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6" name="Freeform 217"/>
                <p:cNvSpPr>
                  <a:spLocks/>
                </p:cNvSpPr>
                <p:nvPr/>
              </p:nvSpPr>
              <p:spPr bwMode="auto">
                <a:xfrm>
                  <a:off x="14481" y="1362"/>
                  <a:ext cx="3" cy="3"/>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7" name="Freeform 218"/>
                <p:cNvSpPr>
                  <a:spLocks/>
                </p:cNvSpPr>
                <p:nvPr/>
              </p:nvSpPr>
              <p:spPr bwMode="auto">
                <a:xfrm>
                  <a:off x="14547" y="1216"/>
                  <a:ext cx="3" cy="18"/>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4"/>
                        <a:pt x="0" y="8"/>
                      </a:cubicBezTo>
                      <a:cubicBezTo>
                        <a:pt x="0" y="8"/>
                        <a:pt x="0" y="7"/>
                        <a:pt x="1" y="7"/>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8" name="Freeform 219"/>
                <p:cNvSpPr>
                  <a:spLocks/>
                </p:cNvSpPr>
                <p:nvPr/>
              </p:nvSpPr>
              <p:spPr bwMode="auto">
                <a:xfrm>
                  <a:off x="14349" y="761"/>
                  <a:ext cx="2" cy="36"/>
                </a:xfrm>
                <a:custGeom>
                  <a:avLst/>
                  <a:gdLst>
                    <a:gd name="T0" fmla="*/ 0 w 1"/>
                    <a:gd name="T1" fmla="*/ 0 h 15"/>
                    <a:gd name="T2" fmla="*/ 0 w 1"/>
                    <a:gd name="T3" fmla="*/ 15 h 15"/>
                    <a:gd name="T4" fmla="*/ 1 w 1"/>
                    <a:gd name="T5" fmla="*/ 14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4"/>
                      </a:cubicBezTo>
                      <a:cubicBezTo>
                        <a:pt x="1" y="8"/>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09" name="Freeform 220"/>
                <p:cNvSpPr>
                  <a:spLocks/>
                </p:cNvSpPr>
                <p:nvPr/>
              </p:nvSpPr>
              <p:spPr bwMode="auto">
                <a:xfrm>
                  <a:off x="14299" y="577"/>
                  <a:ext cx="5" cy="9"/>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4"/>
                        <a:pt x="2"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0" name="Freeform 221"/>
                <p:cNvSpPr>
                  <a:spLocks/>
                </p:cNvSpPr>
                <p:nvPr/>
              </p:nvSpPr>
              <p:spPr bwMode="auto">
                <a:xfrm>
                  <a:off x="14200" y="870"/>
                  <a:ext cx="9" cy="19"/>
                </a:xfrm>
                <a:custGeom>
                  <a:avLst/>
                  <a:gdLst>
                    <a:gd name="T0" fmla="*/ 2 w 4"/>
                    <a:gd name="T1" fmla="*/ 0 h 8"/>
                    <a:gd name="T2" fmla="*/ 0 w 4"/>
                    <a:gd name="T3" fmla="*/ 8 h 8"/>
                    <a:gd name="T4" fmla="*/ 1 w 4"/>
                    <a:gd name="T5" fmla="*/ 8 h 8"/>
                    <a:gd name="T6" fmla="*/ 4 w 4"/>
                    <a:gd name="T7" fmla="*/ 0 h 8"/>
                    <a:gd name="T8" fmla="*/ 2 w 4"/>
                    <a:gd name="T9" fmla="*/ 0 h 8"/>
                  </a:gdLst>
                  <a:ahLst/>
                  <a:cxnLst>
                    <a:cxn ang="0">
                      <a:pos x="T0" y="T1"/>
                    </a:cxn>
                    <a:cxn ang="0">
                      <a:pos x="T2" y="T3"/>
                    </a:cxn>
                    <a:cxn ang="0">
                      <a:pos x="T4" y="T5"/>
                    </a:cxn>
                    <a:cxn ang="0">
                      <a:pos x="T6" y="T7"/>
                    </a:cxn>
                    <a:cxn ang="0">
                      <a:pos x="T8" y="T9"/>
                    </a:cxn>
                  </a:cxnLst>
                  <a:rect l="0" t="0" r="r" b="b"/>
                  <a:pathLst>
                    <a:path w="4" h="8">
                      <a:moveTo>
                        <a:pt x="2" y="0"/>
                      </a:moveTo>
                      <a:cubicBezTo>
                        <a:pt x="2" y="0"/>
                        <a:pt x="1" y="4"/>
                        <a:pt x="0" y="8"/>
                      </a:cubicBezTo>
                      <a:cubicBezTo>
                        <a:pt x="0" y="8"/>
                        <a:pt x="1" y="8"/>
                        <a:pt x="1" y="8"/>
                      </a:cubicBezTo>
                      <a:cubicBezTo>
                        <a:pt x="2" y="5"/>
                        <a:pt x="3" y="3"/>
                        <a:pt x="4" y="0"/>
                      </a:cubicBezTo>
                      <a:cubicBezTo>
                        <a:pt x="4"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1" name="Freeform 222"/>
                <p:cNvSpPr>
                  <a:spLocks/>
                </p:cNvSpPr>
                <p:nvPr/>
              </p:nvSpPr>
              <p:spPr bwMode="auto">
                <a:xfrm>
                  <a:off x="14427" y="721"/>
                  <a:ext cx="12" cy="35"/>
                </a:xfrm>
                <a:custGeom>
                  <a:avLst/>
                  <a:gdLst>
                    <a:gd name="T0" fmla="*/ 5 w 5"/>
                    <a:gd name="T1" fmla="*/ 13 h 15"/>
                    <a:gd name="T2" fmla="*/ 1 w 5"/>
                    <a:gd name="T3" fmla="*/ 0 h 15"/>
                    <a:gd name="T4" fmla="*/ 0 w 5"/>
                    <a:gd name="T5" fmla="*/ 0 h 15"/>
                    <a:gd name="T6" fmla="*/ 4 w 5"/>
                    <a:gd name="T7" fmla="*/ 15 h 15"/>
                    <a:gd name="T8" fmla="*/ 5 w 5"/>
                    <a:gd name="T9" fmla="*/ 14 h 15"/>
                    <a:gd name="T10" fmla="*/ 5 w 5"/>
                    <a:gd name="T11" fmla="*/ 13 h 15"/>
                  </a:gdLst>
                  <a:ahLst/>
                  <a:cxnLst>
                    <a:cxn ang="0">
                      <a:pos x="T0" y="T1"/>
                    </a:cxn>
                    <a:cxn ang="0">
                      <a:pos x="T2" y="T3"/>
                    </a:cxn>
                    <a:cxn ang="0">
                      <a:pos x="T4" y="T5"/>
                    </a:cxn>
                    <a:cxn ang="0">
                      <a:pos x="T6" y="T7"/>
                    </a:cxn>
                    <a:cxn ang="0">
                      <a:pos x="T8" y="T9"/>
                    </a:cxn>
                    <a:cxn ang="0">
                      <a:pos x="T10" y="T11"/>
                    </a:cxn>
                  </a:cxnLst>
                  <a:rect l="0" t="0" r="r" b="b"/>
                  <a:pathLst>
                    <a:path w="5" h="15">
                      <a:moveTo>
                        <a:pt x="5" y="13"/>
                      </a:moveTo>
                      <a:cubicBezTo>
                        <a:pt x="5" y="12"/>
                        <a:pt x="1" y="0"/>
                        <a:pt x="1" y="0"/>
                      </a:cubicBezTo>
                      <a:cubicBezTo>
                        <a:pt x="1" y="0"/>
                        <a:pt x="1" y="0"/>
                        <a:pt x="0" y="0"/>
                      </a:cubicBezTo>
                      <a:cubicBezTo>
                        <a:pt x="0" y="0"/>
                        <a:pt x="0" y="0"/>
                        <a:pt x="4" y="15"/>
                      </a:cubicBezTo>
                      <a:cubicBezTo>
                        <a:pt x="5" y="15"/>
                        <a:pt x="5" y="14"/>
                        <a:pt x="5"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2" name="Freeform 223"/>
                <p:cNvSpPr>
                  <a:spLocks/>
                </p:cNvSpPr>
                <p:nvPr/>
              </p:nvSpPr>
              <p:spPr bwMode="auto">
                <a:xfrm>
                  <a:off x="14230" y="870"/>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1"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3" name="Freeform 224"/>
                <p:cNvSpPr>
                  <a:spLocks/>
                </p:cNvSpPr>
                <p:nvPr/>
              </p:nvSpPr>
              <p:spPr bwMode="auto">
                <a:xfrm>
                  <a:off x="14434" y="432"/>
                  <a:ext cx="2" cy="19"/>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3"/>
                        <a:pt x="0" y="8"/>
                      </a:cubicBezTo>
                      <a:cubicBezTo>
                        <a:pt x="0" y="8"/>
                        <a:pt x="0" y="7"/>
                        <a:pt x="1" y="7"/>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4" name="Freeform 225"/>
                <p:cNvSpPr>
                  <a:spLocks/>
                </p:cNvSpPr>
                <p:nvPr/>
              </p:nvSpPr>
              <p:spPr bwMode="auto">
                <a:xfrm>
                  <a:off x="14417" y="480"/>
                  <a:ext cx="3" cy="30"/>
                </a:xfrm>
                <a:custGeom>
                  <a:avLst/>
                  <a:gdLst>
                    <a:gd name="T0" fmla="*/ 0 w 1"/>
                    <a:gd name="T1" fmla="*/ 0 h 13"/>
                    <a:gd name="T2" fmla="*/ 0 w 1"/>
                    <a:gd name="T3" fmla="*/ 13 h 13"/>
                    <a:gd name="T4" fmla="*/ 0 w 1"/>
                    <a:gd name="T5" fmla="*/ 12 h 13"/>
                    <a:gd name="T6" fmla="*/ 1 w 1"/>
                    <a:gd name="T7" fmla="*/ 11 h 13"/>
                    <a:gd name="T8" fmla="*/ 1 w 1"/>
                    <a:gd name="T9" fmla="*/ 5 h 13"/>
                    <a:gd name="T10" fmla="*/ 0 w 1"/>
                    <a:gd name="T11" fmla="*/ 0 h 13"/>
                  </a:gdLst>
                  <a:ahLst/>
                  <a:cxnLst>
                    <a:cxn ang="0">
                      <a:pos x="T0" y="T1"/>
                    </a:cxn>
                    <a:cxn ang="0">
                      <a:pos x="T2" y="T3"/>
                    </a:cxn>
                    <a:cxn ang="0">
                      <a:pos x="T4" y="T5"/>
                    </a:cxn>
                    <a:cxn ang="0">
                      <a:pos x="T6" y="T7"/>
                    </a:cxn>
                    <a:cxn ang="0">
                      <a:pos x="T8" y="T9"/>
                    </a:cxn>
                    <a:cxn ang="0">
                      <a:pos x="T10" y="T11"/>
                    </a:cxn>
                  </a:cxnLst>
                  <a:rect l="0" t="0" r="r" b="b"/>
                  <a:pathLst>
                    <a:path w="1" h="13">
                      <a:moveTo>
                        <a:pt x="0" y="0"/>
                      </a:moveTo>
                      <a:cubicBezTo>
                        <a:pt x="0" y="4"/>
                        <a:pt x="0" y="9"/>
                        <a:pt x="0" y="13"/>
                      </a:cubicBezTo>
                      <a:cubicBezTo>
                        <a:pt x="0" y="12"/>
                        <a:pt x="0" y="12"/>
                        <a:pt x="0" y="12"/>
                      </a:cubicBezTo>
                      <a:cubicBezTo>
                        <a:pt x="1" y="12"/>
                        <a:pt x="1" y="11"/>
                        <a:pt x="1" y="11"/>
                      </a:cubicBezTo>
                      <a:cubicBezTo>
                        <a:pt x="1" y="9"/>
                        <a:pt x="1" y="7"/>
                        <a:pt x="1" y="5"/>
                      </a:cubicBezTo>
                      <a:cubicBezTo>
                        <a:pt x="1"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5" name="Freeform 226"/>
                <p:cNvSpPr>
                  <a:spLocks/>
                </p:cNvSpPr>
                <p:nvPr/>
              </p:nvSpPr>
              <p:spPr bwMode="auto">
                <a:xfrm>
                  <a:off x="13696" y="1055"/>
                  <a:ext cx="2" cy="23"/>
                </a:xfrm>
                <a:custGeom>
                  <a:avLst/>
                  <a:gdLst>
                    <a:gd name="T0" fmla="*/ 0 w 1"/>
                    <a:gd name="T1" fmla="*/ 0 h 10"/>
                    <a:gd name="T2" fmla="*/ 0 w 1"/>
                    <a:gd name="T3" fmla="*/ 10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10"/>
                      </a:cubicBezTo>
                      <a:cubicBezTo>
                        <a:pt x="1" y="10"/>
                        <a:pt x="1"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6" name="Freeform 227"/>
                <p:cNvSpPr>
                  <a:spLocks/>
                </p:cNvSpPr>
                <p:nvPr/>
              </p:nvSpPr>
              <p:spPr bwMode="auto">
                <a:xfrm>
                  <a:off x="14008" y="1017"/>
                  <a:ext cx="7" cy="9"/>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4"/>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7" name="Freeform 228"/>
                <p:cNvSpPr>
                  <a:spLocks/>
                </p:cNvSpPr>
                <p:nvPr/>
              </p:nvSpPr>
              <p:spPr bwMode="auto">
                <a:xfrm>
                  <a:off x="13975" y="1019"/>
                  <a:ext cx="2" cy="21"/>
                </a:xfrm>
                <a:custGeom>
                  <a:avLst/>
                  <a:gdLst>
                    <a:gd name="T0" fmla="*/ 0 w 1"/>
                    <a:gd name="T1" fmla="*/ 0 h 9"/>
                    <a:gd name="T2" fmla="*/ 0 w 1"/>
                    <a:gd name="T3" fmla="*/ 9 h 9"/>
                    <a:gd name="T4" fmla="*/ 1 w 1"/>
                    <a:gd name="T5" fmla="*/ 8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3"/>
                        <a:pt x="0" y="9"/>
                      </a:cubicBezTo>
                      <a:cubicBezTo>
                        <a:pt x="0" y="9"/>
                        <a:pt x="0" y="9"/>
                        <a:pt x="1" y="8"/>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8" name="Freeform 229"/>
                <p:cNvSpPr>
                  <a:spLocks/>
                </p:cNvSpPr>
                <p:nvPr/>
              </p:nvSpPr>
              <p:spPr bwMode="auto">
                <a:xfrm>
                  <a:off x="13828" y="1055"/>
                  <a:ext cx="2" cy="16"/>
                </a:xfrm>
                <a:custGeom>
                  <a:avLst/>
                  <a:gdLst>
                    <a:gd name="T0" fmla="*/ 0 w 1"/>
                    <a:gd name="T1" fmla="*/ 0 h 7"/>
                    <a:gd name="T2" fmla="*/ 0 w 1"/>
                    <a:gd name="T3" fmla="*/ 7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3"/>
                        <a:pt x="0" y="7"/>
                      </a:cubicBezTo>
                      <a:cubicBezTo>
                        <a:pt x="0" y="7"/>
                        <a:pt x="0" y="7"/>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19" name="Freeform 230"/>
                <p:cNvSpPr>
                  <a:spLocks/>
                </p:cNvSpPr>
                <p:nvPr/>
              </p:nvSpPr>
              <p:spPr bwMode="auto">
                <a:xfrm>
                  <a:off x="13762" y="1066"/>
                  <a:ext cx="2" cy="15"/>
                </a:xfrm>
                <a:custGeom>
                  <a:avLst/>
                  <a:gdLst>
                    <a:gd name="T0" fmla="*/ 0 w 1"/>
                    <a:gd name="T1" fmla="*/ 0 h 6"/>
                    <a:gd name="T2" fmla="*/ 0 w 1"/>
                    <a:gd name="T3" fmla="*/ 6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3"/>
                        <a:pt x="0" y="6"/>
                      </a:cubicBezTo>
                      <a:cubicBezTo>
                        <a:pt x="0" y="6"/>
                        <a:pt x="1" y="6"/>
                        <a:pt x="1" y="6"/>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0" name="Freeform 231"/>
                <p:cNvSpPr>
                  <a:spLocks/>
                </p:cNvSpPr>
                <p:nvPr/>
              </p:nvSpPr>
              <p:spPr bwMode="auto">
                <a:xfrm>
                  <a:off x="12313" y="1163"/>
                  <a:ext cx="8" cy="10"/>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2"/>
                        <a:pt x="0" y="4"/>
                      </a:cubicBezTo>
                      <a:cubicBezTo>
                        <a:pt x="1" y="4"/>
                        <a:pt x="1" y="4"/>
                        <a:pt x="1" y="4"/>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1" name="Freeform 232"/>
                <p:cNvSpPr>
                  <a:spLocks/>
                </p:cNvSpPr>
                <p:nvPr/>
              </p:nvSpPr>
              <p:spPr bwMode="auto">
                <a:xfrm>
                  <a:off x="12280" y="1166"/>
                  <a:ext cx="3" cy="31"/>
                </a:xfrm>
                <a:custGeom>
                  <a:avLst/>
                  <a:gdLst>
                    <a:gd name="T0" fmla="*/ 0 w 1"/>
                    <a:gd name="T1" fmla="*/ 0 h 13"/>
                    <a:gd name="T2" fmla="*/ 0 w 1"/>
                    <a:gd name="T3" fmla="*/ 13 h 13"/>
                    <a:gd name="T4" fmla="*/ 1 w 1"/>
                    <a:gd name="T5" fmla="*/ 12 h 13"/>
                    <a:gd name="T6" fmla="*/ 1 w 1"/>
                    <a:gd name="T7" fmla="*/ 0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0"/>
                        <a:pt x="0" y="6"/>
                        <a:pt x="0" y="13"/>
                      </a:cubicBezTo>
                      <a:cubicBezTo>
                        <a:pt x="0" y="13"/>
                        <a:pt x="0" y="13"/>
                        <a:pt x="1" y="12"/>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2" name="Freeform 233"/>
                <p:cNvSpPr>
                  <a:spLocks/>
                </p:cNvSpPr>
                <p:nvPr/>
              </p:nvSpPr>
              <p:spPr bwMode="auto">
                <a:xfrm>
                  <a:off x="12264" y="1201"/>
                  <a:ext cx="2" cy="29"/>
                </a:xfrm>
                <a:custGeom>
                  <a:avLst/>
                  <a:gdLst>
                    <a:gd name="T0" fmla="*/ 0 w 1"/>
                    <a:gd name="T1" fmla="*/ 0 h 12"/>
                    <a:gd name="T2" fmla="*/ 0 w 1"/>
                    <a:gd name="T3" fmla="*/ 12 h 12"/>
                    <a:gd name="T4" fmla="*/ 1 w 1"/>
                    <a:gd name="T5" fmla="*/ 8 h 12"/>
                    <a:gd name="T6" fmla="*/ 1 w 1"/>
                    <a:gd name="T7" fmla="*/ 0 h 12"/>
                    <a:gd name="T8" fmla="*/ 0 w 1"/>
                    <a:gd name="T9" fmla="*/ 0 h 12"/>
                  </a:gdLst>
                  <a:ahLst/>
                  <a:cxnLst>
                    <a:cxn ang="0">
                      <a:pos x="T0" y="T1"/>
                    </a:cxn>
                    <a:cxn ang="0">
                      <a:pos x="T2" y="T3"/>
                    </a:cxn>
                    <a:cxn ang="0">
                      <a:pos x="T4" y="T5"/>
                    </a:cxn>
                    <a:cxn ang="0">
                      <a:pos x="T6" y="T7"/>
                    </a:cxn>
                    <a:cxn ang="0">
                      <a:pos x="T8" y="T9"/>
                    </a:cxn>
                  </a:cxnLst>
                  <a:rect l="0" t="0" r="r" b="b"/>
                  <a:pathLst>
                    <a:path w="1" h="12">
                      <a:moveTo>
                        <a:pt x="0" y="0"/>
                      </a:moveTo>
                      <a:cubicBezTo>
                        <a:pt x="0" y="0"/>
                        <a:pt x="0" y="6"/>
                        <a:pt x="0" y="12"/>
                      </a:cubicBezTo>
                      <a:cubicBezTo>
                        <a:pt x="0" y="10"/>
                        <a:pt x="1" y="9"/>
                        <a:pt x="1" y="8"/>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3" name="Freeform 234"/>
                <p:cNvSpPr>
                  <a:spLocks/>
                </p:cNvSpPr>
                <p:nvPr/>
              </p:nvSpPr>
              <p:spPr bwMode="auto">
                <a:xfrm>
                  <a:off x="14465" y="1459"/>
                  <a:ext cx="2"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9"/>
                      </a:cubicBezTo>
                      <a:cubicBezTo>
                        <a:pt x="1" y="9"/>
                        <a:pt x="1" y="9"/>
                        <a:pt x="1" y="9"/>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4" name="Freeform 235"/>
                <p:cNvSpPr>
                  <a:spLocks/>
                </p:cNvSpPr>
                <p:nvPr/>
              </p:nvSpPr>
              <p:spPr bwMode="auto">
                <a:xfrm>
                  <a:off x="14495" y="1899"/>
                  <a:ext cx="5" cy="50"/>
                </a:xfrm>
                <a:custGeom>
                  <a:avLst/>
                  <a:gdLst>
                    <a:gd name="T0" fmla="*/ 1 w 2"/>
                    <a:gd name="T1" fmla="*/ 13 h 21"/>
                    <a:gd name="T2" fmla="*/ 1 w 2"/>
                    <a:gd name="T3" fmla="*/ 0 h 21"/>
                    <a:gd name="T4" fmla="*/ 0 w 2"/>
                    <a:gd name="T5" fmla="*/ 0 h 21"/>
                    <a:gd name="T6" fmla="*/ 0 w 2"/>
                    <a:gd name="T7" fmla="*/ 21 h 21"/>
                    <a:gd name="T8" fmla="*/ 2 w 2"/>
                    <a:gd name="T9" fmla="*/ 15 h 21"/>
                    <a:gd name="T10" fmla="*/ 1 w 2"/>
                    <a:gd name="T11" fmla="*/ 13 h 21"/>
                  </a:gdLst>
                  <a:ahLst/>
                  <a:cxnLst>
                    <a:cxn ang="0">
                      <a:pos x="T0" y="T1"/>
                    </a:cxn>
                    <a:cxn ang="0">
                      <a:pos x="T2" y="T3"/>
                    </a:cxn>
                    <a:cxn ang="0">
                      <a:pos x="T4" y="T5"/>
                    </a:cxn>
                    <a:cxn ang="0">
                      <a:pos x="T6" y="T7"/>
                    </a:cxn>
                    <a:cxn ang="0">
                      <a:pos x="T8" y="T9"/>
                    </a:cxn>
                    <a:cxn ang="0">
                      <a:pos x="T10" y="T11"/>
                    </a:cxn>
                  </a:cxnLst>
                  <a:rect l="0" t="0" r="r" b="b"/>
                  <a:pathLst>
                    <a:path w="2" h="21">
                      <a:moveTo>
                        <a:pt x="1" y="13"/>
                      </a:moveTo>
                      <a:cubicBezTo>
                        <a:pt x="1" y="12"/>
                        <a:pt x="1" y="0"/>
                        <a:pt x="1" y="0"/>
                      </a:cubicBezTo>
                      <a:cubicBezTo>
                        <a:pt x="0" y="0"/>
                        <a:pt x="0" y="0"/>
                        <a:pt x="0" y="0"/>
                      </a:cubicBezTo>
                      <a:cubicBezTo>
                        <a:pt x="0" y="0"/>
                        <a:pt x="0" y="11"/>
                        <a:pt x="0" y="21"/>
                      </a:cubicBezTo>
                      <a:cubicBezTo>
                        <a:pt x="0" y="19"/>
                        <a:pt x="1" y="17"/>
                        <a:pt x="2" y="15"/>
                      </a:cubicBezTo>
                      <a:cubicBezTo>
                        <a:pt x="1" y="15"/>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5" name="Freeform 236"/>
                <p:cNvSpPr>
                  <a:spLocks/>
                </p:cNvSpPr>
                <p:nvPr/>
              </p:nvSpPr>
              <p:spPr bwMode="auto">
                <a:xfrm>
                  <a:off x="14479" y="1935"/>
                  <a:ext cx="2" cy="50"/>
                </a:xfrm>
                <a:custGeom>
                  <a:avLst/>
                  <a:gdLst>
                    <a:gd name="T0" fmla="*/ 0 w 1"/>
                    <a:gd name="T1" fmla="*/ 0 h 21"/>
                    <a:gd name="T2" fmla="*/ 0 w 1"/>
                    <a:gd name="T3" fmla="*/ 21 h 21"/>
                    <a:gd name="T4" fmla="*/ 1 w 1"/>
                    <a:gd name="T5" fmla="*/ 18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6"/>
                        <a:pt x="0" y="21"/>
                      </a:cubicBezTo>
                      <a:cubicBezTo>
                        <a:pt x="0" y="20"/>
                        <a:pt x="1" y="19"/>
                        <a:pt x="1" y="18"/>
                      </a:cubicBezTo>
                      <a:cubicBezTo>
                        <a:pt x="1" y="1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6" name="Freeform 237"/>
                <p:cNvSpPr>
                  <a:spLocks/>
                </p:cNvSpPr>
                <p:nvPr/>
              </p:nvSpPr>
              <p:spPr bwMode="auto">
                <a:xfrm>
                  <a:off x="12574" y="877"/>
                  <a:ext cx="2" cy="69"/>
                </a:xfrm>
                <a:custGeom>
                  <a:avLst/>
                  <a:gdLst>
                    <a:gd name="T0" fmla="*/ 1 w 1"/>
                    <a:gd name="T1" fmla="*/ 0 h 29"/>
                    <a:gd name="T2" fmla="*/ 1 w 1"/>
                    <a:gd name="T3" fmla="*/ 29 h 29"/>
                    <a:gd name="T4" fmla="*/ 1 w 1"/>
                    <a:gd name="T5" fmla="*/ 0 h 29"/>
                    <a:gd name="T6" fmla="*/ 1 w 1"/>
                    <a:gd name="T7" fmla="*/ 0 h 29"/>
                  </a:gdLst>
                  <a:ahLst/>
                  <a:cxnLst>
                    <a:cxn ang="0">
                      <a:pos x="T0" y="T1"/>
                    </a:cxn>
                    <a:cxn ang="0">
                      <a:pos x="T2" y="T3"/>
                    </a:cxn>
                    <a:cxn ang="0">
                      <a:pos x="T4" y="T5"/>
                    </a:cxn>
                    <a:cxn ang="0">
                      <a:pos x="T6" y="T7"/>
                    </a:cxn>
                  </a:cxnLst>
                  <a:rect l="0" t="0" r="r" b="b"/>
                  <a:pathLst>
                    <a:path w="1" h="29">
                      <a:moveTo>
                        <a:pt x="1" y="0"/>
                      </a:moveTo>
                      <a:cubicBezTo>
                        <a:pt x="0" y="9"/>
                        <a:pt x="1" y="19"/>
                        <a:pt x="1" y="29"/>
                      </a:cubicBezTo>
                      <a:cubicBezTo>
                        <a:pt x="1" y="20"/>
                        <a:pt x="1" y="5"/>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7" name="Freeform 238"/>
                <p:cNvSpPr>
                  <a:spLocks/>
                </p:cNvSpPr>
                <p:nvPr/>
              </p:nvSpPr>
              <p:spPr bwMode="auto">
                <a:xfrm>
                  <a:off x="14493" y="180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8" name="Freeform 239"/>
                <p:cNvSpPr>
                  <a:spLocks/>
                </p:cNvSpPr>
                <p:nvPr/>
              </p:nvSpPr>
              <p:spPr bwMode="auto">
                <a:xfrm>
                  <a:off x="14498" y="1459"/>
                  <a:ext cx="2" cy="5"/>
                </a:xfrm>
                <a:custGeom>
                  <a:avLst/>
                  <a:gdLst>
                    <a:gd name="T0" fmla="*/ 0 w 1"/>
                    <a:gd name="T1" fmla="*/ 0 h 2"/>
                    <a:gd name="T2" fmla="*/ 0 w 1"/>
                    <a:gd name="T3" fmla="*/ 2 h 2"/>
                    <a:gd name="T4" fmla="*/ 1 w 1"/>
                    <a:gd name="T5" fmla="*/ 1 h 2"/>
                    <a:gd name="T6" fmla="*/ 1 w 1"/>
                    <a:gd name="T7" fmla="*/ 1 h 2"/>
                    <a:gd name="T8" fmla="*/ 1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1"/>
                        <a:pt x="0" y="2"/>
                      </a:cubicBezTo>
                      <a:cubicBezTo>
                        <a:pt x="0" y="1"/>
                        <a:pt x="0" y="1"/>
                        <a:pt x="1" y="1"/>
                      </a:cubicBezTo>
                      <a:cubicBezTo>
                        <a:pt x="1"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29" name="Freeform 240"/>
                <p:cNvSpPr>
                  <a:spLocks/>
                </p:cNvSpPr>
                <p:nvPr/>
              </p:nvSpPr>
              <p:spPr bwMode="auto">
                <a:xfrm>
                  <a:off x="13490" y="2191"/>
                  <a:ext cx="2" cy="23"/>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9"/>
                      </a:cubicBezTo>
                      <a:cubicBezTo>
                        <a:pt x="0" y="9"/>
                        <a:pt x="0" y="9"/>
                        <a:pt x="1" y="10"/>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0" name="Freeform 241"/>
                <p:cNvSpPr>
                  <a:spLocks/>
                </p:cNvSpPr>
                <p:nvPr/>
              </p:nvSpPr>
              <p:spPr bwMode="auto">
                <a:xfrm>
                  <a:off x="13620" y="2191"/>
                  <a:ext cx="2" cy="9"/>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1" name="Freeform 242"/>
                <p:cNvSpPr>
                  <a:spLocks/>
                </p:cNvSpPr>
                <p:nvPr/>
              </p:nvSpPr>
              <p:spPr bwMode="auto">
                <a:xfrm>
                  <a:off x="12276" y="1310"/>
                  <a:ext cx="9" cy="17"/>
                </a:xfrm>
                <a:custGeom>
                  <a:avLst/>
                  <a:gdLst>
                    <a:gd name="T0" fmla="*/ 0 w 4"/>
                    <a:gd name="T1" fmla="*/ 0 h 7"/>
                    <a:gd name="T2" fmla="*/ 1 w 4"/>
                    <a:gd name="T3" fmla="*/ 1 h 7"/>
                    <a:gd name="T4" fmla="*/ 4 w 4"/>
                    <a:gd name="T5" fmla="*/ 7 h 7"/>
                    <a:gd name="T6" fmla="*/ 1 w 4"/>
                    <a:gd name="T7" fmla="*/ 0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0"/>
                        <a:pt x="0" y="0"/>
                        <a:pt x="1" y="1"/>
                      </a:cubicBezTo>
                      <a:cubicBezTo>
                        <a:pt x="1" y="3"/>
                        <a:pt x="2" y="5"/>
                        <a:pt x="4" y="7"/>
                      </a:cubicBezTo>
                      <a:cubicBezTo>
                        <a:pt x="3" y="4"/>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2" name="Freeform 243"/>
                <p:cNvSpPr>
                  <a:spLocks/>
                </p:cNvSpPr>
                <p:nvPr/>
              </p:nvSpPr>
              <p:spPr bwMode="auto">
                <a:xfrm>
                  <a:off x="13651" y="2191"/>
                  <a:ext cx="4" cy="11"/>
                </a:xfrm>
                <a:custGeom>
                  <a:avLst/>
                  <a:gdLst>
                    <a:gd name="T0" fmla="*/ 0 w 2"/>
                    <a:gd name="T1" fmla="*/ 0 h 5"/>
                    <a:gd name="T2" fmla="*/ 0 w 2"/>
                    <a:gd name="T3" fmla="*/ 5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2"/>
                        <a:pt x="0" y="5"/>
                      </a:cubicBezTo>
                      <a:cubicBezTo>
                        <a:pt x="1" y="5"/>
                        <a:pt x="1" y="5"/>
                        <a:pt x="2" y="5"/>
                      </a:cubicBezTo>
                      <a:cubicBezTo>
                        <a:pt x="2" y="2"/>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3" name="Freeform 244"/>
                <p:cNvSpPr>
                  <a:spLocks/>
                </p:cNvSpPr>
                <p:nvPr/>
              </p:nvSpPr>
              <p:spPr bwMode="auto">
                <a:xfrm>
                  <a:off x="13712" y="2188"/>
                  <a:ext cx="5" cy="10"/>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3"/>
                        <a:pt x="1"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4" name="Freeform 245"/>
                <p:cNvSpPr>
                  <a:spLocks/>
                </p:cNvSpPr>
                <p:nvPr/>
              </p:nvSpPr>
              <p:spPr bwMode="auto">
                <a:xfrm>
                  <a:off x="13681" y="2188"/>
                  <a:ext cx="7" cy="19"/>
                </a:xfrm>
                <a:custGeom>
                  <a:avLst/>
                  <a:gdLst>
                    <a:gd name="T0" fmla="*/ 2 w 3"/>
                    <a:gd name="T1" fmla="*/ 0 h 8"/>
                    <a:gd name="T2" fmla="*/ 0 w 3"/>
                    <a:gd name="T3" fmla="*/ 8 h 8"/>
                    <a:gd name="T4" fmla="*/ 1 w 3"/>
                    <a:gd name="T5" fmla="*/ 8 h 8"/>
                    <a:gd name="T6" fmla="*/ 3 w 3"/>
                    <a:gd name="T7" fmla="*/ 0 h 8"/>
                    <a:gd name="T8" fmla="*/ 2 w 3"/>
                    <a:gd name="T9" fmla="*/ 0 h 8"/>
                  </a:gdLst>
                  <a:ahLst/>
                  <a:cxnLst>
                    <a:cxn ang="0">
                      <a:pos x="T0" y="T1"/>
                    </a:cxn>
                    <a:cxn ang="0">
                      <a:pos x="T2" y="T3"/>
                    </a:cxn>
                    <a:cxn ang="0">
                      <a:pos x="T4" y="T5"/>
                    </a:cxn>
                    <a:cxn ang="0">
                      <a:pos x="T6" y="T7"/>
                    </a:cxn>
                    <a:cxn ang="0">
                      <a:pos x="T8" y="T9"/>
                    </a:cxn>
                  </a:cxnLst>
                  <a:rect l="0" t="0" r="r" b="b"/>
                  <a:pathLst>
                    <a:path w="3" h="8">
                      <a:moveTo>
                        <a:pt x="2" y="0"/>
                      </a:moveTo>
                      <a:cubicBezTo>
                        <a:pt x="2" y="0"/>
                        <a:pt x="1" y="4"/>
                        <a:pt x="0" y="8"/>
                      </a:cubicBezTo>
                      <a:cubicBezTo>
                        <a:pt x="0" y="8"/>
                        <a:pt x="0" y="8"/>
                        <a:pt x="1" y="8"/>
                      </a:cubicBezTo>
                      <a:cubicBezTo>
                        <a:pt x="2" y="6"/>
                        <a:pt x="2" y="3"/>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5" name="Freeform 246"/>
                <p:cNvSpPr>
                  <a:spLocks/>
                </p:cNvSpPr>
                <p:nvPr/>
              </p:nvSpPr>
              <p:spPr bwMode="auto">
                <a:xfrm>
                  <a:off x="13584" y="2188"/>
                  <a:ext cx="26" cy="66"/>
                </a:xfrm>
                <a:custGeom>
                  <a:avLst/>
                  <a:gdLst>
                    <a:gd name="T0" fmla="*/ 4 w 11"/>
                    <a:gd name="T1" fmla="*/ 13 h 28"/>
                    <a:gd name="T2" fmla="*/ 1 w 11"/>
                    <a:gd name="T3" fmla="*/ 0 h 28"/>
                    <a:gd name="T4" fmla="*/ 0 w 11"/>
                    <a:gd name="T5" fmla="*/ 0 h 28"/>
                    <a:gd name="T6" fmla="*/ 6 w 11"/>
                    <a:gd name="T7" fmla="*/ 22 h 28"/>
                    <a:gd name="T8" fmla="*/ 0 w 11"/>
                    <a:gd name="T9" fmla="*/ 22 h 28"/>
                    <a:gd name="T10" fmla="*/ 0 w 11"/>
                    <a:gd name="T11" fmla="*/ 28 h 28"/>
                    <a:gd name="T12" fmla="*/ 11 w 11"/>
                    <a:gd name="T13" fmla="*/ 24 h 28"/>
                    <a:gd name="T14" fmla="*/ 5 w 11"/>
                    <a:gd name="T15" fmla="*/ 14 h 28"/>
                    <a:gd name="T16" fmla="*/ 5 w 11"/>
                    <a:gd name="T17" fmla="*/ 14 h 28"/>
                    <a:gd name="T18" fmla="*/ 4 w 11"/>
                    <a:gd name="T1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4" y="13"/>
                      </a:moveTo>
                      <a:cubicBezTo>
                        <a:pt x="4" y="12"/>
                        <a:pt x="1" y="0"/>
                        <a:pt x="1" y="0"/>
                      </a:cubicBezTo>
                      <a:cubicBezTo>
                        <a:pt x="1" y="0"/>
                        <a:pt x="1" y="0"/>
                        <a:pt x="0" y="0"/>
                      </a:cubicBezTo>
                      <a:cubicBezTo>
                        <a:pt x="0" y="0"/>
                        <a:pt x="0" y="0"/>
                        <a:pt x="6" y="22"/>
                      </a:cubicBezTo>
                      <a:cubicBezTo>
                        <a:pt x="6" y="22"/>
                        <a:pt x="6" y="22"/>
                        <a:pt x="0" y="22"/>
                      </a:cubicBezTo>
                      <a:cubicBezTo>
                        <a:pt x="0" y="24"/>
                        <a:pt x="0" y="26"/>
                        <a:pt x="0" y="28"/>
                      </a:cubicBezTo>
                      <a:cubicBezTo>
                        <a:pt x="4" y="28"/>
                        <a:pt x="7" y="27"/>
                        <a:pt x="11" y="24"/>
                      </a:cubicBezTo>
                      <a:cubicBezTo>
                        <a:pt x="9" y="22"/>
                        <a:pt x="7" y="17"/>
                        <a:pt x="5" y="14"/>
                      </a:cubicBezTo>
                      <a:cubicBezTo>
                        <a:pt x="5" y="14"/>
                        <a:pt x="5" y="14"/>
                        <a:pt x="5" y="14"/>
                      </a:cubicBezTo>
                      <a:cubicBezTo>
                        <a:pt x="5" y="14"/>
                        <a:pt x="5"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6" name="Freeform 247"/>
                <p:cNvSpPr>
                  <a:spLocks/>
                </p:cNvSpPr>
                <p:nvPr/>
              </p:nvSpPr>
              <p:spPr bwMode="auto">
                <a:xfrm>
                  <a:off x="13570" y="2240"/>
                  <a:ext cx="2"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1" y="5"/>
                        <a:pt x="1" y="5"/>
                        <a:pt x="1" y="6"/>
                      </a:cubicBezTo>
                      <a:cubicBezTo>
                        <a:pt x="1" y="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7" name="Freeform 248"/>
                <p:cNvSpPr>
                  <a:spLocks/>
                </p:cNvSpPr>
                <p:nvPr/>
              </p:nvSpPr>
              <p:spPr bwMode="auto">
                <a:xfrm>
                  <a:off x="12330" y="1350"/>
                  <a:ext cx="2" cy="48"/>
                </a:xfrm>
                <a:custGeom>
                  <a:avLst/>
                  <a:gdLst>
                    <a:gd name="T0" fmla="*/ 0 w 1"/>
                    <a:gd name="T1" fmla="*/ 0 h 20"/>
                    <a:gd name="T2" fmla="*/ 0 w 1"/>
                    <a:gd name="T3" fmla="*/ 19 h 20"/>
                    <a:gd name="T4" fmla="*/ 1 w 1"/>
                    <a:gd name="T5" fmla="*/ 20 h 20"/>
                    <a:gd name="T6" fmla="*/ 1 w 1"/>
                    <a:gd name="T7" fmla="*/ 0 h 20"/>
                    <a:gd name="T8" fmla="*/ 0 w 1"/>
                    <a:gd name="T9" fmla="*/ 0 h 20"/>
                  </a:gdLst>
                  <a:ahLst/>
                  <a:cxnLst>
                    <a:cxn ang="0">
                      <a:pos x="T0" y="T1"/>
                    </a:cxn>
                    <a:cxn ang="0">
                      <a:pos x="T2" y="T3"/>
                    </a:cxn>
                    <a:cxn ang="0">
                      <a:pos x="T4" y="T5"/>
                    </a:cxn>
                    <a:cxn ang="0">
                      <a:pos x="T6" y="T7"/>
                    </a:cxn>
                    <a:cxn ang="0">
                      <a:pos x="T8" y="T9"/>
                    </a:cxn>
                  </a:cxnLst>
                  <a:rect l="0" t="0" r="r" b="b"/>
                  <a:pathLst>
                    <a:path w="1" h="20">
                      <a:moveTo>
                        <a:pt x="0" y="0"/>
                      </a:moveTo>
                      <a:cubicBezTo>
                        <a:pt x="0" y="0"/>
                        <a:pt x="0" y="13"/>
                        <a:pt x="0" y="19"/>
                      </a:cubicBezTo>
                      <a:cubicBezTo>
                        <a:pt x="0" y="19"/>
                        <a:pt x="0" y="19"/>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8" name="Freeform 249"/>
                <p:cNvSpPr>
                  <a:spLocks/>
                </p:cNvSpPr>
                <p:nvPr/>
              </p:nvSpPr>
              <p:spPr bwMode="auto">
                <a:xfrm>
                  <a:off x="13830" y="2240"/>
                  <a:ext cx="3" cy="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39" name="Freeform 250"/>
                <p:cNvSpPr>
                  <a:spLocks/>
                </p:cNvSpPr>
                <p:nvPr/>
              </p:nvSpPr>
              <p:spPr bwMode="auto">
                <a:xfrm>
                  <a:off x="14093" y="2240"/>
                  <a:ext cx="2" cy="10"/>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4"/>
                      </a:cubicBezTo>
                      <a:cubicBezTo>
                        <a:pt x="0" y="3"/>
                        <a:pt x="0" y="3"/>
                        <a:pt x="1"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0" name="Freeform 251"/>
                <p:cNvSpPr>
                  <a:spLocks/>
                </p:cNvSpPr>
                <p:nvPr/>
              </p:nvSpPr>
              <p:spPr bwMode="auto">
                <a:xfrm>
                  <a:off x="14233" y="2188"/>
                  <a:ext cx="9" cy="26"/>
                </a:xfrm>
                <a:custGeom>
                  <a:avLst/>
                  <a:gdLst>
                    <a:gd name="T0" fmla="*/ 0 w 4"/>
                    <a:gd name="T1" fmla="*/ 0 h 11"/>
                    <a:gd name="T2" fmla="*/ 3 w 4"/>
                    <a:gd name="T3" fmla="*/ 11 h 11"/>
                    <a:gd name="T4" fmla="*/ 4 w 4"/>
                    <a:gd name="T5" fmla="*/ 10 h 11"/>
                    <a:gd name="T6" fmla="*/ 1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cubicBezTo>
                        <a:pt x="0" y="0"/>
                        <a:pt x="0" y="0"/>
                        <a:pt x="3" y="11"/>
                      </a:cubicBezTo>
                      <a:cubicBezTo>
                        <a:pt x="4"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1" name="Freeform 252"/>
                <p:cNvSpPr>
                  <a:spLocks/>
                </p:cNvSpPr>
                <p:nvPr/>
              </p:nvSpPr>
              <p:spPr bwMode="auto">
                <a:xfrm>
                  <a:off x="14157" y="2226"/>
                  <a:ext cx="2" cy="9"/>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3"/>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2" name="Freeform 253"/>
                <p:cNvSpPr>
                  <a:spLocks/>
                </p:cNvSpPr>
                <p:nvPr/>
              </p:nvSpPr>
              <p:spPr bwMode="auto">
                <a:xfrm>
                  <a:off x="14271" y="2191"/>
                  <a:ext cx="2" cy="11"/>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3"/>
                        <a:pt x="0" y="5"/>
                      </a:cubicBezTo>
                      <a:cubicBezTo>
                        <a:pt x="0" y="5"/>
                        <a:pt x="1"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3" name="Freeform 254"/>
                <p:cNvSpPr>
                  <a:spLocks/>
                </p:cNvSpPr>
                <p:nvPr/>
              </p:nvSpPr>
              <p:spPr bwMode="auto">
                <a:xfrm>
                  <a:off x="12411" y="1459"/>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4" name="Freeform 255"/>
                <p:cNvSpPr>
                  <a:spLocks/>
                </p:cNvSpPr>
                <p:nvPr/>
              </p:nvSpPr>
              <p:spPr bwMode="auto">
                <a:xfrm>
                  <a:off x="14027" y="2226"/>
                  <a:ext cx="2" cy="35"/>
                </a:xfrm>
                <a:custGeom>
                  <a:avLst/>
                  <a:gdLst>
                    <a:gd name="T0" fmla="*/ 0 w 1"/>
                    <a:gd name="T1" fmla="*/ 0 h 15"/>
                    <a:gd name="T2" fmla="*/ 0 w 1"/>
                    <a:gd name="T3" fmla="*/ 15 h 15"/>
                    <a:gd name="T4" fmla="*/ 1 w 1"/>
                    <a:gd name="T5" fmla="*/ 15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5"/>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5" name="Freeform 256"/>
                <p:cNvSpPr>
                  <a:spLocks/>
                </p:cNvSpPr>
                <p:nvPr/>
              </p:nvSpPr>
              <p:spPr bwMode="auto">
                <a:xfrm>
                  <a:off x="13804" y="2188"/>
                  <a:ext cx="17" cy="38"/>
                </a:xfrm>
                <a:custGeom>
                  <a:avLst/>
                  <a:gdLst>
                    <a:gd name="T0" fmla="*/ 5 w 7"/>
                    <a:gd name="T1" fmla="*/ 0 h 16"/>
                    <a:gd name="T2" fmla="*/ 2 w 7"/>
                    <a:gd name="T3" fmla="*/ 13 h 16"/>
                    <a:gd name="T4" fmla="*/ 0 w 7"/>
                    <a:gd name="T5" fmla="*/ 14 h 16"/>
                    <a:gd name="T6" fmla="*/ 2 w 7"/>
                    <a:gd name="T7" fmla="*/ 16 h 16"/>
                    <a:gd name="T8" fmla="*/ 7 w 7"/>
                    <a:gd name="T9" fmla="*/ 0 h 16"/>
                    <a:gd name="T10" fmla="*/ 5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5" y="0"/>
                      </a:moveTo>
                      <a:cubicBezTo>
                        <a:pt x="5" y="0"/>
                        <a:pt x="2" y="12"/>
                        <a:pt x="2" y="13"/>
                      </a:cubicBezTo>
                      <a:cubicBezTo>
                        <a:pt x="1" y="14"/>
                        <a:pt x="1" y="14"/>
                        <a:pt x="0" y="14"/>
                      </a:cubicBezTo>
                      <a:cubicBezTo>
                        <a:pt x="1" y="15"/>
                        <a:pt x="1" y="16"/>
                        <a:pt x="2" y="16"/>
                      </a:cubicBezTo>
                      <a:cubicBezTo>
                        <a:pt x="3" y="13"/>
                        <a:pt x="4" y="8"/>
                        <a:pt x="7" y="0"/>
                      </a:cubicBezTo>
                      <a:cubicBezTo>
                        <a:pt x="7" y="0"/>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6" name="Freeform 257"/>
                <p:cNvSpPr>
                  <a:spLocks/>
                </p:cNvSpPr>
                <p:nvPr/>
              </p:nvSpPr>
              <p:spPr bwMode="auto">
                <a:xfrm>
                  <a:off x="13894" y="2226"/>
                  <a:ext cx="5" cy="40"/>
                </a:xfrm>
                <a:custGeom>
                  <a:avLst/>
                  <a:gdLst>
                    <a:gd name="T0" fmla="*/ 0 w 2"/>
                    <a:gd name="T1" fmla="*/ 0 h 17"/>
                    <a:gd name="T2" fmla="*/ 0 w 2"/>
                    <a:gd name="T3" fmla="*/ 17 h 17"/>
                    <a:gd name="T4" fmla="*/ 2 w 2"/>
                    <a:gd name="T5" fmla="*/ 17 h 17"/>
                    <a:gd name="T6" fmla="*/ 2 w 2"/>
                    <a:gd name="T7" fmla="*/ 0 h 17"/>
                    <a:gd name="T8" fmla="*/ 0 w 2"/>
                    <a:gd name="T9" fmla="*/ 0 h 17"/>
                  </a:gdLst>
                  <a:ahLst/>
                  <a:cxnLst>
                    <a:cxn ang="0">
                      <a:pos x="T0" y="T1"/>
                    </a:cxn>
                    <a:cxn ang="0">
                      <a:pos x="T2" y="T3"/>
                    </a:cxn>
                    <a:cxn ang="0">
                      <a:pos x="T4" y="T5"/>
                    </a:cxn>
                    <a:cxn ang="0">
                      <a:pos x="T6" y="T7"/>
                    </a:cxn>
                    <a:cxn ang="0">
                      <a:pos x="T8" y="T9"/>
                    </a:cxn>
                  </a:cxnLst>
                  <a:rect l="0" t="0" r="r" b="b"/>
                  <a:pathLst>
                    <a:path w="2" h="17">
                      <a:moveTo>
                        <a:pt x="0" y="0"/>
                      </a:moveTo>
                      <a:cubicBezTo>
                        <a:pt x="0" y="0"/>
                        <a:pt x="0" y="10"/>
                        <a:pt x="0" y="17"/>
                      </a:cubicBezTo>
                      <a:cubicBezTo>
                        <a:pt x="1" y="17"/>
                        <a:pt x="1" y="17"/>
                        <a:pt x="2" y="17"/>
                      </a:cubicBezTo>
                      <a:cubicBezTo>
                        <a:pt x="2" y="1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7" name="Freeform 258"/>
                <p:cNvSpPr>
                  <a:spLocks/>
                </p:cNvSpPr>
                <p:nvPr/>
              </p:nvSpPr>
              <p:spPr bwMode="auto">
                <a:xfrm>
                  <a:off x="14415" y="1350"/>
                  <a:ext cx="2" cy="34"/>
                </a:xfrm>
                <a:custGeom>
                  <a:avLst/>
                  <a:gdLst>
                    <a:gd name="T0" fmla="*/ 1 w 1"/>
                    <a:gd name="T1" fmla="*/ 0 h 14"/>
                    <a:gd name="T2" fmla="*/ 0 w 1"/>
                    <a:gd name="T3" fmla="*/ 0 h 14"/>
                    <a:gd name="T4" fmla="*/ 0 w 1"/>
                    <a:gd name="T5" fmla="*/ 14 h 14"/>
                    <a:gd name="T6" fmla="*/ 1 w 1"/>
                    <a:gd name="T7" fmla="*/ 13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0"/>
                        <a:pt x="0" y="0"/>
                        <a:pt x="0" y="0"/>
                      </a:cubicBezTo>
                      <a:cubicBezTo>
                        <a:pt x="0" y="0"/>
                        <a:pt x="0" y="8"/>
                        <a:pt x="0" y="14"/>
                      </a:cubicBezTo>
                      <a:cubicBezTo>
                        <a:pt x="1" y="14"/>
                        <a:pt x="1" y="13"/>
                        <a:pt x="1" y="13"/>
                      </a:cubicBezTo>
                      <a:cubicBezTo>
                        <a:pt x="1" y="7"/>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8" name="Freeform 259"/>
                <p:cNvSpPr>
                  <a:spLocks/>
                </p:cNvSpPr>
                <p:nvPr/>
              </p:nvSpPr>
              <p:spPr bwMode="auto">
                <a:xfrm>
                  <a:off x="12439" y="1457"/>
                  <a:ext cx="12" cy="31"/>
                </a:xfrm>
                <a:custGeom>
                  <a:avLst/>
                  <a:gdLst>
                    <a:gd name="T0" fmla="*/ 4 w 5"/>
                    <a:gd name="T1" fmla="*/ 0 h 13"/>
                    <a:gd name="T2" fmla="*/ 0 w 5"/>
                    <a:gd name="T3" fmla="*/ 13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10"/>
                        <a:pt x="0" y="13"/>
                      </a:cubicBezTo>
                      <a:cubicBezTo>
                        <a:pt x="0" y="13"/>
                        <a:pt x="1" y="13"/>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49" name="Freeform 260"/>
                <p:cNvSpPr>
                  <a:spLocks/>
                </p:cNvSpPr>
                <p:nvPr/>
              </p:nvSpPr>
              <p:spPr bwMode="auto">
                <a:xfrm>
                  <a:off x="12929"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0" name="Freeform 261"/>
                <p:cNvSpPr>
                  <a:spLocks/>
                </p:cNvSpPr>
                <p:nvPr/>
              </p:nvSpPr>
              <p:spPr bwMode="auto">
                <a:xfrm>
                  <a:off x="12898"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1" name="Freeform 262"/>
                <p:cNvSpPr>
                  <a:spLocks/>
                </p:cNvSpPr>
                <p:nvPr/>
              </p:nvSpPr>
              <p:spPr bwMode="auto">
                <a:xfrm>
                  <a:off x="12860" y="1897"/>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2"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2" name="Freeform 263"/>
                <p:cNvSpPr>
                  <a:spLocks/>
                </p:cNvSpPr>
                <p:nvPr/>
              </p:nvSpPr>
              <p:spPr bwMode="auto">
                <a:xfrm>
                  <a:off x="13123" y="1897"/>
                  <a:ext cx="9" cy="24"/>
                </a:xfrm>
                <a:custGeom>
                  <a:avLst/>
                  <a:gdLst>
                    <a:gd name="T0" fmla="*/ 0 w 4"/>
                    <a:gd name="T1" fmla="*/ 0 h 10"/>
                    <a:gd name="T2" fmla="*/ 3 w 4"/>
                    <a:gd name="T3" fmla="*/ 10 h 10"/>
                    <a:gd name="T4" fmla="*/ 4 w 4"/>
                    <a:gd name="T5" fmla="*/ 10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3" name="Freeform 264"/>
                <p:cNvSpPr>
                  <a:spLocks/>
                </p:cNvSpPr>
                <p:nvPr/>
              </p:nvSpPr>
              <p:spPr bwMode="auto">
                <a:xfrm>
                  <a:off x="13028" y="1899"/>
                  <a:ext cx="5" cy="19"/>
                </a:xfrm>
                <a:custGeom>
                  <a:avLst/>
                  <a:gdLst>
                    <a:gd name="T0" fmla="*/ 0 w 2"/>
                    <a:gd name="T1" fmla="*/ 0 h 8"/>
                    <a:gd name="T2" fmla="*/ 0 w 2"/>
                    <a:gd name="T3" fmla="*/ 7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4"/>
                        <a:pt x="0" y="7"/>
                      </a:cubicBezTo>
                      <a:cubicBezTo>
                        <a:pt x="1" y="7"/>
                        <a:pt x="1" y="8"/>
                        <a:pt x="2" y="8"/>
                      </a:cubicBezTo>
                      <a:cubicBezTo>
                        <a:pt x="2" y="3"/>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4" name="Freeform 265"/>
                <p:cNvSpPr>
                  <a:spLocks/>
                </p:cNvSpPr>
                <p:nvPr/>
              </p:nvSpPr>
              <p:spPr bwMode="auto">
                <a:xfrm>
                  <a:off x="13090" y="1897"/>
                  <a:ext cx="12" cy="26"/>
                </a:xfrm>
                <a:custGeom>
                  <a:avLst/>
                  <a:gdLst>
                    <a:gd name="T0" fmla="*/ 3 w 5"/>
                    <a:gd name="T1" fmla="*/ 0 h 11"/>
                    <a:gd name="T2" fmla="*/ 0 w 5"/>
                    <a:gd name="T3" fmla="*/ 11 h 11"/>
                    <a:gd name="T4" fmla="*/ 1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cubicBezTo>
                        <a:pt x="3" y="0"/>
                        <a:pt x="1" y="8"/>
                        <a:pt x="0" y="11"/>
                      </a:cubicBezTo>
                      <a:cubicBezTo>
                        <a:pt x="1" y="11"/>
                        <a:pt x="1" y="11"/>
                        <a:pt x="1" y="11"/>
                      </a:cubicBezTo>
                      <a:cubicBezTo>
                        <a:pt x="2" y="8"/>
                        <a:pt x="3" y="5"/>
                        <a:pt x="5" y="0"/>
                      </a:cubicBezTo>
                      <a:cubicBezTo>
                        <a:pt x="5"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5" name="Freeform 266"/>
                <p:cNvSpPr>
                  <a:spLocks/>
                </p:cNvSpPr>
                <p:nvPr/>
              </p:nvSpPr>
              <p:spPr bwMode="auto">
                <a:xfrm>
                  <a:off x="12993" y="1897"/>
                  <a:ext cx="7" cy="17"/>
                </a:xfrm>
                <a:custGeom>
                  <a:avLst/>
                  <a:gdLst>
                    <a:gd name="T0" fmla="*/ 0 w 3"/>
                    <a:gd name="T1" fmla="*/ 0 h 7"/>
                    <a:gd name="T2" fmla="*/ 2 w 3"/>
                    <a:gd name="T3" fmla="*/ 6 h 7"/>
                    <a:gd name="T4" fmla="*/ 3 w 3"/>
                    <a:gd name="T5" fmla="*/ 7 h 7"/>
                    <a:gd name="T6" fmla="*/ 1 w 3"/>
                    <a:gd name="T7" fmla="*/ 0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2" y="6"/>
                      </a:cubicBezTo>
                      <a:cubicBezTo>
                        <a:pt x="2" y="6"/>
                        <a:pt x="2" y="7"/>
                        <a:pt x="3" y="7"/>
                      </a:cubicBezTo>
                      <a:cubicBezTo>
                        <a:pt x="2"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6" name="Freeform 267"/>
                <p:cNvSpPr>
                  <a:spLocks/>
                </p:cNvSpPr>
                <p:nvPr/>
              </p:nvSpPr>
              <p:spPr bwMode="auto">
                <a:xfrm>
                  <a:off x="12964" y="1897"/>
                  <a:ext cx="5" cy="12"/>
                </a:xfrm>
                <a:custGeom>
                  <a:avLst/>
                  <a:gdLst>
                    <a:gd name="T0" fmla="*/ 1 w 2"/>
                    <a:gd name="T1" fmla="*/ 0 h 5"/>
                    <a:gd name="T2" fmla="*/ 0 w 2"/>
                    <a:gd name="T3" fmla="*/ 5 h 5"/>
                    <a:gd name="T4" fmla="*/ 1 w 2"/>
                    <a:gd name="T5" fmla="*/ 5 h 5"/>
                    <a:gd name="T6" fmla="*/ 2 w 2"/>
                    <a:gd name="T7" fmla="*/ 0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0" y="2"/>
                        <a:pt x="0" y="5"/>
                      </a:cubicBezTo>
                      <a:cubicBezTo>
                        <a:pt x="0" y="5"/>
                        <a:pt x="0" y="5"/>
                        <a:pt x="1" y="5"/>
                      </a:cubicBezTo>
                      <a:cubicBezTo>
                        <a:pt x="1" y="4"/>
                        <a:pt x="2" y="2"/>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7" name="Freeform 268"/>
                <p:cNvSpPr>
                  <a:spLocks/>
                </p:cNvSpPr>
                <p:nvPr/>
              </p:nvSpPr>
              <p:spPr bwMode="auto">
                <a:xfrm>
                  <a:off x="12605" y="1753"/>
                  <a:ext cx="2" cy="4"/>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8" name="Freeform 269"/>
                <p:cNvSpPr>
                  <a:spLocks/>
                </p:cNvSpPr>
                <p:nvPr/>
              </p:nvSpPr>
              <p:spPr bwMode="auto">
                <a:xfrm>
                  <a:off x="12460" y="1509"/>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2"/>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59" name="Freeform 270"/>
                <p:cNvSpPr>
                  <a:spLocks/>
                </p:cNvSpPr>
                <p:nvPr/>
              </p:nvSpPr>
              <p:spPr bwMode="auto">
                <a:xfrm>
                  <a:off x="13061" y="1899"/>
                  <a:ext cx="3"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9"/>
                      </a:cubicBezTo>
                      <a:cubicBezTo>
                        <a:pt x="0" y="9"/>
                        <a:pt x="0" y="9"/>
                        <a:pt x="1" y="9"/>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0" name="Freeform 271"/>
                <p:cNvSpPr>
                  <a:spLocks/>
                </p:cNvSpPr>
                <p:nvPr/>
              </p:nvSpPr>
              <p:spPr bwMode="auto">
                <a:xfrm>
                  <a:off x="13414" y="1899"/>
                  <a:ext cx="9" cy="67"/>
                </a:xfrm>
                <a:custGeom>
                  <a:avLst/>
                  <a:gdLst>
                    <a:gd name="T0" fmla="*/ 2 w 4"/>
                    <a:gd name="T1" fmla="*/ 0 h 28"/>
                    <a:gd name="T2" fmla="*/ 2 w 4"/>
                    <a:gd name="T3" fmla="*/ 13 h 28"/>
                    <a:gd name="T4" fmla="*/ 0 w 4"/>
                    <a:gd name="T5" fmla="*/ 15 h 28"/>
                    <a:gd name="T6" fmla="*/ 0 w 4"/>
                    <a:gd name="T7" fmla="*/ 15 h 28"/>
                    <a:gd name="T8" fmla="*/ 4 w 4"/>
                    <a:gd name="T9" fmla="*/ 28 h 28"/>
                    <a:gd name="T10" fmla="*/ 4 w 4"/>
                    <a:gd name="T11" fmla="*/ 0 h 28"/>
                    <a:gd name="T12" fmla="*/ 2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2" y="0"/>
                      </a:moveTo>
                      <a:cubicBezTo>
                        <a:pt x="2" y="0"/>
                        <a:pt x="2" y="12"/>
                        <a:pt x="2" y="13"/>
                      </a:cubicBezTo>
                      <a:cubicBezTo>
                        <a:pt x="2" y="14"/>
                        <a:pt x="2" y="15"/>
                        <a:pt x="0" y="15"/>
                      </a:cubicBezTo>
                      <a:cubicBezTo>
                        <a:pt x="0" y="15"/>
                        <a:pt x="0" y="15"/>
                        <a:pt x="0" y="15"/>
                      </a:cubicBezTo>
                      <a:cubicBezTo>
                        <a:pt x="2" y="19"/>
                        <a:pt x="3" y="24"/>
                        <a:pt x="4" y="28"/>
                      </a:cubicBezTo>
                      <a:cubicBezTo>
                        <a:pt x="4" y="17"/>
                        <a:pt x="4" y="0"/>
                        <a:pt x="4"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1" name="Freeform 272"/>
                <p:cNvSpPr>
                  <a:spLocks/>
                </p:cNvSpPr>
                <p:nvPr/>
              </p:nvSpPr>
              <p:spPr bwMode="auto">
                <a:xfrm>
                  <a:off x="13423" y="2044"/>
                  <a:ext cx="3" cy="57"/>
                </a:xfrm>
                <a:custGeom>
                  <a:avLst/>
                  <a:gdLst>
                    <a:gd name="T0" fmla="*/ 1 w 1"/>
                    <a:gd name="T1" fmla="*/ 0 h 24"/>
                    <a:gd name="T2" fmla="*/ 1 w 1"/>
                    <a:gd name="T3" fmla="*/ 24 h 24"/>
                    <a:gd name="T4" fmla="*/ 1 w 1"/>
                    <a:gd name="T5" fmla="*/ 0 h 24"/>
                    <a:gd name="T6" fmla="*/ 1 w 1"/>
                    <a:gd name="T7" fmla="*/ 0 h 24"/>
                  </a:gdLst>
                  <a:ahLst/>
                  <a:cxnLst>
                    <a:cxn ang="0">
                      <a:pos x="T0" y="T1"/>
                    </a:cxn>
                    <a:cxn ang="0">
                      <a:pos x="T2" y="T3"/>
                    </a:cxn>
                    <a:cxn ang="0">
                      <a:pos x="T4" y="T5"/>
                    </a:cxn>
                    <a:cxn ang="0">
                      <a:pos x="T6" y="T7"/>
                    </a:cxn>
                  </a:cxnLst>
                  <a:rect l="0" t="0" r="r" b="b"/>
                  <a:pathLst>
                    <a:path w="1" h="24">
                      <a:moveTo>
                        <a:pt x="1" y="0"/>
                      </a:moveTo>
                      <a:cubicBezTo>
                        <a:pt x="0" y="8"/>
                        <a:pt x="0" y="16"/>
                        <a:pt x="1" y="24"/>
                      </a:cubicBezTo>
                      <a:cubicBezTo>
                        <a:pt x="1" y="13"/>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2" name="Freeform 273"/>
                <p:cNvSpPr>
                  <a:spLocks/>
                </p:cNvSpPr>
                <p:nvPr/>
              </p:nvSpPr>
              <p:spPr bwMode="auto">
                <a:xfrm>
                  <a:off x="13158" y="1899"/>
                  <a:ext cx="3" cy="12"/>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5"/>
                        <a:pt x="0"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3" name="Freeform 274"/>
                <p:cNvSpPr>
                  <a:spLocks/>
                </p:cNvSpPr>
                <p:nvPr/>
              </p:nvSpPr>
              <p:spPr bwMode="auto">
                <a:xfrm>
                  <a:off x="12836" y="1897"/>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4" name="Freeform 275"/>
                <p:cNvSpPr>
                  <a:spLocks/>
                </p:cNvSpPr>
                <p:nvPr/>
              </p:nvSpPr>
              <p:spPr bwMode="auto">
                <a:xfrm>
                  <a:off x="12631" y="1750"/>
                  <a:ext cx="11" cy="31"/>
                </a:xfrm>
                <a:custGeom>
                  <a:avLst/>
                  <a:gdLst>
                    <a:gd name="T0" fmla="*/ 4 w 5"/>
                    <a:gd name="T1" fmla="*/ 0 h 13"/>
                    <a:gd name="T2" fmla="*/ 0 w 5"/>
                    <a:gd name="T3" fmla="*/ 12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8"/>
                        <a:pt x="0" y="12"/>
                      </a:cubicBezTo>
                      <a:cubicBezTo>
                        <a:pt x="1" y="12"/>
                        <a:pt x="1" y="12"/>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5" name="Freeform 276"/>
                <p:cNvSpPr>
                  <a:spLocks/>
                </p:cNvSpPr>
                <p:nvPr/>
              </p:nvSpPr>
              <p:spPr bwMode="auto">
                <a:xfrm>
                  <a:off x="15068" y="908"/>
                  <a:ext cx="2" cy="5"/>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6" name="Freeform 277"/>
                <p:cNvSpPr>
                  <a:spLocks/>
                </p:cNvSpPr>
                <p:nvPr/>
              </p:nvSpPr>
              <p:spPr bwMode="auto">
                <a:xfrm>
                  <a:off x="14867" y="1055"/>
                  <a:ext cx="7" cy="54"/>
                </a:xfrm>
                <a:custGeom>
                  <a:avLst/>
                  <a:gdLst>
                    <a:gd name="T0" fmla="*/ 3 w 3"/>
                    <a:gd name="T1" fmla="*/ 21 h 23"/>
                    <a:gd name="T2" fmla="*/ 3 w 3"/>
                    <a:gd name="T3" fmla="*/ 0 h 23"/>
                    <a:gd name="T4" fmla="*/ 2 w 3"/>
                    <a:gd name="T5" fmla="*/ 0 h 23"/>
                    <a:gd name="T6" fmla="*/ 2 w 3"/>
                    <a:gd name="T7" fmla="*/ 21 h 23"/>
                    <a:gd name="T8" fmla="*/ 0 w 3"/>
                    <a:gd name="T9" fmla="*/ 23 h 23"/>
                    <a:gd name="T10" fmla="*/ 3 w 3"/>
                    <a:gd name="T11" fmla="*/ 23 h 23"/>
                    <a:gd name="T12" fmla="*/ 3 w 3"/>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3" h="23">
                      <a:moveTo>
                        <a:pt x="3" y="21"/>
                      </a:moveTo>
                      <a:cubicBezTo>
                        <a:pt x="3" y="19"/>
                        <a:pt x="3" y="0"/>
                        <a:pt x="3" y="0"/>
                      </a:cubicBezTo>
                      <a:cubicBezTo>
                        <a:pt x="2" y="0"/>
                        <a:pt x="2" y="0"/>
                        <a:pt x="2" y="0"/>
                      </a:cubicBezTo>
                      <a:cubicBezTo>
                        <a:pt x="2" y="0"/>
                        <a:pt x="2" y="19"/>
                        <a:pt x="2" y="21"/>
                      </a:cubicBezTo>
                      <a:cubicBezTo>
                        <a:pt x="2" y="22"/>
                        <a:pt x="1" y="23"/>
                        <a:pt x="0" y="23"/>
                      </a:cubicBezTo>
                      <a:cubicBezTo>
                        <a:pt x="1" y="23"/>
                        <a:pt x="2" y="23"/>
                        <a:pt x="3" y="23"/>
                      </a:cubicBezTo>
                      <a:cubicBezTo>
                        <a:pt x="3" y="23"/>
                        <a:pt x="3" y="22"/>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7" name="Freeform 278"/>
                <p:cNvSpPr>
                  <a:spLocks/>
                </p:cNvSpPr>
                <p:nvPr/>
              </p:nvSpPr>
              <p:spPr bwMode="auto">
                <a:xfrm>
                  <a:off x="15111" y="870"/>
                  <a:ext cx="12" cy="26"/>
                </a:xfrm>
                <a:custGeom>
                  <a:avLst/>
                  <a:gdLst>
                    <a:gd name="T0" fmla="*/ 4 w 5"/>
                    <a:gd name="T1" fmla="*/ 0 h 11"/>
                    <a:gd name="T2" fmla="*/ 0 w 5"/>
                    <a:gd name="T3" fmla="*/ 11 h 11"/>
                    <a:gd name="T4" fmla="*/ 3 w 5"/>
                    <a:gd name="T5" fmla="*/ 7 h 11"/>
                    <a:gd name="T6" fmla="*/ 5 w 5"/>
                    <a:gd name="T7" fmla="*/ 0 h 11"/>
                    <a:gd name="T8" fmla="*/ 4 w 5"/>
                    <a:gd name="T9" fmla="*/ 0 h 11"/>
                  </a:gdLst>
                  <a:ahLst/>
                  <a:cxnLst>
                    <a:cxn ang="0">
                      <a:pos x="T0" y="T1"/>
                    </a:cxn>
                    <a:cxn ang="0">
                      <a:pos x="T2" y="T3"/>
                    </a:cxn>
                    <a:cxn ang="0">
                      <a:pos x="T4" y="T5"/>
                    </a:cxn>
                    <a:cxn ang="0">
                      <a:pos x="T6" y="T7"/>
                    </a:cxn>
                    <a:cxn ang="0">
                      <a:pos x="T8" y="T9"/>
                    </a:cxn>
                  </a:cxnLst>
                  <a:rect l="0" t="0" r="r" b="b"/>
                  <a:pathLst>
                    <a:path w="5" h="11">
                      <a:moveTo>
                        <a:pt x="4" y="0"/>
                      </a:moveTo>
                      <a:cubicBezTo>
                        <a:pt x="4" y="0"/>
                        <a:pt x="1" y="8"/>
                        <a:pt x="0" y="11"/>
                      </a:cubicBezTo>
                      <a:cubicBezTo>
                        <a:pt x="1" y="10"/>
                        <a:pt x="2" y="8"/>
                        <a:pt x="3" y="7"/>
                      </a:cubicBezTo>
                      <a:cubicBezTo>
                        <a:pt x="4" y="5"/>
                        <a:pt x="4" y="2"/>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8" name="Freeform 279"/>
                <p:cNvSpPr>
                  <a:spLocks/>
                </p:cNvSpPr>
                <p:nvPr/>
              </p:nvSpPr>
              <p:spPr bwMode="auto">
                <a:xfrm>
                  <a:off x="15018" y="1019"/>
                  <a:ext cx="3" cy="12"/>
                </a:xfrm>
                <a:custGeom>
                  <a:avLst/>
                  <a:gdLst>
                    <a:gd name="T0" fmla="*/ 0 w 1"/>
                    <a:gd name="T1" fmla="*/ 0 h 5"/>
                    <a:gd name="T2" fmla="*/ 0 w 1"/>
                    <a:gd name="T3" fmla="*/ 5 h 5"/>
                    <a:gd name="T4" fmla="*/ 1 w 1"/>
                    <a:gd name="T5" fmla="*/ 2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4"/>
                        <a:pt x="0" y="3"/>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69" name="Freeform 280"/>
                <p:cNvSpPr>
                  <a:spLocks/>
                </p:cNvSpPr>
                <p:nvPr/>
              </p:nvSpPr>
              <p:spPr bwMode="auto">
                <a:xfrm>
                  <a:off x="15014" y="870"/>
                  <a:ext cx="11" cy="33"/>
                </a:xfrm>
                <a:custGeom>
                  <a:avLst/>
                  <a:gdLst>
                    <a:gd name="T0" fmla="*/ 0 w 5"/>
                    <a:gd name="T1" fmla="*/ 0 h 14"/>
                    <a:gd name="T2" fmla="*/ 4 w 5"/>
                    <a:gd name="T3" fmla="*/ 14 h 14"/>
                    <a:gd name="T4" fmla="*/ 5 w 5"/>
                    <a:gd name="T5" fmla="*/ 12 h 14"/>
                    <a:gd name="T6" fmla="*/ 1 w 5"/>
                    <a:gd name="T7" fmla="*/ 0 h 14"/>
                    <a:gd name="T8" fmla="*/ 0 w 5"/>
                    <a:gd name="T9" fmla="*/ 0 h 14"/>
                  </a:gdLst>
                  <a:ahLst/>
                  <a:cxnLst>
                    <a:cxn ang="0">
                      <a:pos x="T0" y="T1"/>
                    </a:cxn>
                    <a:cxn ang="0">
                      <a:pos x="T2" y="T3"/>
                    </a:cxn>
                    <a:cxn ang="0">
                      <a:pos x="T4" y="T5"/>
                    </a:cxn>
                    <a:cxn ang="0">
                      <a:pos x="T6" y="T7"/>
                    </a:cxn>
                    <a:cxn ang="0">
                      <a:pos x="T8" y="T9"/>
                    </a:cxn>
                  </a:cxnLst>
                  <a:rect l="0" t="0" r="r" b="b"/>
                  <a:pathLst>
                    <a:path w="5" h="14">
                      <a:moveTo>
                        <a:pt x="0" y="0"/>
                      </a:moveTo>
                      <a:cubicBezTo>
                        <a:pt x="0" y="0"/>
                        <a:pt x="0" y="0"/>
                        <a:pt x="4" y="14"/>
                      </a:cubicBezTo>
                      <a:cubicBezTo>
                        <a:pt x="5" y="13"/>
                        <a:pt x="5" y="13"/>
                        <a:pt x="5" y="12"/>
                      </a:cubicBezTo>
                      <a:cubicBezTo>
                        <a:pt x="5" y="1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0" name="Freeform 281"/>
                <p:cNvSpPr>
                  <a:spLocks/>
                </p:cNvSpPr>
                <p:nvPr/>
              </p:nvSpPr>
              <p:spPr bwMode="auto">
                <a:xfrm>
                  <a:off x="14417" y="468"/>
                  <a:ext cx="3" cy="23"/>
                </a:xfrm>
                <a:custGeom>
                  <a:avLst/>
                  <a:gdLst>
                    <a:gd name="T0" fmla="*/ 1 w 1"/>
                    <a:gd name="T1" fmla="*/ 0 h 10"/>
                    <a:gd name="T2" fmla="*/ 0 w 1"/>
                    <a:gd name="T3" fmla="*/ 0 h 10"/>
                    <a:gd name="T4" fmla="*/ 0 w 1"/>
                    <a:gd name="T5" fmla="*/ 5 h 10"/>
                    <a:gd name="T6" fmla="*/ 1 w 1"/>
                    <a:gd name="T7" fmla="*/ 10 h 10"/>
                    <a:gd name="T8" fmla="*/ 1 w 1"/>
                    <a:gd name="T9" fmla="*/ 0 h 10"/>
                  </a:gdLst>
                  <a:ahLst/>
                  <a:cxnLst>
                    <a:cxn ang="0">
                      <a:pos x="T0" y="T1"/>
                    </a:cxn>
                    <a:cxn ang="0">
                      <a:pos x="T2" y="T3"/>
                    </a:cxn>
                    <a:cxn ang="0">
                      <a:pos x="T4" y="T5"/>
                    </a:cxn>
                    <a:cxn ang="0">
                      <a:pos x="T6" y="T7"/>
                    </a:cxn>
                    <a:cxn ang="0">
                      <a:pos x="T8" y="T9"/>
                    </a:cxn>
                  </a:cxnLst>
                  <a:rect l="0" t="0" r="r" b="b"/>
                  <a:pathLst>
                    <a:path w="1" h="10">
                      <a:moveTo>
                        <a:pt x="1" y="0"/>
                      </a:moveTo>
                      <a:cubicBezTo>
                        <a:pt x="0" y="0"/>
                        <a:pt x="0" y="0"/>
                        <a:pt x="0" y="0"/>
                      </a:cubicBezTo>
                      <a:cubicBezTo>
                        <a:pt x="0" y="0"/>
                        <a:pt x="0" y="2"/>
                        <a:pt x="0" y="5"/>
                      </a:cubicBezTo>
                      <a:cubicBezTo>
                        <a:pt x="0" y="7"/>
                        <a:pt x="1" y="9"/>
                        <a:pt x="1" y="10"/>
                      </a:cubicBezTo>
                      <a:cubicBezTo>
                        <a:pt x="1" y="5"/>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1" name="Freeform 282"/>
                <p:cNvSpPr>
                  <a:spLocks/>
                </p:cNvSpPr>
                <p:nvPr/>
              </p:nvSpPr>
              <p:spPr bwMode="auto">
                <a:xfrm>
                  <a:off x="14429" y="2039"/>
                  <a:ext cx="10" cy="24"/>
                </a:xfrm>
                <a:custGeom>
                  <a:avLst/>
                  <a:gdLst>
                    <a:gd name="T0" fmla="*/ 0 w 4"/>
                    <a:gd name="T1" fmla="*/ 0 h 10"/>
                    <a:gd name="T2" fmla="*/ 3 w 4"/>
                    <a:gd name="T3" fmla="*/ 10 h 10"/>
                    <a:gd name="T4" fmla="*/ 4 w 4"/>
                    <a:gd name="T5" fmla="*/ 8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9"/>
                        <a:pt x="3" y="9"/>
                        <a:pt x="4" y="8"/>
                      </a:cubicBezTo>
                      <a:cubicBezTo>
                        <a:pt x="3" y="5"/>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2" name="Freeform 283"/>
                <p:cNvSpPr>
                  <a:spLocks/>
                </p:cNvSpPr>
                <p:nvPr/>
              </p:nvSpPr>
              <p:spPr bwMode="auto">
                <a:xfrm>
                  <a:off x="15052" y="872"/>
                  <a:ext cx="2" cy="5"/>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3" name="Freeform 284"/>
                <p:cNvSpPr>
                  <a:spLocks/>
                </p:cNvSpPr>
                <p:nvPr/>
              </p:nvSpPr>
              <p:spPr bwMode="auto">
                <a:xfrm>
                  <a:off x="14498" y="1166"/>
                  <a:ext cx="2" cy="26"/>
                </a:xfrm>
                <a:custGeom>
                  <a:avLst/>
                  <a:gdLst>
                    <a:gd name="T0" fmla="*/ 0 w 1"/>
                    <a:gd name="T1" fmla="*/ 0 h 11"/>
                    <a:gd name="T2" fmla="*/ 0 w 1"/>
                    <a:gd name="T3" fmla="*/ 11 h 11"/>
                    <a:gd name="T4" fmla="*/ 1 w 1"/>
                    <a:gd name="T5" fmla="*/ 10 h 11"/>
                    <a:gd name="T6" fmla="*/ 1 w 1"/>
                    <a:gd name="T7" fmla="*/ 0 h 11"/>
                    <a:gd name="T8" fmla="*/ 0 w 1"/>
                    <a:gd name="T9" fmla="*/ 0 h 11"/>
                  </a:gdLst>
                  <a:ahLst/>
                  <a:cxnLst>
                    <a:cxn ang="0">
                      <a:pos x="T0" y="T1"/>
                    </a:cxn>
                    <a:cxn ang="0">
                      <a:pos x="T2" y="T3"/>
                    </a:cxn>
                    <a:cxn ang="0">
                      <a:pos x="T4" y="T5"/>
                    </a:cxn>
                    <a:cxn ang="0">
                      <a:pos x="T6" y="T7"/>
                    </a:cxn>
                    <a:cxn ang="0">
                      <a:pos x="T8" y="T9"/>
                    </a:cxn>
                  </a:cxnLst>
                  <a:rect l="0" t="0" r="r" b="b"/>
                  <a:pathLst>
                    <a:path w="1" h="11">
                      <a:moveTo>
                        <a:pt x="0" y="0"/>
                      </a:moveTo>
                      <a:cubicBezTo>
                        <a:pt x="0" y="0"/>
                        <a:pt x="0" y="5"/>
                        <a:pt x="0" y="11"/>
                      </a:cubicBezTo>
                      <a:cubicBezTo>
                        <a:pt x="0" y="11"/>
                        <a:pt x="0" y="11"/>
                        <a:pt x="1" y="10"/>
                      </a:cubicBezTo>
                      <a:cubicBezTo>
                        <a:pt x="1" y="6"/>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4" name="Freeform 285"/>
                <p:cNvSpPr>
                  <a:spLocks/>
                </p:cNvSpPr>
                <p:nvPr/>
              </p:nvSpPr>
              <p:spPr bwMode="auto">
                <a:xfrm>
                  <a:off x="14481" y="1201"/>
                  <a:ext cx="3" cy="5"/>
                </a:xfrm>
                <a:custGeom>
                  <a:avLst/>
                  <a:gdLst>
                    <a:gd name="T0" fmla="*/ 0 w 1"/>
                    <a:gd name="T1" fmla="*/ 0 h 2"/>
                    <a:gd name="T2" fmla="*/ 0 w 1"/>
                    <a:gd name="T3" fmla="*/ 2 h 2"/>
                    <a:gd name="T4" fmla="*/ 1 w 1"/>
                    <a:gd name="T5" fmla="*/ 1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5" name="Freeform 286"/>
                <p:cNvSpPr>
                  <a:spLocks/>
                </p:cNvSpPr>
                <p:nvPr/>
              </p:nvSpPr>
              <p:spPr bwMode="auto">
                <a:xfrm>
                  <a:off x="14559" y="1163"/>
                  <a:ext cx="5" cy="5"/>
                </a:xfrm>
                <a:custGeom>
                  <a:avLst/>
                  <a:gdLst>
                    <a:gd name="T0" fmla="*/ 1 w 2"/>
                    <a:gd name="T1" fmla="*/ 0 h 2"/>
                    <a:gd name="T2" fmla="*/ 0 w 2"/>
                    <a:gd name="T3" fmla="*/ 0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0" y="0"/>
                      </a:cubicBezTo>
                      <a:cubicBezTo>
                        <a:pt x="0" y="0"/>
                        <a:pt x="0" y="0"/>
                        <a:pt x="1" y="2"/>
                      </a:cubicBezTo>
                      <a:cubicBezTo>
                        <a:pt x="1" y="2"/>
                        <a:pt x="1" y="2"/>
                        <a:pt x="2"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6" name="Freeform 287"/>
                <p:cNvSpPr>
                  <a:spLocks/>
                </p:cNvSpPr>
                <p:nvPr/>
              </p:nvSpPr>
              <p:spPr bwMode="auto">
                <a:xfrm>
                  <a:off x="14531" y="1163"/>
                  <a:ext cx="7" cy="10"/>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3"/>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7" name="Freeform 288"/>
                <p:cNvSpPr>
                  <a:spLocks/>
                </p:cNvSpPr>
                <p:nvPr/>
              </p:nvSpPr>
              <p:spPr bwMode="auto">
                <a:xfrm>
                  <a:off x="14689" y="1163"/>
                  <a:ext cx="10" cy="19"/>
                </a:xfrm>
                <a:custGeom>
                  <a:avLst/>
                  <a:gdLst>
                    <a:gd name="T0" fmla="*/ 0 w 4"/>
                    <a:gd name="T1" fmla="*/ 0 h 8"/>
                    <a:gd name="T2" fmla="*/ 3 w 4"/>
                    <a:gd name="T3" fmla="*/ 8 h 8"/>
                    <a:gd name="T4" fmla="*/ 4 w 4"/>
                    <a:gd name="T5" fmla="*/ 7 h 8"/>
                    <a:gd name="T6" fmla="*/ 2 w 4"/>
                    <a:gd name="T7" fmla="*/ 0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0" y="0"/>
                        <a:pt x="0" y="0"/>
                        <a:pt x="3" y="8"/>
                      </a:cubicBezTo>
                      <a:cubicBezTo>
                        <a:pt x="3" y="8"/>
                        <a:pt x="3" y="7"/>
                        <a:pt x="4" y="7"/>
                      </a:cubicBezTo>
                      <a:cubicBezTo>
                        <a:pt x="3" y="4"/>
                        <a:pt x="2" y="0"/>
                        <a:pt x="2" y="0"/>
                      </a:cubicBezTo>
                      <a:cubicBezTo>
                        <a:pt x="2"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8" name="Freeform 289"/>
                <p:cNvSpPr>
                  <a:spLocks/>
                </p:cNvSpPr>
                <p:nvPr/>
              </p:nvSpPr>
              <p:spPr bwMode="auto">
                <a:xfrm>
                  <a:off x="14611" y="1201"/>
                  <a:ext cx="3" cy="50"/>
                </a:xfrm>
                <a:custGeom>
                  <a:avLst/>
                  <a:gdLst>
                    <a:gd name="T0" fmla="*/ 0 w 1"/>
                    <a:gd name="T1" fmla="*/ 0 h 21"/>
                    <a:gd name="T2" fmla="*/ 0 w 1"/>
                    <a:gd name="T3" fmla="*/ 21 h 21"/>
                    <a:gd name="T4" fmla="*/ 1 w 1"/>
                    <a:gd name="T5" fmla="*/ 20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7"/>
                        <a:pt x="0" y="21"/>
                      </a:cubicBezTo>
                      <a:cubicBezTo>
                        <a:pt x="1" y="21"/>
                        <a:pt x="1" y="20"/>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79" name="Freeform 290"/>
                <p:cNvSpPr>
                  <a:spLocks/>
                </p:cNvSpPr>
                <p:nvPr/>
              </p:nvSpPr>
              <p:spPr bwMode="auto">
                <a:xfrm>
                  <a:off x="14261" y="2172"/>
                  <a:ext cx="52" cy="35"/>
                </a:xfrm>
                <a:custGeom>
                  <a:avLst/>
                  <a:gdLst>
                    <a:gd name="T0" fmla="*/ 16 w 22"/>
                    <a:gd name="T1" fmla="*/ 0 h 15"/>
                    <a:gd name="T2" fmla="*/ 6 w 22"/>
                    <a:gd name="T3" fmla="*/ 0 h 15"/>
                    <a:gd name="T4" fmla="*/ 0 w 22"/>
                    <a:gd name="T5" fmla="*/ 7 h 15"/>
                    <a:gd name="T6" fmla="*/ 0 w 22"/>
                    <a:gd name="T7" fmla="*/ 15 h 15"/>
                    <a:gd name="T8" fmla="*/ 4 w 22"/>
                    <a:gd name="T9" fmla="*/ 13 h 15"/>
                    <a:gd name="T10" fmla="*/ 4 w 22"/>
                    <a:gd name="T11" fmla="*/ 8 h 15"/>
                    <a:gd name="T12" fmla="*/ 5 w 22"/>
                    <a:gd name="T13" fmla="*/ 8 h 15"/>
                    <a:gd name="T14" fmla="*/ 5 w 22"/>
                    <a:gd name="T15" fmla="*/ 13 h 15"/>
                    <a:gd name="T16" fmla="*/ 22 w 22"/>
                    <a:gd name="T17" fmla="*/ 6 h 15"/>
                    <a:gd name="T18" fmla="*/ 16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6" y="0"/>
                      </a:moveTo>
                      <a:cubicBezTo>
                        <a:pt x="15" y="0"/>
                        <a:pt x="7" y="0"/>
                        <a:pt x="6" y="0"/>
                      </a:cubicBezTo>
                      <a:cubicBezTo>
                        <a:pt x="2" y="0"/>
                        <a:pt x="0" y="3"/>
                        <a:pt x="0" y="7"/>
                      </a:cubicBezTo>
                      <a:cubicBezTo>
                        <a:pt x="0" y="7"/>
                        <a:pt x="0" y="11"/>
                        <a:pt x="0" y="15"/>
                      </a:cubicBezTo>
                      <a:cubicBezTo>
                        <a:pt x="1" y="14"/>
                        <a:pt x="2" y="14"/>
                        <a:pt x="4" y="13"/>
                      </a:cubicBezTo>
                      <a:cubicBezTo>
                        <a:pt x="4" y="11"/>
                        <a:pt x="4" y="8"/>
                        <a:pt x="4" y="8"/>
                      </a:cubicBezTo>
                      <a:cubicBezTo>
                        <a:pt x="4" y="8"/>
                        <a:pt x="4" y="8"/>
                        <a:pt x="5" y="8"/>
                      </a:cubicBezTo>
                      <a:cubicBezTo>
                        <a:pt x="5" y="8"/>
                        <a:pt x="5" y="10"/>
                        <a:pt x="5" y="13"/>
                      </a:cubicBezTo>
                      <a:cubicBezTo>
                        <a:pt x="11" y="11"/>
                        <a:pt x="17"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0" name="Freeform 291"/>
                <p:cNvSpPr>
                  <a:spLocks/>
                </p:cNvSpPr>
                <p:nvPr/>
              </p:nvSpPr>
              <p:spPr bwMode="auto">
                <a:xfrm>
                  <a:off x="14190" y="2174"/>
                  <a:ext cx="62" cy="50"/>
                </a:xfrm>
                <a:custGeom>
                  <a:avLst/>
                  <a:gdLst>
                    <a:gd name="T0" fmla="*/ 17 w 26"/>
                    <a:gd name="T1" fmla="*/ 0 h 21"/>
                    <a:gd name="T2" fmla="*/ 10 w 26"/>
                    <a:gd name="T3" fmla="*/ 0 h 21"/>
                    <a:gd name="T4" fmla="*/ 4 w 26"/>
                    <a:gd name="T5" fmla="*/ 4 h 21"/>
                    <a:gd name="T6" fmla="*/ 0 w 26"/>
                    <a:gd name="T7" fmla="*/ 18 h 21"/>
                    <a:gd name="T8" fmla="*/ 1 w 26"/>
                    <a:gd name="T9" fmla="*/ 20 h 21"/>
                    <a:gd name="T10" fmla="*/ 4 w 26"/>
                    <a:gd name="T11" fmla="*/ 19 h 21"/>
                    <a:gd name="T12" fmla="*/ 8 w 26"/>
                    <a:gd name="T13" fmla="*/ 6 h 21"/>
                    <a:gd name="T14" fmla="*/ 9 w 26"/>
                    <a:gd name="T15" fmla="*/ 6 h 21"/>
                    <a:gd name="T16" fmla="*/ 4 w 26"/>
                    <a:gd name="T17" fmla="*/ 21 h 21"/>
                    <a:gd name="T18" fmla="*/ 21 w 26"/>
                    <a:gd name="T19" fmla="*/ 17 h 21"/>
                    <a:gd name="T20" fmla="*/ 18 w 26"/>
                    <a:gd name="T21" fmla="*/ 6 h 21"/>
                    <a:gd name="T22" fmla="*/ 19 w 26"/>
                    <a:gd name="T23" fmla="*/ 6 h 21"/>
                    <a:gd name="T24" fmla="*/ 22 w 26"/>
                    <a:gd name="T25" fmla="*/ 16 h 21"/>
                    <a:gd name="T26" fmla="*/ 26 w 26"/>
                    <a:gd name="T27" fmla="*/ 15 h 21"/>
                    <a:gd name="T28" fmla="*/ 23 w 26"/>
                    <a:gd name="T29" fmla="*/ 4 h 21"/>
                    <a:gd name="T30" fmla="*/ 17 w 26"/>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1">
                      <a:moveTo>
                        <a:pt x="17" y="0"/>
                      </a:moveTo>
                      <a:cubicBezTo>
                        <a:pt x="16" y="0"/>
                        <a:pt x="11" y="0"/>
                        <a:pt x="10" y="0"/>
                      </a:cubicBezTo>
                      <a:cubicBezTo>
                        <a:pt x="7" y="0"/>
                        <a:pt x="5" y="2"/>
                        <a:pt x="4" y="4"/>
                      </a:cubicBezTo>
                      <a:cubicBezTo>
                        <a:pt x="2" y="10"/>
                        <a:pt x="0" y="17"/>
                        <a:pt x="0" y="18"/>
                      </a:cubicBezTo>
                      <a:cubicBezTo>
                        <a:pt x="0" y="19"/>
                        <a:pt x="0" y="20"/>
                        <a:pt x="1" y="20"/>
                      </a:cubicBezTo>
                      <a:cubicBezTo>
                        <a:pt x="2" y="20"/>
                        <a:pt x="3" y="20"/>
                        <a:pt x="4" y="19"/>
                      </a:cubicBezTo>
                      <a:cubicBezTo>
                        <a:pt x="4" y="18"/>
                        <a:pt x="8" y="6"/>
                        <a:pt x="8" y="6"/>
                      </a:cubicBezTo>
                      <a:cubicBezTo>
                        <a:pt x="9" y="6"/>
                        <a:pt x="9" y="6"/>
                        <a:pt x="9" y="6"/>
                      </a:cubicBezTo>
                      <a:cubicBezTo>
                        <a:pt x="6" y="13"/>
                        <a:pt x="5" y="18"/>
                        <a:pt x="4" y="21"/>
                      </a:cubicBezTo>
                      <a:cubicBezTo>
                        <a:pt x="10" y="20"/>
                        <a:pt x="16" y="18"/>
                        <a:pt x="21" y="17"/>
                      </a:cubicBezTo>
                      <a:cubicBezTo>
                        <a:pt x="18" y="6"/>
                        <a:pt x="18" y="6"/>
                        <a:pt x="18" y="6"/>
                      </a:cubicBezTo>
                      <a:cubicBezTo>
                        <a:pt x="19" y="6"/>
                        <a:pt x="19" y="6"/>
                        <a:pt x="19" y="6"/>
                      </a:cubicBezTo>
                      <a:cubicBezTo>
                        <a:pt x="19" y="6"/>
                        <a:pt x="21" y="12"/>
                        <a:pt x="22" y="16"/>
                      </a:cubicBezTo>
                      <a:cubicBezTo>
                        <a:pt x="23" y="16"/>
                        <a:pt x="25"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1" name="Oval 292"/>
                <p:cNvSpPr>
                  <a:spLocks noChangeArrowheads="1"/>
                </p:cNvSpPr>
                <p:nvPr/>
              </p:nvSpPr>
              <p:spPr bwMode="auto">
                <a:xfrm>
                  <a:off x="14211"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2" name="Oval 293"/>
                <p:cNvSpPr>
                  <a:spLocks noChangeArrowheads="1"/>
                </p:cNvSpPr>
                <p:nvPr/>
              </p:nvSpPr>
              <p:spPr bwMode="auto">
                <a:xfrm>
                  <a:off x="14342"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3" name="Oval 294"/>
                <p:cNvSpPr>
                  <a:spLocks noChangeArrowheads="1"/>
                </p:cNvSpPr>
                <p:nvPr/>
              </p:nvSpPr>
              <p:spPr bwMode="auto">
                <a:xfrm>
                  <a:off x="1427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4" name="Freeform 295"/>
                <p:cNvSpPr>
                  <a:spLocks/>
                </p:cNvSpPr>
                <p:nvPr/>
              </p:nvSpPr>
              <p:spPr bwMode="auto">
                <a:xfrm>
                  <a:off x="14387" y="2025"/>
                  <a:ext cx="56" cy="80"/>
                </a:xfrm>
                <a:custGeom>
                  <a:avLst/>
                  <a:gdLst>
                    <a:gd name="T0" fmla="*/ 23 w 24"/>
                    <a:gd name="T1" fmla="*/ 5 h 34"/>
                    <a:gd name="T2" fmla="*/ 17 w 24"/>
                    <a:gd name="T3" fmla="*/ 0 h 34"/>
                    <a:gd name="T4" fmla="*/ 10 w 24"/>
                    <a:gd name="T5" fmla="*/ 0 h 34"/>
                    <a:gd name="T6" fmla="*/ 4 w 24"/>
                    <a:gd name="T7" fmla="*/ 5 h 34"/>
                    <a:gd name="T8" fmla="*/ 0 w 24"/>
                    <a:gd name="T9" fmla="*/ 18 h 34"/>
                    <a:gd name="T10" fmla="*/ 1 w 24"/>
                    <a:gd name="T11" fmla="*/ 21 h 34"/>
                    <a:gd name="T12" fmla="*/ 4 w 24"/>
                    <a:gd name="T13" fmla="*/ 20 h 34"/>
                    <a:gd name="T14" fmla="*/ 7 w 24"/>
                    <a:gd name="T15" fmla="*/ 6 h 34"/>
                    <a:gd name="T16" fmla="*/ 9 w 24"/>
                    <a:gd name="T17" fmla="*/ 6 h 34"/>
                    <a:gd name="T18" fmla="*/ 2 w 24"/>
                    <a:gd name="T19" fmla="*/ 28 h 34"/>
                    <a:gd name="T20" fmla="*/ 8 w 24"/>
                    <a:gd name="T21" fmla="*/ 28 h 34"/>
                    <a:gd name="T22" fmla="*/ 8 w 24"/>
                    <a:gd name="T23" fmla="*/ 34 h 34"/>
                    <a:gd name="T24" fmla="*/ 21 w 24"/>
                    <a:gd name="T25" fmla="*/ 16 h 34"/>
                    <a:gd name="T26" fmla="*/ 18 w 24"/>
                    <a:gd name="T27" fmla="*/ 6 h 34"/>
                    <a:gd name="T28" fmla="*/ 19 w 24"/>
                    <a:gd name="T29" fmla="*/ 6 h 34"/>
                    <a:gd name="T30" fmla="*/ 22 w 24"/>
                    <a:gd name="T31" fmla="*/ 14 h 34"/>
                    <a:gd name="T32" fmla="*/ 24 w 24"/>
                    <a:gd name="T33" fmla="*/ 10 h 34"/>
                    <a:gd name="T34" fmla="*/ 23 w 24"/>
                    <a:gd name="T35"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4">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0"/>
                        <a:pt x="8" y="32"/>
                        <a:pt x="8" y="34"/>
                      </a:cubicBezTo>
                      <a:cubicBezTo>
                        <a:pt x="13" y="28"/>
                        <a:pt x="17" y="22"/>
                        <a:pt x="21" y="16"/>
                      </a:cubicBezTo>
                      <a:cubicBezTo>
                        <a:pt x="18" y="6"/>
                        <a:pt x="18" y="6"/>
                        <a:pt x="18" y="6"/>
                      </a:cubicBezTo>
                      <a:cubicBezTo>
                        <a:pt x="19" y="6"/>
                        <a:pt x="19" y="6"/>
                        <a:pt x="19" y="6"/>
                      </a:cubicBezTo>
                      <a:cubicBezTo>
                        <a:pt x="19" y="6"/>
                        <a:pt x="21" y="11"/>
                        <a:pt x="22" y="14"/>
                      </a:cubicBezTo>
                      <a:cubicBezTo>
                        <a:pt x="22" y="13"/>
                        <a:pt x="23" y="12"/>
                        <a:pt x="24" y="10"/>
                      </a:cubicBezTo>
                      <a:cubicBezTo>
                        <a:pt x="24" y="8"/>
                        <a:pt x="23" y="6"/>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5" name="Freeform 296"/>
                <p:cNvSpPr>
                  <a:spLocks/>
                </p:cNvSpPr>
                <p:nvPr/>
              </p:nvSpPr>
              <p:spPr bwMode="auto">
                <a:xfrm>
                  <a:off x="14195"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6" name="Freeform 297"/>
                <p:cNvSpPr>
                  <a:spLocks/>
                </p:cNvSpPr>
                <p:nvPr/>
              </p:nvSpPr>
              <p:spPr bwMode="auto">
                <a:xfrm>
                  <a:off x="14325" y="2025"/>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7" name="Oval 298"/>
                <p:cNvSpPr>
                  <a:spLocks noChangeArrowheads="1"/>
                </p:cNvSpPr>
                <p:nvPr/>
              </p:nvSpPr>
              <p:spPr bwMode="auto">
                <a:xfrm>
                  <a:off x="14211"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8" name="Freeform 299"/>
                <p:cNvSpPr>
                  <a:spLocks/>
                </p:cNvSpPr>
                <p:nvPr/>
              </p:nvSpPr>
              <p:spPr bwMode="auto">
                <a:xfrm>
                  <a:off x="14254" y="2025"/>
                  <a:ext cx="66"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6 h 47"/>
                    <a:gd name="T16" fmla="*/ 9 w 28"/>
                    <a:gd name="T17" fmla="*/ 6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6 h 47"/>
                    <a:gd name="T44" fmla="*/ 20 w 28"/>
                    <a:gd name="T45" fmla="*/ 6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89" name="Oval 300"/>
                <p:cNvSpPr>
                  <a:spLocks noChangeArrowheads="1"/>
                </p:cNvSpPr>
                <p:nvPr/>
              </p:nvSpPr>
              <p:spPr bwMode="auto">
                <a:xfrm>
                  <a:off x="1427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0" name="Oval 301"/>
                <p:cNvSpPr>
                  <a:spLocks noChangeArrowheads="1"/>
                </p:cNvSpPr>
                <p:nvPr/>
              </p:nvSpPr>
              <p:spPr bwMode="auto">
                <a:xfrm>
                  <a:off x="14408"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1" name="Freeform 302"/>
                <p:cNvSpPr>
                  <a:spLocks/>
                </p:cNvSpPr>
                <p:nvPr/>
              </p:nvSpPr>
              <p:spPr bwMode="auto">
                <a:xfrm>
                  <a:off x="14342" y="2148"/>
                  <a:ext cx="21" cy="19"/>
                </a:xfrm>
                <a:custGeom>
                  <a:avLst/>
                  <a:gdLst>
                    <a:gd name="T0" fmla="*/ 5 w 9"/>
                    <a:gd name="T1" fmla="*/ 0 h 8"/>
                    <a:gd name="T2" fmla="*/ 0 w 9"/>
                    <a:gd name="T3" fmla="*/ 5 h 8"/>
                    <a:gd name="T4" fmla="*/ 1 w 9"/>
                    <a:gd name="T5" fmla="*/ 8 h 8"/>
                    <a:gd name="T6" fmla="*/ 9 w 9"/>
                    <a:gd name="T7" fmla="*/ 2 h 8"/>
                    <a:gd name="T8" fmla="*/ 5 w 9"/>
                    <a:gd name="T9" fmla="*/ 0 h 8"/>
                  </a:gdLst>
                  <a:ahLst/>
                  <a:cxnLst>
                    <a:cxn ang="0">
                      <a:pos x="T0" y="T1"/>
                    </a:cxn>
                    <a:cxn ang="0">
                      <a:pos x="T2" y="T3"/>
                    </a:cxn>
                    <a:cxn ang="0">
                      <a:pos x="T4" y="T5"/>
                    </a:cxn>
                    <a:cxn ang="0">
                      <a:pos x="T6" y="T7"/>
                    </a:cxn>
                    <a:cxn ang="0">
                      <a:pos x="T8" y="T9"/>
                    </a:cxn>
                  </a:cxnLst>
                  <a:rect l="0" t="0" r="r" b="b"/>
                  <a:pathLst>
                    <a:path w="9" h="8">
                      <a:moveTo>
                        <a:pt x="5" y="0"/>
                      </a:moveTo>
                      <a:cubicBezTo>
                        <a:pt x="2" y="0"/>
                        <a:pt x="0" y="2"/>
                        <a:pt x="0" y="5"/>
                      </a:cubicBezTo>
                      <a:cubicBezTo>
                        <a:pt x="0" y="6"/>
                        <a:pt x="1" y="7"/>
                        <a:pt x="1" y="8"/>
                      </a:cubicBezTo>
                      <a:cubicBezTo>
                        <a:pt x="4" y="6"/>
                        <a:pt x="7" y="4"/>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2" name="Oval 303"/>
                <p:cNvSpPr>
                  <a:spLocks noChangeArrowheads="1"/>
                </p:cNvSpPr>
                <p:nvPr/>
              </p:nvSpPr>
              <p:spPr bwMode="auto">
                <a:xfrm>
                  <a:off x="13688"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3" name="Freeform 304"/>
                <p:cNvSpPr>
                  <a:spLocks/>
                </p:cNvSpPr>
                <p:nvPr/>
              </p:nvSpPr>
              <p:spPr bwMode="auto">
                <a:xfrm>
                  <a:off x="13956" y="2295"/>
                  <a:ext cx="16" cy="19"/>
                </a:xfrm>
                <a:custGeom>
                  <a:avLst/>
                  <a:gdLst>
                    <a:gd name="T0" fmla="*/ 7 w 7"/>
                    <a:gd name="T1" fmla="*/ 4 h 8"/>
                    <a:gd name="T2" fmla="*/ 3 w 7"/>
                    <a:gd name="T3" fmla="*/ 0 h 8"/>
                    <a:gd name="T4" fmla="*/ 0 w 7"/>
                    <a:gd name="T5" fmla="*/ 1 h 8"/>
                    <a:gd name="T6" fmla="*/ 6 w 7"/>
                    <a:gd name="T7" fmla="*/ 8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2"/>
                        <a:pt x="5" y="0"/>
                        <a:pt x="3" y="0"/>
                      </a:cubicBezTo>
                      <a:cubicBezTo>
                        <a:pt x="2" y="0"/>
                        <a:pt x="1" y="0"/>
                        <a:pt x="0" y="1"/>
                      </a:cubicBezTo>
                      <a:cubicBezTo>
                        <a:pt x="2" y="3"/>
                        <a:pt x="4" y="5"/>
                        <a:pt x="6" y="8"/>
                      </a:cubicBezTo>
                      <a:cubicBezTo>
                        <a:pt x="7" y="7"/>
                        <a:pt x="7" y="6"/>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4" name="Freeform 305"/>
                <p:cNvSpPr>
                  <a:spLocks/>
                </p:cNvSpPr>
                <p:nvPr/>
              </p:nvSpPr>
              <p:spPr bwMode="auto">
                <a:xfrm>
                  <a:off x="13871" y="2172"/>
                  <a:ext cx="52" cy="99"/>
                </a:xfrm>
                <a:custGeom>
                  <a:avLst/>
                  <a:gdLst>
                    <a:gd name="T0" fmla="*/ 18 w 22"/>
                    <a:gd name="T1" fmla="*/ 8 h 42"/>
                    <a:gd name="T2" fmla="*/ 18 w 22"/>
                    <a:gd name="T3" fmla="*/ 21 h 42"/>
                    <a:gd name="T4" fmla="*/ 20 w 22"/>
                    <a:gd name="T5" fmla="*/ 23 h 42"/>
                    <a:gd name="T6" fmla="*/ 22 w 22"/>
                    <a:gd name="T7" fmla="*/ 21 h 42"/>
                    <a:gd name="T8" fmla="*/ 22 w 22"/>
                    <a:gd name="T9" fmla="*/ 7 h 42"/>
                    <a:gd name="T10" fmla="*/ 16 w 22"/>
                    <a:gd name="T11" fmla="*/ 0 h 42"/>
                    <a:gd name="T12" fmla="*/ 6 w 22"/>
                    <a:gd name="T13" fmla="*/ 0 h 42"/>
                    <a:gd name="T14" fmla="*/ 0 w 22"/>
                    <a:gd name="T15" fmla="*/ 7 h 42"/>
                    <a:gd name="T16" fmla="*/ 0 w 22"/>
                    <a:gd name="T17" fmla="*/ 21 h 42"/>
                    <a:gd name="T18" fmla="*/ 2 w 22"/>
                    <a:gd name="T19" fmla="*/ 23 h 42"/>
                    <a:gd name="T20" fmla="*/ 4 w 22"/>
                    <a:gd name="T21" fmla="*/ 21 h 42"/>
                    <a:gd name="T22" fmla="*/ 4 w 22"/>
                    <a:gd name="T23" fmla="*/ 8 h 42"/>
                    <a:gd name="T24" fmla="*/ 5 w 22"/>
                    <a:gd name="T25" fmla="*/ 8 h 42"/>
                    <a:gd name="T26" fmla="*/ 5 w 22"/>
                    <a:gd name="T27" fmla="*/ 38 h 42"/>
                    <a:gd name="T28" fmla="*/ 10 w 22"/>
                    <a:gd name="T29" fmla="*/ 40 h 42"/>
                    <a:gd name="T30" fmla="*/ 10 w 22"/>
                    <a:gd name="T31" fmla="*/ 23 h 42"/>
                    <a:gd name="T32" fmla="*/ 12 w 22"/>
                    <a:gd name="T33" fmla="*/ 23 h 42"/>
                    <a:gd name="T34" fmla="*/ 12 w 22"/>
                    <a:gd name="T35" fmla="*/ 40 h 42"/>
                    <a:gd name="T36" fmla="*/ 17 w 22"/>
                    <a:gd name="T37" fmla="*/ 42 h 42"/>
                    <a:gd name="T38" fmla="*/ 17 w 22"/>
                    <a:gd name="T39" fmla="*/ 8 h 42"/>
                    <a:gd name="T40" fmla="*/ 18 w 22"/>
                    <a:gd name="T4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42">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7"/>
                        <a:pt x="5" y="38"/>
                      </a:cubicBezTo>
                      <a:cubicBezTo>
                        <a:pt x="7" y="39"/>
                        <a:pt x="9" y="39"/>
                        <a:pt x="10" y="40"/>
                      </a:cubicBezTo>
                      <a:cubicBezTo>
                        <a:pt x="10" y="33"/>
                        <a:pt x="10" y="23"/>
                        <a:pt x="10" y="23"/>
                      </a:cubicBezTo>
                      <a:cubicBezTo>
                        <a:pt x="10" y="23"/>
                        <a:pt x="10" y="23"/>
                        <a:pt x="12" y="23"/>
                      </a:cubicBezTo>
                      <a:cubicBezTo>
                        <a:pt x="12" y="23"/>
                        <a:pt x="12" y="34"/>
                        <a:pt x="12" y="40"/>
                      </a:cubicBezTo>
                      <a:cubicBezTo>
                        <a:pt x="13" y="41"/>
                        <a:pt x="15" y="41"/>
                        <a:pt x="17" y="42"/>
                      </a:cubicBezTo>
                      <a:cubicBezTo>
                        <a:pt x="17" y="34"/>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5" name="Freeform 306"/>
                <p:cNvSpPr>
                  <a:spLocks/>
                </p:cNvSpPr>
                <p:nvPr/>
              </p:nvSpPr>
              <p:spPr bwMode="auto">
                <a:xfrm>
                  <a:off x="13972" y="2318"/>
                  <a:ext cx="17" cy="55"/>
                </a:xfrm>
                <a:custGeom>
                  <a:avLst/>
                  <a:gdLst>
                    <a:gd name="T0" fmla="*/ 3 w 7"/>
                    <a:gd name="T1" fmla="*/ 8 h 23"/>
                    <a:gd name="T2" fmla="*/ 3 w 7"/>
                    <a:gd name="T3" fmla="*/ 21 h 23"/>
                    <a:gd name="T4" fmla="*/ 5 w 7"/>
                    <a:gd name="T5" fmla="*/ 23 h 23"/>
                    <a:gd name="T6" fmla="*/ 7 w 7"/>
                    <a:gd name="T7" fmla="*/ 21 h 23"/>
                    <a:gd name="T8" fmla="*/ 7 w 7"/>
                    <a:gd name="T9" fmla="*/ 6 h 23"/>
                    <a:gd name="T10" fmla="*/ 1 w 7"/>
                    <a:gd name="T11" fmla="*/ 0 h 23"/>
                    <a:gd name="T12" fmla="*/ 0 w 7"/>
                    <a:gd name="T13" fmla="*/ 0 h 23"/>
                    <a:gd name="T14" fmla="*/ 2 w 7"/>
                    <a:gd name="T15" fmla="*/ 5 h 23"/>
                    <a:gd name="T16" fmla="*/ 2 w 7"/>
                    <a:gd name="T17" fmla="*/ 21 h 23"/>
                    <a:gd name="T18" fmla="*/ 2 w 7"/>
                    <a:gd name="T19" fmla="*/ 8 h 23"/>
                    <a:gd name="T20" fmla="*/ 3 w 7"/>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3">
                      <a:moveTo>
                        <a:pt x="3" y="8"/>
                      </a:moveTo>
                      <a:cubicBezTo>
                        <a:pt x="3" y="8"/>
                        <a:pt x="3" y="20"/>
                        <a:pt x="3" y="21"/>
                      </a:cubicBezTo>
                      <a:cubicBezTo>
                        <a:pt x="3" y="22"/>
                        <a:pt x="4" y="23"/>
                        <a:pt x="5" y="23"/>
                      </a:cubicBezTo>
                      <a:cubicBezTo>
                        <a:pt x="6" y="23"/>
                        <a:pt x="7" y="22"/>
                        <a:pt x="7" y="21"/>
                      </a:cubicBezTo>
                      <a:cubicBezTo>
                        <a:pt x="7" y="20"/>
                        <a:pt x="7" y="8"/>
                        <a:pt x="7" y="6"/>
                      </a:cubicBezTo>
                      <a:cubicBezTo>
                        <a:pt x="7" y="3"/>
                        <a:pt x="4" y="0"/>
                        <a:pt x="1" y="0"/>
                      </a:cubicBezTo>
                      <a:cubicBezTo>
                        <a:pt x="1" y="0"/>
                        <a:pt x="0" y="0"/>
                        <a:pt x="0" y="0"/>
                      </a:cubicBezTo>
                      <a:cubicBezTo>
                        <a:pt x="1" y="2"/>
                        <a:pt x="1" y="3"/>
                        <a:pt x="2" y="5"/>
                      </a:cubicBezTo>
                      <a:cubicBezTo>
                        <a:pt x="2" y="5"/>
                        <a:pt x="1" y="13"/>
                        <a:pt x="2" y="21"/>
                      </a:cubicBezTo>
                      <a:cubicBezTo>
                        <a:pt x="2" y="14"/>
                        <a:pt x="2" y="8"/>
                        <a:pt x="2" y="8"/>
                      </a:cubicBezTo>
                      <a:cubicBezTo>
                        <a:pt x="2" y="8"/>
                        <a:pt x="2"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6" name="Oval 307"/>
                <p:cNvSpPr>
                  <a:spLocks noChangeArrowheads="1"/>
                </p:cNvSpPr>
                <p:nvPr/>
              </p:nvSpPr>
              <p:spPr bwMode="auto">
                <a:xfrm>
                  <a:off x="13688"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7" name="Freeform 308"/>
                <p:cNvSpPr>
                  <a:spLocks/>
                </p:cNvSpPr>
                <p:nvPr/>
              </p:nvSpPr>
              <p:spPr bwMode="auto">
                <a:xfrm>
                  <a:off x="13755" y="2148"/>
                  <a:ext cx="21" cy="12"/>
                </a:xfrm>
                <a:custGeom>
                  <a:avLst/>
                  <a:gdLst>
                    <a:gd name="T0" fmla="*/ 5 w 9"/>
                    <a:gd name="T1" fmla="*/ 0 h 5"/>
                    <a:gd name="T2" fmla="*/ 0 w 9"/>
                    <a:gd name="T3" fmla="*/ 5 h 5"/>
                    <a:gd name="T4" fmla="*/ 0 w 9"/>
                    <a:gd name="T5" fmla="*/ 5 h 5"/>
                    <a:gd name="T6" fmla="*/ 9 w 9"/>
                    <a:gd name="T7" fmla="*/ 4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2" y="0"/>
                        <a:pt x="0" y="2"/>
                        <a:pt x="0" y="5"/>
                      </a:cubicBezTo>
                      <a:cubicBezTo>
                        <a:pt x="0" y="5"/>
                        <a:pt x="0" y="5"/>
                        <a:pt x="0" y="5"/>
                      </a:cubicBezTo>
                      <a:cubicBezTo>
                        <a:pt x="3" y="4"/>
                        <a:pt x="6" y="4"/>
                        <a:pt x="9" y="4"/>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8" name="Freeform 309"/>
                <p:cNvSpPr>
                  <a:spLocks/>
                </p:cNvSpPr>
                <p:nvPr/>
              </p:nvSpPr>
              <p:spPr bwMode="auto">
                <a:xfrm>
                  <a:off x="13800" y="2174"/>
                  <a:ext cx="64" cy="73"/>
                </a:xfrm>
                <a:custGeom>
                  <a:avLst/>
                  <a:gdLst>
                    <a:gd name="T0" fmla="*/ 25 w 27"/>
                    <a:gd name="T1" fmla="*/ 28 h 31"/>
                    <a:gd name="T2" fmla="*/ 18 w 27"/>
                    <a:gd name="T3" fmla="*/ 6 h 31"/>
                    <a:gd name="T4" fmla="*/ 19 w 27"/>
                    <a:gd name="T5" fmla="*/ 6 h 31"/>
                    <a:gd name="T6" fmla="*/ 23 w 27"/>
                    <a:gd name="T7" fmla="*/ 19 h 31"/>
                    <a:gd name="T8" fmla="*/ 25 w 27"/>
                    <a:gd name="T9" fmla="*/ 20 h 31"/>
                    <a:gd name="T10" fmla="*/ 26 w 27"/>
                    <a:gd name="T11" fmla="*/ 18 h 31"/>
                    <a:gd name="T12" fmla="*/ 23 w 27"/>
                    <a:gd name="T13" fmla="*/ 4 h 31"/>
                    <a:gd name="T14" fmla="*/ 17 w 27"/>
                    <a:gd name="T15" fmla="*/ 0 h 31"/>
                    <a:gd name="T16" fmla="*/ 10 w 27"/>
                    <a:gd name="T17" fmla="*/ 0 h 31"/>
                    <a:gd name="T18" fmla="*/ 4 w 27"/>
                    <a:gd name="T19" fmla="*/ 4 h 31"/>
                    <a:gd name="T20" fmla="*/ 0 w 27"/>
                    <a:gd name="T21" fmla="*/ 18 h 31"/>
                    <a:gd name="T22" fmla="*/ 2 w 27"/>
                    <a:gd name="T23" fmla="*/ 20 h 31"/>
                    <a:gd name="T24" fmla="*/ 4 w 27"/>
                    <a:gd name="T25" fmla="*/ 19 h 31"/>
                    <a:gd name="T26" fmla="*/ 7 w 27"/>
                    <a:gd name="T27" fmla="*/ 6 h 31"/>
                    <a:gd name="T28" fmla="*/ 9 w 27"/>
                    <a:gd name="T29" fmla="*/ 6 h 31"/>
                    <a:gd name="T30" fmla="*/ 4 w 27"/>
                    <a:gd name="T31" fmla="*/ 22 h 31"/>
                    <a:gd name="T32" fmla="*/ 13 w 27"/>
                    <a:gd name="T33" fmla="*/ 29 h 31"/>
                    <a:gd name="T34" fmla="*/ 13 w 27"/>
                    <a:gd name="T35" fmla="*/ 28 h 31"/>
                    <a:gd name="T36" fmla="*/ 14 w 27"/>
                    <a:gd name="T37" fmla="*/ 28 h 31"/>
                    <a:gd name="T38" fmla="*/ 14 w 27"/>
                    <a:gd name="T39" fmla="*/ 29 h 31"/>
                    <a:gd name="T40" fmla="*/ 18 w 27"/>
                    <a:gd name="T41" fmla="*/ 31 h 31"/>
                    <a:gd name="T42" fmla="*/ 18 w 27"/>
                    <a:gd name="T43" fmla="*/ 28 h 31"/>
                    <a:gd name="T44" fmla="*/ 25 w 27"/>
                    <a:gd name="T4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
                      <a:moveTo>
                        <a:pt x="25" y="28"/>
                      </a:moveTo>
                      <a:cubicBezTo>
                        <a:pt x="18" y="6"/>
                        <a:pt x="18" y="6"/>
                        <a:pt x="18" y="6"/>
                      </a:cubicBezTo>
                      <a:cubicBezTo>
                        <a:pt x="19" y="6"/>
                        <a:pt x="19" y="6"/>
                        <a:pt x="19" y="6"/>
                      </a:cubicBezTo>
                      <a:cubicBezTo>
                        <a:pt x="19" y="6"/>
                        <a:pt x="23" y="18"/>
                        <a:pt x="23" y="19"/>
                      </a:cubicBezTo>
                      <a:cubicBezTo>
                        <a:pt x="23" y="20"/>
                        <a:pt x="24" y="20"/>
                        <a:pt x="25" y="20"/>
                      </a:cubicBezTo>
                      <a:cubicBezTo>
                        <a:pt x="26" y="20"/>
                        <a:pt x="27" y="19"/>
                        <a:pt x="26" y="18"/>
                      </a:cubicBezTo>
                      <a:cubicBezTo>
                        <a:pt x="26" y="17"/>
                        <a:pt x="24" y="10"/>
                        <a:pt x="23" y="4"/>
                      </a:cubicBezTo>
                      <a:cubicBezTo>
                        <a:pt x="22" y="2"/>
                        <a:pt x="20" y="0"/>
                        <a:pt x="17" y="0"/>
                      </a:cubicBezTo>
                      <a:cubicBezTo>
                        <a:pt x="16" y="0"/>
                        <a:pt x="11" y="0"/>
                        <a:pt x="10" y="0"/>
                      </a:cubicBezTo>
                      <a:cubicBezTo>
                        <a:pt x="7" y="0"/>
                        <a:pt x="5" y="2"/>
                        <a:pt x="4" y="4"/>
                      </a:cubicBezTo>
                      <a:cubicBezTo>
                        <a:pt x="3" y="9"/>
                        <a:pt x="1" y="16"/>
                        <a:pt x="0" y="18"/>
                      </a:cubicBezTo>
                      <a:cubicBezTo>
                        <a:pt x="1" y="18"/>
                        <a:pt x="1" y="19"/>
                        <a:pt x="2" y="20"/>
                      </a:cubicBezTo>
                      <a:cubicBezTo>
                        <a:pt x="3" y="20"/>
                        <a:pt x="3" y="20"/>
                        <a:pt x="4" y="19"/>
                      </a:cubicBezTo>
                      <a:cubicBezTo>
                        <a:pt x="4" y="18"/>
                        <a:pt x="7" y="6"/>
                        <a:pt x="7" y="6"/>
                      </a:cubicBezTo>
                      <a:cubicBezTo>
                        <a:pt x="9" y="6"/>
                        <a:pt x="9" y="6"/>
                        <a:pt x="9" y="6"/>
                      </a:cubicBezTo>
                      <a:cubicBezTo>
                        <a:pt x="6" y="14"/>
                        <a:pt x="5" y="19"/>
                        <a:pt x="4" y="22"/>
                      </a:cubicBezTo>
                      <a:cubicBezTo>
                        <a:pt x="6" y="25"/>
                        <a:pt x="9" y="27"/>
                        <a:pt x="13" y="29"/>
                      </a:cubicBezTo>
                      <a:cubicBezTo>
                        <a:pt x="13" y="28"/>
                        <a:pt x="13" y="28"/>
                        <a:pt x="13" y="28"/>
                      </a:cubicBezTo>
                      <a:cubicBezTo>
                        <a:pt x="14" y="28"/>
                        <a:pt x="14" y="28"/>
                        <a:pt x="14" y="28"/>
                      </a:cubicBezTo>
                      <a:cubicBezTo>
                        <a:pt x="14" y="28"/>
                        <a:pt x="14" y="28"/>
                        <a:pt x="14" y="29"/>
                      </a:cubicBezTo>
                      <a:cubicBezTo>
                        <a:pt x="15" y="30"/>
                        <a:pt x="17" y="31"/>
                        <a:pt x="18" y="31"/>
                      </a:cubicBezTo>
                      <a:cubicBezTo>
                        <a:pt x="18" y="30"/>
                        <a:pt x="18" y="29"/>
                        <a:pt x="18" y="28"/>
                      </a:cubicBezTo>
                      <a:cubicBezTo>
                        <a:pt x="25" y="28"/>
                        <a:pt x="25"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999" name="Freeform 310"/>
                <p:cNvSpPr>
                  <a:spLocks/>
                </p:cNvSpPr>
                <p:nvPr/>
              </p:nvSpPr>
              <p:spPr bwMode="auto">
                <a:xfrm>
                  <a:off x="13790" y="2181"/>
                  <a:ext cx="3" cy="12"/>
                </a:xfrm>
                <a:custGeom>
                  <a:avLst/>
                  <a:gdLst>
                    <a:gd name="T0" fmla="*/ 0 w 1"/>
                    <a:gd name="T1" fmla="*/ 0 h 5"/>
                    <a:gd name="T2" fmla="*/ 1 w 1"/>
                    <a:gd name="T3" fmla="*/ 5 h 5"/>
                    <a:gd name="T4" fmla="*/ 1 w 1"/>
                    <a:gd name="T5" fmla="*/ 3 h 5"/>
                    <a:gd name="T6" fmla="*/ 0 w 1"/>
                    <a:gd name="T7" fmla="*/ 0 h 5"/>
                  </a:gdLst>
                  <a:ahLst/>
                  <a:cxnLst>
                    <a:cxn ang="0">
                      <a:pos x="T0" y="T1"/>
                    </a:cxn>
                    <a:cxn ang="0">
                      <a:pos x="T2" y="T3"/>
                    </a:cxn>
                    <a:cxn ang="0">
                      <a:pos x="T4" y="T5"/>
                    </a:cxn>
                    <a:cxn ang="0">
                      <a:pos x="T6" y="T7"/>
                    </a:cxn>
                  </a:cxnLst>
                  <a:rect l="0" t="0" r="r" b="b"/>
                  <a:pathLst>
                    <a:path w="1" h="5">
                      <a:moveTo>
                        <a:pt x="0" y="0"/>
                      </a:moveTo>
                      <a:cubicBezTo>
                        <a:pt x="0" y="2"/>
                        <a:pt x="1" y="4"/>
                        <a:pt x="1" y="5"/>
                      </a:cubicBezTo>
                      <a:cubicBezTo>
                        <a:pt x="1" y="4"/>
                        <a:pt x="1" y="3"/>
                        <a:pt x="1" y="3"/>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0" name="Freeform 311"/>
                <p:cNvSpPr>
                  <a:spLocks/>
                </p:cNvSpPr>
                <p:nvPr/>
              </p:nvSpPr>
              <p:spPr bwMode="auto">
                <a:xfrm>
                  <a:off x="13672" y="2174"/>
                  <a:ext cx="52" cy="33"/>
                </a:xfrm>
                <a:custGeom>
                  <a:avLst/>
                  <a:gdLst>
                    <a:gd name="T0" fmla="*/ 16 w 22"/>
                    <a:gd name="T1" fmla="*/ 0 h 14"/>
                    <a:gd name="T2" fmla="*/ 8 w 22"/>
                    <a:gd name="T3" fmla="*/ 0 h 14"/>
                    <a:gd name="T4" fmla="*/ 3 w 22"/>
                    <a:gd name="T5" fmla="*/ 4 h 14"/>
                    <a:gd name="T6" fmla="*/ 0 w 22"/>
                    <a:gd name="T7" fmla="*/ 14 h 14"/>
                    <a:gd name="T8" fmla="*/ 4 w 22"/>
                    <a:gd name="T9" fmla="*/ 14 h 14"/>
                    <a:gd name="T10" fmla="*/ 6 w 22"/>
                    <a:gd name="T11" fmla="*/ 6 h 14"/>
                    <a:gd name="T12" fmla="*/ 7 w 22"/>
                    <a:gd name="T13" fmla="*/ 6 h 14"/>
                    <a:gd name="T14" fmla="*/ 5 w 22"/>
                    <a:gd name="T15" fmla="*/ 14 h 14"/>
                    <a:gd name="T16" fmla="*/ 11 w 22"/>
                    <a:gd name="T17" fmla="*/ 13 h 14"/>
                    <a:gd name="T18" fmla="*/ 18 w 22"/>
                    <a:gd name="T19" fmla="*/ 10 h 14"/>
                    <a:gd name="T20" fmla="*/ 17 w 22"/>
                    <a:gd name="T21" fmla="*/ 6 h 14"/>
                    <a:gd name="T22" fmla="*/ 18 w 22"/>
                    <a:gd name="T23" fmla="*/ 6 h 14"/>
                    <a:gd name="T24" fmla="*/ 19 w 22"/>
                    <a:gd name="T25" fmla="*/ 9 h 14"/>
                    <a:gd name="T26" fmla="*/ 22 w 22"/>
                    <a:gd name="T27" fmla="*/ 6 h 14"/>
                    <a:gd name="T28" fmla="*/ 21 w 22"/>
                    <a:gd name="T29" fmla="*/ 4 h 14"/>
                    <a:gd name="T30" fmla="*/ 16 w 22"/>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4">
                      <a:moveTo>
                        <a:pt x="16" y="0"/>
                      </a:moveTo>
                      <a:cubicBezTo>
                        <a:pt x="15" y="0"/>
                        <a:pt x="9" y="0"/>
                        <a:pt x="8" y="0"/>
                      </a:cubicBezTo>
                      <a:cubicBezTo>
                        <a:pt x="6" y="0"/>
                        <a:pt x="4" y="2"/>
                        <a:pt x="3" y="4"/>
                      </a:cubicBezTo>
                      <a:cubicBezTo>
                        <a:pt x="2" y="7"/>
                        <a:pt x="1" y="11"/>
                        <a:pt x="0" y="14"/>
                      </a:cubicBezTo>
                      <a:cubicBezTo>
                        <a:pt x="1" y="14"/>
                        <a:pt x="2" y="14"/>
                        <a:pt x="4" y="14"/>
                      </a:cubicBezTo>
                      <a:cubicBezTo>
                        <a:pt x="5" y="10"/>
                        <a:pt x="6" y="6"/>
                        <a:pt x="6" y="6"/>
                      </a:cubicBezTo>
                      <a:cubicBezTo>
                        <a:pt x="7" y="6"/>
                        <a:pt x="7" y="6"/>
                        <a:pt x="7" y="6"/>
                      </a:cubicBezTo>
                      <a:cubicBezTo>
                        <a:pt x="6" y="9"/>
                        <a:pt x="6" y="12"/>
                        <a:pt x="5" y="14"/>
                      </a:cubicBezTo>
                      <a:cubicBezTo>
                        <a:pt x="7" y="14"/>
                        <a:pt x="9" y="14"/>
                        <a:pt x="11" y="13"/>
                      </a:cubicBezTo>
                      <a:cubicBezTo>
                        <a:pt x="14" y="12"/>
                        <a:pt x="16" y="11"/>
                        <a:pt x="18" y="10"/>
                      </a:cubicBezTo>
                      <a:cubicBezTo>
                        <a:pt x="17" y="6"/>
                        <a:pt x="17" y="6"/>
                        <a:pt x="17" y="6"/>
                      </a:cubicBezTo>
                      <a:cubicBezTo>
                        <a:pt x="18" y="6"/>
                        <a:pt x="18" y="6"/>
                        <a:pt x="18" y="6"/>
                      </a:cubicBezTo>
                      <a:cubicBezTo>
                        <a:pt x="18" y="6"/>
                        <a:pt x="18" y="7"/>
                        <a:pt x="19" y="9"/>
                      </a:cubicBezTo>
                      <a:cubicBezTo>
                        <a:pt x="20" y="8"/>
                        <a:pt x="21" y="7"/>
                        <a:pt x="22" y="6"/>
                      </a:cubicBezTo>
                      <a:cubicBezTo>
                        <a:pt x="22" y="5"/>
                        <a:pt x="21" y="5"/>
                        <a:pt x="21" y="4"/>
                      </a:cubicBezTo>
                      <a:cubicBezTo>
                        <a:pt x="20" y="2"/>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1" name="Freeform 312"/>
                <p:cNvSpPr>
                  <a:spLocks/>
                </p:cNvSpPr>
                <p:nvPr/>
              </p:nvSpPr>
              <p:spPr bwMode="auto">
                <a:xfrm>
                  <a:off x="13996" y="2318"/>
                  <a:ext cx="33" cy="88"/>
                </a:xfrm>
                <a:custGeom>
                  <a:avLst/>
                  <a:gdLst>
                    <a:gd name="T0" fmla="*/ 4 w 14"/>
                    <a:gd name="T1" fmla="*/ 5 h 37"/>
                    <a:gd name="T2" fmla="*/ 0 w 14"/>
                    <a:gd name="T3" fmla="*/ 19 h 37"/>
                    <a:gd name="T4" fmla="*/ 1 w 14"/>
                    <a:gd name="T5" fmla="*/ 21 h 37"/>
                    <a:gd name="T6" fmla="*/ 4 w 14"/>
                    <a:gd name="T7" fmla="*/ 20 h 37"/>
                    <a:gd name="T8" fmla="*/ 7 w 14"/>
                    <a:gd name="T9" fmla="*/ 7 h 37"/>
                    <a:gd name="T10" fmla="*/ 9 w 14"/>
                    <a:gd name="T11" fmla="*/ 7 h 37"/>
                    <a:gd name="T12" fmla="*/ 2 w 14"/>
                    <a:gd name="T13" fmla="*/ 28 h 37"/>
                    <a:gd name="T14" fmla="*/ 8 w 14"/>
                    <a:gd name="T15" fmla="*/ 28 h 37"/>
                    <a:gd name="T16" fmla="*/ 8 w 14"/>
                    <a:gd name="T17" fmla="*/ 37 h 37"/>
                    <a:gd name="T18" fmla="*/ 11 w 14"/>
                    <a:gd name="T19" fmla="*/ 33 h 37"/>
                    <a:gd name="T20" fmla="*/ 10 w 14"/>
                    <a:gd name="T21" fmla="*/ 0 h 37"/>
                    <a:gd name="T22" fmla="*/ 10 w 14"/>
                    <a:gd name="T23" fmla="*/ 0 h 37"/>
                    <a:gd name="T24" fmla="*/ 4 w 14"/>
                    <a:gd name="T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37">
                      <a:moveTo>
                        <a:pt x="4" y="5"/>
                      </a:move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1"/>
                        <a:pt x="8" y="35"/>
                        <a:pt x="8" y="37"/>
                      </a:cubicBezTo>
                      <a:cubicBezTo>
                        <a:pt x="9" y="36"/>
                        <a:pt x="10" y="35"/>
                        <a:pt x="11" y="33"/>
                      </a:cubicBezTo>
                      <a:cubicBezTo>
                        <a:pt x="14" y="27"/>
                        <a:pt x="12" y="13"/>
                        <a:pt x="10" y="0"/>
                      </a:cubicBezTo>
                      <a:cubicBezTo>
                        <a:pt x="10" y="0"/>
                        <a:pt x="10" y="0"/>
                        <a:pt x="10" y="0"/>
                      </a:cubicBezTo>
                      <a:cubicBezTo>
                        <a:pt x="7" y="0"/>
                        <a:pt x="5"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2" name="Oval 313"/>
                <p:cNvSpPr>
                  <a:spLocks noChangeArrowheads="1"/>
                </p:cNvSpPr>
                <p:nvPr/>
              </p:nvSpPr>
              <p:spPr bwMode="auto">
                <a:xfrm>
                  <a:off x="14017"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3" name="Oval 314"/>
                <p:cNvSpPr>
                  <a:spLocks noChangeArrowheads="1"/>
                </p:cNvSpPr>
                <p:nvPr/>
              </p:nvSpPr>
              <p:spPr bwMode="auto">
                <a:xfrm>
                  <a:off x="1395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4" name="Freeform 315"/>
                <p:cNvSpPr>
                  <a:spLocks/>
                </p:cNvSpPr>
                <p:nvPr/>
              </p:nvSpPr>
              <p:spPr bwMode="auto">
                <a:xfrm>
                  <a:off x="13935" y="2025"/>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5" name="Oval 316"/>
                <p:cNvSpPr>
                  <a:spLocks noChangeArrowheads="1"/>
                </p:cNvSpPr>
                <p:nvPr/>
              </p:nvSpPr>
              <p:spPr bwMode="auto">
                <a:xfrm>
                  <a:off x="1395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6" name="Freeform 317"/>
                <p:cNvSpPr>
                  <a:spLocks/>
                </p:cNvSpPr>
                <p:nvPr/>
              </p:nvSpPr>
              <p:spPr bwMode="auto">
                <a:xfrm>
                  <a:off x="14017" y="2299"/>
                  <a:ext cx="3" cy="15"/>
                </a:xfrm>
                <a:custGeom>
                  <a:avLst/>
                  <a:gdLst>
                    <a:gd name="T0" fmla="*/ 1 w 1"/>
                    <a:gd name="T1" fmla="*/ 6 h 6"/>
                    <a:gd name="T2" fmla="*/ 0 w 1"/>
                    <a:gd name="T3" fmla="*/ 0 h 6"/>
                    <a:gd name="T4" fmla="*/ 0 w 1"/>
                    <a:gd name="T5" fmla="*/ 2 h 6"/>
                    <a:gd name="T6" fmla="*/ 1 w 1"/>
                    <a:gd name="T7" fmla="*/ 6 h 6"/>
                  </a:gdLst>
                  <a:ahLst/>
                  <a:cxnLst>
                    <a:cxn ang="0">
                      <a:pos x="T0" y="T1"/>
                    </a:cxn>
                    <a:cxn ang="0">
                      <a:pos x="T2" y="T3"/>
                    </a:cxn>
                    <a:cxn ang="0">
                      <a:pos x="T4" y="T5"/>
                    </a:cxn>
                    <a:cxn ang="0">
                      <a:pos x="T6" y="T7"/>
                    </a:cxn>
                  </a:cxnLst>
                  <a:rect l="0" t="0" r="r" b="b"/>
                  <a:pathLst>
                    <a:path w="1" h="6">
                      <a:moveTo>
                        <a:pt x="1" y="6"/>
                      </a:moveTo>
                      <a:cubicBezTo>
                        <a:pt x="1" y="4"/>
                        <a:pt x="0" y="2"/>
                        <a:pt x="0" y="0"/>
                      </a:cubicBezTo>
                      <a:cubicBezTo>
                        <a:pt x="0" y="1"/>
                        <a:pt x="0" y="2"/>
                        <a:pt x="0" y="2"/>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7" name="Freeform 318"/>
                <p:cNvSpPr>
                  <a:spLocks/>
                </p:cNvSpPr>
                <p:nvPr/>
              </p:nvSpPr>
              <p:spPr bwMode="auto">
                <a:xfrm>
                  <a:off x="13996"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8" name="Oval 319"/>
                <p:cNvSpPr>
                  <a:spLocks noChangeArrowheads="1"/>
                </p:cNvSpPr>
                <p:nvPr/>
              </p:nvSpPr>
              <p:spPr bwMode="auto">
                <a:xfrm>
                  <a:off x="1382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09" name="Oval 320"/>
                <p:cNvSpPr>
                  <a:spLocks noChangeArrowheads="1"/>
                </p:cNvSpPr>
                <p:nvPr/>
              </p:nvSpPr>
              <p:spPr bwMode="auto">
                <a:xfrm>
                  <a:off x="14017"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0" name="Freeform 321"/>
                <p:cNvSpPr>
                  <a:spLocks/>
                </p:cNvSpPr>
                <p:nvPr/>
              </p:nvSpPr>
              <p:spPr bwMode="auto">
                <a:xfrm>
                  <a:off x="13804" y="2025"/>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1" name="Oval 322"/>
                <p:cNvSpPr>
                  <a:spLocks noChangeArrowheads="1"/>
                </p:cNvSpPr>
                <p:nvPr/>
              </p:nvSpPr>
              <p:spPr bwMode="auto">
                <a:xfrm>
                  <a:off x="1382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2" name="Freeform 323"/>
                <p:cNvSpPr>
                  <a:spLocks/>
                </p:cNvSpPr>
                <p:nvPr/>
              </p:nvSpPr>
              <p:spPr bwMode="auto">
                <a:xfrm>
                  <a:off x="13864" y="2025"/>
                  <a:ext cx="63"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3" name="Freeform 324"/>
                <p:cNvSpPr>
                  <a:spLocks/>
                </p:cNvSpPr>
                <p:nvPr/>
              </p:nvSpPr>
              <p:spPr bwMode="auto">
                <a:xfrm>
                  <a:off x="13733"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4"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4" name="Oval 325"/>
                <p:cNvSpPr>
                  <a:spLocks noChangeArrowheads="1"/>
                </p:cNvSpPr>
                <p:nvPr/>
              </p:nvSpPr>
              <p:spPr bwMode="auto">
                <a:xfrm>
                  <a:off x="1388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5" name="Oval 326"/>
                <p:cNvSpPr>
                  <a:spLocks noChangeArrowheads="1"/>
                </p:cNvSpPr>
                <p:nvPr/>
              </p:nvSpPr>
              <p:spPr bwMode="auto">
                <a:xfrm>
                  <a:off x="1388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6" name="Freeform 327"/>
                <p:cNvSpPr>
                  <a:spLocks/>
                </p:cNvSpPr>
                <p:nvPr/>
              </p:nvSpPr>
              <p:spPr bwMode="auto">
                <a:xfrm>
                  <a:off x="13930" y="2174"/>
                  <a:ext cx="64" cy="109"/>
                </a:xfrm>
                <a:custGeom>
                  <a:avLst/>
                  <a:gdLst>
                    <a:gd name="T0" fmla="*/ 23 w 27"/>
                    <a:gd name="T1" fmla="*/ 4 h 46"/>
                    <a:gd name="T2" fmla="*/ 18 w 27"/>
                    <a:gd name="T3" fmla="*/ 0 h 46"/>
                    <a:gd name="T4" fmla="*/ 10 w 27"/>
                    <a:gd name="T5" fmla="*/ 0 h 46"/>
                    <a:gd name="T6" fmla="*/ 5 w 27"/>
                    <a:gd name="T7" fmla="*/ 4 h 46"/>
                    <a:gd name="T8" fmla="*/ 0 w 27"/>
                    <a:gd name="T9" fmla="*/ 18 h 46"/>
                    <a:gd name="T10" fmla="*/ 2 w 27"/>
                    <a:gd name="T11" fmla="*/ 20 h 46"/>
                    <a:gd name="T12" fmla="*/ 4 w 27"/>
                    <a:gd name="T13" fmla="*/ 19 h 46"/>
                    <a:gd name="T14" fmla="*/ 8 w 27"/>
                    <a:gd name="T15" fmla="*/ 6 h 46"/>
                    <a:gd name="T16" fmla="*/ 9 w 27"/>
                    <a:gd name="T17" fmla="*/ 6 h 46"/>
                    <a:gd name="T18" fmla="*/ 3 w 27"/>
                    <a:gd name="T19" fmla="*/ 28 h 46"/>
                    <a:gd name="T20" fmla="*/ 9 w 27"/>
                    <a:gd name="T21" fmla="*/ 28 h 46"/>
                    <a:gd name="T22" fmla="*/ 9 w 27"/>
                    <a:gd name="T23" fmla="*/ 44 h 46"/>
                    <a:gd name="T24" fmla="*/ 11 w 27"/>
                    <a:gd name="T25" fmla="*/ 46 h 46"/>
                    <a:gd name="T26" fmla="*/ 13 w 27"/>
                    <a:gd name="T27" fmla="*/ 44 h 46"/>
                    <a:gd name="T28" fmla="*/ 13 w 27"/>
                    <a:gd name="T29" fmla="*/ 28 h 46"/>
                    <a:gd name="T30" fmla="*/ 14 w 27"/>
                    <a:gd name="T31" fmla="*/ 28 h 46"/>
                    <a:gd name="T32" fmla="*/ 14 w 27"/>
                    <a:gd name="T33" fmla="*/ 44 h 46"/>
                    <a:gd name="T34" fmla="*/ 17 w 27"/>
                    <a:gd name="T35" fmla="*/ 46 h 46"/>
                    <a:gd name="T36" fmla="*/ 19 w 27"/>
                    <a:gd name="T37" fmla="*/ 44 h 46"/>
                    <a:gd name="T38" fmla="*/ 19 w 27"/>
                    <a:gd name="T39" fmla="*/ 28 h 46"/>
                    <a:gd name="T40" fmla="*/ 25 w 27"/>
                    <a:gd name="T41" fmla="*/ 28 h 46"/>
                    <a:gd name="T42" fmla="*/ 18 w 27"/>
                    <a:gd name="T43" fmla="*/ 6 h 46"/>
                    <a:gd name="T44" fmla="*/ 20 w 27"/>
                    <a:gd name="T45" fmla="*/ 6 h 46"/>
                    <a:gd name="T46" fmla="*/ 23 w 27"/>
                    <a:gd name="T47" fmla="*/ 19 h 46"/>
                    <a:gd name="T48" fmla="*/ 26 w 27"/>
                    <a:gd name="T49" fmla="*/ 20 h 46"/>
                    <a:gd name="T50" fmla="*/ 27 w 27"/>
                    <a:gd name="T51" fmla="*/ 18 h 46"/>
                    <a:gd name="T52" fmla="*/ 23 w 27"/>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0"/>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7" name="Freeform 328"/>
                <p:cNvSpPr>
                  <a:spLocks/>
                </p:cNvSpPr>
                <p:nvPr/>
              </p:nvSpPr>
              <p:spPr bwMode="auto">
                <a:xfrm>
                  <a:off x="14126" y="2025"/>
                  <a:ext cx="64" cy="111"/>
                </a:xfrm>
                <a:custGeom>
                  <a:avLst/>
                  <a:gdLst>
                    <a:gd name="T0" fmla="*/ 23 w 27"/>
                    <a:gd name="T1" fmla="*/ 5 h 47"/>
                    <a:gd name="T2" fmla="*/ 18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8" name="Oval 329"/>
                <p:cNvSpPr>
                  <a:spLocks noChangeArrowheads="1"/>
                </p:cNvSpPr>
                <p:nvPr/>
              </p:nvSpPr>
              <p:spPr bwMode="auto">
                <a:xfrm>
                  <a:off x="13755"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19" name="Oval 330"/>
                <p:cNvSpPr>
                  <a:spLocks noChangeArrowheads="1"/>
                </p:cNvSpPr>
                <p:nvPr/>
              </p:nvSpPr>
              <p:spPr bwMode="auto">
                <a:xfrm>
                  <a:off x="14148" y="2148"/>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0" name="Oval 331"/>
                <p:cNvSpPr>
                  <a:spLocks noChangeArrowheads="1"/>
                </p:cNvSpPr>
                <p:nvPr/>
              </p:nvSpPr>
              <p:spPr bwMode="auto">
                <a:xfrm>
                  <a:off x="14081"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1" name="Freeform 332"/>
                <p:cNvSpPr>
                  <a:spLocks/>
                </p:cNvSpPr>
                <p:nvPr/>
              </p:nvSpPr>
              <p:spPr bwMode="auto">
                <a:xfrm>
                  <a:off x="14067"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2" name="Oval 333"/>
                <p:cNvSpPr>
                  <a:spLocks noChangeArrowheads="1"/>
                </p:cNvSpPr>
                <p:nvPr/>
              </p:nvSpPr>
              <p:spPr bwMode="auto">
                <a:xfrm>
                  <a:off x="14148" y="199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3" name="Freeform 334"/>
                <p:cNvSpPr>
                  <a:spLocks/>
                </p:cNvSpPr>
                <p:nvPr/>
              </p:nvSpPr>
              <p:spPr bwMode="auto">
                <a:xfrm>
                  <a:off x="14001" y="2172"/>
                  <a:ext cx="54" cy="111"/>
                </a:xfrm>
                <a:custGeom>
                  <a:avLst/>
                  <a:gdLst>
                    <a:gd name="T0" fmla="*/ 19 w 23"/>
                    <a:gd name="T1" fmla="*/ 8 h 47"/>
                    <a:gd name="T2" fmla="*/ 19 w 23"/>
                    <a:gd name="T3" fmla="*/ 21 h 47"/>
                    <a:gd name="T4" fmla="*/ 21 w 23"/>
                    <a:gd name="T5" fmla="*/ 23 h 47"/>
                    <a:gd name="T6" fmla="*/ 23 w 23"/>
                    <a:gd name="T7" fmla="*/ 21 h 47"/>
                    <a:gd name="T8" fmla="*/ 23 w 23"/>
                    <a:gd name="T9" fmla="*/ 7 h 47"/>
                    <a:gd name="T10" fmla="*/ 17 w 23"/>
                    <a:gd name="T11" fmla="*/ 0 h 47"/>
                    <a:gd name="T12" fmla="*/ 6 w 23"/>
                    <a:gd name="T13" fmla="*/ 0 h 47"/>
                    <a:gd name="T14" fmla="*/ 0 w 23"/>
                    <a:gd name="T15" fmla="*/ 7 h 47"/>
                    <a:gd name="T16" fmla="*/ 0 w 23"/>
                    <a:gd name="T17" fmla="*/ 21 h 47"/>
                    <a:gd name="T18" fmla="*/ 2 w 23"/>
                    <a:gd name="T19" fmla="*/ 23 h 47"/>
                    <a:gd name="T20" fmla="*/ 4 w 23"/>
                    <a:gd name="T21" fmla="*/ 21 h 47"/>
                    <a:gd name="T22" fmla="*/ 4 w 23"/>
                    <a:gd name="T23" fmla="*/ 8 h 47"/>
                    <a:gd name="T24" fmla="*/ 5 w 23"/>
                    <a:gd name="T25" fmla="*/ 8 h 47"/>
                    <a:gd name="T26" fmla="*/ 5 w 23"/>
                    <a:gd name="T27" fmla="*/ 45 h 47"/>
                    <a:gd name="T28" fmla="*/ 6 w 23"/>
                    <a:gd name="T29" fmla="*/ 47 h 47"/>
                    <a:gd name="T30" fmla="*/ 6 w 23"/>
                    <a:gd name="T31" fmla="*/ 39 h 47"/>
                    <a:gd name="T32" fmla="*/ 11 w 23"/>
                    <a:gd name="T33" fmla="*/ 38 h 47"/>
                    <a:gd name="T34" fmla="*/ 11 w 23"/>
                    <a:gd name="T35" fmla="*/ 23 h 47"/>
                    <a:gd name="T36" fmla="*/ 12 w 23"/>
                    <a:gd name="T37" fmla="*/ 23 h 47"/>
                    <a:gd name="T38" fmla="*/ 12 w 23"/>
                    <a:gd name="T39" fmla="*/ 38 h 47"/>
                    <a:gd name="T40" fmla="*/ 17 w 23"/>
                    <a:gd name="T41" fmla="*/ 37 h 47"/>
                    <a:gd name="T42" fmla="*/ 17 w 23"/>
                    <a:gd name="T43" fmla="*/ 8 h 47"/>
                    <a:gd name="T44" fmla="*/ 19 w 23"/>
                    <a:gd name="T4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9" y="8"/>
                      </a:move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5"/>
                      </a:cubicBezTo>
                      <a:cubicBezTo>
                        <a:pt x="5" y="45"/>
                        <a:pt x="6" y="46"/>
                        <a:pt x="6" y="47"/>
                      </a:cubicBezTo>
                      <a:cubicBezTo>
                        <a:pt x="6" y="44"/>
                        <a:pt x="6" y="41"/>
                        <a:pt x="6" y="39"/>
                      </a:cubicBezTo>
                      <a:cubicBezTo>
                        <a:pt x="8" y="39"/>
                        <a:pt x="9" y="39"/>
                        <a:pt x="11" y="38"/>
                      </a:cubicBezTo>
                      <a:cubicBezTo>
                        <a:pt x="11" y="32"/>
                        <a:pt x="11" y="23"/>
                        <a:pt x="11" y="23"/>
                      </a:cubicBezTo>
                      <a:cubicBezTo>
                        <a:pt x="11" y="23"/>
                        <a:pt x="11" y="23"/>
                        <a:pt x="12" y="23"/>
                      </a:cubicBezTo>
                      <a:cubicBezTo>
                        <a:pt x="12" y="23"/>
                        <a:pt x="12" y="32"/>
                        <a:pt x="12" y="38"/>
                      </a:cubicBezTo>
                      <a:cubicBezTo>
                        <a:pt x="14" y="38"/>
                        <a:pt x="16" y="37"/>
                        <a:pt x="17" y="37"/>
                      </a:cubicBezTo>
                      <a:cubicBezTo>
                        <a:pt x="17" y="26"/>
                        <a:pt x="17" y="8"/>
                        <a:pt x="17" y="8"/>
                      </a:cubicBezTo>
                      <a:cubicBezTo>
                        <a:pt x="17" y="8"/>
                        <a:pt x="17"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4" name="Freeform 335"/>
                <p:cNvSpPr>
                  <a:spLocks/>
                </p:cNvSpPr>
                <p:nvPr/>
              </p:nvSpPr>
              <p:spPr bwMode="auto">
                <a:xfrm>
                  <a:off x="13674"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0"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5" name="Freeform 336"/>
                <p:cNvSpPr>
                  <a:spLocks/>
                </p:cNvSpPr>
                <p:nvPr/>
              </p:nvSpPr>
              <p:spPr bwMode="auto">
                <a:xfrm>
                  <a:off x="14062" y="2174"/>
                  <a:ext cx="64" cy="76"/>
                </a:xfrm>
                <a:custGeom>
                  <a:avLst/>
                  <a:gdLst>
                    <a:gd name="T0" fmla="*/ 24 w 27"/>
                    <a:gd name="T1" fmla="*/ 28 h 32"/>
                    <a:gd name="T2" fmla="*/ 18 w 27"/>
                    <a:gd name="T3" fmla="*/ 6 h 32"/>
                    <a:gd name="T4" fmla="*/ 19 w 27"/>
                    <a:gd name="T5" fmla="*/ 6 h 32"/>
                    <a:gd name="T6" fmla="*/ 23 w 27"/>
                    <a:gd name="T7" fmla="*/ 19 h 32"/>
                    <a:gd name="T8" fmla="*/ 25 w 27"/>
                    <a:gd name="T9" fmla="*/ 20 h 32"/>
                    <a:gd name="T10" fmla="*/ 26 w 27"/>
                    <a:gd name="T11" fmla="*/ 18 h 32"/>
                    <a:gd name="T12" fmla="*/ 22 w 27"/>
                    <a:gd name="T13" fmla="*/ 4 h 32"/>
                    <a:gd name="T14" fmla="*/ 17 w 27"/>
                    <a:gd name="T15" fmla="*/ 0 h 32"/>
                    <a:gd name="T16" fmla="*/ 9 w 27"/>
                    <a:gd name="T17" fmla="*/ 0 h 32"/>
                    <a:gd name="T18" fmla="*/ 4 w 27"/>
                    <a:gd name="T19" fmla="*/ 4 h 32"/>
                    <a:gd name="T20" fmla="*/ 0 w 27"/>
                    <a:gd name="T21" fmla="*/ 18 h 32"/>
                    <a:gd name="T22" fmla="*/ 1 w 27"/>
                    <a:gd name="T23" fmla="*/ 20 h 32"/>
                    <a:gd name="T24" fmla="*/ 3 w 27"/>
                    <a:gd name="T25" fmla="*/ 19 h 32"/>
                    <a:gd name="T26" fmla="*/ 7 w 27"/>
                    <a:gd name="T27" fmla="*/ 6 h 32"/>
                    <a:gd name="T28" fmla="*/ 8 w 27"/>
                    <a:gd name="T29" fmla="*/ 6 h 32"/>
                    <a:gd name="T30" fmla="*/ 2 w 27"/>
                    <a:gd name="T31" fmla="*/ 28 h 32"/>
                    <a:gd name="T32" fmla="*/ 8 w 27"/>
                    <a:gd name="T33" fmla="*/ 28 h 32"/>
                    <a:gd name="T34" fmla="*/ 8 w 27"/>
                    <a:gd name="T35" fmla="*/ 32 h 32"/>
                    <a:gd name="T36" fmla="*/ 13 w 27"/>
                    <a:gd name="T37" fmla="*/ 32 h 32"/>
                    <a:gd name="T38" fmla="*/ 13 w 27"/>
                    <a:gd name="T39" fmla="*/ 28 h 32"/>
                    <a:gd name="T40" fmla="*/ 14 w 27"/>
                    <a:gd name="T41" fmla="*/ 28 h 32"/>
                    <a:gd name="T42" fmla="*/ 14 w 27"/>
                    <a:gd name="T43" fmla="*/ 31 h 32"/>
                    <a:gd name="T44" fmla="*/ 18 w 27"/>
                    <a:gd name="T45" fmla="*/ 30 h 32"/>
                    <a:gd name="T46" fmla="*/ 18 w 27"/>
                    <a:gd name="T47" fmla="*/ 28 h 32"/>
                    <a:gd name="T48" fmla="*/ 24 w 27"/>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2">
                      <a:moveTo>
                        <a:pt x="24" y="28"/>
                      </a:moveTo>
                      <a:cubicBezTo>
                        <a:pt x="18" y="6"/>
                        <a:pt x="18" y="6"/>
                        <a:pt x="18" y="6"/>
                      </a:cubicBezTo>
                      <a:cubicBezTo>
                        <a:pt x="19" y="6"/>
                        <a:pt x="19" y="6"/>
                        <a:pt x="19" y="6"/>
                      </a:cubicBezTo>
                      <a:cubicBezTo>
                        <a:pt x="19" y="6"/>
                        <a:pt x="22" y="18"/>
                        <a:pt x="23" y="19"/>
                      </a:cubicBezTo>
                      <a:cubicBezTo>
                        <a:pt x="23" y="20"/>
                        <a:pt x="24" y="20"/>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0"/>
                        <a:pt x="3" y="20"/>
                        <a:pt x="3" y="19"/>
                      </a:cubicBezTo>
                      <a:cubicBezTo>
                        <a:pt x="4" y="18"/>
                        <a:pt x="7" y="6"/>
                        <a:pt x="7" y="6"/>
                      </a:cubicBezTo>
                      <a:cubicBezTo>
                        <a:pt x="8" y="6"/>
                        <a:pt x="8" y="6"/>
                        <a:pt x="8" y="6"/>
                      </a:cubicBezTo>
                      <a:cubicBezTo>
                        <a:pt x="2" y="28"/>
                        <a:pt x="2" y="28"/>
                        <a:pt x="2" y="28"/>
                      </a:cubicBezTo>
                      <a:cubicBezTo>
                        <a:pt x="8" y="28"/>
                        <a:pt x="8" y="28"/>
                        <a:pt x="8" y="28"/>
                      </a:cubicBezTo>
                      <a:cubicBezTo>
                        <a:pt x="8" y="29"/>
                        <a:pt x="8" y="31"/>
                        <a:pt x="8" y="32"/>
                      </a:cubicBezTo>
                      <a:cubicBezTo>
                        <a:pt x="10" y="32"/>
                        <a:pt x="11" y="32"/>
                        <a:pt x="13" y="32"/>
                      </a:cubicBezTo>
                      <a:cubicBezTo>
                        <a:pt x="13" y="29"/>
                        <a:pt x="13" y="28"/>
                        <a:pt x="13" y="28"/>
                      </a:cubicBezTo>
                      <a:cubicBezTo>
                        <a:pt x="14" y="28"/>
                        <a:pt x="14" y="28"/>
                        <a:pt x="14" y="28"/>
                      </a:cubicBezTo>
                      <a:cubicBezTo>
                        <a:pt x="14" y="28"/>
                        <a:pt x="14" y="29"/>
                        <a:pt x="14" y="31"/>
                      </a:cubicBezTo>
                      <a:cubicBezTo>
                        <a:pt x="15" y="31"/>
                        <a:pt x="17" y="31"/>
                        <a:pt x="18" y="30"/>
                      </a:cubicBezTo>
                      <a:cubicBezTo>
                        <a:pt x="18" y="30"/>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6" name="Freeform 337"/>
                <p:cNvSpPr>
                  <a:spLocks/>
                </p:cNvSpPr>
                <p:nvPr/>
              </p:nvSpPr>
              <p:spPr bwMode="auto">
                <a:xfrm>
                  <a:off x="14131" y="2172"/>
                  <a:ext cx="54" cy="66"/>
                </a:xfrm>
                <a:custGeom>
                  <a:avLst/>
                  <a:gdLst>
                    <a:gd name="T0" fmla="*/ 19 w 23"/>
                    <a:gd name="T1" fmla="*/ 8 h 28"/>
                    <a:gd name="T2" fmla="*/ 19 w 23"/>
                    <a:gd name="T3" fmla="*/ 21 h 28"/>
                    <a:gd name="T4" fmla="*/ 21 w 23"/>
                    <a:gd name="T5" fmla="*/ 23 h 28"/>
                    <a:gd name="T6" fmla="*/ 23 w 23"/>
                    <a:gd name="T7" fmla="*/ 21 h 28"/>
                    <a:gd name="T8" fmla="*/ 23 w 23"/>
                    <a:gd name="T9" fmla="*/ 7 h 28"/>
                    <a:gd name="T10" fmla="*/ 17 w 23"/>
                    <a:gd name="T11" fmla="*/ 0 h 28"/>
                    <a:gd name="T12" fmla="*/ 7 w 23"/>
                    <a:gd name="T13" fmla="*/ 0 h 28"/>
                    <a:gd name="T14" fmla="*/ 0 w 23"/>
                    <a:gd name="T15" fmla="*/ 7 h 28"/>
                    <a:gd name="T16" fmla="*/ 0 w 23"/>
                    <a:gd name="T17" fmla="*/ 21 h 28"/>
                    <a:gd name="T18" fmla="*/ 3 w 23"/>
                    <a:gd name="T19" fmla="*/ 23 h 28"/>
                    <a:gd name="T20" fmla="*/ 5 w 23"/>
                    <a:gd name="T21" fmla="*/ 21 h 28"/>
                    <a:gd name="T22" fmla="*/ 5 w 23"/>
                    <a:gd name="T23" fmla="*/ 8 h 28"/>
                    <a:gd name="T24" fmla="*/ 6 w 23"/>
                    <a:gd name="T25" fmla="*/ 8 h 28"/>
                    <a:gd name="T26" fmla="*/ 6 w 23"/>
                    <a:gd name="T27" fmla="*/ 28 h 28"/>
                    <a:gd name="T28" fmla="*/ 11 w 23"/>
                    <a:gd name="T29" fmla="*/ 27 h 28"/>
                    <a:gd name="T30" fmla="*/ 11 w 23"/>
                    <a:gd name="T31" fmla="*/ 23 h 28"/>
                    <a:gd name="T32" fmla="*/ 12 w 23"/>
                    <a:gd name="T33" fmla="*/ 23 h 28"/>
                    <a:gd name="T34" fmla="*/ 12 w 23"/>
                    <a:gd name="T35" fmla="*/ 26 h 28"/>
                    <a:gd name="T36" fmla="*/ 18 w 23"/>
                    <a:gd name="T37" fmla="*/ 25 h 28"/>
                    <a:gd name="T38" fmla="*/ 18 w 23"/>
                    <a:gd name="T39" fmla="*/ 8 h 28"/>
                    <a:gd name="T40" fmla="*/ 19 w 23"/>
                    <a:gd name="T4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8">
                      <a:moveTo>
                        <a:pt x="19" y="8"/>
                      </a:move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18"/>
                        <a:pt x="6" y="28"/>
                      </a:cubicBezTo>
                      <a:cubicBezTo>
                        <a:pt x="7" y="28"/>
                        <a:pt x="9" y="27"/>
                        <a:pt x="11" y="27"/>
                      </a:cubicBezTo>
                      <a:cubicBezTo>
                        <a:pt x="11" y="25"/>
                        <a:pt x="11" y="23"/>
                        <a:pt x="11" y="23"/>
                      </a:cubicBezTo>
                      <a:cubicBezTo>
                        <a:pt x="11" y="23"/>
                        <a:pt x="11" y="23"/>
                        <a:pt x="12" y="23"/>
                      </a:cubicBezTo>
                      <a:cubicBezTo>
                        <a:pt x="12" y="23"/>
                        <a:pt x="12" y="25"/>
                        <a:pt x="12" y="26"/>
                      </a:cubicBezTo>
                      <a:cubicBezTo>
                        <a:pt x="14" y="26"/>
                        <a:pt x="16" y="26"/>
                        <a:pt x="18" y="25"/>
                      </a:cubicBezTo>
                      <a:cubicBezTo>
                        <a:pt x="18" y="16"/>
                        <a:pt x="18" y="8"/>
                        <a:pt x="18" y="8"/>
                      </a:cubicBezTo>
                      <a:cubicBezTo>
                        <a:pt x="18" y="8"/>
                        <a:pt x="18"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7" name="Oval 338"/>
                <p:cNvSpPr>
                  <a:spLocks noChangeArrowheads="1"/>
                </p:cNvSpPr>
                <p:nvPr/>
              </p:nvSpPr>
              <p:spPr bwMode="auto">
                <a:xfrm>
                  <a:off x="14081"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8" name="Freeform 339"/>
                <p:cNvSpPr>
                  <a:spLocks/>
                </p:cNvSpPr>
                <p:nvPr/>
              </p:nvSpPr>
              <p:spPr bwMode="auto">
                <a:xfrm>
                  <a:off x="13473" y="2025"/>
                  <a:ext cx="64"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29" name="Oval 340"/>
                <p:cNvSpPr>
                  <a:spLocks noChangeArrowheads="1"/>
                </p:cNvSpPr>
                <p:nvPr/>
              </p:nvSpPr>
              <p:spPr bwMode="auto">
                <a:xfrm>
                  <a:off x="1356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0" name="Oval 341"/>
                <p:cNvSpPr>
                  <a:spLocks noChangeArrowheads="1"/>
                </p:cNvSpPr>
                <p:nvPr/>
              </p:nvSpPr>
              <p:spPr bwMode="auto">
                <a:xfrm>
                  <a:off x="1356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1" name="Freeform 342"/>
                <p:cNvSpPr>
                  <a:spLocks/>
                </p:cNvSpPr>
                <p:nvPr/>
              </p:nvSpPr>
              <p:spPr bwMode="auto">
                <a:xfrm>
                  <a:off x="13438" y="2148"/>
                  <a:ext cx="14" cy="19"/>
                </a:xfrm>
                <a:custGeom>
                  <a:avLst/>
                  <a:gdLst>
                    <a:gd name="T0" fmla="*/ 6 w 6"/>
                    <a:gd name="T1" fmla="*/ 5 h 8"/>
                    <a:gd name="T2" fmla="*/ 1 w 6"/>
                    <a:gd name="T3" fmla="*/ 0 h 8"/>
                    <a:gd name="T4" fmla="*/ 0 w 6"/>
                    <a:gd name="T5" fmla="*/ 0 h 8"/>
                    <a:gd name="T6" fmla="*/ 5 w 6"/>
                    <a:gd name="T7" fmla="*/ 8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6" y="2"/>
                        <a:pt x="4" y="0"/>
                        <a:pt x="1" y="0"/>
                      </a:cubicBezTo>
                      <a:cubicBezTo>
                        <a:pt x="1" y="0"/>
                        <a:pt x="1" y="0"/>
                        <a:pt x="0" y="0"/>
                      </a:cubicBezTo>
                      <a:cubicBezTo>
                        <a:pt x="2" y="3"/>
                        <a:pt x="3" y="5"/>
                        <a:pt x="5" y="8"/>
                      </a:cubicBezTo>
                      <a:cubicBezTo>
                        <a:pt x="6" y="7"/>
                        <a:pt x="6"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2" name="Oval 343"/>
                <p:cNvSpPr>
                  <a:spLocks noChangeArrowheads="1"/>
                </p:cNvSpPr>
                <p:nvPr/>
              </p:nvSpPr>
              <p:spPr bwMode="auto">
                <a:xfrm>
                  <a:off x="13494"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3" name="Freeform 344"/>
                <p:cNvSpPr>
                  <a:spLocks/>
                </p:cNvSpPr>
                <p:nvPr/>
              </p:nvSpPr>
              <p:spPr bwMode="auto">
                <a:xfrm>
                  <a:off x="13544"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4" name="Freeform 345"/>
                <p:cNvSpPr>
                  <a:spLocks/>
                </p:cNvSpPr>
                <p:nvPr/>
              </p:nvSpPr>
              <p:spPr bwMode="auto">
                <a:xfrm>
                  <a:off x="13539" y="2174"/>
                  <a:ext cx="64" cy="80"/>
                </a:xfrm>
                <a:custGeom>
                  <a:avLst/>
                  <a:gdLst>
                    <a:gd name="T0" fmla="*/ 18 w 27"/>
                    <a:gd name="T1" fmla="*/ 0 h 34"/>
                    <a:gd name="T2" fmla="*/ 10 w 27"/>
                    <a:gd name="T3" fmla="*/ 0 h 34"/>
                    <a:gd name="T4" fmla="*/ 4 w 27"/>
                    <a:gd name="T5" fmla="*/ 4 h 34"/>
                    <a:gd name="T6" fmla="*/ 0 w 27"/>
                    <a:gd name="T7" fmla="*/ 18 h 34"/>
                    <a:gd name="T8" fmla="*/ 2 w 27"/>
                    <a:gd name="T9" fmla="*/ 20 h 34"/>
                    <a:gd name="T10" fmla="*/ 4 w 27"/>
                    <a:gd name="T11" fmla="*/ 19 h 34"/>
                    <a:gd name="T12" fmla="*/ 8 w 27"/>
                    <a:gd name="T13" fmla="*/ 6 h 34"/>
                    <a:gd name="T14" fmla="*/ 9 w 27"/>
                    <a:gd name="T15" fmla="*/ 6 h 34"/>
                    <a:gd name="T16" fmla="*/ 3 w 27"/>
                    <a:gd name="T17" fmla="*/ 28 h 34"/>
                    <a:gd name="T18" fmla="*/ 9 w 27"/>
                    <a:gd name="T19" fmla="*/ 28 h 34"/>
                    <a:gd name="T20" fmla="*/ 9 w 27"/>
                    <a:gd name="T21" fmla="*/ 32 h 34"/>
                    <a:gd name="T22" fmla="*/ 13 w 27"/>
                    <a:gd name="T23" fmla="*/ 33 h 34"/>
                    <a:gd name="T24" fmla="*/ 13 w 27"/>
                    <a:gd name="T25" fmla="*/ 28 h 34"/>
                    <a:gd name="T26" fmla="*/ 14 w 27"/>
                    <a:gd name="T27" fmla="*/ 28 h 34"/>
                    <a:gd name="T28" fmla="*/ 14 w 27"/>
                    <a:gd name="T29" fmla="*/ 34 h 34"/>
                    <a:gd name="T30" fmla="*/ 19 w 27"/>
                    <a:gd name="T31" fmla="*/ 34 h 34"/>
                    <a:gd name="T32" fmla="*/ 19 w 27"/>
                    <a:gd name="T33" fmla="*/ 28 h 34"/>
                    <a:gd name="T34" fmla="*/ 25 w 27"/>
                    <a:gd name="T35" fmla="*/ 28 h 34"/>
                    <a:gd name="T36" fmla="*/ 19 w 27"/>
                    <a:gd name="T37" fmla="*/ 6 h 34"/>
                    <a:gd name="T38" fmla="*/ 20 w 27"/>
                    <a:gd name="T39" fmla="*/ 6 h 34"/>
                    <a:gd name="T40" fmla="*/ 23 w 27"/>
                    <a:gd name="T41" fmla="*/ 19 h 34"/>
                    <a:gd name="T42" fmla="*/ 24 w 27"/>
                    <a:gd name="T43" fmla="*/ 20 h 34"/>
                    <a:gd name="T44" fmla="*/ 27 w 27"/>
                    <a:gd name="T45" fmla="*/ 17 h 34"/>
                    <a:gd name="T46" fmla="*/ 23 w 27"/>
                    <a:gd name="T47" fmla="*/ 4 h 34"/>
                    <a:gd name="T48" fmla="*/ 18 w 27"/>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4">
                      <a:moveTo>
                        <a:pt x="18" y="0"/>
                      </a:moveTo>
                      <a:cubicBezTo>
                        <a:pt x="16" y="0"/>
                        <a:pt x="11" y="0"/>
                        <a:pt x="10" y="0"/>
                      </a:cubicBezTo>
                      <a:cubicBezTo>
                        <a:pt x="8" y="0"/>
                        <a:pt x="5" y="2"/>
                        <a:pt x="4"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29"/>
                        <a:pt x="9" y="31"/>
                        <a:pt x="9" y="32"/>
                      </a:cubicBezTo>
                      <a:cubicBezTo>
                        <a:pt x="10" y="33"/>
                        <a:pt x="12" y="33"/>
                        <a:pt x="13" y="33"/>
                      </a:cubicBezTo>
                      <a:cubicBezTo>
                        <a:pt x="13" y="30"/>
                        <a:pt x="13" y="28"/>
                        <a:pt x="13" y="28"/>
                      </a:cubicBezTo>
                      <a:cubicBezTo>
                        <a:pt x="14" y="28"/>
                        <a:pt x="14" y="28"/>
                        <a:pt x="14" y="28"/>
                      </a:cubicBezTo>
                      <a:cubicBezTo>
                        <a:pt x="14" y="28"/>
                        <a:pt x="14" y="30"/>
                        <a:pt x="14" y="34"/>
                      </a:cubicBezTo>
                      <a:cubicBezTo>
                        <a:pt x="16" y="34"/>
                        <a:pt x="17" y="34"/>
                        <a:pt x="19" y="34"/>
                      </a:cubicBezTo>
                      <a:cubicBezTo>
                        <a:pt x="19" y="32"/>
                        <a:pt x="19" y="30"/>
                        <a:pt x="19" y="28"/>
                      </a:cubicBezTo>
                      <a:cubicBezTo>
                        <a:pt x="25" y="28"/>
                        <a:pt x="25" y="28"/>
                        <a:pt x="25" y="28"/>
                      </a:cubicBezTo>
                      <a:cubicBezTo>
                        <a:pt x="19" y="6"/>
                        <a:pt x="19" y="6"/>
                        <a:pt x="19" y="6"/>
                      </a:cubicBezTo>
                      <a:cubicBezTo>
                        <a:pt x="20" y="6"/>
                        <a:pt x="20" y="6"/>
                        <a:pt x="20" y="6"/>
                      </a:cubicBezTo>
                      <a:cubicBezTo>
                        <a:pt x="20" y="6"/>
                        <a:pt x="23" y="18"/>
                        <a:pt x="23" y="19"/>
                      </a:cubicBezTo>
                      <a:cubicBezTo>
                        <a:pt x="24" y="19"/>
                        <a:pt x="24" y="20"/>
                        <a:pt x="24" y="20"/>
                      </a:cubicBezTo>
                      <a:cubicBezTo>
                        <a:pt x="25" y="19"/>
                        <a:pt x="26" y="18"/>
                        <a:pt x="27" y="17"/>
                      </a:cubicBezTo>
                      <a:cubicBezTo>
                        <a:pt x="26" y="15"/>
                        <a:pt x="24" y="9"/>
                        <a:pt x="23" y="4"/>
                      </a:cubicBezTo>
                      <a:cubicBezTo>
                        <a:pt x="22" y="2"/>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5" name="Oval 346"/>
                <p:cNvSpPr>
                  <a:spLocks noChangeArrowheads="1"/>
                </p:cNvSpPr>
                <p:nvPr/>
              </p:nvSpPr>
              <p:spPr bwMode="auto">
                <a:xfrm>
                  <a:off x="13627"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6" name="Freeform 347"/>
                <p:cNvSpPr>
                  <a:spLocks/>
                </p:cNvSpPr>
                <p:nvPr/>
              </p:nvSpPr>
              <p:spPr bwMode="auto">
                <a:xfrm>
                  <a:off x="13480" y="2172"/>
                  <a:ext cx="52" cy="61"/>
                </a:xfrm>
                <a:custGeom>
                  <a:avLst/>
                  <a:gdLst>
                    <a:gd name="T0" fmla="*/ 18 w 22"/>
                    <a:gd name="T1" fmla="*/ 8 h 26"/>
                    <a:gd name="T2" fmla="*/ 18 w 22"/>
                    <a:gd name="T3" fmla="*/ 21 h 26"/>
                    <a:gd name="T4" fmla="*/ 20 w 22"/>
                    <a:gd name="T5" fmla="*/ 23 h 26"/>
                    <a:gd name="T6" fmla="*/ 22 w 22"/>
                    <a:gd name="T7" fmla="*/ 21 h 26"/>
                    <a:gd name="T8" fmla="*/ 22 w 22"/>
                    <a:gd name="T9" fmla="*/ 7 h 26"/>
                    <a:gd name="T10" fmla="*/ 16 w 22"/>
                    <a:gd name="T11" fmla="*/ 0 h 26"/>
                    <a:gd name="T12" fmla="*/ 6 w 22"/>
                    <a:gd name="T13" fmla="*/ 0 h 26"/>
                    <a:gd name="T14" fmla="*/ 0 w 22"/>
                    <a:gd name="T15" fmla="*/ 7 h 26"/>
                    <a:gd name="T16" fmla="*/ 0 w 22"/>
                    <a:gd name="T17" fmla="*/ 13 h 26"/>
                    <a:gd name="T18" fmla="*/ 4 w 22"/>
                    <a:gd name="T19" fmla="*/ 17 h 26"/>
                    <a:gd name="T20" fmla="*/ 4 w 22"/>
                    <a:gd name="T21" fmla="*/ 8 h 26"/>
                    <a:gd name="T22" fmla="*/ 5 w 22"/>
                    <a:gd name="T23" fmla="*/ 8 h 26"/>
                    <a:gd name="T24" fmla="*/ 5 w 22"/>
                    <a:gd name="T25" fmla="*/ 18 h 26"/>
                    <a:gd name="T26" fmla="*/ 17 w 22"/>
                    <a:gd name="T27" fmla="*/ 26 h 26"/>
                    <a:gd name="T28" fmla="*/ 17 w 22"/>
                    <a:gd name="T29" fmla="*/ 8 h 26"/>
                    <a:gd name="T30" fmla="*/ 18 w 22"/>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7"/>
                        <a:pt x="0" y="10"/>
                        <a:pt x="0" y="13"/>
                      </a:cubicBezTo>
                      <a:cubicBezTo>
                        <a:pt x="1" y="14"/>
                        <a:pt x="2" y="15"/>
                        <a:pt x="4" y="17"/>
                      </a:cubicBezTo>
                      <a:cubicBezTo>
                        <a:pt x="4" y="13"/>
                        <a:pt x="4" y="8"/>
                        <a:pt x="4" y="8"/>
                      </a:cubicBezTo>
                      <a:cubicBezTo>
                        <a:pt x="4" y="8"/>
                        <a:pt x="4" y="8"/>
                        <a:pt x="5" y="8"/>
                      </a:cubicBezTo>
                      <a:cubicBezTo>
                        <a:pt x="5" y="8"/>
                        <a:pt x="5" y="12"/>
                        <a:pt x="5" y="18"/>
                      </a:cubicBezTo>
                      <a:cubicBezTo>
                        <a:pt x="9" y="20"/>
                        <a:pt x="13" y="23"/>
                        <a:pt x="17" y="26"/>
                      </a:cubicBezTo>
                      <a:cubicBezTo>
                        <a:pt x="17" y="17"/>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7" name="Freeform 348"/>
                <p:cNvSpPr>
                  <a:spLocks/>
                </p:cNvSpPr>
                <p:nvPr/>
              </p:nvSpPr>
              <p:spPr bwMode="auto">
                <a:xfrm>
                  <a:off x="13426" y="2025"/>
                  <a:ext cx="42" cy="111"/>
                </a:xfrm>
                <a:custGeom>
                  <a:avLst/>
                  <a:gdLst>
                    <a:gd name="T0" fmla="*/ 6 w 18"/>
                    <a:gd name="T1" fmla="*/ 44 h 47"/>
                    <a:gd name="T2" fmla="*/ 6 w 18"/>
                    <a:gd name="T3" fmla="*/ 23 h 47"/>
                    <a:gd name="T4" fmla="*/ 7 w 18"/>
                    <a:gd name="T5" fmla="*/ 23 h 47"/>
                    <a:gd name="T6" fmla="*/ 7 w 18"/>
                    <a:gd name="T7" fmla="*/ 44 h 47"/>
                    <a:gd name="T8" fmla="*/ 10 w 18"/>
                    <a:gd name="T9" fmla="*/ 47 h 47"/>
                    <a:gd name="T10" fmla="*/ 12 w 18"/>
                    <a:gd name="T11" fmla="*/ 44 h 47"/>
                    <a:gd name="T12" fmla="*/ 12 w 18"/>
                    <a:gd name="T13" fmla="*/ 8 h 47"/>
                    <a:gd name="T14" fmla="*/ 13 w 18"/>
                    <a:gd name="T15" fmla="*/ 8 h 47"/>
                    <a:gd name="T16" fmla="*/ 13 w 18"/>
                    <a:gd name="T17" fmla="*/ 21 h 47"/>
                    <a:gd name="T18" fmla="*/ 16 w 18"/>
                    <a:gd name="T19" fmla="*/ 23 h 47"/>
                    <a:gd name="T20" fmla="*/ 18 w 18"/>
                    <a:gd name="T21" fmla="*/ 21 h 47"/>
                    <a:gd name="T22" fmla="*/ 18 w 18"/>
                    <a:gd name="T23" fmla="*/ 6 h 47"/>
                    <a:gd name="T24" fmla="*/ 11 w 18"/>
                    <a:gd name="T25" fmla="*/ 0 h 47"/>
                    <a:gd name="T26" fmla="*/ 1 w 18"/>
                    <a:gd name="T27" fmla="*/ 0 h 47"/>
                    <a:gd name="T28" fmla="*/ 0 w 18"/>
                    <a:gd name="T29" fmla="*/ 0 h 47"/>
                    <a:gd name="T30" fmla="*/ 0 w 18"/>
                    <a:gd name="T31" fmla="*/ 8 h 47"/>
                    <a:gd name="T32" fmla="*/ 0 w 18"/>
                    <a:gd name="T33" fmla="*/ 8 h 47"/>
                    <a:gd name="T34" fmla="*/ 0 w 18"/>
                    <a:gd name="T35" fmla="*/ 32 h 47"/>
                    <a:gd name="T36" fmla="*/ 3 w 18"/>
                    <a:gd name="T37" fmla="*/ 47 h 47"/>
                    <a:gd name="T38" fmla="*/ 6 w 18"/>
                    <a:gd name="T39"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47">
                      <a:moveTo>
                        <a:pt x="6" y="44"/>
                      </a:moveTo>
                      <a:cubicBezTo>
                        <a:pt x="6" y="42"/>
                        <a:pt x="6" y="23"/>
                        <a:pt x="6" y="23"/>
                      </a:cubicBezTo>
                      <a:cubicBezTo>
                        <a:pt x="6" y="23"/>
                        <a:pt x="6" y="23"/>
                        <a:pt x="7" y="23"/>
                      </a:cubicBezTo>
                      <a:cubicBezTo>
                        <a:pt x="7" y="23"/>
                        <a:pt x="7" y="42"/>
                        <a:pt x="7" y="44"/>
                      </a:cubicBezTo>
                      <a:cubicBezTo>
                        <a:pt x="7" y="46"/>
                        <a:pt x="8" y="47"/>
                        <a:pt x="10" y="47"/>
                      </a:cubicBezTo>
                      <a:cubicBezTo>
                        <a:pt x="11" y="47"/>
                        <a:pt x="12" y="46"/>
                        <a:pt x="12" y="44"/>
                      </a:cubicBezTo>
                      <a:cubicBezTo>
                        <a:pt x="12" y="42"/>
                        <a:pt x="12" y="8"/>
                        <a:pt x="12" y="8"/>
                      </a:cubicBezTo>
                      <a:cubicBezTo>
                        <a:pt x="12" y="8"/>
                        <a:pt x="12" y="8"/>
                        <a:pt x="13" y="8"/>
                      </a:cubicBezTo>
                      <a:cubicBezTo>
                        <a:pt x="13" y="8"/>
                        <a:pt x="13" y="19"/>
                        <a:pt x="13" y="21"/>
                      </a:cubicBezTo>
                      <a:cubicBezTo>
                        <a:pt x="13" y="22"/>
                        <a:pt x="14" y="23"/>
                        <a:pt x="16" y="23"/>
                      </a:cubicBezTo>
                      <a:cubicBezTo>
                        <a:pt x="17" y="23"/>
                        <a:pt x="18" y="22"/>
                        <a:pt x="18" y="21"/>
                      </a:cubicBezTo>
                      <a:cubicBezTo>
                        <a:pt x="18" y="20"/>
                        <a:pt x="18" y="8"/>
                        <a:pt x="18" y="6"/>
                      </a:cubicBezTo>
                      <a:cubicBezTo>
                        <a:pt x="18" y="3"/>
                        <a:pt x="15" y="0"/>
                        <a:pt x="11" y="0"/>
                      </a:cubicBezTo>
                      <a:cubicBezTo>
                        <a:pt x="10" y="0"/>
                        <a:pt x="3" y="0"/>
                        <a:pt x="1" y="0"/>
                      </a:cubicBezTo>
                      <a:cubicBezTo>
                        <a:pt x="1" y="0"/>
                        <a:pt x="0" y="0"/>
                        <a:pt x="0" y="0"/>
                      </a:cubicBezTo>
                      <a:cubicBezTo>
                        <a:pt x="0" y="3"/>
                        <a:pt x="0" y="5"/>
                        <a:pt x="0" y="8"/>
                      </a:cubicBezTo>
                      <a:cubicBezTo>
                        <a:pt x="0" y="8"/>
                        <a:pt x="0" y="8"/>
                        <a:pt x="0" y="8"/>
                      </a:cubicBezTo>
                      <a:cubicBezTo>
                        <a:pt x="0" y="8"/>
                        <a:pt x="0" y="21"/>
                        <a:pt x="0" y="32"/>
                      </a:cubicBezTo>
                      <a:cubicBezTo>
                        <a:pt x="1" y="37"/>
                        <a:pt x="2" y="42"/>
                        <a:pt x="3" y="47"/>
                      </a:cubicBezTo>
                      <a:cubicBezTo>
                        <a:pt x="5" y="46"/>
                        <a:pt x="6" y="45"/>
                        <a:pt x="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8" name="Oval 349"/>
                <p:cNvSpPr>
                  <a:spLocks noChangeArrowheads="1"/>
                </p:cNvSpPr>
                <p:nvPr/>
              </p:nvSpPr>
              <p:spPr bwMode="auto">
                <a:xfrm>
                  <a:off x="13494"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39" name="Freeform 350"/>
                <p:cNvSpPr>
                  <a:spLocks/>
                </p:cNvSpPr>
                <p:nvPr/>
              </p:nvSpPr>
              <p:spPr bwMode="auto">
                <a:xfrm>
                  <a:off x="13454" y="2174"/>
                  <a:ext cx="10" cy="14"/>
                </a:xfrm>
                <a:custGeom>
                  <a:avLst/>
                  <a:gdLst>
                    <a:gd name="T0" fmla="*/ 0 w 4"/>
                    <a:gd name="T1" fmla="*/ 0 h 6"/>
                    <a:gd name="T2" fmla="*/ 3 w 4"/>
                    <a:gd name="T3" fmla="*/ 4 h 6"/>
                    <a:gd name="T4" fmla="*/ 4 w 4"/>
                    <a:gd name="T5" fmla="*/ 6 h 6"/>
                    <a:gd name="T6" fmla="*/ 4 w 4"/>
                    <a:gd name="T7" fmla="*/ 4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1"/>
                        <a:pt x="1" y="2"/>
                        <a:pt x="3" y="4"/>
                      </a:cubicBezTo>
                      <a:cubicBezTo>
                        <a:pt x="3" y="4"/>
                        <a:pt x="3" y="5"/>
                        <a:pt x="4" y="6"/>
                      </a:cubicBezTo>
                      <a:cubicBezTo>
                        <a:pt x="4" y="5"/>
                        <a:pt x="4" y="4"/>
                        <a:pt x="4" y="4"/>
                      </a:cubicBezTo>
                      <a:cubicBezTo>
                        <a:pt x="3"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0" name="Oval 351"/>
                <p:cNvSpPr>
                  <a:spLocks noChangeArrowheads="1"/>
                </p:cNvSpPr>
                <p:nvPr/>
              </p:nvSpPr>
              <p:spPr bwMode="auto">
                <a:xfrm>
                  <a:off x="13430"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1" name="Oval 352"/>
                <p:cNvSpPr>
                  <a:spLocks noChangeArrowheads="1"/>
                </p:cNvSpPr>
                <p:nvPr/>
              </p:nvSpPr>
              <p:spPr bwMode="auto">
                <a:xfrm>
                  <a:off x="13627"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2" name="Freeform 353"/>
                <p:cNvSpPr>
                  <a:spLocks/>
                </p:cNvSpPr>
                <p:nvPr/>
              </p:nvSpPr>
              <p:spPr bwMode="auto">
                <a:xfrm>
                  <a:off x="13610" y="2172"/>
                  <a:ext cx="55" cy="35"/>
                </a:xfrm>
                <a:custGeom>
                  <a:avLst/>
                  <a:gdLst>
                    <a:gd name="T0" fmla="*/ 17 w 23"/>
                    <a:gd name="T1" fmla="*/ 0 h 15"/>
                    <a:gd name="T2" fmla="*/ 6 w 23"/>
                    <a:gd name="T3" fmla="*/ 0 h 15"/>
                    <a:gd name="T4" fmla="*/ 0 w 23"/>
                    <a:gd name="T5" fmla="*/ 7 h 15"/>
                    <a:gd name="T6" fmla="*/ 0 w 23"/>
                    <a:gd name="T7" fmla="*/ 15 h 15"/>
                    <a:gd name="T8" fmla="*/ 4 w 23"/>
                    <a:gd name="T9" fmla="*/ 12 h 15"/>
                    <a:gd name="T10" fmla="*/ 4 w 23"/>
                    <a:gd name="T11" fmla="*/ 8 h 15"/>
                    <a:gd name="T12" fmla="*/ 5 w 23"/>
                    <a:gd name="T13" fmla="*/ 8 h 15"/>
                    <a:gd name="T14" fmla="*/ 5 w 23"/>
                    <a:gd name="T15" fmla="*/ 12 h 15"/>
                    <a:gd name="T16" fmla="*/ 17 w 23"/>
                    <a:gd name="T17" fmla="*/ 13 h 15"/>
                    <a:gd name="T18" fmla="*/ 17 w 23"/>
                    <a:gd name="T19" fmla="*/ 8 h 15"/>
                    <a:gd name="T20" fmla="*/ 19 w 23"/>
                    <a:gd name="T21" fmla="*/ 8 h 15"/>
                    <a:gd name="T22" fmla="*/ 19 w 23"/>
                    <a:gd name="T23" fmla="*/ 13 h 15"/>
                    <a:gd name="T24" fmla="*/ 23 w 23"/>
                    <a:gd name="T25" fmla="*/ 14 h 15"/>
                    <a:gd name="T26" fmla="*/ 23 w 23"/>
                    <a:gd name="T27" fmla="*/ 7 h 15"/>
                    <a:gd name="T28" fmla="*/ 17 w 23"/>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5">
                      <a:moveTo>
                        <a:pt x="17" y="0"/>
                      </a:moveTo>
                      <a:cubicBezTo>
                        <a:pt x="15" y="0"/>
                        <a:pt x="8" y="0"/>
                        <a:pt x="6" y="0"/>
                      </a:cubicBezTo>
                      <a:cubicBezTo>
                        <a:pt x="3" y="0"/>
                        <a:pt x="0" y="3"/>
                        <a:pt x="0" y="7"/>
                      </a:cubicBezTo>
                      <a:cubicBezTo>
                        <a:pt x="0" y="7"/>
                        <a:pt x="0" y="11"/>
                        <a:pt x="0" y="15"/>
                      </a:cubicBezTo>
                      <a:cubicBezTo>
                        <a:pt x="1" y="14"/>
                        <a:pt x="3" y="13"/>
                        <a:pt x="4" y="12"/>
                      </a:cubicBezTo>
                      <a:cubicBezTo>
                        <a:pt x="4" y="10"/>
                        <a:pt x="4" y="8"/>
                        <a:pt x="4" y="8"/>
                      </a:cubicBezTo>
                      <a:cubicBezTo>
                        <a:pt x="4" y="8"/>
                        <a:pt x="4" y="8"/>
                        <a:pt x="5" y="8"/>
                      </a:cubicBezTo>
                      <a:cubicBezTo>
                        <a:pt x="5" y="8"/>
                        <a:pt x="5" y="10"/>
                        <a:pt x="5" y="12"/>
                      </a:cubicBezTo>
                      <a:cubicBezTo>
                        <a:pt x="9" y="11"/>
                        <a:pt x="13" y="12"/>
                        <a:pt x="17" y="13"/>
                      </a:cubicBezTo>
                      <a:cubicBezTo>
                        <a:pt x="17" y="10"/>
                        <a:pt x="17" y="8"/>
                        <a:pt x="17" y="8"/>
                      </a:cubicBezTo>
                      <a:cubicBezTo>
                        <a:pt x="17" y="8"/>
                        <a:pt x="17" y="8"/>
                        <a:pt x="19" y="8"/>
                      </a:cubicBezTo>
                      <a:cubicBezTo>
                        <a:pt x="19" y="8"/>
                        <a:pt x="19" y="10"/>
                        <a:pt x="19" y="13"/>
                      </a:cubicBezTo>
                      <a:cubicBezTo>
                        <a:pt x="20" y="13"/>
                        <a:pt x="21" y="14"/>
                        <a:pt x="23" y="14"/>
                      </a:cubicBezTo>
                      <a:cubicBezTo>
                        <a:pt x="23" y="11"/>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3" name="Freeform 354"/>
                <p:cNvSpPr>
                  <a:spLocks/>
                </p:cNvSpPr>
                <p:nvPr/>
              </p:nvSpPr>
              <p:spPr bwMode="auto">
                <a:xfrm>
                  <a:off x="13606" y="2025"/>
                  <a:ext cx="63"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8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4" name="Oval 355"/>
                <p:cNvSpPr>
                  <a:spLocks noChangeArrowheads="1"/>
                </p:cNvSpPr>
                <p:nvPr/>
              </p:nvSpPr>
              <p:spPr bwMode="auto">
                <a:xfrm>
                  <a:off x="14732"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5" name="Freeform 356"/>
                <p:cNvSpPr>
                  <a:spLocks/>
                </p:cNvSpPr>
                <p:nvPr/>
              </p:nvSpPr>
              <p:spPr bwMode="auto">
                <a:xfrm>
                  <a:off x="14798" y="390"/>
                  <a:ext cx="15" cy="21"/>
                </a:xfrm>
                <a:custGeom>
                  <a:avLst/>
                  <a:gdLst>
                    <a:gd name="T0" fmla="*/ 0 w 6"/>
                    <a:gd name="T1" fmla="*/ 5 h 9"/>
                    <a:gd name="T2" fmla="*/ 5 w 6"/>
                    <a:gd name="T3" fmla="*/ 9 h 9"/>
                    <a:gd name="T4" fmla="*/ 6 w 6"/>
                    <a:gd name="T5" fmla="*/ 9 h 9"/>
                    <a:gd name="T6" fmla="*/ 5 w 6"/>
                    <a:gd name="T7" fmla="*/ 0 h 9"/>
                    <a:gd name="T8" fmla="*/ 5 w 6"/>
                    <a:gd name="T9" fmla="*/ 0 h 9"/>
                    <a:gd name="T10" fmla="*/ 0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0" y="5"/>
                      </a:moveTo>
                      <a:cubicBezTo>
                        <a:pt x="0" y="7"/>
                        <a:pt x="2" y="9"/>
                        <a:pt x="5" y="9"/>
                      </a:cubicBezTo>
                      <a:cubicBezTo>
                        <a:pt x="5" y="9"/>
                        <a:pt x="6" y="9"/>
                        <a:pt x="6" y="9"/>
                      </a:cubicBezTo>
                      <a:cubicBezTo>
                        <a:pt x="6" y="6"/>
                        <a:pt x="5" y="3"/>
                        <a:pt x="5" y="0"/>
                      </a:cubicBezTo>
                      <a:cubicBezTo>
                        <a:pt x="5" y="0"/>
                        <a:pt x="5" y="0"/>
                        <a:pt x="5"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6" name="Freeform 357"/>
                <p:cNvSpPr>
                  <a:spLocks/>
                </p:cNvSpPr>
                <p:nvPr/>
              </p:nvSpPr>
              <p:spPr bwMode="auto">
                <a:xfrm>
                  <a:off x="14796" y="352"/>
                  <a:ext cx="9" cy="26"/>
                </a:xfrm>
                <a:custGeom>
                  <a:avLst/>
                  <a:gdLst>
                    <a:gd name="T0" fmla="*/ 0 w 4"/>
                    <a:gd name="T1" fmla="*/ 9 h 11"/>
                    <a:gd name="T2" fmla="*/ 3 w 4"/>
                    <a:gd name="T3" fmla="*/ 11 h 11"/>
                    <a:gd name="T4" fmla="*/ 4 w 4"/>
                    <a:gd name="T5" fmla="*/ 10 h 11"/>
                    <a:gd name="T6" fmla="*/ 0 w 4"/>
                    <a:gd name="T7" fmla="*/ 0 h 11"/>
                    <a:gd name="T8" fmla="*/ 0 w 4"/>
                    <a:gd name="T9" fmla="*/ 9 h 11"/>
                  </a:gdLst>
                  <a:ahLst/>
                  <a:cxnLst>
                    <a:cxn ang="0">
                      <a:pos x="T0" y="T1"/>
                    </a:cxn>
                    <a:cxn ang="0">
                      <a:pos x="T2" y="T3"/>
                    </a:cxn>
                    <a:cxn ang="0">
                      <a:pos x="T4" y="T5"/>
                    </a:cxn>
                    <a:cxn ang="0">
                      <a:pos x="T6" y="T7"/>
                    </a:cxn>
                    <a:cxn ang="0">
                      <a:pos x="T8" y="T9"/>
                    </a:cxn>
                  </a:cxnLst>
                  <a:rect l="0" t="0" r="r" b="b"/>
                  <a:pathLst>
                    <a:path w="4" h="11">
                      <a:moveTo>
                        <a:pt x="0" y="9"/>
                      </a:moveTo>
                      <a:cubicBezTo>
                        <a:pt x="0" y="10"/>
                        <a:pt x="1" y="11"/>
                        <a:pt x="3" y="11"/>
                      </a:cubicBezTo>
                      <a:cubicBezTo>
                        <a:pt x="3" y="11"/>
                        <a:pt x="4" y="11"/>
                        <a:pt x="4" y="10"/>
                      </a:cubicBezTo>
                      <a:cubicBezTo>
                        <a:pt x="3" y="7"/>
                        <a:pt x="2" y="3"/>
                        <a:pt x="0" y="0"/>
                      </a:cubicBezTo>
                      <a:cubicBezTo>
                        <a:pt x="0" y="4"/>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7" name="Freeform 358"/>
                <p:cNvSpPr>
                  <a:spLocks/>
                </p:cNvSpPr>
                <p:nvPr/>
              </p:nvSpPr>
              <p:spPr bwMode="auto">
                <a:xfrm>
                  <a:off x="14782" y="413"/>
                  <a:ext cx="42" cy="112"/>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20 h 47"/>
                    <a:gd name="T30" fmla="*/ 14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3"/>
                        <a:pt x="18" y="30"/>
                        <a:pt x="18" y="20"/>
                      </a:cubicBezTo>
                      <a:cubicBezTo>
                        <a:pt x="16" y="14"/>
                        <a:pt x="15" y="7"/>
                        <a:pt x="14" y="0"/>
                      </a:cubicBezTo>
                      <a:cubicBezTo>
                        <a:pt x="11"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8" name="Freeform 359"/>
                <p:cNvSpPr>
                  <a:spLocks/>
                </p:cNvSpPr>
                <p:nvPr/>
              </p:nvSpPr>
              <p:spPr bwMode="auto">
                <a:xfrm>
                  <a:off x="14782" y="328"/>
                  <a:ext cx="4" cy="5"/>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1" y="0"/>
                      </a:cubicBezTo>
                      <a:cubicBezTo>
                        <a:pt x="0" y="2"/>
                        <a:pt x="0" y="2"/>
                        <a:pt x="0"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49" name="Freeform 360"/>
                <p:cNvSpPr>
                  <a:spLocks/>
                </p:cNvSpPr>
                <p:nvPr/>
              </p:nvSpPr>
              <p:spPr bwMode="auto">
                <a:xfrm>
                  <a:off x="14954" y="581"/>
                  <a:ext cx="17" cy="29"/>
                </a:xfrm>
                <a:custGeom>
                  <a:avLst/>
                  <a:gdLst>
                    <a:gd name="T0" fmla="*/ 0 w 7"/>
                    <a:gd name="T1" fmla="*/ 0 h 12"/>
                    <a:gd name="T2" fmla="*/ 4 w 7"/>
                    <a:gd name="T3" fmla="*/ 11 h 12"/>
                    <a:gd name="T4" fmla="*/ 6 w 7"/>
                    <a:gd name="T5" fmla="*/ 12 h 12"/>
                    <a:gd name="T6" fmla="*/ 7 w 7"/>
                    <a:gd name="T7" fmla="*/ 10 h 12"/>
                    <a:gd name="T8" fmla="*/ 7 w 7"/>
                    <a:gd name="T9" fmla="*/ 8 h 12"/>
                    <a:gd name="T10" fmla="*/ 5 w 7"/>
                    <a:gd name="T11" fmla="*/ 6 h 12"/>
                    <a:gd name="T12" fmla="*/ 0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0" y="0"/>
                      </a:moveTo>
                      <a:cubicBezTo>
                        <a:pt x="1" y="3"/>
                        <a:pt x="3" y="10"/>
                        <a:pt x="4" y="11"/>
                      </a:cubicBezTo>
                      <a:cubicBezTo>
                        <a:pt x="4" y="12"/>
                        <a:pt x="5" y="12"/>
                        <a:pt x="6" y="12"/>
                      </a:cubicBezTo>
                      <a:cubicBezTo>
                        <a:pt x="7" y="12"/>
                        <a:pt x="7" y="11"/>
                        <a:pt x="7" y="10"/>
                      </a:cubicBezTo>
                      <a:cubicBezTo>
                        <a:pt x="7" y="9"/>
                        <a:pt x="7" y="9"/>
                        <a:pt x="7" y="8"/>
                      </a:cubicBezTo>
                      <a:cubicBezTo>
                        <a:pt x="6" y="8"/>
                        <a:pt x="6" y="7"/>
                        <a:pt x="5" y="6"/>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0" name="Freeform 361"/>
                <p:cNvSpPr>
                  <a:spLocks/>
                </p:cNvSpPr>
                <p:nvPr/>
              </p:nvSpPr>
              <p:spPr bwMode="auto">
                <a:xfrm>
                  <a:off x="14907" y="560"/>
                  <a:ext cx="59" cy="111"/>
                </a:xfrm>
                <a:custGeom>
                  <a:avLst/>
                  <a:gdLst>
                    <a:gd name="T0" fmla="*/ 5 w 25"/>
                    <a:gd name="T1" fmla="*/ 5 h 47"/>
                    <a:gd name="T2" fmla="*/ 1 w 25"/>
                    <a:gd name="T3" fmla="*/ 19 h 47"/>
                    <a:gd name="T4" fmla="*/ 2 w 25"/>
                    <a:gd name="T5" fmla="*/ 21 h 47"/>
                    <a:gd name="T6" fmla="*/ 4 w 25"/>
                    <a:gd name="T7" fmla="*/ 20 h 47"/>
                    <a:gd name="T8" fmla="*/ 8 w 25"/>
                    <a:gd name="T9" fmla="*/ 7 h 47"/>
                    <a:gd name="T10" fmla="*/ 9 w 25"/>
                    <a:gd name="T11" fmla="*/ 7 h 47"/>
                    <a:gd name="T12" fmla="*/ 3 w 25"/>
                    <a:gd name="T13" fmla="*/ 28 h 47"/>
                    <a:gd name="T14" fmla="*/ 9 w 25"/>
                    <a:gd name="T15" fmla="*/ 28 h 47"/>
                    <a:gd name="T16" fmla="*/ 9 w 25"/>
                    <a:gd name="T17" fmla="*/ 45 h 47"/>
                    <a:gd name="T18" fmla="*/ 11 w 25"/>
                    <a:gd name="T19" fmla="*/ 47 h 47"/>
                    <a:gd name="T20" fmla="*/ 13 w 25"/>
                    <a:gd name="T21" fmla="*/ 45 h 47"/>
                    <a:gd name="T22" fmla="*/ 13 w 25"/>
                    <a:gd name="T23" fmla="*/ 28 h 47"/>
                    <a:gd name="T24" fmla="*/ 14 w 25"/>
                    <a:gd name="T25" fmla="*/ 28 h 47"/>
                    <a:gd name="T26" fmla="*/ 14 w 25"/>
                    <a:gd name="T27" fmla="*/ 45 h 47"/>
                    <a:gd name="T28" fmla="*/ 17 w 25"/>
                    <a:gd name="T29" fmla="*/ 47 h 47"/>
                    <a:gd name="T30" fmla="*/ 19 w 25"/>
                    <a:gd name="T31" fmla="*/ 45 h 47"/>
                    <a:gd name="T32" fmla="*/ 19 w 25"/>
                    <a:gd name="T33" fmla="*/ 28 h 47"/>
                    <a:gd name="T34" fmla="*/ 25 w 25"/>
                    <a:gd name="T35" fmla="*/ 28 h 47"/>
                    <a:gd name="T36" fmla="*/ 19 w 25"/>
                    <a:gd name="T37" fmla="*/ 7 h 47"/>
                    <a:gd name="T38" fmla="*/ 10 w 25"/>
                    <a:gd name="T39" fmla="*/ 0 h 47"/>
                    <a:gd name="T40" fmla="*/ 5 w 25"/>
                    <a:gd name="T41"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5" y="5"/>
                      </a:move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20" y="13"/>
                        <a:pt x="19" y="8"/>
                        <a:pt x="19" y="7"/>
                      </a:cubicBezTo>
                      <a:cubicBezTo>
                        <a:pt x="16" y="5"/>
                        <a:pt x="13" y="2"/>
                        <a:pt x="10" y="0"/>
                      </a:cubicBezTo>
                      <a:cubicBezTo>
                        <a:pt x="8" y="1"/>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1" name="Freeform 362"/>
                <p:cNvSpPr>
                  <a:spLocks/>
                </p:cNvSpPr>
                <p:nvPr/>
              </p:nvSpPr>
              <p:spPr bwMode="auto">
                <a:xfrm>
                  <a:off x="14760" y="309"/>
                  <a:ext cx="10" cy="12"/>
                </a:xfrm>
                <a:custGeom>
                  <a:avLst/>
                  <a:gdLst>
                    <a:gd name="T0" fmla="*/ 0 w 4"/>
                    <a:gd name="T1" fmla="*/ 3 h 5"/>
                    <a:gd name="T2" fmla="*/ 2 w 4"/>
                    <a:gd name="T3" fmla="*/ 5 h 5"/>
                    <a:gd name="T4" fmla="*/ 4 w 4"/>
                    <a:gd name="T5" fmla="*/ 3 h 5"/>
                    <a:gd name="T6" fmla="*/ 0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5"/>
                      </a:cubicBezTo>
                      <a:cubicBezTo>
                        <a:pt x="3" y="5"/>
                        <a:pt x="4" y="4"/>
                        <a:pt x="4" y="3"/>
                      </a:cubicBezTo>
                      <a:cubicBezTo>
                        <a:pt x="3" y="2"/>
                        <a:pt x="1" y="1"/>
                        <a:pt x="0" y="0"/>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2" name="Freeform 363"/>
                <p:cNvSpPr>
                  <a:spLocks/>
                </p:cNvSpPr>
                <p:nvPr/>
              </p:nvSpPr>
              <p:spPr bwMode="auto">
                <a:xfrm>
                  <a:off x="14715" y="560"/>
                  <a:ext cx="55" cy="111"/>
                </a:xfrm>
                <a:custGeom>
                  <a:avLst/>
                  <a:gdLst>
                    <a:gd name="T0" fmla="*/ 23 w 23"/>
                    <a:gd name="T1" fmla="*/ 21 h 47"/>
                    <a:gd name="T2" fmla="*/ 23 w 23"/>
                    <a:gd name="T3" fmla="*/ 6 h 47"/>
                    <a:gd name="T4" fmla="*/ 17 w 23"/>
                    <a:gd name="T5" fmla="*/ 0 h 47"/>
                    <a:gd name="T6" fmla="*/ 7 w 23"/>
                    <a:gd name="T7" fmla="*/ 0 h 47"/>
                    <a:gd name="T8" fmla="*/ 0 w 23"/>
                    <a:gd name="T9" fmla="*/ 6 h 47"/>
                    <a:gd name="T10" fmla="*/ 0 w 23"/>
                    <a:gd name="T11" fmla="*/ 21 h 47"/>
                    <a:gd name="T12" fmla="*/ 3 w 23"/>
                    <a:gd name="T13" fmla="*/ 23 h 47"/>
                    <a:gd name="T14" fmla="*/ 5 w 23"/>
                    <a:gd name="T15" fmla="*/ 21 h 47"/>
                    <a:gd name="T16" fmla="*/ 5 w 23"/>
                    <a:gd name="T17" fmla="*/ 8 h 47"/>
                    <a:gd name="T18" fmla="*/ 6 w 23"/>
                    <a:gd name="T19" fmla="*/ 8 h 47"/>
                    <a:gd name="T20" fmla="*/ 6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3" name="Oval 364"/>
                <p:cNvSpPr>
                  <a:spLocks noChangeArrowheads="1"/>
                </p:cNvSpPr>
                <p:nvPr/>
              </p:nvSpPr>
              <p:spPr bwMode="auto">
                <a:xfrm>
                  <a:off x="14732"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4" name="Freeform 365"/>
                <p:cNvSpPr>
                  <a:spLocks/>
                </p:cNvSpPr>
                <p:nvPr/>
              </p:nvSpPr>
              <p:spPr bwMode="auto">
                <a:xfrm>
                  <a:off x="14730" y="302"/>
                  <a:ext cx="28" cy="76"/>
                </a:xfrm>
                <a:custGeom>
                  <a:avLst/>
                  <a:gdLst>
                    <a:gd name="T0" fmla="*/ 0 w 12"/>
                    <a:gd name="T1" fmla="*/ 29 h 32"/>
                    <a:gd name="T2" fmla="*/ 2 w 12"/>
                    <a:gd name="T3" fmla="*/ 32 h 32"/>
                    <a:gd name="T4" fmla="*/ 5 w 12"/>
                    <a:gd name="T5" fmla="*/ 29 h 32"/>
                    <a:gd name="T6" fmla="*/ 5 w 12"/>
                    <a:gd name="T7" fmla="*/ 8 h 32"/>
                    <a:gd name="T8" fmla="*/ 6 w 12"/>
                    <a:gd name="T9" fmla="*/ 8 h 32"/>
                    <a:gd name="T10" fmla="*/ 6 w 12"/>
                    <a:gd name="T11" fmla="*/ 29 h 32"/>
                    <a:gd name="T12" fmla="*/ 9 w 12"/>
                    <a:gd name="T13" fmla="*/ 32 h 32"/>
                    <a:gd name="T14" fmla="*/ 12 w 12"/>
                    <a:gd name="T15" fmla="*/ 29 h 32"/>
                    <a:gd name="T16" fmla="*/ 12 w 12"/>
                    <a:gd name="T17" fmla="*/ 3 h 32"/>
                    <a:gd name="T18" fmla="*/ 0 w 12"/>
                    <a:gd name="T19" fmla="*/ 0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0"/>
                        <a:pt x="1" y="32"/>
                        <a:pt x="2" y="32"/>
                      </a:cubicBezTo>
                      <a:cubicBezTo>
                        <a:pt x="4" y="32"/>
                        <a:pt x="5" y="30"/>
                        <a:pt x="5" y="29"/>
                      </a:cubicBezTo>
                      <a:cubicBezTo>
                        <a:pt x="5" y="27"/>
                        <a:pt x="5" y="8"/>
                        <a:pt x="5" y="8"/>
                      </a:cubicBezTo>
                      <a:cubicBezTo>
                        <a:pt x="5" y="8"/>
                        <a:pt x="5" y="8"/>
                        <a:pt x="6" y="8"/>
                      </a:cubicBezTo>
                      <a:cubicBezTo>
                        <a:pt x="6" y="8"/>
                        <a:pt x="6" y="27"/>
                        <a:pt x="6" y="29"/>
                      </a:cubicBezTo>
                      <a:cubicBezTo>
                        <a:pt x="6" y="30"/>
                        <a:pt x="8" y="32"/>
                        <a:pt x="9" y="32"/>
                      </a:cubicBezTo>
                      <a:cubicBezTo>
                        <a:pt x="11" y="32"/>
                        <a:pt x="12" y="30"/>
                        <a:pt x="12" y="29"/>
                      </a:cubicBezTo>
                      <a:cubicBezTo>
                        <a:pt x="12" y="27"/>
                        <a:pt x="12" y="13"/>
                        <a:pt x="12" y="3"/>
                      </a:cubicBezTo>
                      <a:cubicBezTo>
                        <a:pt x="9" y="1"/>
                        <a:pt x="5" y="0"/>
                        <a:pt x="0" y="0"/>
                      </a:cubicBezTo>
                      <a:cubicBezTo>
                        <a:pt x="0" y="10"/>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5" name="Freeform 366"/>
                <p:cNvSpPr>
                  <a:spLocks/>
                </p:cNvSpPr>
                <p:nvPr/>
              </p:nvSpPr>
              <p:spPr bwMode="auto">
                <a:xfrm>
                  <a:off x="14715" y="302"/>
                  <a:ext cx="12" cy="19"/>
                </a:xfrm>
                <a:custGeom>
                  <a:avLst/>
                  <a:gdLst>
                    <a:gd name="T0" fmla="*/ 3 w 5"/>
                    <a:gd name="T1" fmla="*/ 8 h 8"/>
                    <a:gd name="T2" fmla="*/ 5 w 5"/>
                    <a:gd name="T3" fmla="*/ 6 h 8"/>
                    <a:gd name="T4" fmla="*/ 5 w 5"/>
                    <a:gd name="T5" fmla="*/ 0 h 8"/>
                    <a:gd name="T6" fmla="*/ 0 w 5"/>
                    <a:gd name="T7" fmla="*/ 0 h 8"/>
                    <a:gd name="T8" fmla="*/ 0 w 5"/>
                    <a:gd name="T9" fmla="*/ 6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3" y="8"/>
                      </a:moveTo>
                      <a:cubicBezTo>
                        <a:pt x="4" y="8"/>
                        <a:pt x="5" y="7"/>
                        <a:pt x="5" y="6"/>
                      </a:cubicBezTo>
                      <a:cubicBezTo>
                        <a:pt x="5" y="5"/>
                        <a:pt x="5" y="3"/>
                        <a:pt x="5" y="0"/>
                      </a:cubicBezTo>
                      <a:cubicBezTo>
                        <a:pt x="3" y="0"/>
                        <a:pt x="2" y="0"/>
                        <a:pt x="0" y="0"/>
                      </a:cubicBezTo>
                      <a:cubicBezTo>
                        <a:pt x="0" y="2"/>
                        <a:pt x="0" y="5"/>
                        <a:pt x="0" y="6"/>
                      </a:cubicBezTo>
                      <a:cubicBezTo>
                        <a:pt x="0" y="7"/>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6" name="Oval 367"/>
                <p:cNvSpPr>
                  <a:spLocks noChangeArrowheads="1"/>
                </p:cNvSpPr>
                <p:nvPr/>
              </p:nvSpPr>
              <p:spPr bwMode="auto">
                <a:xfrm>
                  <a:off x="14798"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7" name="Freeform 368"/>
                <p:cNvSpPr>
                  <a:spLocks/>
                </p:cNvSpPr>
                <p:nvPr/>
              </p:nvSpPr>
              <p:spPr bwMode="auto">
                <a:xfrm>
                  <a:off x="14711" y="413"/>
                  <a:ext cx="64" cy="112"/>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8" name="Oval 369"/>
                <p:cNvSpPr>
                  <a:spLocks noChangeArrowheads="1"/>
                </p:cNvSpPr>
                <p:nvPr/>
              </p:nvSpPr>
              <p:spPr bwMode="auto">
                <a:xfrm>
                  <a:off x="14862"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59" name="Freeform 370"/>
                <p:cNvSpPr>
                  <a:spLocks/>
                </p:cNvSpPr>
                <p:nvPr/>
              </p:nvSpPr>
              <p:spPr bwMode="auto">
                <a:xfrm>
                  <a:off x="14848" y="56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0" name="Freeform 371"/>
                <p:cNvSpPr>
                  <a:spLocks/>
                </p:cNvSpPr>
                <p:nvPr/>
              </p:nvSpPr>
              <p:spPr bwMode="auto">
                <a:xfrm>
                  <a:off x="14777" y="56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1" name="Oval 372"/>
                <p:cNvSpPr>
                  <a:spLocks noChangeArrowheads="1"/>
                </p:cNvSpPr>
                <p:nvPr/>
              </p:nvSpPr>
              <p:spPr bwMode="auto">
                <a:xfrm>
                  <a:off x="1453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2" name="Freeform 373"/>
                <p:cNvSpPr>
                  <a:spLocks/>
                </p:cNvSpPr>
                <p:nvPr/>
              </p:nvSpPr>
              <p:spPr bwMode="auto">
                <a:xfrm>
                  <a:off x="14304" y="577"/>
                  <a:ext cx="16" cy="33"/>
                </a:xfrm>
                <a:custGeom>
                  <a:avLst/>
                  <a:gdLst>
                    <a:gd name="T0" fmla="*/ 3 w 7"/>
                    <a:gd name="T1" fmla="*/ 13 h 14"/>
                    <a:gd name="T2" fmla="*/ 5 w 7"/>
                    <a:gd name="T3" fmla="*/ 14 h 14"/>
                    <a:gd name="T4" fmla="*/ 6 w 7"/>
                    <a:gd name="T5" fmla="*/ 12 h 14"/>
                    <a:gd name="T6" fmla="*/ 3 w 7"/>
                    <a:gd name="T7" fmla="*/ 0 h 14"/>
                    <a:gd name="T8" fmla="*/ 0 w 7"/>
                    <a:gd name="T9" fmla="*/ 3 h 14"/>
                    <a:gd name="T10" fmla="*/ 3 w 7"/>
                    <a:gd name="T11" fmla="*/ 13 h 14"/>
                  </a:gdLst>
                  <a:ahLst/>
                  <a:cxnLst>
                    <a:cxn ang="0">
                      <a:pos x="T0" y="T1"/>
                    </a:cxn>
                    <a:cxn ang="0">
                      <a:pos x="T2" y="T3"/>
                    </a:cxn>
                    <a:cxn ang="0">
                      <a:pos x="T4" y="T5"/>
                    </a:cxn>
                    <a:cxn ang="0">
                      <a:pos x="T6" y="T7"/>
                    </a:cxn>
                    <a:cxn ang="0">
                      <a:pos x="T8" y="T9"/>
                    </a:cxn>
                    <a:cxn ang="0">
                      <a:pos x="T10" y="T11"/>
                    </a:cxn>
                  </a:cxnLst>
                  <a:rect l="0" t="0" r="r" b="b"/>
                  <a:pathLst>
                    <a:path w="7" h="14">
                      <a:moveTo>
                        <a:pt x="3" y="13"/>
                      </a:moveTo>
                      <a:cubicBezTo>
                        <a:pt x="3" y="14"/>
                        <a:pt x="4" y="14"/>
                        <a:pt x="5" y="14"/>
                      </a:cubicBezTo>
                      <a:cubicBezTo>
                        <a:pt x="6" y="14"/>
                        <a:pt x="7" y="13"/>
                        <a:pt x="6" y="12"/>
                      </a:cubicBezTo>
                      <a:cubicBezTo>
                        <a:pt x="6" y="11"/>
                        <a:pt x="4" y="5"/>
                        <a:pt x="3" y="0"/>
                      </a:cubicBezTo>
                      <a:cubicBezTo>
                        <a:pt x="2" y="1"/>
                        <a:pt x="1" y="2"/>
                        <a:pt x="0" y="3"/>
                      </a:cubicBezTo>
                      <a:cubicBezTo>
                        <a:pt x="1" y="6"/>
                        <a:pt x="2" y="12"/>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3" name="Freeform 374"/>
                <p:cNvSpPr>
                  <a:spLocks/>
                </p:cNvSpPr>
                <p:nvPr/>
              </p:nvSpPr>
              <p:spPr bwMode="auto">
                <a:xfrm>
                  <a:off x="14524" y="413"/>
                  <a:ext cx="52" cy="112"/>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7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ubicBezTo>
                        <a:pt x="0" y="22"/>
                        <a:pt x="0"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4" name="Oval 375"/>
                <p:cNvSpPr>
                  <a:spLocks noChangeArrowheads="1"/>
                </p:cNvSpPr>
                <p:nvPr/>
              </p:nvSpPr>
              <p:spPr bwMode="auto">
                <a:xfrm>
                  <a:off x="1466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5" name="Freeform 376"/>
                <p:cNvSpPr>
                  <a:spLocks/>
                </p:cNvSpPr>
                <p:nvPr/>
              </p:nvSpPr>
              <p:spPr bwMode="auto">
                <a:xfrm>
                  <a:off x="14583" y="413"/>
                  <a:ext cx="64" cy="112"/>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6" name="Freeform 377"/>
                <p:cNvSpPr>
                  <a:spLocks/>
                </p:cNvSpPr>
                <p:nvPr/>
              </p:nvSpPr>
              <p:spPr bwMode="auto">
                <a:xfrm>
                  <a:off x="14342" y="539"/>
                  <a:ext cx="21" cy="19"/>
                </a:xfrm>
                <a:custGeom>
                  <a:avLst/>
                  <a:gdLst>
                    <a:gd name="T0" fmla="*/ 5 w 9"/>
                    <a:gd name="T1" fmla="*/ 8 h 8"/>
                    <a:gd name="T2" fmla="*/ 9 w 9"/>
                    <a:gd name="T3" fmla="*/ 3 h 8"/>
                    <a:gd name="T4" fmla="*/ 8 w 9"/>
                    <a:gd name="T5" fmla="*/ 0 h 8"/>
                    <a:gd name="T6" fmla="*/ 4 w 9"/>
                    <a:gd name="T7" fmla="*/ 3 h 8"/>
                    <a:gd name="T8" fmla="*/ 0 w 9"/>
                    <a:gd name="T9" fmla="*/ 5 h 8"/>
                    <a:gd name="T10" fmla="*/ 5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5" y="8"/>
                      </a:moveTo>
                      <a:cubicBezTo>
                        <a:pt x="7" y="8"/>
                        <a:pt x="9" y="6"/>
                        <a:pt x="9" y="3"/>
                      </a:cubicBezTo>
                      <a:cubicBezTo>
                        <a:pt x="9" y="2"/>
                        <a:pt x="9" y="1"/>
                        <a:pt x="8" y="0"/>
                      </a:cubicBezTo>
                      <a:cubicBezTo>
                        <a:pt x="7" y="1"/>
                        <a:pt x="6" y="2"/>
                        <a:pt x="4" y="3"/>
                      </a:cubicBezTo>
                      <a:cubicBezTo>
                        <a:pt x="3" y="3"/>
                        <a:pt x="2" y="4"/>
                        <a:pt x="0" y="5"/>
                      </a:cubicBezTo>
                      <a:cubicBezTo>
                        <a:pt x="1" y="7"/>
                        <a:pt x="3"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7" name="Freeform 378"/>
                <p:cNvSpPr>
                  <a:spLocks/>
                </p:cNvSpPr>
                <p:nvPr/>
              </p:nvSpPr>
              <p:spPr bwMode="auto">
                <a:xfrm>
                  <a:off x="14649" y="56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2"/>
                        <a:pt x="19" y="0"/>
                        <a:pt x="17" y="0"/>
                      </a:cubicBezTo>
                      <a:cubicBezTo>
                        <a:pt x="16" y="0"/>
                        <a:pt x="10" y="0"/>
                        <a:pt x="9"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8" name="Oval 379"/>
                <p:cNvSpPr>
                  <a:spLocks noChangeArrowheads="1"/>
                </p:cNvSpPr>
                <p:nvPr/>
              </p:nvSpPr>
              <p:spPr bwMode="auto">
                <a:xfrm>
                  <a:off x="14604" y="39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69" name="Oval 380"/>
                <p:cNvSpPr>
                  <a:spLocks noChangeArrowheads="1"/>
                </p:cNvSpPr>
                <p:nvPr/>
              </p:nvSpPr>
              <p:spPr bwMode="auto">
                <a:xfrm>
                  <a:off x="1453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0" name="Freeform 381"/>
                <p:cNvSpPr>
                  <a:spLocks/>
                </p:cNvSpPr>
                <p:nvPr/>
              </p:nvSpPr>
              <p:spPr bwMode="auto">
                <a:xfrm>
                  <a:off x="14275" y="586"/>
                  <a:ext cx="38" cy="85"/>
                </a:xfrm>
                <a:custGeom>
                  <a:avLst/>
                  <a:gdLst>
                    <a:gd name="T0" fmla="*/ 2 w 16"/>
                    <a:gd name="T1" fmla="*/ 36 h 36"/>
                    <a:gd name="T2" fmla="*/ 5 w 16"/>
                    <a:gd name="T3" fmla="*/ 34 h 36"/>
                    <a:gd name="T4" fmla="*/ 5 w 16"/>
                    <a:gd name="T5" fmla="*/ 17 h 36"/>
                    <a:gd name="T6" fmla="*/ 6 w 16"/>
                    <a:gd name="T7" fmla="*/ 17 h 36"/>
                    <a:gd name="T8" fmla="*/ 6 w 16"/>
                    <a:gd name="T9" fmla="*/ 34 h 36"/>
                    <a:gd name="T10" fmla="*/ 8 w 16"/>
                    <a:gd name="T11" fmla="*/ 36 h 36"/>
                    <a:gd name="T12" fmla="*/ 10 w 16"/>
                    <a:gd name="T13" fmla="*/ 34 h 36"/>
                    <a:gd name="T14" fmla="*/ 10 w 16"/>
                    <a:gd name="T15" fmla="*/ 17 h 36"/>
                    <a:gd name="T16" fmla="*/ 16 w 16"/>
                    <a:gd name="T17" fmla="*/ 17 h 36"/>
                    <a:gd name="T18" fmla="*/ 11 w 16"/>
                    <a:gd name="T19" fmla="*/ 0 h 36"/>
                    <a:gd name="T20" fmla="*/ 0 w 16"/>
                    <a:gd name="T21" fmla="*/ 20 h 36"/>
                    <a:gd name="T22" fmla="*/ 0 w 16"/>
                    <a:gd name="T23" fmla="*/ 34 h 36"/>
                    <a:gd name="T24" fmla="*/ 2 w 1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6">
                      <a:moveTo>
                        <a:pt x="2" y="36"/>
                      </a:moveTo>
                      <a:cubicBezTo>
                        <a:pt x="3" y="36"/>
                        <a:pt x="5" y="35"/>
                        <a:pt x="5" y="34"/>
                      </a:cubicBezTo>
                      <a:cubicBezTo>
                        <a:pt x="5" y="32"/>
                        <a:pt x="5" y="17"/>
                        <a:pt x="5" y="17"/>
                      </a:cubicBezTo>
                      <a:cubicBezTo>
                        <a:pt x="6" y="17"/>
                        <a:pt x="6" y="17"/>
                        <a:pt x="6" y="17"/>
                      </a:cubicBezTo>
                      <a:cubicBezTo>
                        <a:pt x="6" y="17"/>
                        <a:pt x="6" y="32"/>
                        <a:pt x="6" y="34"/>
                      </a:cubicBezTo>
                      <a:cubicBezTo>
                        <a:pt x="6" y="35"/>
                        <a:pt x="7" y="36"/>
                        <a:pt x="8" y="36"/>
                      </a:cubicBezTo>
                      <a:cubicBezTo>
                        <a:pt x="9" y="36"/>
                        <a:pt x="10" y="35"/>
                        <a:pt x="10" y="34"/>
                      </a:cubicBezTo>
                      <a:cubicBezTo>
                        <a:pt x="10" y="33"/>
                        <a:pt x="10" y="25"/>
                        <a:pt x="10" y="17"/>
                      </a:cubicBezTo>
                      <a:cubicBezTo>
                        <a:pt x="16" y="17"/>
                        <a:pt x="16" y="17"/>
                        <a:pt x="16" y="17"/>
                      </a:cubicBezTo>
                      <a:cubicBezTo>
                        <a:pt x="14" y="8"/>
                        <a:pt x="12" y="3"/>
                        <a:pt x="11" y="0"/>
                      </a:cubicBezTo>
                      <a:cubicBezTo>
                        <a:pt x="6" y="6"/>
                        <a:pt x="2" y="12"/>
                        <a:pt x="0" y="20"/>
                      </a:cubicBezTo>
                      <a:cubicBezTo>
                        <a:pt x="0" y="27"/>
                        <a:pt x="0" y="33"/>
                        <a:pt x="0" y="34"/>
                      </a:cubicBezTo>
                      <a:cubicBezTo>
                        <a:pt x="0" y="35"/>
                        <a:pt x="1"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1" name="Freeform 382"/>
                <p:cNvSpPr>
                  <a:spLocks/>
                </p:cNvSpPr>
                <p:nvPr/>
              </p:nvSpPr>
              <p:spPr bwMode="auto">
                <a:xfrm>
                  <a:off x="14325" y="560"/>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2" name="Oval 383"/>
                <p:cNvSpPr>
                  <a:spLocks noChangeArrowheads="1"/>
                </p:cNvSpPr>
                <p:nvPr/>
              </p:nvSpPr>
              <p:spPr bwMode="auto">
                <a:xfrm>
                  <a:off x="14408"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3" name="Oval 384"/>
                <p:cNvSpPr>
                  <a:spLocks noChangeArrowheads="1"/>
                </p:cNvSpPr>
                <p:nvPr/>
              </p:nvSpPr>
              <p:spPr bwMode="auto">
                <a:xfrm>
                  <a:off x="14472" y="536"/>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4" name="Freeform 385"/>
                <p:cNvSpPr>
                  <a:spLocks/>
                </p:cNvSpPr>
                <p:nvPr/>
              </p:nvSpPr>
              <p:spPr bwMode="auto">
                <a:xfrm>
                  <a:off x="14387" y="560"/>
                  <a:ext cx="63"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8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5" name="Freeform 386"/>
                <p:cNvSpPr>
                  <a:spLocks/>
                </p:cNvSpPr>
                <p:nvPr/>
              </p:nvSpPr>
              <p:spPr bwMode="auto">
                <a:xfrm>
                  <a:off x="14458" y="560"/>
                  <a:ext cx="52" cy="111"/>
                </a:xfrm>
                <a:custGeom>
                  <a:avLst/>
                  <a:gdLst>
                    <a:gd name="T0" fmla="*/ 22 w 22"/>
                    <a:gd name="T1" fmla="*/ 21 h 47"/>
                    <a:gd name="T2" fmla="*/ 22 w 22"/>
                    <a:gd name="T3" fmla="*/ 6 h 47"/>
                    <a:gd name="T4" fmla="*/ 16 w 22"/>
                    <a:gd name="T5" fmla="*/ 0 h 47"/>
                    <a:gd name="T6" fmla="*/ 6 w 22"/>
                    <a:gd name="T7" fmla="*/ 0 h 47"/>
                    <a:gd name="T8" fmla="*/ 0 w 22"/>
                    <a:gd name="T9" fmla="*/ 6 h 47"/>
                    <a:gd name="T10" fmla="*/ 0 w 22"/>
                    <a:gd name="T11" fmla="*/ 21 h 47"/>
                    <a:gd name="T12" fmla="*/ 2 w 22"/>
                    <a:gd name="T13" fmla="*/ 23 h 47"/>
                    <a:gd name="T14" fmla="*/ 4 w 22"/>
                    <a:gd name="T15" fmla="*/ 21 h 47"/>
                    <a:gd name="T16" fmla="*/ 4 w 22"/>
                    <a:gd name="T17" fmla="*/ 8 h 47"/>
                    <a:gd name="T18" fmla="*/ 5 w 22"/>
                    <a:gd name="T19" fmla="*/ 8 h 47"/>
                    <a:gd name="T20" fmla="*/ 5 w 22"/>
                    <a:gd name="T21" fmla="*/ 44 h 47"/>
                    <a:gd name="T22" fmla="*/ 8 w 22"/>
                    <a:gd name="T23" fmla="*/ 47 h 47"/>
                    <a:gd name="T24" fmla="*/ 11 w 22"/>
                    <a:gd name="T25" fmla="*/ 44 h 47"/>
                    <a:gd name="T26" fmla="*/ 11 w 22"/>
                    <a:gd name="T27" fmla="*/ 23 h 47"/>
                    <a:gd name="T28" fmla="*/ 12 w 22"/>
                    <a:gd name="T29" fmla="*/ 23 h 47"/>
                    <a:gd name="T30" fmla="*/ 12 w 22"/>
                    <a:gd name="T31" fmla="*/ 44 h 47"/>
                    <a:gd name="T32" fmla="*/ 14 w 22"/>
                    <a:gd name="T33" fmla="*/ 47 h 47"/>
                    <a:gd name="T34" fmla="*/ 17 w 22"/>
                    <a:gd name="T35" fmla="*/ 44 h 47"/>
                    <a:gd name="T36" fmla="*/ 17 w 22"/>
                    <a:gd name="T37" fmla="*/ 8 h 47"/>
                    <a:gd name="T38" fmla="*/ 18 w 22"/>
                    <a:gd name="T39" fmla="*/ 8 h 47"/>
                    <a:gd name="T40" fmla="*/ 18 w 22"/>
                    <a:gd name="T41" fmla="*/ 21 h 47"/>
                    <a:gd name="T42" fmla="*/ 20 w 22"/>
                    <a:gd name="T43" fmla="*/ 23 h 47"/>
                    <a:gd name="T44" fmla="*/ 22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2" y="21"/>
                      </a:moveTo>
                      <a:cubicBezTo>
                        <a:pt x="22" y="20"/>
                        <a:pt x="22" y="8"/>
                        <a:pt x="22" y="6"/>
                      </a:cubicBezTo>
                      <a:cubicBezTo>
                        <a:pt x="22" y="3"/>
                        <a:pt x="20" y="0"/>
                        <a:pt x="16" y="0"/>
                      </a:cubicBezTo>
                      <a:cubicBezTo>
                        <a:pt x="15" y="0"/>
                        <a:pt x="8"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6" name="Oval 387"/>
                <p:cNvSpPr>
                  <a:spLocks noChangeArrowheads="1"/>
                </p:cNvSpPr>
                <p:nvPr/>
              </p:nvSpPr>
              <p:spPr bwMode="auto">
                <a:xfrm>
                  <a:off x="1466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7" name="Freeform 388"/>
                <p:cNvSpPr>
                  <a:spLocks/>
                </p:cNvSpPr>
                <p:nvPr/>
              </p:nvSpPr>
              <p:spPr bwMode="auto">
                <a:xfrm>
                  <a:off x="14654" y="41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0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8" name="Freeform 389"/>
                <p:cNvSpPr>
                  <a:spLocks/>
                </p:cNvSpPr>
                <p:nvPr/>
              </p:nvSpPr>
              <p:spPr bwMode="auto">
                <a:xfrm>
                  <a:off x="14517" y="56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2"/>
                        <a:pt x="20" y="0"/>
                        <a:pt x="18" y="0"/>
                      </a:cubicBezTo>
                      <a:cubicBezTo>
                        <a:pt x="16" y="0"/>
                        <a:pt x="11" y="0"/>
                        <a:pt x="10" y="0"/>
                      </a:cubicBezTo>
                      <a:cubicBezTo>
                        <a:pt x="8" y="0"/>
                        <a:pt x="5" y="2"/>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79" name="Freeform 390"/>
                <p:cNvSpPr>
                  <a:spLocks/>
                </p:cNvSpPr>
                <p:nvPr/>
              </p:nvSpPr>
              <p:spPr bwMode="auto">
                <a:xfrm>
                  <a:off x="14453" y="413"/>
                  <a:ext cx="64" cy="112"/>
                </a:xfrm>
                <a:custGeom>
                  <a:avLst/>
                  <a:gdLst>
                    <a:gd name="T0" fmla="*/ 1 w 27"/>
                    <a:gd name="T1" fmla="*/ 21 h 47"/>
                    <a:gd name="T2" fmla="*/ 3 w 27"/>
                    <a:gd name="T3" fmla="*/ 20 h 47"/>
                    <a:gd name="T4" fmla="*/ 7 w 27"/>
                    <a:gd name="T5" fmla="*/ 7 h 47"/>
                    <a:gd name="T6" fmla="*/ 8 w 27"/>
                    <a:gd name="T7" fmla="*/ 7 h 47"/>
                    <a:gd name="T8" fmla="*/ 2 w 27"/>
                    <a:gd name="T9" fmla="*/ 29 h 47"/>
                    <a:gd name="T10" fmla="*/ 8 w 27"/>
                    <a:gd name="T11" fmla="*/ 29 h 47"/>
                    <a:gd name="T12" fmla="*/ 8 w 27"/>
                    <a:gd name="T13" fmla="*/ 45 h 47"/>
                    <a:gd name="T14" fmla="*/ 10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8 w 27"/>
                    <a:gd name="T27" fmla="*/ 45 h 47"/>
                    <a:gd name="T28" fmla="*/ 18 w 27"/>
                    <a:gd name="T29" fmla="*/ 29 h 47"/>
                    <a:gd name="T30" fmla="*/ 24 w 27"/>
                    <a:gd name="T31" fmla="*/ 29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0" name="Freeform 391"/>
                <p:cNvSpPr>
                  <a:spLocks/>
                </p:cNvSpPr>
                <p:nvPr/>
              </p:nvSpPr>
              <p:spPr bwMode="auto">
                <a:xfrm>
                  <a:off x="14699" y="300"/>
                  <a:ext cx="14" cy="16"/>
                </a:xfrm>
                <a:custGeom>
                  <a:avLst/>
                  <a:gdLst>
                    <a:gd name="T0" fmla="*/ 0 w 6"/>
                    <a:gd name="T1" fmla="*/ 0 h 7"/>
                    <a:gd name="T2" fmla="*/ 2 w 6"/>
                    <a:gd name="T3" fmla="*/ 5 h 7"/>
                    <a:gd name="T4" fmla="*/ 4 w 6"/>
                    <a:gd name="T5" fmla="*/ 7 h 7"/>
                    <a:gd name="T6" fmla="*/ 5 w 6"/>
                    <a:gd name="T7" fmla="*/ 4 h 7"/>
                    <a:gd name="T8" fmla="*/ 4 w 6"/>
                    <a:gd name="T9" fmla="*/ 0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0" y="0"/>
                      </a:moveTo>
                      <a:cubicBezTo>
                        <a:pt x="1" y="3"/>
                        <a:pt x="2" y="5"/>
                        <a:pt x="2" y="5"/>
                      </a:cubicBezTo>
                      <a:cubicBezTo>
                        <a:pt x="2" y="6"/>
                        <a:pt x="3" y="7"/>
                        <a:pt x="4" y="7"/>
                      </a:cubicBezTo>
                      <a:cubicBezTo>
                        <a:pt x="5" y="6"/>
                        <a:pt x="6" y="5"/>
                        <a:pt x="5" y="4"/>
                      </a:cubicBezTo>
                      <a:cubicBezTo>
                        <a:pt x="5" y="4"/>
                        <a:pt x="5" y="2"/>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1" name="Freeform 392"/>
                <p:cNvSpPr>
                  <a:spLocks/>
                </p:cNvSpPr>
                <p:nvPr/>
              </p:nvSpPr>
              <p:spPr bwMode="auto">
                <a:xfrm>
                  <a:off x="14524" y="314"/>
                  <a:ext cx="52" cy="64"/>
                </a:xfrm>
                <a:custGeom>
                  <a:avLst/>
                  <a:gdLst>
                    <a:gd name="T0" fmla="*/ 6 w 22"/>
                    <a:gd name="T1" fmla="*/ 8 h 27"/>
                    <a:gd name="T2" fmla="*/ 6 w 22"/>
                    <a:gd name="T3" fmla="*/ 25 h 27"/>
                    <a:gd name="T4" fmla="*/ 8 w 22"/>
                    <a:gd name="T5" fmla="*/ 27 h 27"/>
                    <a:gd name="T6" fmla="*/ 10 w 22"/>
                    <a:gd name="T7" fmla="*/ 25 h 27"/>
                    <a:gd name="T8" fmla="*/ 10 w 22"/>
                    <a:gd name="T9" fmla="*/ 8 h 27"/>
                    <a:gd name="T10" fmla="*/ 11 w 22"/>
                    <a:gd name="T11" fmla="*/ 8 h 27"/>
                    <a:gd name="T12" fmla="*/ 11 w 22"/>
                    <a:gd name="T13" fmla="*/ 25 h 27"/>
                    <a:gd name="T14" fmla="*/ 14 w 22"/>
                    <a:gd name="T15" fmla="*/ 27 h 27"/>
                    <a:gd name="T16" fmla="*/ 16 w 22"/>
                    <a:gd name="T17" fmla="*/ 25 h 27"/>
                    <a:gd name="T18" fmla="*/ 16 w 22"/>
                    <a:gd name="T19" fmla="*/ 8 h 27"/>
                    <a:gd name="T20" fmla="*/ 22 w 22"/>
                    <a:gd name="T21" fmla="*/ 8 h 27"/>
                    <a:gd name="T22" fmla="*/ 20 w 22"/>
                    <a:gd name="T23" fmla="*/ 0 h 27"/>
                    <a:gd name="T24" fmla="*/ 11 w 22"/>
                    <a:gd name="T25" fmla="*/ 1 h 27"/>
                    <a:gd name="T26" fmla="*/ 1 w 22"/>
                    <a:gd name="T27" fmla="*/ 4 h 27"/>
                    <a:gd name="T28" fmla="*/ 0 w 22"/>
                    <a:gd name="T29" fmla="*/ 8 h 27"/>
                    <a:gd name="T30" fmla="*/ 6 w 22"/>
                    <a:gd name="T3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7">
                      <a:moveTo>
                        <a:pt x="6" y="8"/>
                      </a:moveTo>
                      <a:cubicBezTo>
                        <a:pt x="6" y="16"/>
                        <a:pt x="6" y="24"/>
                        <a:pt x="6" y="25"/>
                      </a:cubicBezTo>
                      <a:cubicBezTo>
                        <a:pt x="6" y="26"/>
                        <a:pt x="7" y="27"/>
                        <a:pt x="8" y="27"/>
                      </a:cubicBezTo>
                      <a:cubicBezTo>
                        <a:pt x="9" y="27"/>
                        <a:pt x="10" y="26"/>
                        <a:pt x="10" y="25"/>
                      </a:cubicBezTo>
                      <a:cubicBezTo>
                        <a:pt x="10" y="23"/>
                        <a:pt x="10" y="8"/>
                        <a:pt x="10" y="8"/>
                      </a:cubicBezTo>
                      <a:cubicBezTo>
                        <a:pt x="11" y="8"/>
                        <a:pt x="11" y="8"/>
                        <a:pt x="11" y="8"/>
                      </a:cubicBezTo>
                      <a:cubicBezTo>
                        <a:pt x="11" y="8"/>
                        <a:pt x="11" y="23"/>
                        <a:pt x="11" y="25"/>
                      </a:cubicBezTo>
                      <a:cubicBezTo>
                        <a:pt x="11" y="26"/>
                        <a:pt x="12" y="27"/>
                        <a:pt x="14" y="27"/>
                      </a:cubicBezTo>
                      <a:cubicBezTo>
                        <a:pt x="15" y="27"/>
                        <a:pt x="16" y="26"/>
                        <a:pt x="16" y="25"/>
                      </a:cubicBezTo>
                      <a:cubicBezTo>
                        <a:pt x="16" y="24"/>
                        <a:pt x="16" y="16"/>
                        <a:pt x="16" y="8"/>
                      </a:cubicBezTo>
                      <a:cubicBezTo>
                        <a:pt x="22" y="8"/>
                        <a:pt x="22" y="8"/>
                        <a:pt x="22" y="8"/>
                      </a:cubicBezTo>
                      <a:cubicBezTo>
                        <a:pt x="21" y="5"/>
                        <a:pt x="20" y="2"/>
                        <a:pt x="20" y="0"/>
                      </a:cubicBezTo>
                      <a:cubicBezTo>
                        <a:pt x="16" y="0"/>
                        <a:pt x="14" y="1"/>
                        <a:pt x="11" y="1"/>
                      </a:cubicBezTo>
                      <a:cubicBezTo>
                        <a:pt x="7" y="2"/>
                        <a:pt x="4" y="3"/>
                        <a:pt x="1" y="4"/>
                      </a:cubicBezTo>
                      <a:cubicBezTo>
                        <a:pt x="0" y="8"/>
                        <a:pt x="0" y="8"/>
                        <a:pt x="0" y="8"/>
                      </a:cubicBezTo>
                      <a:cubicBezTo>
                        <a:pt x="6"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2" name="Freeform 393"/>
                <p:cNvSpPr>
                  <a:spLocks/>
                </p:cNvSpPr>
                <p:nvPr/>
              </p:nvSpPr>
              <p:spPr bwMode="auto">
                <a:xfrm>
                  <a:off x="14573" y="312"/>
                  <a:ext cx="8" cy="4"/>
                </a:xfrm>
                <a:custGeom>
                  <a:avLst/>
                  <a:gdLst>
                    <a:gd name="T0" fmla="*/ 2 w 3"/>
                    <a:gd name="T1" fmla="*/ 2 h 2"/>
                    <a:gd name="T2" fmla="*/ 3 w 3"/>
                    <a:gd name="T3" fmla="*/ 0 h 2"/>
                    <a:gd name="T4" fmla="*/ 0 w 3"/>
                    <a:gd name="T5" fmla="*/ 1 h 2"/>
                    <a:gd name="T6" fmla="*/ 2 w 3"/>
                    <a:gd name="T7" fmla="*/ 2 h 2"/>
                  </a:gdLst>
                  <a:ahLst/>
                  <a:cxnLst>
                    <a:cxn ang="0">
                      <a:pos x="T0" y="T1"/>
                    </a:cxn>
                    <a:cxn ang="0">
                      <a:pos x="T2" y="T3"/>
                    </a:cxn>
                    <a:cxn ang="0">
                      <a:pos x="T4" y="T5"/>
                    </a:cxn>
                    <a:cxn ang="0">
                      <a:pos x="T6" y="T7"/>
                    </a:cxn>
                  </a:cxnLst>
                  <a:rect l="0" t="0" r="r" b="b"/>
                  <a:pathLst>
                    <a:path w="3" h="2">
                      <a:moveTo>
                        <a:pt x="2" y="2"/>
                      </a:moveTo>
                      <a:cubicBezTo>
                        <a:pt x="3" y="1"/>
                        <a:pt x="3" y="1"/>
                        <a:pt x="3" y="0"/>
                      </a:cubicBezTo>
                      <a:cubicBezTo>
                        <a:pt x="2" y="0"/>
                        <a:pt x="1" y="0"/>
                        <a:pt x="0" y="1"/>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3" name="Freeform 394"/>
                <p:cNvSpPr>
                  <a:spLocks/>
                </p:cNvSpPr>
                <p:nvPr/>
              </p:nvSpPr>
              <p:spPr bwMode="auto">
                <a:xfrm>
                  <a:off x="14600" y="304"/>
                  <a:ext cx="30" cy="74"/>
                </a:xfrm>
                <a:custGeom>
                  <a:avLst/>
                  <a:gdLst>
                    <a:gd name="T0" fmla="*/ 0 w 13"/>
                    <a:gd name="T1" fmla="*/ 28 h 31"/>
                    <a:gd name="T2" fmla="*/ 3 w 13"/>
                    <a:gd name="T3" fmla="*/ 31 h 31"/>
                    <a:gd name="T4" fmla="*/ 6 w 13"/>
                    <a:gd name="T5" fmla="*/ 28 h 31"/>
                    <a:gd name="T6" fmla="*/ 6 w 13"/>
                    <a:gd name="T7" fmla="*/ 7 h 31"/>
                    <a:gd name="T8" fmla="*/ 7 w 13"/>
                    <a:gd name="T9" fmla="*/ 7 h 31"/>
                    <a:gd name="T10" fmla="*/ 7 w 13"/>
                    <a:gd name="T11" fmla="*/ 28 h 31"/>
                    <a:gd name="T12" fmla="*/ 10 w 13"/>
                    <a:gd name="T13" fmla="*/ 31 h 31"/>
                    <a:gd name="T14" fmla="*/ 13 w 13"/>
                    <a:gd name="T15" fmla="*/ 28 h 31"/>
                    <a:gd name="T16" fmla="*/ 13 w 13"/>
                    <a:gd name="T17" fmla="*/ 0 h 31"/>
                    <a:gd name="T18" fmla="*/ 0 w 13"/>
                    <a:gd name="T19" fmla="*/ 2 h 31"/>
                    <a:gd name="T20" fmla="*/ 0 w 13"/>
                    <a:gd name="T21"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1">
                      <a:moveTo>
                        <a:pt x="0" y="28"/>
                      </a:moveTo>
                      <a:cubicBezTo>
                        <a:pt x="0" y="29"/>
                        <a:pt x="2" y="31"/>
                        <a:pt x="3" y="31"/>
                      </a:cubicBezTo>
                      <a:cubicBezTo>
                        <a:pt x="5" y="31"/>
                        <a:pt x="6" y="29"/>
                        <a:pt x="6" y="28"/>
                      </a:cubicBezTo>
                      <a:cubicBezTo>
                        <a:pt x="6" y="26"/>
                        <a:pt x="6" y="7"/>
                        <a:pt x="6" y="7"/>
                      </a:cubicBezTo>
                      <a:cubicBezTo>
                        <a:pt x="6" y="7"/>
                        <a:pt x="6" y="7"/>
                        <a:pt x="7" y="7"/>
                      </a:cubicBezTo>
                      <a:cubicBezTo>
                        <a:pt x="7" y="7"/>
                        <a:pt x="7" y="26"/>
                        <a:pt x="7" y="28"/>
                      </a:cubicBezTo>
                      <a:cubicBezTo>
                        <a:pt x="7" y="29"/>
                        <a:pt x="8" y="31"/>
                        <a:pt x="10" y="31"/>
                      </a:cubicBezTo>
                      <a:cubicBezTo>
                        <a:pt x="11" y="31"/>
                        <a:pt x="13" y="29"/>
                        <a:pt x="13" y="28"/>
                      </a:cubicBezTo>
                      <a:cubicBezTo>
                        <a:pt x="13" y="26"/>
                        <a:pt x="13" y="10"/>
                        <a:pt x="13" y="0"/>
                      </a:cubicBezTo>
                      <a:cubicBezTo>
                        <a:pt x="8" y="1"/>
                        <a:pt x="4" y="1"/>
                        <a:pt x="0" y="2"/>
                      </a:cubicBezTo>
                      <a:cubicBezTo>
                        <a:pt x="0" y="12"/>
                        <a:pt x="0" y="26"/>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4" name="Freeform 395"/>
                <p:cNvSpPr>
                  <a:spLocks/>
                </p:cNvSpPr>
                <p:nvPr/>
              </p:nvSpPr>
              <p:spPr bwMode="auto">
                <a:xfrm>
                  <a:off x="14588" y="309"/>
                  <a:ext cx="9" cy="12"/>
                </a:xfrm>
                <a:custGeom>
                  <a:avLst/>
                  <a:gdLst>
                    <a:gd name="T0" fmla="*/ 2 w 4"/>
                    <a:gd name="T1" fmla="*/ 5 h 5"/>
                    <a:gd name="T2" fmla="*/ 4 w 4"/>
                    <a:gd name="T3" fmla="*/ 3 h 5"/>
                    <a:gd name="T4" fmla="*/ 4 w 4"/>
                    <a:gd name="T5" fmla="*/ 0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2"/>
                        <a:pt x="4" y="1"/>
                        <a:pt x="4" y="0"/>
                      </a:cubicBezTo>
                      <a:cubicBezTo>
                        <a:pt x="3" y="0"/>
                        <a:pt x="1" y="0"/>
                        <a:pt x="0" y="0"/>
                      </a:cubicBezTo>
                      <a:cubicBezTo>
                        <a:pt x="0" y="2"/>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5" name="Freeform 396"/>
                <p:cNvSpPr>
                  <a:spLocks/>
                </p:cNvSpPr>
                <p:nvPr/>
              </p:nvSpPr>
              <p:spPr bwMode="auto">
                <a:xfrm>
                  <a:off x="14633" y="304"/>
                  <a:ext cx="9" cy="17"/>
                </a:xfrm>
                <a:custGeom>
                  <a:avLst/>
                  <a:gdLst>
                    <a:gd name="T0" fmla="*/ 0 w 4"/>
                    <a:gd name="T1" fmla="*/ 5 h 7"/>
                    <a:gd name="T2" fmla="*/ 2 w 4"/>
                    <a:gd name="T3" fmla="*/ 7 h 7"/>
                    <a:gd name="T4" fmla="*/ 4 w 4"/>
                    <a:gd name="T5" fmla="*/ 5 h 7"/>
                    <a:gd name="T6" fmla="*/ 4 w 4"/>
                    <a:gd name="T7" fmla="*/ 0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2"/>
                        <a:pt x="4" y="0"/>
                      </a:cubicBezTo>
                      <a:cubicBezTo>
                        <a:pt x="2" y="0"/>
                        <a:pt x="1" y="0"/>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6" name="Freeform 397"/>
                <p:cNvSpPr>
                  <a:spLocks/>
                </p:cNvSpPr>
                <p:nvPr/>
              </p:nvSpPr>
              <p:spPr bwMode="auto">
                <a:xfrm>
                  <a:off x="14654" y="300"/>
                  <a:ext cx="52" cy="78"/>
                </a:xfrm>
                <a:custGeom>
                  <a:avLst/>
                  <a:gdLst>
                    <a:gd name="T0" fmla="*/ 0 w 22"/>
                    <a:gd name="T1" fmla="*/ 14 h 33"/>
                    <a:gd name="T2" fmla="*/ 6 w 22"/>
                    <a:gd name="T3" fmla="*/ 14 h 33"/>
                    <a:gd name="T4" fmla="*/ 6 w 22"/>
                    <a:gd name="T5" fmla="*/ 31 h 33"/>
                    <a:gd name="T6" fmla="*/ 8 w 22"/>
                    <a:gd name="T7" fmla="*/ 33 h 33"/>
                    <a:gd name="T8" fmla="*/ 11 w 22"/>
                    <a:gd name="T9" fmla="*/ 31 h 33"/>
                    <a:gd name="T10" fmla="*/ 11 w 22"/>
                    <a:gd name="T11" fmla="*/ 14 h 33"/>
                    <a:gd name="T12" fmla="*/ 12 w 22"/>
                    <a:gd name="T13" fmla="*/ 14 h 33"/>
                    <a:gd name="T14" fmla="*/ 12 w 22"/>
                    <a:gd name="T15" fmla="*/ 31 h 33"/>
                    <a:gd name="T16" fmla="*/ 14 w 22"/>
                    <a:gd name="T17" fmla="*/ 33 h 33"/>
                    <a:gd name="T18" fmla="*/ 16 w 22"/>
                    <a:gd name="T19" fmla="*/ 31 h 33"/>
                    <a:gd name="T20" fmla="*/ 16 w 22"/>
                    <a:gd name="T21" fmla="*/ 14 h 33"/>
                    <a:gd name="T22" fmla="*/ 22 w 22"/>
                    <a:gd name="T23" fmla="*/ 14 h 33"/>
                    <a:gd name="T24" fmla="*/ 18 w 22"/>
                    <a:gd name="T25" fmla="*/ 0 h 33"/>
                    <a:gd name="T26" fmla="*/ 4 w 22"/>
                    <a:gd name="T27" fmla="*/ 1 h 33"/>
                    <a:gd name="T28" fmla="*/ 0 w 22"/>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3">
                      <a:moveTo>
                        <a:pt x="0" y="14"/>
                      </a:moveTo>
                      <a:cubicBezTo>
                        <a:pt x="6" y="14"/>
                        <a:pt x="6" y="14"/>
                        <a:pt x="6" y="14"/>
                      </a:cubicBezTo>
                      <a:cubicBezTo>
                        <a:pt x="6" y="22"/>
                        <a:pt x="6" y="30"/>
                        <a:pt x="6" y="31"/>
                      </a:cubicBezTo>
                      <a:cubicBezTo>
                        <a:pt x="6" y="32"/>
                        <a:pt x="7" y="33"/>
                        <a:pt x="8"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5" y="33"/>
                        <a:pt x="16" y="32"/>
                        <a:pt x="16" y="31"/>
                      </a:cubicBezTo>
                      <a:cubicBezTo>
                        <a:pt x="16" y="30"/>
                        <a:pt x="16" y="22"/>
                        <a:pt x="16" y="14"/>
                      </a:cubicBezTo>
                      <a:cubicBezTo>
                        <a:pt x="22" y="14"/>
                        <a:pt x="22" y="14"/>
                        <a:pt x="22" y="14"/>
                      </a:cubicBezTo>
                      <a:cubicBezTo>
                        <a:pt x="21" y="8"/>
                        <a:pt x="19" y="3"/>
                        <a:pt x="18" y="0"/>
                      </a:cubicBezTo>
                      <a:cubicBezTo>
                        <a:pt x="14" y="0"/>
                        <a:pt x="9" y="1"/>
                        <a:pt x="4" y="1"/>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087" name="Freeform 398"/>
                <p:cNvSpPr>
                  <a:spLocks/>
                </p:cNvSpPr>
                <p:nvPr/>
              </p:nvSpPr>
              <p:spPr bwMode="auto">
                <a:xfrm>
                  <a:off x="14649" y="302"/>
                  <a:ext cx="12" cy="14"/>
                </a:xfrm>
                <a:custGeom>
                  <a:avLst/>
                  <a:gdLst>
                    <a:gd name="T0" fmla="*/ 1 w 5"/>
                    <a:gd name="T1" fmla="*/ 6 h 6"/>
                    <a:gd name="T2" fmla="*/ 3 w 5"/>
                    <a:gd name="T3" fmla="*/ 4 h 6"/>
                    <a:gd name="T4" fmla="*/ 5 w 5"/>
                    <a:gd name="T5" fmla="*/ 0 h 6"/>
                    <a:gd name="T6" fmla="*/ 1 w 5"/>
                    <a:gd name="T7" fmla="*/ 0 h 6"/>
                    <a:gd name="T8" fmla="*/ 0 w 5"/>
                    <a:gd name="T9" fmla="*/ 3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5"/>
                        <a:pt x="3" y="4"/>
                      </a:cubicBezTo>
                      <a:cubicBezTo>
                        <a:pt x="4" y="4"/>
                        <a:pt x="4" y="2"/>
                        <a:pt x="5" y="0"/>
                      </a:cubicBezTo>
                      <a:cubicBezTo>
                        <a:pt x="3" y="0"/>
                        <a:pt x="2" y="0"/>
                        <a:pt x="1" y="0"/>
                      </a:cubicBezTo>
                      <a:cubicBezTo>
                        <a:pt x="0" y="2"/>
                        <a:pt x="0" y="3"/>
                        <a:pt x="0" y="3"/>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5" name="Group 600"/>
              <p:cNvGrpSpPr>
                <a:grpSpLocks/>
              </p:cNvGrpSpPr>
              <p:nvPr/>
            </p:nvGrpSpPr>
            <p:grpSpPr bwMode="auto">
              <a:xfrm>
                <a:off x="19885026" y="569913"/>
                <a:ext cx="4159250" cy="1893888"/>
                <a:chOff x="12526" y="359"/>
                <a:chExt cx="2620" cy="1193"/>
              </a:xfrm>
              <a:grpFill/>
            </p:grpSpPr>
            <p:sp>
              <p:nvSpPr>
                <p:cNvPr id="1688" name="Freeform 400"/>
                <p:cNvSpPr>
                  <a:spLocks/>
                </p:cNvSpPr>
                <p:nvPr/>
              </p:nvSpPr>
              <p:spPr bwMode="auto">
                <a:xfrm>
                  <a:off x="14405" y="510"/>
                  <a:ext cx="12" cy="15"/>
                </a:xfrm>
                <a:custGeom>
                  <a:avLst/>
                  <a:gdLst>
                    <a:gd name="T0" fmla="*/ 2 w 5"/>
                    <a:gd name="T1" fmla="*/ 6 h 6"/>
                    <a:gd name="T2" fmla="*/ 5 w 5"/>
                    <a:gd name="T3" fmla="*/ 3 h 6"/>
                    <a:gd name="T4" fmla="*/ 5 w 5"/>
                    <a:gd name="T5" fmla="*/ 0 h 6"/>
                    <a:gd name="T6" fmla="*/ 0 w 5"/>
                    <a:gd name="T7" fmla="*/ 5 h 6"/>
                    <a:gd name="T8" fmla="*/ 2 w 5"/>
                    <a:gd name="T9" fmla="*/ 6 h 6"/>
                  </a:gdLst>
                  <a:ahLst/>
                  <a:cxnLst>
                    <a:cxn ang="0">
                      <a:pos x="T0" y="T1"/>
                    </a:cxn>
                    <a:cxn ang="0">
                      <a:pos x="T2" y="T3"/>
                    </a:cxn>
                    <a:cxn ang="0">
                      <a:pos x="T4" y="T5"/>
                    </a:cxn>
                    <a:cxn ang="0">
                      <a:pos x="T6" y="T7"/>
                    </a:cxn>
                    <a:cxn ang="0">
                      <a:pos x="T8" y="T9"/>
                    </a:cxn>
                  </a:cxnLst>
                  <a:rect l="0" t="0" r="r" b="b"/>
                  <a:pathLst>
                    <a:path w="5" h="6">
                      <a:moveTo>
                        <a:pt x="2" y="6"/>
                      </a:moveTo>
                      <a:cubicBezTo>
                        <a:pt x="4" y="6"/>
                        <a:pt x="5" y="5"/>
                        <a:pt x="5" y="3"/>
                      </a:cubicBezTo>
                      <a:cubicBezTo>
                        <a:pt x="5" y="3"/>
                        <a:pt x="5" y="2"/>
                        <a:pt x="5" y="0"/>
                      </a:cubicBezTo>
                      <a:cubicBezTo>
                        <a:pt x="3" y="2"/>
                        <a:pt x="1" y="4"/>
                        <a:pt x="0"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9" name="Freeform 401"/>
                <p:cNvSpPr>
                  <a:spLocks/>
                </p:cNvSpPr>
                <p:nvPr/>
              </p:nvSpPr>
              <p:spPr bwMode="auto">
                <a:xfrm>
                  <a:off x="14588" y="560"/>
                  <a:ext cx="54" cy="111"/>
                </a:xfrm>
                <a:custGeom>
                  <a:avLst/>
                  <a:gdLst>
                    <a:gd name="T0" fmla="*/ 23 w 23"/>
                    <a:gd name="T1" fmla="*/ 21 h 47"/>
                    <a:gd name="T2" fmla="*/ 23 w 23"/>
                    <a:gd name="T3" fmla="*/ 6 h 47"/>
                    <a:gd name="T4" fmla="*/ 17 w 23"/>
                    <a:gd name="T5" fmla="*/ 0 h 47"/>
                    <a:gd name="T6" fmla="*/ 6 w 23"/>
                    <a:gd name="T7" fmla="*/ 0 h 47"/>
                    <a:gd name="T8" fmla="*/ 0 w 23"/>
                    <a:gd name="T9" fmla="*/ 6 h 47"/>
                    <a:gd name="T10" fmla="*/ 0 w 23"/>
                    <a:gd name="T11" fmla="*/ 21 h 47"/>
                    <a:gd name="T12" fmla="*/ 2 w 23"/>
                    <a:gd name="T13" fmla="*/ 23 h 47"/>
                    <a:gd name="T14" fmla="*/ 4 w 23"/>
                    <a:gd name="T15" fmla="*/ 21 h 47"/>
                    <a:gd name="T16" fmla="*/ 4 w 23"/>
                    <a:gd name="T17" fmla="*/ 8 h 47"/>
                    <a:gd name="T18" fmla="*/ 5 w 23"/>
                    <a:gd name="T19" fmla="*/ 8 h 47"/>
                    <a:gd name="T20" fmla="*/ 5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0" name="Freeform 402"/>
                <p:cNvSpPr>
                  <a:spLocks/>
                </p:cNvSpPr>
                <p:nvPr/>
              </p:nvSpPr>
              <p:spPr bwMode="auto">
                <a:xfrm>
                  <a:off x="14488" y="359"/>
                  <a:ext cx="10" cy="19"/>
                </a:xfrm>
                <a:custGeom>
                  <a:avLst/>
                  <a:gdLst>
                    <a:gd name="T0" fmla="*/ 4 w 4"/>
                    <a:gd name="T1" fmla="*/ 5 h 8"/>
                    <a:gd name="T2" fmla="*/ 4 w 4"/>
                    <a:gd name="T3" fmla="*/ 0 h 8"/>
                    <a:gd name="T4" fmla="*/ 1 w 4"/>
                    <a:gd name="T5" fmla="*/ 5 h 8"/>
                    <a:gd name="T6" fmla="*/ 0 w 4"/>
                    <a:gd name="T7" fmla="*/ 7 h 8"/>
                    <a:gd name="T8" fmla="*/ 1 w 4"/>
                    <a:gd name="T9" fmla="*/ 8 h 8"/>
                    <a:gd name="T10" fmla="*/ 4 w 4"/>
                    <a:gd name="T11" fmla="*/ 5 h 8"/>
                  </a:gdLst>
                  <a:ahLst/>
                  <a:cxnLst>
                    <a:cxn ang="0">
                      <a:pos x="T0" y="T1"/>
                    </a:cxn>
                    <a:cxn ang="0">
                      <a:pos x="T2" y="T3"/>
                    </a:cxn>
                    <a:cxn ang="0">
                      <a:pos x="T4" y="T5"/>
                    </a:cxn>
                    <a:cxn ang="0">
                      <a:pos x="T6" y="T7"/>
                    </a:cxn>
                    <a:cxn ang="0">
                      <a:pos x="T8" y="T9"/>
                    </a:cxn>
                    <a:cxn ang="0">
                      <a:pos x="T10" y="T11"/>
                    </a:cxn>
                  </a:cxnLst>
                  <a:rect l="0" t="0" r="r" b="b"/>
                  <a:pathLst>
                    <a:path w="4" h="8">
                      <a:moveTo>
                        <a:pt x="4" y="5"/>
                      </a:moveTo>
                      <a:cubicBezTo>
                        <a:pt x="4" y="4"/>
                        <a:pt x="4" y="2"/>
                        <a:pt x="4" y="0"/>
                      </a:cubicBezTo>
                      <a:cubicBezTo>
                        <a:pt x="3" y="1"/>
                        <a:pt x="3" y="3"/>
                        <a:pt x="1" y="5"/>
                      </a:cubicBezTo>
                      <a:cubicBezTo>
                        <a:pt x="1" y="6"/>
                        <a:pt x="0" y="6"/>
                        <a:pt x="0" y="7"/>
                      </a:cubicBezTo>
                      <a:cubicBezTo>
                        <a:pt x="0" y="7"/>
                        <a:pt x="1" y="8"/>
                        <a:pt x="1" y="8"/>
                      </a:cubicBezTo>
                      <a:cubicBezTo>
                        <a:pt x="3" y="8"/>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1" name="Freeform 403"/>
                <p:cNvSpPr>
                  <a:spLocks/>
                </p:cNvSpPr>
                <p:nvPr/>
              </p:nvSpPr>
              <p:spPr bwMode="auto">
                <a:xfrm>
                  <a:off x="14415" y="451"/>
                  <a:ext cx="19" cy="74"/>
                </a:xfrm>
                <a:custGeom>
                  <a:avLst/>
                  <a:gdLst>
                    <a:gd name="T0" fmla="*/ 1 w 8"/>
                    <a:gd name="T1" fmla="*/ 5 h 31"/>
                    <a:gd name="T2" fmla="*/ 1 w 8"/>
                    <a:gd name="T3" fmla="*/ 12 h 31"/>
                    <a:gd name="T4" fmla="*/ 1 w 8"/>
                    <a:gd name="T5" fmla="*/ 7 h 31"/>
                    <a:gd name="T6" fmla="*/ 2 w 8"/>
                    <a:gd name="T7" fmla="*/ 7 h 31"/>
                    <a:gd name="T8" fmla="*/ 2 w 8"/>
                    <a:gd name="T9" fmla="*/ 17 h 31"/>
                    <a:gd name="T10" fmla="*/ 2 w 8"/>
                    <a:gd name="T11" fmla="*/ 23 h 31"/>
                    <a:gd name="T12" fmla="*/ 2 w 8"/>
                    <a:gd name="T13" fmla="*/ 28 h 31"/>
                    <a:gd name="T14" fmla="*/ 5 w 8"/>
                    <a:gd name="T15" fmla="*/ 31 h 31"/>
                    <a:gd name="T16" fmla="*/ 8 w 8"/>
                    <a:gd name="T17" fmla="*/ 28 h 31"/>
                    <a:gd name="T18" fmla="*/ 8 w 8"/>
                    <a:gd name="T19" fmla="*/ 0 h 31"/>
                    <a:gd name="T20" fmla="*/ 1 w 8"/>
                    <a:gd name="T2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1">
                      <a:moveTo>
                        <a:pt x="1" y="5"/>
                      </a:moveTo>
                      <a:cubicBezTo>
                        <a:pt x="0" y="7"/>
                        <a:pt x="0" y="9"/>
                        <a:pt x="1" y="12"/>
                      </a:cubicBezTo>
                      <a:cubicBezTo>
                        <a:pt x="1" y="9"/>
                        <a:pt x="1" y="7"/>
                        <a:pt x="1" y="7"/>
                      </a:cubicBezTo>
                      <a:cubicBezTo>
                        <a:pt x="1" y="7"/>
                        <a:pt x="1" y="7"/>
                        <a:pt x="2" y="7"/>
                      </a:cubicBezTo>
                      <a:cubicBezTo>
                        <a:pt x="2" y="7"/>
                        <a:pt x="2" y="12"/>
                        <a:pt x="2" y="17"/>
                      </a:cubicBezTo>
                      <a:cubicBezTo>
                        <a:pt x="2" y="20"/>
                        <a:pt x="2" y="21"/>
                        <a:pt x="2" y="23"/>
                      </a:cubicBezTo>
                      <a:cubicBezTo>
                        <a:pt x="2" y="26"/>
                        <a:pt x="2" y="28"/>
                        <a:pt x="2" y="28"/>
                      </a:cubicBezTo>
                      <a:cubicBezTo>
                        <a:pt x="2" y="30"/>
                        <a:pt x="3" y="31"/>
                        <a:pt x="5" y="31"/>
                      </a:cubicBezTo>
                      <a:cubicBezTo>
                        <a:pt x="6" y="31"/>
                        <a:pt x="8" y="30"/>
                        <a:pt x="8" y="28"/>
                      </a:cubicBezTo>
                      <a:cubicBezTo>
                        <a:pt x="8" y="27"/>
                        <a:pt x="8" y="10"/>
                        <a:pt x="8" y="0"/>
                      </a:cubicBezTo>
                      <a:cubicBezTo>
                        <a:pt x="5" y="1"/>
                        <a:pt x="3"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2" name="Oval 404"/>
                <p:cNvSpPr>
                  <a:spLocks noChangeArrowheads="1"/>
                </p:cNvSpPr>
                <p:nvPr/>
              </p:nvSpPr>
              <p:spPr bwMode="auto">
                <a:xfrm>
                  <a:off x="14604"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3" name="Freeform 405"/>
                <p:cNvSpPr>
                  <a:spLocks/>
                </p:cNvSpPr>
                <p:nvPr/>
              </p:nvSpPr>
              <p:spPr bwMode="auto">
                <a:xfrm>
                  <a:off x="14472" y="390"/>
                  <a:ext cx="23" cy="21"/>
                </a:xfrm>
                <a:custGeom>
                  <a:avLst/>
                  <a:gdLst>
                    <a:gd name="T0" fmla="*/ 5 w 10"/>
                    <a:gd name="T1" fmla="*/ 9 h 9"/>
                    <a:gd name="T2" fmla="*/ 10 w 10"/>
                    <a:gd name="T3" fmla="*/ 5 h 9"/>
                    <a:gd name="T4" fmla="*/ 5 w 10"/>
                    <a:gd name="T5" fmla="*/ 0 h 9"/>
                    <a:gd name="T6" fmla="*/ 3 w 10"/>
                    <a:gd name="T7" fmla="*/ 0 h 9"/>
                    <a:gd name="T8" fmla="*/ 0 w 10"/>
                    <a:gd name="T9" fmla="*/ 4 h 9"/>
                    <a:gd name="T10" fmla="*/ 0 w 10"/>
                    <a:gd name="T11" fmla="*/ 5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8" y="9"/>
                        <a:pt x="10" y="7"/>
                        <a:pt x="10" y="5"/>
                      </a:cubicBezTo>
                      <a:cubicBezTo>
                        <a:pt x="10" y="2"/>
                        <a:pt x="8" y="0"/>
                        <a:pt x="5" y="0"/>
                      </a:cubicBezTo>
                      <a:cubicBezTo>
                        <a:pt x="4" y="0"/>
                        <a:pt x="4" y="0"/>
                        <a:pt x="3" y="0"/>
                      </a:cubicBezTo>
                      <a:cubicBezTo>
                        <a:pt x="2" y="2"/>
                        <a:pt x="1" y="3"/>
                        <a:pt x="0" y="4"/>
                      </a:cubicBezTo>
                      <a:cubicBezTo>
                        <a:pt x="0" y="4"/>
                        <a:pt x="0" y="5"/>
                        <a:pt x="0" y="5"/>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4" name="Freeform 406"/>
                <p:cNvSpPr>
                  <a:spLocks/>
                </p:cNvSpPr>
                <p:nvPr/>
              </p:nvSpPr>
              <p:spPr bwMode="auto">
                <a:xfrm>
                  <a:off x="14436" y="442"/>
                  <a:ext cx="10" cy="26"/>
                </a:xfrm>
                <a:custGeom>
                  <a:avLst/>
                  <a:gdLst>
                    <a:gd name="T0" fmla="*/ 0 w 4"/>
                    <a:gd name="T1" fmla="*/ 9 h 11"/>
                    <a:gd name="T2" fmla="*/ 2 w 4"/>
                    <a:gd name="T3" fmla="*/ 11 h 11"/>
                    <a:gd name="T4" fmla="*/ 4 w 4"/>
                    <a:gd name="T5" fmla="*/ 9 h 11"/>
                    <a:gd name="T6" fmla="*/ 4 w 4"/>
                    <a:gd name="T7" fmla="*/ 0 h 11"/>
                    <a:gd name="T8" fmla="*/ 0 w 4"/>
                    <a:gd name="T9" fmla="*/ 3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4"/>
                        <a:pt x="4" y="0"/>
                      </a:cubicBezTo>
                      <a:cubicBezTo>
                        <a:pt x="3" y="1"/>
                        <a:pt x="1" y="2"/>
                        <a:pt x="0" y="3"/>
                      </a:cubicBezTo>
                      <a:cubicBezTo>
                        <a:pt x="0" y="6"/>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5" name="Freeform 407"/>
                <p:cNvSpPr>
                  <a:spLocks/>
                </p:cNvSpPr>
                <p:nvPr/>
              </p:nvSpPr>
              <p:spPr bwMode="auto">
                <a:xfrm>
                  <a:off x="12974" y="652"/>
                  <a:ext cx="9" cy="19"/>
                </a:xfrm>
                <a:custGeom>
                  <a:avLst/>
                  <a:gdLst>
                    <a:gd name="T0" fmla="*/ 2 w 4"/>
                    <a:gd name="T1" fmla="*/ 8 h 8"/>
                    <a:gd name="T2" fmla="*/ 4 w 4"/>
                    <a:gd name="T3" fmla="*/ 6 h 8"/>
                    <a:gd name="T4" fmla="*/ 4 w 4"/>
                    <a:gd name="T5" fmla="*/ 4 h 8"/>
                    <a:gd name="T6" fmla="*/ 0 w 4"/>
                    <a:gd name="T7" fmla="*/ 0 h 8"/>
                    <a:gd name="T8" fmla="*/ 0 w 4"/>
                    <a:gd name="T9" fmla="*/ 6 h 8"/>
                    <a:gd name="T10" fmla="*/ 2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2" y="8"/>
                      </a:moveTo>
                      <a:cubicBezTo>
                        <a:pt x="3" y="8"/>
                        <a:pt x="4" y="7"/>
                        <a:pt x="4" y="6"/>
                      </a:cubicBezTo>
                      <a:cubicBezTo>
                        <a:pt x="4" y="6"/>
                        <a:pt x="4" y="5"/>
                        <a:pt x="4" y="4"/>
                      </a:cubicBezTo>
                      <a:cubicBezTo>
                        <a:pt x="3" y="3"/>
                        <a:pt x="1" y="1"/>
                        <a:pt x="0" y="0"/>
                      </a:cubicBezTo>
                      <a:cubicBezTo>
                        <a:pt x="0" y="3"/>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6" name="Freeform 408"/>
                <p:cNvSpPr>
                  <a:spLocks/>
                </p:cNvSpPr>
                <p:nvPr/>
              </p:nvSpPr>
              <p:spPr bwMode="auto">
                <a:xfrm>
                  <a:off x="12986" y="664"/>
                  <a:ext cx="9" cy="7"/>
                </a:xfrm>
                <a:custGeom>
                  <a:avLst/>
                  <a:gdLst>
                    <a:gd name="T0" fmla="*/ 0 w 4"/>
                    <a:gd name="T1" fmla="*/ 1 h 3"/>
                    <a:gd name="T2" fmla="*/ 2 w 4"/>
                    <a:gd name="T3" fmla="*/ 3 h 3"/>
                    <a:gd name="T4" fmla="*/ 4 w 4"/>
                    <a:gd name="T5" fmla="*/ 3 h 3"/>
                    <a:gd name="T6" fmla="*/ 0 w 4"/>
                    <a:gd name="T7" fmla="*/ 0 h 3"/>
                    <a:gd name="T8" fmla="*/ 0 w 4"/>
                    <a:gd name="T9" fmla="*/ 1 h 3"/>
                  </a:gdLst>
                  <a:ahLst/>
                  <a:cxnLst>
                    <a:cxn ang="0">
                      <a:pos x="T0" y="T1"/>
                    </a:cxn>
                    <a:cxn ang="0">
                      <a:pos x="T2" y="T3"/>
                    </a:cxn>
                    <a:cxn ang="0">
                      <a:pos x="T4" y="T5"/>
                    </a:cxn>
                    <a:cxn ang="0">
                      <a:pos x="T6" y="T7"/>
                    </a:cxn>
                    <a:cxn ang="0">
                      <a:pos x="T8" y="T9"/>
                    </a:cxn>
                  </a:cxnLst>
                  <a:rect l="0" t="0" r="r" b="b"/>
                  <a:pathLst>
                    <a:path w="4" h="3">
                      <a:moveTo>
                        <a:pt x="0" y="1"/>
                      </a:moveTo>
                      <a:cubicBezTo>
                        <a:pt x="0" y="2"/>
                        <a:pt x="1" y="3"/>
                        <a:pt x="2" y="3"/>
                      </a:cubicBezTo>
                      <a:cubicBezTo>
                        <a:pt x="3" y="3"/>
                        <a:pt x="3" y="3"/>
                        <a:pt x="4" y="3"/>
                      </a:cubicBezTo>
                      <a:cubicBezTo>
                        <a:pt x="2" y="2"/>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7" name="Freeform 409"/>
                <p:cNvSpPr>
                  <a:spLocks/>
                </p:cNvSpPr>
                <p:nvPr/>
              </p:nvSpPr>
              <p:spPr bwMode="auto">
                <a:xfrm>
                  <a:off x="12905" y="605"/>
                  <a:ext cx="29" cy="66"/>
                </a:xfrm>
                <a:custGeom>
                  <a:avLst/>
                  <a:gdLst>
                    <a:gd name="T0" fmla="*/ 0 w 12"/>
                    <a:gd name="T1" fmla="*/ 25 h 28"/>
                    <a:gd name="T2" fmla="*/ 2 w 12"/>
                    <a:gd name="T3" fmla="*/ 28 h 28"/>
                    <a:gd name="T4" fmla="*/ 5 w 12"/>
                    <a:gd name="T5" fmla="*/ 25 h 28"/>
                    <a:gd name="T6" fmla="*/ 5 w 12"/>
                    <a:gd name="T7" fmla="*/ 4 h 28"/>
                    <a:gd name="T8" fmla="*/ 6 w 12"/>
                    <a:gd name="T9" fmla="*/ 4 h 28"/>
                    <a:gd name="T10" fmla="*/ 6 w 12"/>
                    <a:gd name="T11" fmla="*/ 25 h 28"/>
                    <a:gd name="T12" fmla="*/ 9 w 12"/>
                    <a:gd name="T13" fmla="*/ 28 h 28"/>
                    <a:gd name="T14" fmla="*/ 12 w 12"/>
                    <a:gd name="T15" fmla="*/ 25 h 28"/>
                    <a:gd name="T16" fmla="*/ 12 w 12"/>
                    <a:gd name="T17" fmla="*/ 7 h 28"/>
                    <a:gd name="T18" fmla="*/ 0 w 12"/>
                    <a:gd name="T19" fmla="*/ 0 h 28"/>
                    <a:gd name="T20" fmla="*/ 0 w 12"/>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8">
                      <a:moveTo>
                        <a:pt x="0" y="25"/>
                      </a:moveTo>
                      <a:cubicBezTo>
                        <a:pt x="0" y="27"/>
                        <a:pt x="1" y="28"/>
                        <a:pt x="2" y="28"/>
                      </a:cubicBezTo>
                      <a:cubicBezTo>
                        <a:pt x="4" y="28"/>
                        <a:pt x="5" y="27"/>
                        <a:pt x="5" y="25"/>
                      </a:cubicBezTo>
                      <a:cubicBezTo>
                        <a:pt x="5" y="23"/>
                        <a:pt x="5" y="4"/>
                        <a:pt x="5" y="4"/>
                      </a:cubicBezTo>
                      <a:cubicBezTo>
                        <a:pt x="5" y="4"/>
                        <a:pt x="5" y="4"/>
                        <a:pt x="6" y="4"/>
                      </a:cubicBezTo>
                      <a:cubicBezTo>
                        <a:pt x="6" y="4"/>
                        <a:pt x="6" y="23"/>
                        <a:pt x="6" y="25"/>
                      </a:cubicBezTo>
                      <a:cubicBezTo>
                        <a:pt x="6" y="27"/>
                        <a:pt x="8" y="28"/>
                        <a:pt x="9" y="28"/>
                      </a:cubicBezTo>
                      <a:cubicBezTo>
                        <a:pt x="11" y="28"/>
                        <a:pt x="12" y="27"/>
                        <a:pt x="12" y="25"/>
                      </a:cubicBezTo>
                      <a:cubicBezTo>
                        <a:pt x="12" y="24"/>
                        <a:pt x="12" y="16"/>
                        <a:pt x="12" y="7"/>
                      </a:cubicBezTo>
                      <a:cubicBezTo>
                        <a:pt x="7" y="4"/>
                        <a:pt x="3"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8" name="Freeform 410"/>
                <p:cNvSpPr>
                  <a:spLocks/>
                </p:cNvSpPr>
                <p:nvPr/>
              </p:nvSpPr>
              <p:spPr bwMode="auto">
                <a:xfrm>
                  <a:off x="12853" y="610"/>
                  <a:ext cx="26" cy="61"/>
                </a:xfrm>
                <a:custGeom>
                  <a:avLst/>
                  <a:gdLst>
                    <a:gd name="T0" fmla="*/ 0 w 11"/>
                    <a:gd name="T1" fmla="*/ 7 h 26"/>
                    <a:gd name="T2" fmla="*/ 1 w 11"/>
                    <a:gd name="T3" fmla="*/ 7 h 26"/>
                    <a:gd name="T4" fmla="*/ 1 w 11"/>
                    <a:gd name="T5" fmla="*/ 24 h 26"/>
                    <a:gd name="T6" fmla="*/ 3 w 11"/>
                    <a:gd name="T7" fmla="*/ 26 h 26"/>
                    <a:gd name="T8" fmla="*/ 5 w 11"/>
                    <a:gd name="T9" fmla="*/ 24 h 26"/>
                    <a:gd name="T10" fmla="*/ 5 w 11"/>
                    <a:gd name="T11" fmla="*/ 7 h 26"/>
                    <a:gd name="T12" fmla="*/ 11 w 11"/>
                    <a:gd name="T13" fmla="*/ 7 h 26"/>
                    <a:gd name="T14" fmla="*/ 9 w 11"/>
                    <a:gd name="T15" fmla="*/ 0 h 26"/>
                    <a:gd name="T16" fmla="*/ 0 w 1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7"/>
                      </a:moveTo>
                      <a:cubicBezTo>
                        <a:pt x="1" y="7"/>
                        <a:pt x="1" y="7"/>
                        <a:pt x="1" y="7"/>
                      </a:cubicBezTo>
                      <a:cubicBezTo>
                        <a:pt x="1" y="7"/>
                        <a:pt x="1" y="22"/>
                        <a:pt x="1" y="24"/>
                      </a:cubicBezTo>
                      <a:cubicBezTo>
                        <a:pt x="1" y="25"/>
                        <a:pt x="2" y="26"/>
                        <a:pt x="3" y="26"/>
                      </a:cubicBezTo>
                      <a:cubicBezTo>
                        <a:pt x="4" y="26"/>
                        <a:pt x="5" y="25"/>
                        <a:pt x="5" y="24"/>
                      </a:cubicBezTo>
                      <a:cubicBezTo>
                        <a:pt x="5" y="23"/>
                        <a:pt x="5" y="15"/>
                        <a:pt x="5" y="7"/>
                      </a:cubicBezTo>
                      <a:cubicBezTo>
                        <a:pt x="11" y="7"/>
                        <a:pt x="11" y="7"/>
                        <a:pt x="11" y="7"/>
                      </a:cubicBezTo>
                      <a:cubicBezTo>
                        <a:pt x="10" y="4"/>
                        <a:pt x="10" y="2"/>
                        <a:pt x="9" y="0"/>
                      </a:cubicBezTo>
                      <a:cubicBezTo>
                        <a:pt x="6" y="1"/>
                        <a:pt x="3"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99" name="Freeform 411"/>
                <p:cNvSpPr>
                  <a:spLocks/>
                </p:cNvSpPr>
                <p:nvPr/>
              </p:nvSpPr>
              <p:spPr bwMode="auto">
                <a:xfrm>
                  <a:off x="12841" y="629"/>
                  <a:ext cx="12" cy="42"/>
                </a:xfrm>
                <a:custGeom>
                  <a:avLst/>
                  <a:gdLst>
                    <a:gd name="T0" fmla="*/ 2 w 5"/>
                    <a:gd name="T1" fmla="*/ 18 h 18"/>
                    <a:gd name="T2" fmla="*/ 5 w 5"/>
                    <a:gd name="T3" fmla="*/ 16 h 18"/>
                    <a:gd name="T4" fmla="*/ 5 w 5"/>
                    <a:gd name="T5" fmla="*/ 0 h 18"/>
                    <a:gd name="T6" fmla="*/ 0 w 5"/>
                    <a:gd name="T7" fmla="*/ 7 h 18"/>
                    <a:gd name="T8" fmla="*/ 0 w 5"/>
                    <a:gd name="T9" fmla="*/ 16 h 18"/>
                    <a:gd name="T10" fmla="*/ 2 w 5"/>
                    <a:gd name="T11" fmla="*/ 18 h 18"/>
                  </a:gdLst>
                  <a:ahLst/>
                  <a:cxnLst>
                    <a:cxn ang="0">
                      <a:pos x="T0" y="T1"/>
                    </a:cxn>
                    <a:cxn ang="0">
                      <a:pos x="T2" y="T3"/>
                    </a:cxn>
                    <a:cxn ang="0">
                      <a:pos x="T4" y="T5"/>
                    </a:cxn>
                    <a:cxn ang="0">
                      <a:pos x="T6" y="T7"/>
                    </a:cxn>
                    <a:cxn ang="0">
                      <a:pos x="T8" y="T9"/>
                    </a:cxn>
                    <a:cxn ang="0">
                      <a:pos x="T10" y="T11"/>
                    </a:cxn>
                  </a:cxnLst>
                  <a:rect l="0" t="0" r="r" b="b"/>
                  <a:pathLst>
                    <a:path w="5" h="18">
                      <a:moveTo>
                        <a:pt x="2" y="18"/>
                      </a:moveTo>
                      <a:cubicBezTo>
                        <a:pt x="4" y="18"/>
                        <a:pt x="5" y="17"/>
                        <a:pt x="5" y="16"/>
                      </a:cubicBezTo>
                      <a:cubicBezTo>
                        <a:pt x="5" y="14"/>
                        <a:pt x="5" y="2"/>
                        <a:pt x="5" y="0"/>
                      </a:cubicBezTo>
                      <a:cubicBezTo>
                        <a:pt x="3" y="2"/>
                        <a:pt x="2" y="4"/>
                        <a:pt x="0" y="7"/>
                      </a:cubicBezTo>
                      <a:cubicBezTo>
                        <a:pt x="0" y="12"/>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0" name="Freeform 412"/>
                <p:cNvSpPr>
                  <a:spLocks/>
                </p:cNvSpPr>
                <p:nvPr/>
              </p:nvSpPr>
              <p:spPr bwMode="auto">
                <a:xfrm>
                  <a:off x="12891" y="603"/>
                  <a:ext cx="12" cy="11"/>
                </a:xfrm>
                <a:custGeom>
                  <a:avLst/>
                  <a:gdLst>
                    <a:gd name="T0" fmla="*/ 3 w 5"/>
                    <a:gd name="T1" fmla="*/ 5 h 5"/>
                    <a:gd name="T2" fmla="*/ 5 w 5"/>
                    <a:gd name="T3" fmla="*/ 3 h 5"/>
                    <a:gd name="T4" fmla="*/ 5 w 5"/>
                    <a:gd name="T5" fmla="*/ 0 h 5"/>
                    <a:gd name="T6" fmla="*/ 3 w 5"/>
                    <a:gd name="T7" fmla="*/ 0 h 5"/>
                    <a:gd name="T8" fmla="*/ 0 w 5"/>
                    <a:gd name="T9" fmla="*/ 0 h 5"/>
                    <a:gd name="T10" fmla="*/ 0 w 5"/>
                    <a:gd name="T11" fmla="*/ 3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4" y="5"/>
                        <a:pt x="5" y="4"/>
                        <a:pt x="5" y="3"/>
                      </a:cubicBezTo>
                      <a:cubicBezTo>
                        <a:pt x="5" y="3"/>
                        <a:pt x="5" y="2"/>
                        <a:pt x="5" y="0"/>
                      </a:cubicBezTo>
                      <a:cubicBezTo>
                        <a:pt x="4" y="0"/>
                        <a:pt x="3" y="0"/>
                        <a:pt x="3" y="0"/>
                      </a:cubicBezTo>
                      <a:cubicBezTo>
                        <a:pt x="2" y="0"/>
                        <a:pt x="1" y="0"/>
                        <a:pt x="0" y="0"/>
                      </a:cubicBezTo>
                      <a:cubicBezTo>
                        <a:pt x="0" y="2"/>
                        <a:pt x="0" y="3"/>
                        <a:pt x="0" y="3"/>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1" name="Freeform 413"/>
                <p:cNvSpPr>
                  <a:spLocks/>
                </p:cNvSpPr>
                <p:nvPr/>
              </p:nvSpPr>
              <p:spPr bwMode="auto">
                <a:xfrm>
                  <a:off x="12877" y="605"/>
                  <a:ext cx="9" cy="5"/>
                </a:xfrm>
                <a:custGeom>
                  <a:avLst/>
                  <a:gdLst>
                    <a:gd name="T0" fmla="*/ 2 w 4"/>
                    <a:gd name="T1" fmla="*/ 2 h 2"/>
                    <a:gd name="T2" fmla="*/ 3 w 4"/>
                    <a:gd name="T3" fmla="*/ 0 h 2"/>
                    <a:gd name="T4" fmla="*/ 0 w 4"/>
                    <a:gd name="T5" fmla="*/ 1 h 2"/>
                    <a:gd name="T6" fmla="*/ 2 w 4"/>
                    <a:gd name="T7" fmla="*/ 2 h 2"/>
                  </a:gdLst>
                  <a:ahLst/>
                  <a:cxnLst>
                    <a:cxn ang="0">
                      <a:pos x="T0" y="T1"/>
                    </a:cxn>
                    <a:cxn ang="0">
                      <a:pos x="T2" y="T3"/>
                    </a:cxn>
                    <a:cxn ang="0">
                      <a:pos x="T4" y="T5"/>
                    </a:cxn>
                    <a:cxn ang="0">
                      <a:pos x="T6" y="T7"/>
                    </a:cxn>
                  </a:cxnLst>
                  <a:rect l="0" t="0" r="r" b="b"/>
                  <a:pathLst>
                    <a:path w="4" h="2">
                      <a:moveTo>
                        <a:pt x="2" y="2"/>
                      </a:moveTo>
                      <a:cubicBezTo>
                        <a:pt x="3" y="2"/>
                        <a:pt x="4" y="1"/>
                        <a:pt x="3" y="0"/>
                      </a:cubicBezTo>
                      <a:cubicBezTo>
                        <a:pt x="2" y="0"/>
                        <a:pt x="1" y="1"/>
                        <a:pt x="0" y="1"/>
                      </a:cubicBezTo>
                      <a:cubicBezTo>
                        <a:pt x="0"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2" name="Freeform 414"/>
                <p:cNvSpPr>
                  <a:spLocks/>
                </p:cNvSpPr>
                <p:nvPr/>
              </p:nvSpPr>
              <p:spPr bwMode="auto">
                <a:xfrm>
                  <a:off x="14905" y="707"/>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3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3" name="Oval 415"/>
                <p:cNvSpPr>
                  <a:spLocks noChangeArrowheads="1"/>
                </p:cNvSpPr>
                <p:nvPr/>
              </p:nvSpPr>
              <p:spPr bwMode="auto">
                <a:xfrm>
                  <a:off x="1479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4" name="Freeform 416"/>
                <p:cNvSpPr>
                  <a:spLocks/>
                </p:cNvSpPr>
                <p:nvPr/>
              </p:nvSpPr>
              <p:spPr bwMode="auto">
                <a:xfrm>
                  <a:off x="14713"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5" name="Oval 417"/>
                <p:cNvSpPr>
                  <a:spLocks noChangeArrowheads="1"/>
                </p:cNvSpPr>
                <p:nvPr/>
              </p:nvSpPr>
              <p:spPr bwMode="auto">
                <a:xfrm>
                  <a:off x="14926"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6" name="Oval 418"/>
                <p:cNvSpPr>
                  <a:spLocks noChangeArrowheads="1"/>
                </p:cNvSpPr>
                <p:nvPr/>
              </p:nvSpPr>
              <p:spPr bwMode="auto">
                <a:xfrm>
                  <a:off x="1492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7" name="Oval 419"/>
                <p:cNvSpPr>
                  <a:spLocks noChangeArrowheads="1"/>
                </p:cNvSpPr>
                <p:nvPr/>
              </p:nvSpPr>
              <p:spPr bwMode="auto">
                <a:xfrm>
                  <a:off x="14730"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8" name="Freeform 420"/>
                <p:cNvSpPr>
                  <a:spLocks/>
                </p:cNvSpPr>
                <p:nvPr/>
              </p:nvSpPr>
              <p:spPr bwMode="auto">
                <a:xfrm>
                  <a:off x="14775" y="1000"/>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09" name="Freeform 421"/>
                <p:cNvSpPr>
                  <a:spLocks/>
                </p:cNvSpPr>
                <p:nvPr/>
              </p:nvSpPr>
              <p:spPr bwMode="auto">
                <a:xfrm>
                  <a:off x="14779" y="853"/>
                  <a:ext cx="55"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0" name="Freeform 422"/>
                <p:cNvSpPr>
                  <a:spLocks/>
                </p:cNvSpPr>
                <p:nvPr/>
              </p:nvSpPr>
              <p:spPr bwMode="auto">
                <a:xfrm>
                  <a:off x="15037"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1" name="Oval 423"/>
                <p:cNvSpPr>
                  <a:spLocks noChangeArrowheads="1"/>
                </p:cNvSpPr>
                <p:nvPr/>
              </p:nvSpPr>
              <p:spPr bwMode="auto">
                <a:xfrm>
                  <a:off x="1505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2" name="Oval 424"/>
                <p:cNvSpPr>
                  <a:spLocks noChangeArrowheads="1"/>
                </p:cNvSpPr>
                <p:nvPr/>
              </p:nvSpPr>
              <p:spPr bwMode="auto">
                <a:xfrm>
                  <a:off x="14992"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3" name="Freeform 425"/>
                <p:cNvSpPr>
                  <a:spLocks/>
                </p:cNvSpPr>
                <p:nvPr/>
              </p:nvSpPr>
              <p:spPr bwMode="auto">
                <a:xfrm>
                  <a:off x="14910" y="853"/>
                  <a:ext cx="54" cy="112"/>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4" name="Freeform 426"/>
                <p:cNvSpPr>
                  <a:spLocks/>
                </p:cNvSpPr>
                <p:nvPr/>
              </p:nvSpPr>
              <p:spPr bwMode="auto">
                <a:xfrm>
                  <a:off x="14905" y="1000"/>
                  <a:ext cx="64" cy="66"/>
                </a:xfrm>
                <a:custGeom>
                  <a:avLst/>
                  <a:gdLst>
                    <a:gd name="T0" fmla="*/ 20 w 27"/>
                    <a:gd name="T1" fmla="*/ 7 h 28"/>
                    <a:gd name="T2" fmla="*/ 23 w 27"/>
                    <a:gd name="T3" fmla="*/ 20 h 28"/>
                    <a:gd name="T4" fmla="*/ 26 w 27"/>
                    <a:gd name="T5" fmla="*/ 21 h 28"/>
                    <a:gd name="T6" fmla="*/ 27 w 27"/>
                    <a:gd name="T7" fmla="*/ 18 h 28"/>
                    <a:gd name="T8" fmla="*/ 23 w 27"/>
                    <a:gd name="T9" fmla="*/ 5 h 28"/>
                    <a:gd name="T10" fmla="*/ 18 w 27"/>
                    <a:gd name="T11" fmla="*/ 0 h 28"/>
                    <a:gd name="T12" fmla="*/ 10 w 27"/>
                    <a:gd name="T13" fmla="*/ 0 h 28"/>
                    <a:gd name="T14" fmla="*/ 5 w 27"/>
                    <a:gd name="T15" fmla="*/ 5 h 28"/>
                    <a:gd name="T16" fmla="*/ 0 w 27"/>
                    <a:gd name="T17" fmla="*/ 18 h 28"/>
                    <a:gd name="T18" fmla="*/ 2 w 27"/>
                    <a:gd name="T19" fmla="*/ 21 h 28"/>
                    <a:gd name="T20" fmla="*/ 4 w 27"/>
                    <a:gd name="T21" fmla="*/ 20 h 28"/>
                    <a:gd name="T22" fmla="*/ 8 w 27"/>
                    <a:gd name="T23" fmla="*/ 7 h 28"/>
                    <a:gd name="T24" fmla="*/ 9 w 27"/>
                    <a:gd name="T25" fmla="*/ 7 h 28"/>
                    <a:gd name="T26" fmla="*/ 3 w 27"/>
                    <a:gd name="T27" fmla="*/ 28 h 28"/>
                    <a:gd name="T28" fmla="*/ 5 w 27"/>
                    <a:gd name="T29" fmla="*/ 28 h 28"/>
                    <a:gd name="T30" fmla="*/ 5 w 27"/>
                    <a:gd name="T31" fmla="*/ 28 h 28"/>
                    <a:gd name="T32" fmla="*/ 24 w 27"/>
                    <a:gd name="T33" fmla="*/ 25 h 28"/>
                    <a:gd name="T34" fmla="*/ 19 w 27"/>
                    <a:gd name="T35" fmla="*/ 7 h 28"/>
                    <a:gd name="T36" fmla="*/ 20 w 27"/>
                    <a:gd name="T3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0" y="7"/>
                      </a:move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4" y="28"/>
                        <a:pt x="4" y="28"/>
                        <a:pt x="5" y="28"/>
                      </a:cubicBezTo>
                      <a:cubicBezTo>
                        <a:pt x="5" y="28"/>
                        <a:pt x="5" y="28"/>
                        <a:pt x="5" y="28"/>
                      </a:cubicBezTo>
                      <a:cubicBezTo>
                        <a:pt x="9" y="26"/>
                        <a:pt x="16" y="26"/>
                        <a:pt x="24" y="25"/>
                      </a:cubicBezTo>
                      <a:cubicBezTo>
                        <a:pt x="19" y="7"/>
                        <a:pt x="19" y="7"/>
                        <a:pt x="19" y="7"/>
                      </a:cubicBezTo>
                      <a:cubicBezTo>
                        <a:pt x="20" y="7"/>
                        <a:pt x="20"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5" name="Oval 427"/>
                <p:cNvSpPr>
                  <a:spLocks noChangeArrowheads="1"/>
                </p:cNvSpPr>
                <p:nvPr/>
              </p:nvSpPr>
              <p:spPr bwMode="auto">
                <a:xfrm>
                  <a:off x="14926"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6" name="Freeform 428"/>
                <p:cNvSpPr>
                  <a:spLocks/>
                </p:cNvSpPr>
                <p:nvPr/>
              </p:nvSpPr>
              <p:spPr bwMode="auto">
                <a:xfrm>
                  <a:off x="14976" y="707"/>
                  <a:ext cx="54" cy="109"/>
                </a:xfrm>
                <a:custGeom>
                  <a:avLst/>
                  <a:gdLst>
                    <a:gd name="T0" fmla="*/ 2 w 23"/>
                    <a:gd name="T1" fmla="*/ 23 h 46"/>
                    <a:gd name="T2" fmla="*/ 4 w 23"/>
                    <a:gd name="T3" fmla="*/ 20 h 46"/>
                    <a:gd name="T4" fmla="*/ 4 w 23"/>
                    <a:gd name="T5" fmla="*/ 7 h 46"/>
                    <a:gd name="T6" fmla="*/ 5 w 23"/>
                    <a:gd name="T7" fmla="*/ 7 h 46"/>
                    <a:gd name="T8" fmla="*/ 5 w 23"/>
                    <a:gd name="T9" fmla="*/ 44 h 46"/>
                    <a:gd name="T10" fmla="*/ 8 w 23"/>
                    <a:gd name="T11" fmla="*/ 46 h 46"/>
                    <a:gd name="T12" fmla="*/ 11 w 23"/>
                    <a:gd name="T13" fmla="*/ 44 h 46"/>
                    <a:gd name="T14" fmla="*/ 11 w 23"/>
                    <a:gd name="T15" fmla="*/ 23 h 46"/>
                    <a:gd name="T16" fmla="*/ 12 w 23"/>
                    <a:gd name="T17" fmla="*/ 23 h 46"/>
                    <a:gd name="T18" fmla="*/ 12 w 23"/>
                    <a:gd name="T19" fmla="*/ 44 h 46"/>
                    <a:gd name="T20" fmla="*/ 15 w 23"/>
                    <a:gd name="T21" fmla="*/ 46 h 46"/>
                    <a:gd name="T22" fmla="*/ 18 w 23"/>
                    <a:gd name="T23" fmla="*/ 44 h 46"/>
                    <a:gd name="T24" fmla="*/ 18 w 23"/>
                    <a:gd name="T25" fmla="*/ 7 h 46"/>
                    <a:gd name="T26" fmla="*/ 19 w 23"/>
                    <a:gd name="T27" fmla="*/ 7 h 46"/>
                    <a:gd name="T28" fmla="*/ 19 w 23"/>
                    <a:gd name="T29" fmla="*/ 20 h 46"/>
                    <a:gd name="T30" fmla="*/ 21 w 23"/>
                    <a:gd name="T31" fmla="*/ 23 h 46"/>
                    <a:gd name="T32" fmla="*/ 23 w 23"/>
                    <a:gd name="T33" fmla="*/ 20 h 46"/>
                    <a:gd name="T34" fmla="*/ 23 w 23"/>
                    <a:gd name="T35" fmla="*/ 6 h 46"/>
                    <a:gd name="T36" fmla="*/ 17 w 23"/>
                    <a:gd name="T37" fmla="*/ 0 h 46"/>
                    <a:gd name="T38" fmla="*/ 6 w 23"/>
                    <a:gd name="T39" fmla="*/ 0 h 46"/>
                    <a:gd name="T40" fmla="*/ 0 w 23"/>
                    <a:gd name="T41" fmla="*/ 6 h 46"/>
                    <a:gd name="T42" fmla="*/ 0 w 23"/>
                    <a:gd name="T43" fmla="*/ 20 h 46"/>
                    <a:gd name="T44" fmla="*/ 2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7" name="Oval 429"/>
                <p:cNvSpPr>
                  <a:spLocks noChangeArrowheads="1"/>
                </p:cNvSpPr>
                <p:nvPr/>
              </p:nvSpPr>
              <p:spPr bwMode="auto">
                <a:xfrm>
                  <a:off x="14992"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8" name="Freeform 430"/>
                <p:cNvSpPr>
                  <a:spLocks/>
                </p:cNvSpPr>
                <p:nvPr/>
              </p:nvSpPr>
              <p:spPr bwMode="auto">
                <a:xfrm>
                  <a:off x="15056" y="683"/>
                  <a:ext cx="24" cy="21"/>
                </a:xfrm>
                <a:custGeom>
                  <a:avLst/>
                  <a:gdLst>
                    <a:gd name="T0" fmla="*/ 5 w 10"/>
                    <a:gd name="T1" fmla="*/ 9 h 9"/>
                    <a:gd name="T2" fmla="*/ 10 w 10"/>
                    <a:gd name="T3" fmla="*/ 4 h 9"/>
                    <a:gd name="T4" fmla="*/ 8 w 10"/>
                    <a:gd name="T5" fmla="*/ 0 h 9"/>
                    <a:gd name="T6" fmla="*/ 0 w 10"/>
                    <a:gd name="T7" fmla="*/ 4 h 9"/>
                    <a:gd name="T8" fmla="*/ 0 w 10"/>
                    <a:gd name="T9" fmla="*/ 4 h 9"/>
                    <a:gd name="T10" fmla="*/ 5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5" y="9"/>
                      </a:moveTo>
                      <a:cubicBezTo>
                        <a:pt x="8" y="9"/>
                        <a:pt x="10" y="7"/>
                        <a:pt x="10" y="4"/>
                      </a:cubicBezTo>
                      <a:cubicBezTo>
                        <a:pt x="10" y="2"/>
                        <a:pt x="9" y="1"/>
                        <a:pt x="8" y="0"/>
                      </a:cubicBezTo>
                      <a:cubicBezTo>
                        <a:pt x="5" y="1"/>
                        <a:pt x="3" y="3"/>
                        <a:pt x="0" y="4"/>
                      </a:cubicBezTo>
                      <a:cubicBezTo>
                        <a:pt x="0" y="4"/>
                        <a:pt x="0" y="4"/>
                        <a:pt x="0" y="4"/>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19" name="Freeform 431"/>
                <p:cNvSpPr>
                  <a:spLocks/>
                </p:cNvSpPr>
                <p:nvPr/>
              </p:nvSpPr>
              <p:spPr bwMode="auto">
                <a:xfrm>
                  <a:off x="15123" y="830"/>
                  <a:ext cx="11" cy="21"/>
                </a:xfrm>
                <a:custGeom>
                  <a:avLst/>
                  <a:gdLst>
                    <a:gd name="T0" fmla="*/ 0 w 5"/>
                    <a:gd name="T1" fmla="*/ 4 h 9"/>
                    <a:gd name="T2" fmla="*/ 3 w 5"/>
                    <a:gd name="T3" fmla="*/ 9 h 9"/>
                    <a:gd name="T4" fmla="*/ 4 w 5"/>
                    <a:gd name="T5" fmla="*/ 7 h 9"/>
                    <a:gd name="T6" fmla="*/ 5 w 5"/>
                    <a:gd name="T7" fmla="*/ 0 h 9"/>
                    <a:gd name="T8" fmla="*/ 5 w 5"/>
                    <a:gd name="T9" fmla="*/ 0 h 9"/>
                    <a:gd name="T10" fmla="*/ 0 w 5"/>
                    <a:gd name="T11" fmla="*/ 4 h 9"/>
                  </a:gdLst>
                  <a:ahLst/>
                  <a:cxnLst>
                    <a:cxn ang="0">
                      <a:pos x="T0" y="T1"/>
                    </a:cxn>
                    <a:cxn ang="0">
                      <a:pos x="T2" y="T3"/>
                    </a:cxn>
                    <a:cxn ang="0">
                      <a:pos x="T4" y="T5"/>
                    </a:cxn>
                    <a:cxn ang="0">
                      <a:pos x="T6" y="T7"/>
                    </a:cxn>
                    <a:cxn ang="0">
                      <a:pos x="T8" y="T9"/>
                    </a:cxn>
                    <a:cxn ang="0">
                      <a:pos x="T10" y="T11"/>
                    </a:cxn>
                  </a:cxnLst>
                  <a:rect l="0" t="0" r="r" b="b"/>
                  <a:pathLst>
                    <a:path w="5" h="9">
                      <a:moveTo>
                        <a:pt x="0" y="4"/>
                      </a:moveTo>
                      <a:cubicBezTo>
                        <a:pt x="0" y="6"/>
                        <a:pt x="1" y="8"/>
                        <a:pt x="3" y="9"/>
                      </a:cubicBezTo>
                      <a:cubicBezTo>
                        <a:pt x="3" y="8"/>
                        <a:pt x="3" y="8"/>
                        <a:pt x="4" y="7"/>
                      </a:cubicBezTo>
                      <a:cubicBezTo>
                        <a:pt x="4" y="5"/>
                        <a:pt x="4" y="2"/>
                        <a:pt x="5"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0" name="Freeform 432"/>
                <p:cNvSpPr>
                  <a:spLocks/>
                </p:cNvSpPr>
                <p:nvPr/>
              </p:nvSpPr>
              <p:spPr bwMode="auto">
                <a:xfrm>
                  <a:off x="15106" y="707"/>
                  <a:ext cx="40" cy="109"/>
                </a:xfrm>
                <a:custGeom>
                  <a:avLst/>
                  <a:gdLst>
                    <a:gd name="T0" fmla="*/ 0 w 17"/>
                    <a:gd name="T1" fmla="*/ 6 h 46"/>
                    <a:gd name="T2" fmla="*/ 0 w 17"/>
                    <a:gd name="T3" fmla="*/ 20 h 46"/>
                    <a:gd name="T4" fmla="*/ 3 w 17"/>
                    <a:gd name="T5" fmla="*/ 23 h 46"/>
                    <a:gd name="T6" fmla="*/ 5 w 17"/>
                    <a:gd name="T7" fmla="*/ 20 h 46"/>
                    <a:gd name="T8" fmla="*/ 5 w 17"/>
                    <a:gd name="T9" fmla="*/ 7 h 46"/>
                    <a:gd name="T10" fmla="*/ 6 w 17"/>
                    <a:gd name="T11" fmla="*/ 7 h 46"/>
                    <a:gd name="T12" fmla="*/ 6 w 17"/>
                    <a:gd name="T13" fmla="*/ 44 h 46"/>
                    <a:gd name="T14" fmla="*/ 8 w 17"/>
                    <a:gd name="T15" fmla="*/ 46 h 46"/>
                    <a:gd name="T16" fmla="*/ 11 w 17"/>
                    <a:gd name="T17" fmla="*/ 44 h 46"/>
                    <a:gd name="T18" fmla="*/ 11 w 17"/>
                    <a:gd name="T19" fmla="*/ 23 h 46"/>
                    <a:gd name="T20" fmla="*/ 12 w 17"/>
                    <a:gd name="T21" fmla="*/ 23 h 46"/>
                    <a:gd name="T22" fmla="*/ 12 w 17"/>
                    <a:gd name="T23" fmla="*/ 44 h 46"/>
                    <a:gd name="T24" fmla="*/ 13 w 17"/>
                    <a:gd name="T25" fmla="*/ 45 h 46"/>
                    <a:gd name="T26" fmla="*/ 12 w 17"/>
                    <a:gd name="T27" fmla="*/ 0 h 46"/>
                    <a:gd name="T28" fmla="*/ 7 w 17"/>
                    <a:gd name="T29" fmla="*/ 0 h 46"/>
                    <a:gd name="T30" fmla="*/ 0 w 17"/>
                    <a:gd name="T31"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46">
                      <a:moveTo>
                        <a:pt x="0" y="6"/>
                      </a:moveTo>
                      <a:cubicBezTo>
                        <a:pt x="0" y="7"/>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4"/>
                        <a:pt x="13" y="45"/>
                        <a:pt x="13" y="45"/>
                      </a:cubicBezTo>
                      <a:cubicBezTo>
                        <a:pt x="15" y="29"/>
                        <a:pt x="17" y="12"/>
                        <a:pt x="12" y="0"/>
                      </a:cubicBezTo>
                      <a:cubicBezTo>
                        <a:pt x="10" y="0"/>
                        <a:pt x="7"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1" name="Freeform 433"/>
                <p:cNvSpPr>
                  <a:spLocks/>
                </p:cNvSpPr>
                <p:nvPr/>
              </p:nvSpPr>
              <p:spPr bwMode="auto">
                <a:xfrm>
                  <a:off x="14841"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2" name="Freeform 434"/>
                <p:cNvSpPr>
                  <a:spLocks/>
                </p:cNvSpPr>
                <p:nvPr/>
              </p:nvSpPr>
              <p:spPr bwMode="auto">
                <a:xfrm>
                  <a:off x="15123" y="688"/>
                  <a:ext cx="11" cy="16"/>
                </a:xfrm>
                <a:custGeom>
                  <a:avLst/>
                  <a:gdLst>
                    <a:gd name="T0" fmla="*/ 5 w 5"/>
                    <a:gd name="T1" fmla="*/ 7 h 7"/>
                    <a:gd name="T2" fmla="*/ 0 w 5"/>
                    <a:gd name="T3" fmla="*/ 0 h 7"/>
                    <a:gd name="T4" fmla="*/ 0 w 5"/>
                    <a:gd name="T5" fmla="*/ 2 h 7"/>
                    <a:gd name="T6" fmla="*/ 5 w 5"/>
                    <a:gd name="T7" fmla="*/ 7 h 7"/>
                  </a:gdLst>
                  <a:ahLst/>
                  <a:cxnLst>
                    <a:cxn ang="0">
                      <a:pos x="T0" y="T1"/>
                    </a:cxn>
                    <a:cxn ang="0">
                      <a:pos x="T2" y="T3"/>
                    </a:cxn>
                    <a:cxn ang="0">
                      <a:pos x="T4" y="T5"/>
                    </a:cxn>
                    <a:cxn ang="0">
                      <a:pos x="T6" y="T7"/>
                    </a:cxn>
                  </a:cxnLst>
                  <a:rect l="0" t="0" r="r" b="b"/>
                  <a:pathLst>
                    <a:path w="5" h="7">
                      <a:moveTo>
                        <a:pt x="5" y="7"/>
                      </a:moveTo>
                      <a:cubicBezTo>
                        <a:pt x="4" y="4"/>
                        <a:pt x="2" y="2"/>
                        <a:pt x="0" y="0"/>
                      </a:cubicBezTo>
                      <a:cubicBezTo>
                        <a:pt x="0" y="1"/>
                        <a:pt x="0" y="1"/>
                        <a:pt x="0" y="2"/>
                      </a:cubicBezTo>
                      <a:cubicBezTo>
                        <a:pt x="0" y="4"/>
                        <a:pt x="2"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3" name="Freeform 435"/>
                <p:cNvSpPr>
                  <a:spLocks/>
                </p:cNvSpPr>
                <p:nvPr/>
              </p:nvSpPr>
              <p:spPr bwMode="auto">
                <a:xfrm>
                  <a:off x="1470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4" name="Oval 436"/>
                <p:cNvSpPr>
                  <a:spLocks noChangeArrowheads="1"/>
                </p:cNvSpPr>
                <p:nvPr/>
              </p:nvSpPr>
              <p:spPr bwMode="auto">
                <a:xfrm>
                  <a:off x="14860"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5" name="Oval 437"/>
                <p:cNvSpPr>
                  <a:spLocks noChangeArrowheads="1"/>
                </p:cNvSpPr>
                <p:nvPr/>
              </p:nvSpPr>
              <p:spPr bwMode="auto">
                <a:xfrm>
                  <a:off x="14730"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6" name="Oval 438"/>
                <p:cNvSpPr>
                  <a:spLocks noChangeArrowheads="1"/>
                </p:cNvSpPr>
                <p:nvPr/>
              </p:nvSpPr>
              <p:spPr bwMode="auto">
                <a:xfrm>
                  <a:off x="14730"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7" name="Freeform 439"/>
                <p:cNvSpPr>
                  <a:spLocks/>
                </p:cNvSpPr>
                <p:nvPr/>
              </p:nvSpPr>
              <p:spPr bwMode="auto">
                <a:xfrm>
                  <a:off x="14713"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8" name="Freeform 440"/>
                <p:cNvSpPr>
                  <a:spLocks/>
                </p:cNvSpPr>
                <p:nvPr/>
              </p:nvSpPr>
              <p:spPr bwMode="auto">
                <a:xfrm>
                  <a:off x="14992" y="681"/>
                  <a:ext cx="22" cy="23"/>
                </a:xfrm>
                <a:custGeom>
                  <a:avLst/>
                  <a:gdLst>
                    <a:gd name="T0" fmla="*/ 0 w 9"/>
                    <a:gd name="T1" fmla="*/ 5 h 10"/>
                    <a:gd name="T2" fmla="*/ 4 w 9"/>
                    <a:gd name="T3" fmla="*/ 10 h 10"/>
                    <a:gd name="T4" fmla="*/ 9 w 9"/>
                    <a:gd name="T5" fmla="*/ 5 h 10"/>
                    <a:gd name="T6" fmla="*/ 9 w 9"/>
                    <a:gd name="T7" fmla="*/ 3 h 10"/>
                    <a:gd name="T8" fmla="*/ 5 w 9"/>
                    <a:gd name="T9" fmla="*/ 0 h 10"/>
                    <a:gd name="T10" fmla="*/ 4 w 9"/>
                    <a:gd name="T11" fmla="*/ 0 h 10"/>
                    <a:gd name="T12" fmla="*/ 0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0" y="5"/>
                      </a:moveTo>
                      <a:cubicBezTo>
                        <a:pt x="0" y="8"/>
                        <a:pt x="2" y="10"/>
                        <a:pt x="4" y="10"/>
                      </a:cubicBezTo>
                      <a:cubicBezTo>
                        <a:pt x="7" y="10"/>
                        <a:pt x="9" y="8"/>
                        <a:pt x="9" y="5"/>
                      </a:cubicBezTo>
                      <a:cubicBezTo>
                        <a:pt x="9" y="4"/>
                        <a:pt x="9" y="3"/>
                        <a:pt x="9" y="3"/>
                      </a:cubicBezTo>
                      <a:cubicBezTo>
                        <a:pt x="8" y="2"/>
                        <a:pt x="7" y="1"/>
                        <a:pt x="5" y="0"/>
                      </a:cubicBezTo>
                      <a:cubicBezTo>
                        <a:pt x="5" y="0"/>
                        <a:pt x="5" y="0"/>
                        <a:pt x="4"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29" name="Freeform 441"/>
                <p:cNvSpPr>
                  <a:spLocks/>
                </p:cNvSpPr>
                <p:nvPr/>
              </p:nvSpPr>
              <p:spPr bwMode="auto">
                <a:xfrm>
                  <a:off x="14846" y="1000"/>
                  <a:ext cx="52" cy="109"/>
                </a:xfrm>
                <a:custGeom>
                  <a:avLst/>
                  <a:gdLst>
                    <a:gd name="T0" fmla="*/ 17 w 22"/>
                    <a:gd name="T1" fmla="*/ 8 h 46"/>
                    <a:gd name="T2" fmla="*/ 18 w 22"/>
                    <a:gd name="T3" fmla="*/ 8 h 46"/>
                    <a:gd name="T4" fmla="*/ 18 w 22"/>
                    <a:gd name="T5" fmla="*/ 21 h 46"/>
                    <a:gd name="T6" fmla="*/ 20 w 22"/>
                    <a:gd name="T7" fmla="*/ 23 h 46"/>
                    <a:gd name="T8" fmla="*/ 22 w 22"/>
                    <a:gd name="T9" fmla="*/ 21 h 46"/>
                    <a:gd name="T10" fmla="*/ 22 w 22"/>
                    <a:gd name="T11" fmla="*/ 6 h 46"/>
                    <a:gd name="T12" fmla="*/ 16 w 22"/>
                    <a:gd name="T13" fmla="*/ 0 h 46"/>
                    <a:gd name="T14" fmla="*/ 6 w 22"/>
                    <a:gd name="T15" fmla="*/ 0 h 46"/>
                    <a:gd name="T16" fmla="*/ 0 w 22"/>
                    <a:gd name="T17" fmla="*/ 6 h 46"/>
                    <a:gd name="T18" fmla="*/ 0 w 22"/>
                    <a:gd name="T19" fmla="*/ 21 h 46"/>
                    <a:gd name="T20" fmla="*/ 2 w 22"/>
                    <a:gd name="T21" fmla="*/ 23 h 46"/>
                    <a:gd name="T22" fmla="*/ 4 w 22"/>
                    <a:gd name="T23" fmla="*/ 21 h 46"/>
                    <a:gd name="T24" fmla="*/ 4 w 22"/>
                    <a:gd name="T25" fmla="*/ 8 h 46"/>
                    <a:gd name="T26" fmla="*/ 5 w 22"/>
                    <a:gd name="T27" fmla="*/ 8 h 46"/>
                    <a:gd name="T28" fmla="*/ 5 w 22"/>
                    <a:gd name="T29" fmla="*/ 44 h 46"/>
                    <a:gd name="T30" fmla="*/ 6 w 22"/>
                    <a:gd name="T31" fmla="*/ 46 h 46"/>
                    <a:gd name="T32" fmla="*/ 9 w 22"/>
                    <a:gd name="T33" fmla="*/ 46 h 46"/>
                    <a:gd name="T34" fmla="*/ 11 w 22"/>
                    <a:gd name="T35" fmla="*/ 44 h 46"/>
                    <a:gd name="T36" fmla="*/ 11 w 22"/>
                    <a:gd name="T37" fmla="*/ 23 h 46"/>
                    <a:gd name="T38" fmla="*/ 12 w 22"/>
                    <a:gd name="T39" fmla="*/ 23 h 46"/>
                    <a:gd name="T40" fmla="*/ 12 w 22"/>
                    <a:gd name="T41" fmla="*/ 44 h 46"/>
                    <a:gd name="T42" fmla="*/ 12 w 22"/>
                    <a:gd name="T43" fmla="*/ 46 h 46"/>
                    <a:gd name="T44" fmla="*/ 16 w 22"/>
                    <a:gd name="T45" fmla="*/ 46 h 46"/>
                    <a:gd name="T46" fmla="*/ 17 w 22"/>
                    <a:gd name="T47" fmla="*/ 44 h 46"/>
                    <a:gd name="T48" fmla="*/ 17 w 22"/>
                    <a:gd name="T4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6">
                      <a:moveTo>
                        <a:pt x="17" y="8"/>
                      </a:move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5"/>
                        <a:pt x="6" y="46"/>
                        <a:pt x="6" y="46"/>
                      </a:cubicBezTo>
                      <a:cubicBezTo>
                        <a:pt x="7" y="46"/>
                        <a:pt x="8" y="46"/>
                        <a:pt x="9" y="46"/>
                      </a:cubicBezTo>
                      <a:cubicBezTo>
                        <a:pt x="10" y="46"/>
                        <a:pt x="11" y="45"/>
                        <a:pt x="11" y="44"/>
                      </a:cubicBezTo>
                      <a:cubicBezTo>
                        <a:pt x="11" y="42"/>
                        <a:pt x="11" y="23"/>
                        <a:pt x="11" y="23"/>
                      </a:cubicBezTo>
                      <a:cubicBezTo>
                        <a:pt x="11" y="23"/>
                        <a:pt x="11" y="23"/>
                        <a:pt x="12" y="23"/>
                      </a:cubicBezTo>
                      <a:cubicBezTo>
                        <a:pt x="12" y="23"/>
                        <a:pt x="12" y="42"/>
                        <a:pt x="12" y="44"/>
                      </a:cubicBezTo>
                      <a:cubicBezTo>
                        <a:pt x="12" y="45"/>
                        <a:pt x="12" y="46"/>
                        <a:pt x="12" y="46"/>
                      </a:cubicBezTo>
                      <a:cubicBezTo>
                        <a:pt x="14" y="46"/>
                        <a:pt x="15" y="46"/>
                        <a:pt x="16" y="46"/>
                      </a:cubicBezTo>
                      <a:cubicBezTo>
                        <a:pt x="17" y="45"/>
                        <a:pt x="17" y="45"/>
                        <a:pt x="17" y="44"/>
                      </a:cubicBezTo>
                      <a:cubicBezTo>
                        <a:pt x="17" y="42"/>
                        <a:pt x="17"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0" name="Oval 442"/>
                <p:cNvSpPr>
                  <a:spLocks noChangeArrowheads="1"/>
                </p:cNvSpPr>
                <p:nvPr/>
              </p:nvSpPr>
              <p:spPr bwMode="auto">
                <a:xfrm>
                  <a:off x="14860"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1" name="Oval 443"/>
                <p:cNvSpPr>
                  <a:spLocks noChangeArrowheads="1"/>
                </p:cNvSpPr>
                <p:nvPr/>
              </p:nvSpPr>
              <p:spPr bwMode="auto">
                <a:xfrm>
                  <a:off x="1479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2" name="Freeform 444"/>
                <p:cNvSpPr>
                  <a:spLocks/>
                </p:cNvSpPr>
                <p:nvPr/>
              </p:nvSpPr>
              <p:spPr bwMode="auto">
                <a:xfrm>
                  <a:off x="14971" y="853"/>
                  <a:ext cx="62" cy="112"/>
                </a:xfrm>
                <a:custGeom>
                  <a:avLst/>
                  <a:gdLst>
                    <a:gd name="T0" fmla="*/ 17 w 26"/>
                    <a:gd name="T1" fmla="*/ 0 h 47"/>
                    <a:gd name="T2" fmla="*/ 10 w 26"/>
                    <a:gd name="T3" fmla="*/ 0 h 47"/>
                    <a:gd name="T4" fmla="*/ 4 w 26"/>
                    <a:gd name="T5" fmla="*/ 5 h 47"/>
                    <a:gd name="T6" fmla="*/ 0 w 26"/>
                    <a:gd name="T7" fmla="*/ 19 h 47"/>
                    <a:gd name="T8" fmla="*/ 1 w 26"/>
                    <a:gd name="T9" fmla="*/ 21 h 47"/>
                    <a:gd name="T10" fmla="*/ 4 w 26"/>
                    <a:gd name="T11" fmla="*/ 20 h 47"/>
                    <a:gd name="T12" fmla="*/ 8 w 26"/>
                    <a:gd name="T13" fmla="*/ 7 h 47"/>
                    <a:gd name="T14" fmla="*/ 9 w 26"/>
                    <a:gd name="T15" fmla="*/ 7 h 47"/>
                    <a:gd name="T16" fmla="*/ 2 w 26"/>
                    <a:gd name="T17" fmla="*/ 28 h 47"/>
                    <a:gd name="T18" fmla="*/ 9 w 26"/>
                    <a:gd name="T19" fmla="*/ 28 h 47"/>
                    <a:gd name="T20" fmla="*/ 9 w 26"/>
                    <a:gd name="T21" fmla="*/ 45 h 47"/>
                    <a:gd name="T22" fmla="*/ 11 w 26"/>
                    <a:gd name="T23" fmla="*/ 47 h 47"/>
                    <a:gd name="T24" fmla="*/ 13 w 26"/>
                    <a:gd name="T25" fmla="*/ 45 h 47"/>
                    <a:gd name="T26" fmla="*/ 13 w 26"/>
                    <a:gd name="T27" fmla="*/ 28 h 47"/>
                    <a:gd name="T28" fmla="*/ 14 w 26"/>
                    <a:gd name="T29" fmla="*/ 28 h 47"/>
                    <a:gd name="T30" fmla="*/ 14 w 26"/>
                    <a:gd name="T31" fmla="*/ 45 h 47"/>
                    <a:gd name="T32" fmla="*/ 16 w 26"/>
                    <a:gd name="T33" fmla="*/ 47 h 47"/>
                    <a:gd name="T34" fmla="*/ 19 w 26"/>
                    <a:gd name="T35" fmla="*/ 45 h 47"/>
                    <a:gd name="T36" fmla="*/ 19 w 26"/>
                    <a:gd name="T37" fmla="*/ 28 h 47"/>
                    <a:gd name="T38" fmla="*/ 21 w 26"/>
                    <a:gd name="T39" fmla="*/ 28 h 47"/>
                    <a:gd name="T40" fmla="*/ 22 w 26"/>
                    <a:gd name="T41" fmla="*/ 21 h 47"/>
                    <a:gd name="T42" fmla="*/ 18 w 26"/>
                    <a:gd name="T43" fmla="*/ 7 h 47"/>
                    <a:gd name="T44" fmla="*/ 19 w 26"/>
                    <a:gd name="T45" fmla="*/ 7 h 47"/>
                    <a:gd name="T46" fmla="*/ 23 w 26"/>
                    <a:gd name="T47" fmla="*/ 19 h 47"/>
                    <a:gd name="T48" fmla="*/ 26 w 26"/>
                    <a:gd name="T49" fmla="*/ 15 h 47"/>
                    <a:gd name="T50" fmla="*/ 23 w 26"/>
                    <a:gd name="T51" fmla="*/ 5 h 47"/>
                    <a:gd name="T52" fmla="*/ 17 w 26"/>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19" y="28"/>
                        <a:pt x="20" y="28"/>
                        <a:pt x="21" y="28"/>
                      </a:cubicBezTo>
                      <a:cubicBezTo>
                        <a:pt x="21" y="26"/>
                        <a:pt x="22" y="23"/>
                        <a:pt x="22" y="21"/>
                      </a:cubicBezTo>
                      <a:cubicBezTo>
                        <a:pt x="18" y="7"/>
                        <a:pt x="18" y="7"/>
                        <a:pt x="18" y="7"/>
                      </a:cubicBezTo>
                      <a:cubicBezTo>
                        <a:pt x="19" y="7"/>
                        <a:pt x="19" y="7"/>
                        <a:pt x="19" y="7"/>
                      </a:cubicBezTo>
                      <a:cubicBezTo>
                        <a:pt x="19" y="7"/>
                        <a:pt x="23" y="17"/>
                        <a:pt x="23" y="19"/>
                      </a:cubicBezTo>
                      <a:cubicBezTo>
                        <a:pt x="24" y="18"/>
                        <a:pt x="25" y="17"/>
                        <a:pt x="26" y="15"/>
                      </a:cubicBezTo>
                      <a:cubicBezTo>
                        <a:pt x="25" y="13"/>
                        <a:pt x="24" y="8"/>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3" name="Oval 445"/>
                <p:cNvSpPr>
                  <a:spLocks noChangeArrowheads="1"/>
                </p:cNvSpPr>
                <p:nvPr/>
              </p:nvSpPr>
              <p:spPr bwMode="auto">
                <a:xfrm>
                  <a:off x="1479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4" name="Freeform 446"/>
                <p:cNvSpPr>
                  <a:spLocks/>
                </p:cNvSpPr>
                <p:nvPr/>
              </p:nvSpPr>
              <p:spPr bwMode="auto">
                <a:xfrm>
                  <a:off x="14976" y="1000"/>
                  <a:ext cx="47" cy="55"/>
                </a:xfrm>
                <a:custGeom>
                  <a:avLst/>
                  <a:gdLst>
                    <a:gd name="T0" fmla="*/ 6 w 20"/>
                    <a:gd name="T1" fmla="*/ 0 h 23"/>
                    <a:gd name="T2" fmla="*/ 0 w 20"/>
                    <a:gd name="T3" fmla="*/ 6 h 23"/>
                    <a:gd name="T4" fmla="*/ 0 w 20"/>
                    <a:gd name="T5" fmla="*/ 21 h 23"/>
                    <a:gd name="T6" fmla="*/ 2 w 20"/>
                    <a:gd name="T7" fmla="*/ 23 h 23"/>
                    <a:gd name="T8" fmla="*/ 4 w 20"/>
                    <a:gd name="T9" fmla="*/ 21 h 23"/>
                    <a:gd name="T10" fmla="*/ 4 w 20"/>
                    <a:gd name="T11" fmla="*/ 8 h 23"/>
                    <a:gd name="T12" fmla="*/ 5 w 20"/>
                    <a:gd name="T13" fmla="*/ 8 h 23"/>
                    <a:gd name="T14" fmla="*/ 5 w 20"/>
                    <a:gd name="T15" fmla="*/ 23 h 23"/>
                    <a:gd name="T16" fmla="*/ 13 w 20"/>
                    <a:gd name="T17" fmla="*/ 20 h 23"/>
                    <a:gd name="T18" fmla="*/ 18 w 20"/>
                    <a:gd name="T19" fmla="*/ 13 h 23"/>
                    <a:gd name="T20" fmla="*/ 18 w 20"/>
                    <a:gd name="T21" fmla="*/ 8 h 23"/>
                    <a:gd name="T22" fmla="*/ 19 w 20"/>
                    <a:gd name="T23" fmla="*/ 8 h 23"/>
                    <a:gd name="T24" fmla="*/ 19 w 20"/>
                    <a:gd name="T25" fmla="*/ 10 h 23"/>
                    <a:gd name="T26" fmla="*/ 20 w 20"/>
                    <a:gd name="T27" fmla="*/ 1 h 23"/>
                    <a:gd name="T28" fmla="*/ 17 w 20"/>
                    <a:gd name="T29" fmla="*/ 0 h 23"/>
                    <a:gd name="T30" fmla="*/ 6 w 20"/>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3">
                      <a:moveTo>
                        <a:pt x="6" y="0"/>
                      </a:move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15"/>
                        <a:pt x="5" y="23"/>
                      </a:cubicBezTo>
                      <a:cubicBezTo>
                        <a:pt x="8" y="22"/>
                        <a:pt x="11" y="21"/>
                        <a:pt x="13" y="20"/>
                      </a:cubicBezTo>
                      <a:cubicBezTo>
                        <a:pt x="15" y="18"/>
                        <a:pt x="16" y="16"/>
                        <a:pt x="18" y="13"/>
                      </a:cubicBezTo>
                      <a:cubicBezTo>
                        <a:pt x="18" y="10"/>
                        <a:pt x="18" y="8"/>
                        <a:pt x="18" y="8"/>
                      </a:cubicBezTo>
                      <a:cubicBezTo>
                        <a:pt x="18" y="8"/>
                        <a:pt x="18" y="8"/>
                        <a:pt x="19" y="8"/>
                      </a:cubicBezTo>
                      <a:cubicBezTo>
                        <a:pt x="19" y="8"/>
                        <a:pt x="19" y="8"/>
                        <a:pt x="19" y="10"/>
                      </a:cubicBezTo>
                      <a:cubicBezTo>
                        <a:pt x="19" y="7"/>
                        <a:pt x="20" y="4"/>
                        <a:pt x="20" y="1"/>
                      </a:cubicBezTo>
                      <a:cubicBezTo>
                        <a:pt x="19" y="0"/>
                        <a:pt x="18" y="0"/>
                        <a:pt x="17"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5" name="Freeform 447"/>
                <p:cNvSpPr>
                  <a:spLocks/>
                </p:cNvSpPr>
                <p:nvPr/>
              </p:nvSpPr>
              <p:spPr bwMode="auto">
                <a:xfrm>
                  <a:off x="14775" y="707"/>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6" name="Freeform 448"/>
                <p:cNvSpPr>
                  <a:spLocks/>
                </p:cNvSpPr>
                <p:nvPr/>
              </p:nvSpPr>
              <p:spPr bwMode="auto">
                <a:xfrm>
                  <a:off x="15042" y="853"/>
                  <a:ext cx="52" cy="67"/>
                </a:xfrm>
                <a:custGeom>
                  <a:avLst/>
                  <a:gdLst>
                    <a:gd name="T0" fmla="*/ 18 w 22"/>
                    <a:gd name="T1" fmla="*/ 8 h 28"/>
                    <a:gd name="T2" fmla="*/ 18 w 22"/>
                    <a:gd name="T3" fmla="*/ 21 h 28"/>
                    <a:gd name="T4" fmla="*/ 20 w 22"/>
                    <a:gd name="T5" fmla="*/ 23 h 28"/>
                    <a:gd name="T6" fmla="*/ 22 w 22"/>
                    <a:gd name="T7" fmla="*/ 21 h 28"/>
                    <a:gd name="T8" fmla="*/ 22 w 22"/>
                    <a:gd name="T9" fmla="*/ 6 h 28"/>
                    <a:gd name="T10" fmla="*/ 16 w 22"/>
                    <a:gd name="T11" fmla="*/ 0 h 28"/>
                    <a:gd name="T12" fmla="*/ 6 w 22"/>
                    <a:gd name="T13" fmla="*/ 0 h 28"/>
                    <a:gd name="T14" fmla="*/ 0 w 22"/>
                    <a:gd name="T15" fmla="*/ 6 h 28"/>
                    <a:gd name="T16" fmla="*/ 0 w 22"/>
                    <a:gd name="T17" fmla="*/ 12 h 28"/>
                    <a:gd name="T18" fmla="*/ 4 w 22"/>
                    <a:gd name="T19" fmla="*/ 10 h 28"/>
                    <a:gd name="T20" fmla="*/ 4 w 22"/>
                    <a:gd name="T21" fmla="*/ 8 h 28"/>
                    <a:gd name="T22" fmla="*/ 5 w 22"/>
                    <a:gd name="T23" fmla="*/ 8 h 28"/>
                    <a:gd name="T24" fmla="*/ 5 w 22"/>
                    <a:gd name="T25" fmla="*/ 10 h 28"/>
                    <a:gd name="T26" fmla="*/ 6 w 22"/>
                    <a:gd name="T27" fmla="*/ 10 h 28"/>
                    <a:gd name="T28" fmla="*/ 11 w 22"/>
                    <a:gd name="T29" fmla="*/ 23 h 28"/>
                    <a:gd name="T30" fmla="*/ 12 w 22"/>
                    <a:gd name="T31" fmla="*/ 23 h 28"/>
                    <a:gd name="T32" fmla="*/ 12 w 22"/>
                    <a:gd name="T33" fmla="*/ 25 h 28"/>
                    <a:gd name="T34" fmla="*/ 17 w 22"/>
                    <a:gd name="T35" fmla="*/ 28 h 28"/>
                    <a:gd name="T36" fmla="*/ 17 w 22"/>
                    <a:gd name="T37" fmla="*/ 8 h 28"/>
                    <a:gd name="T38" fmla="*/ 18 w 22"/>
                    <a:gd name="T3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8">
                      <a:moveTo>
                        <a:pt x="18" y="8"/>
                      </a:move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7"/>
                        <a:pt x="0" y="9"/>
                        <a:pt x="0" y="12"/>
                      </a:cubicBezTo>
                      <a:cubicBezTo>
                        <a:pt x="1" y="11"/>
                        <a:pt x="2" y="11"/>
                        <a:pt x="4" y="10"/>
                      </a:cubicBezTo>
                      <a:cubicBezTo>
                        <a:pt x="4" y="9"/>
                        <a:pt x="4" y="8"/>
                        <a:pt x="4" y="8"/>
                      </a:cubicBezTo>
                      <a:cubicBezTo>
                        <a:pt x="4" y="8"/>
                        <a:pt x="4" y="8"/>
                        <a:pt x="5" y="8"/>
                      </a:cubicBezTo>
                      <a:cubicBezTo>
                        <a:pt x="5" y="8"/>
                        <a:pt x="5" y="9"/>
                        <a:pt x="5" y="10"/>
                      </a:cubicBezTo>
                      <a:cubicBezTo>
                        <a:pt x="5" y="10"/>
                        <a:pt x="6" y="10"/>
                        <a:pt x="6" y="10"/>
                      </a:cubicBezTo>
                      <a:cubicBezTo>
                        <a:pt x="7" y="16"/>
                        <a:pt x="9" y="20"/>
                        <a:pt x="11" y="23"/>
                      </a:cubicBezTo>
                      <a:cubicBezTo>
                        <a:pt x="11" y="23"/>
                        <a:pt x="11" y="23"/>
                        <a:pt x="12" y="23"/>
                      </a:cubicBezTo>
                      <a:cubicBezTo>
                        <a:pt x="12" y="23"/>
                        <a:pt x="12" y="24"/>
                        <a:pt x="12" y="25"/>
                      </a:cubicBezTo>
                      <a:cubicBezTo>
                        <a:pt x="13" y="27"/>
                        <a:pt x="15" y="28"/>
                        <a:pt x="17" y="28"/>
                      </a:cubicBezTo>
                      <a:cubicBezTo>
                        <a:pt x="17" y="19"/>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7" name="Freeform 449"/>
                <p:cNvSpPr>
                  <a:spLocks/>
                </p:cNvSpPr>
                <p:nvPr/>
              </p:nvSpPr>
              <p:spPr bwMode="auto">
                <a:xfrm>
                  <a:off x="15101" y="853"/>
                  <a:ext cx="29" cy="50"/>
                </a:xfrm>
                <a:custGeom>
                  <a:avLst/>
                  <a:gdLst>
                    <a:gd name="T0" fmla="*/ 5 w 12"/>
                    <a:gd name="T1" fmla="*/ 5 h 21"/>
                    <a:gd name="T2" fmla="*/ 1 w 12"/>
                    <a:gd name="T3" fmla="*/ 19 h 21"/>
                    <a:gd name="T4" fmla="*/ 2 w 12"/>
                    <a:gd name="T5" fmla="*/ 21 h 21"/>
                    <a:gd name="T6" fmla="*/ 3 w 12"/>
                    <a:gd name="T7" fmla="*/ 21 h 21"/>
                    <a:gd name="T8" fmla="*/ 4 w 12"/>
                    <a:gd name="T9" fmla="*/ 18 h 21"/>
                    <a:gd name="T10" fmla="*/ 8 w 12"/>
                    <a:gd name="T11" fmla="*/ 7 h 21"/>
                    <a:gd name="T12" fmla="*/ 9 w 12"/>
                    <a:gd name="T13" fmla="*/ 7 h 21"/>
                    <a:gd name="T14" fmla="*/ 7 w 12"/>
                    <a:gd name="T15" fmla="*/ 14 h 21"/>
                    <a:gd name="T16" fmla="*/ 12 w 12"/>
                    <a:gd name="T17" fmla="*/ 0 h 21"/>
                    <a:gd name="T18" fmla="*/ 10 w 12"/>
                    <a:gd name="T19" fmla="*/ 0 h 21"/>
                    <a:gd name="T20" fmla="*/ 5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5" y="5"/>
                      </a:moveTo>
                      <a:cubicBezTo>
                        <a:pt x="3" y="11"/>
                        <a:pt x="1" y="18"/>
                        <a:pt x="1" y="19"/>
                      </a:cubicBezTo>
                      <a:cubicBezTo>
                        <a:pt x="0" y="20"/>
                        <a:pt x="1" y="21"/>
                        <a:pt x="2" y="21"/>
                      </a:cubicBezTo>
                      <a:cubicBezTo>
                        <a:pt x="2" y="21"/>
                        <a:pt x="3" y="21"/>
                        <a:pt x="3" y="21"/>
                      </a:cubicBezTo>
                      <a:cubicBezTo>
                        <a:pt x="3" y="20"/>
                        <a:pt x="4" y="19"/>
                        <a:pt x="4" y="18"/>
                      </a:cubicBezTo>
                      <a:cubicBezTo>
                        <a:pt x="5" y="15"/>
                        <a:pt x="8" y="7"/>
                        <a:pt x="8" y="7"/>
                      </a:cubicBezTo>
                      <a:cubicBezTo>
                        <a:pt x="9" y="7"/>
                        <a:pt x="9" y="7"/>
                        <a:pt x="9" y="7"/>
                      </a:cubicBezTo>
                      <a:cubicBezTo>
                        <a:pt x="8" y="9"/>
                        <a:pt x="8" y="12"/>
                        <a:pt x="7" y="14"/>
                      </a:cubicBezTo>
                      <a:cubicBezTo>
                        <a:pt x="9" y="10"/>
                        <a:pt x="11" y="5"/>
                        <a:pt x="12" y="0"/>
                      </a:cubicBezTo>
                      <a:cubicBezTo>
                        <a:pt x="11" y="0"/>
                        <a:pt x="10" y="0"/>
                        <a:pt x="10" y="0"/>
                      </a:cubicBezTo>
                      <a:cubicBezTo>
                        <a:pt x="8" y="0"/>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8" name="Freeform 450"/>
                <p:cNvSpPr>
                  <a:spLocks/>
                </p:cNvSpPr>
                <p:nvPr/>
              </p:nvSpPr>
              <p:spPr bwMode="auto">
                <a:xfrm>
                  <a:off x="14846" y="707"/>
                  <a:ext cx="52" cy="109"/>
                </a:xfrm>
                <a:custGeom>
                  <a:avLst/>
                  <a:gdLst>
                    <a:gd name="T0" fmla="*/ 2 w 22"/>
                    <a:gd name="T1" fmla="*/ 23 h 46"/>
                    <a:gd name="T2" fmla="*/ 4 w 22"/>
                    <a:gd name="T3" fmla="*/ 20 h 46"/>
                    <a:gd name="T4" fmla="*/ 4 w 22"/>
                    <a:gd name="T5" fmla="*/ 7 h 46"/>
                    <a:gd name="T6" fmla="*/ 5 w 22"/>
                    <a:gd name="T7" fmla="*/ 7 h 46"/>
                    <a:gd name="T8" fmla="*/ 5 w 22"/>
                    <a:gd name="T9" fmla="*/ 44 h 46"/>
                    <a:gd name="T10" fmla="*/ 8 w 22"/>
                    <a:gd name="T11" fmla="*/ 46 h 46"/>
                    <a:gd name="T12" fmla="*/ 11 w 22"/>
                    <a:gd name="T13" fmla="*/ 44 h 46"/>
                    <a:gd name="T14" fmla="*/ 11 w 22"/>
                    <a:gd name="T15" fmla="*/ 23 h 46"/>
                    <a:gd name="T16" fmla="*/ 12 w 22"/>
                    <a:gd name="T17" fmla="*/ 23 h 46"/>
                    <a:gd name="T18" fmla="*/ 12 w 22"/>
                    <a:gd name="T19" fmla="*/ 44 h 46"/>
                    <a:gd name="T20" fmla="*/ 14 w 22"/>
                    <a:gd name="T21" fmla="*/ 46 h 46"/>
                    <a:gd name="T22" fmla="*/ 17 w 22"/>
                    <a:gd name="T23" fmla="*/ 44 h 46"/>
                    <a:gd name="T24" fmla="*/ 17 w 22"/>
                    <a:gd name="T25" fmla="*/ 7 h 46"/>
                    <a:gd name="T26" fmla="*/ 18 w 22"/>
                    <a:gd name="T27" fmla="*/ 7 h 46"/>
                    <a:gd name="T28" fmla="*/ 18 w 22"/>
                    <a:gd name="T29" fmla="*/ 20 h 46"/>
                    <a:gd name="T30" fmla="*/ 20 w 22"/>
                    <a:gd name="T31" fmla="*/ 23 h 46"/>
                    <a:gd name="T32" fmla="*/ 22 w 22"/>
                    <a:gd name="T33" fmla="*/ 20 h 46"/>
                    <a:gd name="T34" fmla="*/ 22 w 22"/>
                    <a:gd name="T35" fmla="*/ 6 h 46"/>
                    <a:gd name="T36" fmla="*/ 16 w 22"/>
                    <a:gd name="T37" fmla="*/ 0 h 46"/>
                    <a:gd name="T38" fmla="*/ 6 w 22"/>
                    <a:gd name="T39" fmla="*/ 0 h 46"/>
                    <a:gd name="T40" fmla="*/ 0 w 22"/>
                    <a:gd name="T41" fmla="*/ 6 h 46"/>
                    <a:gd name="T42" fmla="*/ 0 w 22"/>
                    <a:gd name="T43" fmla="*/ 20 h 46"/>
                    <a:gd name="T44" fmla="*/ 2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3"/>
                        <a:pt x="20" y="0"/>
                        <a:pt x="16" y="0"/>
                      </a:cubicBezTo>
                      <a:cubicBezTo>
                        <a:pt x="15" y="0"/>
                        <a:pt x="7" y="0"/>
                        <a:pt x="6" y="0"/>
                      </a:cubicBezTo>
                      <a:cubicBezTo>
                        <a:pt x="2"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39" name="Oval 451"/>
                <p:cNvSpPr>
                  <a:spLocks noChangeArrowheads="1"/>
                </p:cNvSpPr>
                <p:nvPr/>
              </p:nvSpPr>
              <p:spPr bwMode="auto">
                <a:xfrm>
                  <a:off x="14860"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0" name="Freeform 452"/>
                <p:cNvSpPr>
                  <a:spLocks/>
                </p:cNvSpPr>
                <p:nvPr/>
              </p:nvSpPr>
              <p:spPr bwMode="auto">
                <a:xfrm>
                  <a:off x="14192" y="1000"/>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1" name="Freeform 453"/>
                <p:cNvSpPr>
                  <a:spLocks/>
                </p:cNvSpPr>
                <p:nvPr/>
              </p:nvSpPr>
              <p:spPr bwMode="auto">
                <a:xfrm>
                  <a:off x="14252"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4 w 27"/>
                    <a:gd name="T17" fmla="*/ 45 h 47"/>
                    <a:gd name="T18" fmla="*/ 14 w 27"/>
                    <a:gd name="T19" fmla="*/ 28 h 47"/>
                    <a:gd name="T20" fmla="*/ 15 w 27"/>
                    <a:gd name="T21" fmla="*/ 28 h 47"/>
                    <a:gd name="T22" fmla="*/ 15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2" name="Oval 454"/>
                <p:cNvSpPr>
                  <a:spLocks noChangeArrowheads="1"/>
                </p:cNvSpPr>
                <p:nvPr/>
              </p:nvSpPr>
              <p:spPr bwMode="auto">
                <a:xfrm>
                  <a:off x="14273"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3" name="Oval 455"/>
                <p:cNvSpPr>
                  <a:spLocks noChangeArrowheads="1"/>
                </p:cNvSpPr>
                <p:nvPr/>
              </p:nvSpPr>
              <p:spPr bwMode="auto">
                <a:xfrm>
                  <a:off x="142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4" name="Freeform 456"/>
                <p:cNvSpPr>
                  <a:spLocks/>
                </p:cNvSpPr>
                <p:nvPr/>
              </p:nvSpPr>
              <p:spPr bwMode="auto">
                <a:xfrm>
                  <a:off x="14188" y="889"/>
                  <a:ext cx="12" cy="14"/>
                </a:xfrm>
                <a:custGeom>
                  <a:avLst/>
                  <a:gdLst>
                    <a:gd name="T0" fmla="*/ 1 w 5"/>
                    <a:gd name="T1" fmla="*/ 6 h 6"/>
                    <a:gd name="T2" fmla="*/ 4 w 5"/>
                    <a:gd name="T3" fmla="*/ 5 h 6"/>
                    <a:gd name="T4" fmla="*/ 5 w 5"/>
                    <a:gd name="T5" fmla="*/ 0 h 6"/>
                    <a:gd name="T6" fmla="*/ 1 w 5"/>
                    <a:gd name="T7" fmla="*/ 1 h 6"/>
                    <a:gd name="T8" fmla="*/ 0 w 5"/>
                    <a:gd name="T9" fmla="*/ 4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6"/>
                        <a:pt x="4" y="5"/>
                      </a:cubicBezTo>
                      <a:cubicBezTo>
                        <a:pt x="4" y="4"/>
                        <a:pt x="4" y="2"/>
                        <a:pt x="5" y="0"/>
                      </a:cubicBezTo>
                      <a:cubicBezTo>
                        <a:pt x="4" y="0"/>
                        <a:pt x="2" y="1"/>
                        <a:pt x="1" y="1"/>
                      </a:cubicBezTo>
                      <a:cubicBezTo>
                        <a:pt x="0" y="2"/>
                        <a:pt x="0" y="3"/>
                        <a:pt x="0" y="4"/>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5" name="Freeform 457"/>
                <p:cNvSpPr>
                  <a:spLocks/>
                </p:cNvSpPr>
                <p:nvPr/>
              </p:nvSpPr>
              <p:spPr bwMode="auto">
                <a:xfrm>
                  <a:off x="14273" y="681"/>
                  <a:ext cx="24" cy="16"/>
                </a:xfrm>
                <a:custGeom>
                  <a:avLst/>
                  <a:gdLst>
                    <a:gd name="T0" fmla="*/ 5 w 10"/>
                    <a:gd name="T1" fmla="*/ 0 h 7"/>
                    <a:gd name="T2" fmla="*/ 0 w 10"/>
                    <a:gd name="T3" fmla="*/ 5 h 7"/>
                    <a:gd name="T4" fmla="*/ 1 w 10"/>
                    <a:gd name="T5" fmla="*/ 7 h 7"/>
                    <a:gd name="T6" fmla="*/ 9 w 10"/>
                    <a:gd name="T7" fmla="*/ 7 h 7"/>
                    <a:gd name="T8" fmla="*/ 10 w 10"/>
                    <a:gd name="T9" fmla="*/ 5 h 7"/>
                    <a:gd name="T10" fmla="*/ 5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5" y="0"/>
                      </a:moveTo>
                      <a:cubicBezTo>
                        <a:pt x="2" y="0"/>
                        <a:pt x="0" y="2"/>
                        <a:pt x="0" y="5"/>
                      </a:cubicBezTo>
                      <a:cubicBezTo>
                        <a:pt x="0" y="6"/>
                        <a:pt x="0" y="6"/>
                        <a:pt x="1" y="7"/>
                      </a:cubicBezTo>
                      <a:cubicBezTo>
                        <a:pt x="3" y="7"/>
                        <a:pt x="6" y="7"/>
                        <a:pt x="9" y="7"/>
                      </a:cubicBezTo>
                      <a:cubicBezTo>
                        <a:pt x="10" y="6"/>
                        <a:pt x="10" y="6"/>
                        <a:pt x="10" y="5"/>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6" name="Freeform 458"/>
                <p:cNvSpPr>
                  <a:spLocks/>
                </p:cNvSpPr>
                <p:nvPr/>
              </p:nvSpPr>
              <p:spPr bwMode="auto">
                <a:xfrm>
                  <a:off x="14339" y="681"/>
                  <a:ext cx="22" cy="14"/>
                </a:xfrm>
                <a:custGeom>
                  <a:avLst/>
                  <a:gdLst>
                    <a:gd name="T0" fmla="*/ 5 w 9"/>
                    <a:gd name="T1" fmla="*/ 0 h 6"/>
                    <a:gd name="T2" fmla="*/ 0 w 9"/>
                    <a:gd name="T3" fmla="*/ 5 h 6"/>
                    <a:gd name="T4" fmla="*/ 0 w 9"/>
                    <a:gd name="T5" fmla="*/ 6 h 6"/>
                    <a:gd name="T6" fmla="*/ 9 w 9"/>
                    <a:gd name="T7" fmla="*/ 5 h 6"/>
                    <a:gd name="T8" fmla="*/ 9 w 9"/>
                    <a:gd name="T9" fmla="*/ 5 h 6"/>
                    <a:gd name="T10" fmla="*/ 5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5" y="0"/>
                      </a:moveTo>
                      <a:cubicBezTo>
                        <a:pt x="2" y="0"/>
                        <a:pt x="0" y="2"/>
                        <a:pt x="0" y="5"/>
                      </a:cubicBezTo>
                      <a:cubicBezTo>
                        <a:pt x="0" y="5"/>
                        <a:pt x="0" y="5"/>
                        <a:pt x="0" y="6"/>
                      </a:cubicBezTo>
                      <a:cubicBezTo>
                        <a:pt x="3" y="6"/>
                        <a:pt x="6" y="5"/>
                        <a:pt x="9" y="5"/>
                      </a:cubicBezTo>
                      <a:cubicBezTo>
                        <a:pt x="9" y="5"/>
                        <a:pt x="9" y="5"/>
                        <a:pt x="9" y="5"/>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7" name="Freeform 459"/>
                <p:cNvSpPr>
                  <a:spLocks/>
                </p:cNvSpPr>
                <p:nvPr/>
              </p:nvSpPr>
              <p:spPr bwMode="auto">
                <a:xfrm>
                  <a:off x="14439" y="745"/>
                  <a:ext cx="9" cy="11"/>
                </a:xfrm>
                <a:custGeom>
                  <a:avLst/>
                  <a:gdLst>
                    <a:gd name="T0" fmla="*/ 2 w 4"/>
                    <a:gd name="T1" fmla="*/ 4 h 5"/>
                    <a:gd name="T2" fmla="*/ 4 w 4"/>
                    <a:gd name="T3" fmla="*/ 2 h 5"/>
                    <a:gd name="T4" fmla="*/ 3 w 4"/>
                    <a:gd name="T5" fmla="*/ 0 h 5"/>
                    <a:gd name="T6" fmla="*/ 0 w 4"/>
                    <a:gd name="T7" fmla="*/ 4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4" y="3"/>
                        <a:pt x="4" y="2"/>
                      </a:cubicBezTo>
                      <a:cubicBezTo>
                        <a:pt x="3" y="2"/>
                        <a:pt x="3" y="1"/>
                        <a:pt x="3" y="0"/>
                      </a:cubicBezTo>
                      <a:cubicBezTo>
                        <a:pt x="2" y="1"/>
                        <a:pt x="2" y="3"/>
                        <a:pt x="0" y="4"/>
                      </a:cubicBezTo>
                      <a:cubicBezTo>
                        <a:pt x="1" y="4"/>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8" name="Freeform 460"/>
                <p:cNvSpPr>
                  <a:spLocks/>
                </p:cNvSpPr>
                <p:nvPr/>
              </p:nvSpPr>
              <p:spPr bwMode="auto">
                <a:xfrm>
                  <a:off x="14585"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49" name="Freeform 461"/>
                <p:cNvSpPr>
                  <a:spLocks/>
                </p:cNvSpPr>
                <p:nvPr/>
              </p:nvSpPr>
              <p:spPr bwMode="auto">
                <a:xfrm>
                  <a:off x="14405" y="681"/>
                  <a:ext cx="22" cy="19"/>
                </a:xfrm>
                <a:custGeom>
                  <a:avLst/>
                  <a:gdLst>
                    <a:gd name="T0" fmla="*/ 9 w 9"/>
                    <a:gd name="T1" fmla="*/ 5 h 8"/>
                    <a:gd name="T2" fmla="*/ 4 w 9"/>
                    <a:gd name="T3" fmla="*/ 0 h 8"/>
                    <a:gd name="T4" fmla="*/ 0 w 9"/>
                    <a:gd name="T5" fmla="*/ 5 h 8"/>
                    <a:gd name="T6" fmla="*/ 0 w 9"/>
                    <a:gd name="T7" fmla="*/ 6 h 8"/>
                    <a:gd name="T8" fmla="*/ 7 w 9"/>
                    <a:gd name="T9" fmla="*/ 8 h 8"/>
                    <a:gd name="T10" fmla="*/ 9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9" y="5"/>
                      </a:moveTo>
                      <a:cubicBezTo>
                        <a:pt x="9" y="2"/>
                        <a:pt x="7" y="0"/>
                        <a:pt x="4" y="0"/>
                      </a:cubicBezTo>
                      <a:cubicBezTo>
                        <a:pt x="2" y="0"/>
                        <a:pt x="0" y="2"/>
                        <a:pt x="0" y="5"/>
                      </a:cubicBezTo>
                      <a:cubicBezTo>
                        <a:pt x="0" y="5"/>
                        <a:pt x="0" y="6"/>
                        <a:pt x="0" y="6"/>
                      </a:cubicBezTo>
                      <a:cubicBezTo>
                        <a:pt x="3" y="7"/>
                        <a:pt x="6" y="7"/>
                        <a:pt x="7" y="8"/>
                      </a:cubicBezTo>
                      <a:cubicBezTo>
                        <a:pt x="8" y="8"/>
                        <a:pt x="9" y="6"/>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0" name="Oval 462"/>
                <p:cNvSpPr>
                  <a:spLocks noChangeArrowheads="1"/>
                </p:cNvSpPr>
                <p:nvPr/>
              </p:nvSpPr>
              <p:spPr bwMode="auto">
                <a:xfrm>
                  <a:off x="14602"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1" name="Freeform 463"/>
                <p:cNvSpPr>
                  <a:spLocks/>
                </p:cNvSpPr>
                <p:nvPr/>
              </p:nvSpPr>
              <p:spPr bwMode="auto">
                <a:xfrm>
                  <a:off x="14644" y="707"/>
                  <a:ext cx="67"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2" name="Oval 464"/>
                <p:cNvSpPr>
                  <a:spLocks noChangeArrowheads="1"/>
                </p:cNvSpPr>
                <p:nvPr/>
              </p:nvSpPr>
              <p:spPr bwMode="auto">
                <a:xfrm>
                  <a:off x="14666"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3" name="Oval 465"/>
                <p:cNvSpPr>
                  <a:spLocks noChangeArrowheads="1"/>
                </p:cNvSpPr>
                <p:nvPr/>
              </p:nvSpPr>
              <p:spPr bwMode="auto">
                <a:xfrm>
                  <a:off x="14602"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4" name="Freeform 466"/>
                <p:cNvSpPr>
                  <a:spLocks/>
                </p:cNvSpPr>
                <p:nvPr/>
              </p:nvSpPr>
              <p:spPr bwMode="auto">
                <a:xfrm>
                  <a:off x="14403" y="756"/>
                  <a:ext cx="38" cy="62"/>
                </a:xfrm>
                <a:custGeom>
                  <a:avLst/>
                  <a:gdLst>
                    <a:gd name="T0" fmla="*/ 3 w 16"/>
                    <a:gd name="T1" fmla="*/ 26 h 26"/>
                    <a:gd name="T2" fmla="*/ 5 w 16"/>
                    <a:gd name="T3" fmla="*/ 23 h 26"/>
                    <a:gd name="T4" fmla="*/ 5 w 16"/>
                    <a:gd name="T5" fmla="*/ 7 h 26"/>
                    <a:gd name="T6" fmla="*/ 6 w 16"/>
                    <a:gd name="T7" fmla="*/ 7 h 26"/>
                    <a:gd name="T8" fmla="*/ 6 w 16"/>
                    <a:gd name="T9" fmla="*/ 23 h 26"/>
                    <a:gd name="T10" fmla="*/ 8 w 16"/>
                    <a:gd name="T11" fmla="*/ 26 h 26"/>
                    <a:gd name="T12" fmla="*/ 10 w 16"/>
                    <a:gd name="T13" fmla="*/ 23 h 26"/>
                    <a:gd name="T14" fmla="*/ 10 w 16"/>
                    <a:gd name="T15" fmla="*/ 7 h 26"/>
                    <a:gd name="T16" fmla="*/ 16 w 16"/>
                    <a:gd name="T17" fmla="*/ 7 h 26"/>
                    <a:gd name="T18" fmla="*/ 14 w 16"/>
                    <a:gd name="T19" fmla="*/ 0 h 26"/>
                    <a:gd name="T20" fmla="*/ 0 w 16"/>
                    <a:gd name="T21" fmla="*/ 8 h 26"/>
                    <a:gd name="T22" fmla="*/ 0 w 16"/>
                    <a:gd name="T23" fmla="*/ 23 h 26"/>
                    <a:gd name="T24" fmla="*/ 3 w 16"/>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3" y="26"/>
                      </a:moveTo>
                      <a:cubicBezTo>
                        <a:pt x="4" y="26"/>
                        <a:pt x="5" y="25"/>
                        <a:pt x="5" y="23"/>
                      </a:cubicBezTo>
                      <a:cubicBezTo>
                        <a:pt x="5" y="22"/>
                        <a:pt x="5" y="7"/>
                        <a:pt x="5" y="7"/>
                      </a:cubicBezTo>
                      <a:cubicBezTo>
                        <a:pt x="6" y="7"/>
                        <a:pt x="6" y="7"/>
                        <a:pt x="6" y="7"/>
                      </a:cubicBezTo>
                      <a:cubicBezTo>
                        <a:pt x="6" y="7"/>
                        <a:pt x="6" y="22"/>
                        <a:pt x="6" y="23"/>
                      </a:cubicBezTo>
                      <a:cubicBezTo>
                        <a:pt x="6" y="25"/>
                        <a:pt x="7" y="26"/>
                        <a:pt x="8" y="26"/>
                      </a:cubicBezTo>
                      <a:cubicBezTo>
                        <a:pt x="9" y="26"/>
                        <a:pt x="10" y="25"/>
                        <a:pt x="10" y="23"/>
                      </a:cubicBezTo>
                      <a:cubicBezTo>
                        <a:pt x="10" y="22"/>
                        <a:pt x="10" y="15"/>
                        <a:pt x="10" y="7"/>
                      </a:cubicBezTo>
                      <a:cubicBezTo>
                        <a:pt x="16" y="7"/>
                        <a:pt x="16" y="7"/>
                        <a:pt x="16" y="7"/>
                      </a:cubicBezTo>
                      <a:cubicBezTo>
                        <a:pt x="16" y="4"/>
                        <a:pt x="15" y="2"/>
                        <a:pt x="14" y="0"/>
                      </a:cubicBezTo>
                      <a:cubicBezTo>
                        <a:pt x="11" y="3"/>
                        <a:pt x="6" y="6"/>
                        <a:pt x="0" y="8"/>
                      </a:cubicBezTo>
                      <a:cubicBezTo>
                        <a:pt x="0" y="15"/>
                        <a:pt x="0" y="23"/>
                        <a:pt x="0" y="23"/>
                      </a:cubicBezTo>
                      <a:cubicBezTo>
                        <a:pt x="0" y="25"/>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5" name="Freeform 467"/>
                <p:cNvSpPr>
                  <a:spLocks/>
                </p:cNvSpPr>
                <p:nvPr/>
              </p:nvSpPr>
              <p:spPr bwMode="auto">
                <a:xfrm>
                  <a:off x="14581" y="853"/>
                  <a:ext cx="63"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6" name="Oval 468"/>
                <p:cNvSpPr>
                  <a:spLocks noChangeArrowheads="1"/>
                </p:cNvSpPr>
                <p:nvPr/>
              </p:nvSpPr>
              <p:spPr bwMode="auto">
                <a:xfrm>
                  <a:off x="14666"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7" name="Freeform 469"/>
                <p:cNvSpPr>
                  <a:spLocks/>
                </p:cNvSpPr>
                <p:nvPr/>
              </p:nvSpPr>
              <p:spPr bwMode="auto">
                <a:xfrm>
                  <a:off x="14351" y="790"/>
                  <a:ext cx="14" cy="26"/>
                </a:xfrm>
                <a:custGeom>
                  <a:avLst/>
                  <a:gdLst>
                    <a:gd name="T0" fmla="*/ 0 w 6"/>
                    <a:gd name="T1" fmla="*/ 2 h 11"/>
                    <a:gd name="T2" fmla="*/ 0 w 6"/>
                    <a:gd name="T3" fmla="*/ 9 h 11"/>
                    <a:gd name="T4" fmla="*/ 3 w 6"/>
                    <a:gd name="T5" fmla="*/ 11 h 11"/>
                    <a:gd name="T6" fmla="*/ 6 w 6"/>
                    <a:gd name="T7" fmla="*/ 9 h 11"/>
                    <a:gd name="T8" fmla="*/ 6 w 6"/>
                    <a:gd name="T9" fmla="*/ 0 h 11"/>
                    <a:gd name="T10" fmla="*/ 2 w 6"/>
                    <a:gd name="T11" fmla="*/ 1 h 11"/>
                    <a:gd name="T12" fmla="*/ 0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0" y="2"/>
                      </a:moveTo>
                      <a:cubicBezTo>
                        <a:pt x="0" y="5"/>
                        <a:pt x="0" y="8"/>
                        <a:pt x="0" y="9"/>
                      </a:cubicBezTo>
                      <a:cubicBezTo>
                        <a:pt x="0" y="10"/>
                        <a:pt x="1" y="11"/>
                        <a:pt x="3" y="11"/>
                      </a:cubicBezTo>
                      <a:cubicBezTo>
                        <a:pt x="4" y="11"/>
                        <a:pt x="6" y="10"/>
                        <a:pt x="6" y="9"/>
                      </a:cubicBezTo>
                      <a:cubicBezTo>
                        <a:pt x="6" y="8"/>
                        <a:pt x="6" y="4"/>
                        <a:pt x="6" y="0"/>
                      </a:cubicBezTo>
                      <a:cubicBezTo>
                        <a:pt x="4" y="0"/>
                        <a:pt x="3" y="1"/>
                        <a:pt x="2" y="1"/>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8" name="Freeform 470"/>
                <p:cNvSpPr>
                  <a:spLocks/>
                </p:cNvSpPr>
                <p:nvPr/>
              </p:nvSpPr>
              <p:spPr bwMode="auto">
                <a:xfrm>
                  <a:off x="14652" y="853"/>
                  <a:ext cx="52" cy="112"/>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59" name="Freeform 471"/>
                <p:cNvSpPr>
                  <a:spLocks/>
                </p:cNvSpPr>
                <p:nvPr/>
              </p:nvSpPr>
              <p:spPr bwMode="auto">
                <a:xfrm>
                  <a:off x="14585"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0" name="Freeform 472"/>
                <p:cNvSpPr>
                  <a:spLocks/>
                </p:cNvSpPr>
                <p:nvPr/>
              </p:nvSpPr>
              <p:spPr bwMode="auto">
                <a:xfrm>
                  <a:off x="14192" y="877"/>
                  <a:ext cx="55" cy="88"/>
                </a:xfrm>
                <a:custGeom>
                  <a:avLst/>
                  <a:gdLst>
                    <a:gd name="T0" fmla="*/ 4 w 23"/>
                    <a:gd name="T1" fmla="*/ 5 h 37"/>
                    <a:gd name="T2" fmla="*/ 0 w 23"/>
                    <a:gd name="T3" fmla="*/ 18 h 37"/>
                    <a:gd name="T4" fmla="*/ 6 w 23"/>
                    <a:gd name="T5" fmla="*/ 18 h 37"/>
                    <a:gd name="T6" fmla="*/ 6 w 23"/>
                    <a:gd name="T7" fmla="*/ 35 h 37"/>
                    <a:gd name="T8" fmla="*/ 9 w 23"/>
                    <a:gd name="T9" fmla="*/ 37 h 37"/>
                    <a:gd name="T10" fmla="*/ 11 w 23"/>
                    <a:gd name="T11" fmla="*/ 35 h 37"/>
                    <a:gd name="T12" fmla="*/ 11 w 23"/>
                    <a:gd name="T13" fmla="*/ 18 h 37"/>
                    <a:gd name="T14" fmla="*/ 12 w 23"/>
                    <a:gd name="T15" fmla="*/ 18 h 37"/>
                    <a:gd name="T16" fmla="*/ 12 w 23"/>
                    <a:gd name="T17" fmla="*/ 35 h 37"/>
                    <a:gd name="T18" fmla="*/ 14 w 23"/>
                    <a:gd name="T19" fmla="*/ 37 h 37"/>
                    <a:gd name="T20" fmla="*/ 16 w 23"/>
                    <a:gd name="T21" fmla="*/ 35 h 37"/>
                    <a:gd name="T22" fmla="*/ 16 w 23"/>
                    <a:gd name="T23" fmla="*/ 18 h 37"/>
                    <a:gd name="T24" fmla="*/ 23 w 23"/>
                    <a:gd name="T25" fmla="*/ 18 h 37"/>
                    <a:gd name="T26" fmla="*/ 17 w 23"/>
                    <a:gd name="T27" fmla="*/ 0 h 37"/>
                    <a:gd name="T28" fmla="*/ 9 w 23"/>
                    <a:gd name="T29" fmla="*/ 3 h 37"/>
                    <a:gd name="T30" fmla="*/ 4 w 23"/>
                    <a:gd name="T3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7">
                      <a:moveTo>
                        <a:pt x="4" y="5"/>
                      </a:moveTo>
                      <a:cubicBezTo>
                        <a:pt x="0" y="18"/>
                        <a:pt x="0" y="18"/>
                        <a:pt x="0" y="18"/>
                      </a:cubicBezTo>
                      <a:cubicBezTo>
                        <a:pt x="6" y="18"/>
                        <a:pt x="6" y="18"/>
                        <a:pt x="6" y="18"/>
                      </a:cubicBezTo>
                      <a:cubicBezTo>
                        <a:pt x="6" y="26"/>
                        <a:pt x="6" y="34"/>
                        <a:pt x="6" y="35"/>
                      </a:cubicBezTo>
                      <a:cubicBezTo>
                        <a:pt x="6" y="36"/>
                        <a:pt x="7" y="37"/>
                        <a:pt x="9" y="37"/>
                      </a:cubicBezTo>
                      <a:cubicBezTo>
                        <a:pt x="10" y="37"/>
                        <a:pt x="11" y="36"/>
                        <a:pt x="11" y="35"/>
                      </a:cubicBezTo>
                      <a:cubicBezTo>
                        <a:pt x="11" y="33"/>
                        <a:pt x="11" y="18"/>
                        <a:pt x="11" y="18"/>
                      </a:cubicBezTo>
                      <a:cubicBezTo>
                        <a:pt x="12" y="18"/>
                        <a:pt x="12" y="18"/>
                        <a:pt x="12" y="18"/>
                      </a:cubicBezTo>
                      <a:cubicBezTo>
                        <a:pt x="12" y="18"/>
                        <a:pt x="12" y="33"/>
                        <a:pt x="12" y="35"/>
                      </a:cubicBezTo>
                      <a:cubicBezTo>
                        <a:pt x="12" y="36"/>
                        <a:pt x="13" y="37"/>
                        <a:pt x="14" y="37"/>
                      </a:cubicBezTo>
                      <a:cubicBezTo>
                        <a:pt x="15" y="37"/>
                        <a:pt x="16" y="36"/>
                        <a:pt x="16" y="35"/>
                      </a:cubicBezTo>
                      <a:cubicBezTo>
                        <a:pt x="16" y="34"/>
                        <a:pt x="16" y="26"/>
                        <a:pt x="16" y="18"/>
                      </a:cubicBezTo>
                      <a:cubicBezTo>
                        <a:pt x="23" y="18"/>
                        <a:pt x="23" y="18"/>
                        <a:pt x="23" y="18"/>
                      </a:cubicBezTo>
                      <a:cubicBezTo>
                        <a:pt x="20" y="8"/>
                        <a:pt x="18" y="3"/>
                        <a:pt x="17" y="0"/>
                      </a:cubicBezTo>
                      <a:cubicBezTo>
                        <a:pt x="14" y="1"/>
                        <a:pt x="12" y="2"/>
                        <a:pt x="9" y="3"/>
                      </a:cubicBezTo>
                      <a:cubicBezTo>
                        <a:pt x="7" y="4"/>
                        <a:pt x="6"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1" name="Oval 473"/>
                <p:cNvSpPr>
                  <a:spLocks noChangeArrowheads="1"/>
                </p:cNvSpPr>
                <p:nvPr/>
              </p:nvSpPr>
              <p:spPr bwMode="auto">
                <a:xfrm>
                  <a:off x="14602"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2" name="Freeform 474"/>
                <p:cNvSpPr>
                  <a:spLocks/>
                </p:cNvSpPr>
                <p:nvPr/>
              </p:nvSpPr>
              <p:spPr bwMode="auto">
                <a:xfrm>
                  <a:off x="14644" y="1000"/>
                  <a:ext cx="67"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7 h 47"/>
                    <a:gd name="T16" fmla="*/ 9 w 28"/>
                    <a:gd name="T17" fmla="*/ 7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7 h 47"/>
                    <a:gd name="T44" fmla="*/ 20 w 28"/>
                    <a:gd name="T45" fmla="*/ 7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6" y="2"/>
                        <a:pt x="5" y="5"/>
                      </a:cubicBezTo>
                      <a:cubicBezTo>
                        <a:pt x="3" y="10"/>
                        <a:pt x="1" y="18"/>
                        <a:pt x="1" y="18"/>
                      </a:cubicBezTo>
                      <a:cubicBezTo>
                        <a:pt x="0" y="19"/>
                        <a:pt x="1" y="20"/>
                        <a:pt x="2" y="21"/>
                      </a:cubicBez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3"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3" name="Freeform 475"/>
                <p:cNvSpPr>
                  <a:spLocks/>
                </p:cNvSpPr>
                <p:nvPr/>
              </p:nvSpPr>
              <p:spPr bwMode="auto">
                <a:xfrm>
                  <a:off x="14235" y="872"/>
                  <a:ext cx="17" cy="31"/>
                </a:xfrm>
                <a:custGeom>
                  <a:avLst/>
                  <a:gdLst>
                    <a:gd name="T0" fmla="*/ 3 w 7"/>
                    <a:gd name="T1" fmla="*/ 12 h 13"/>
                    <a:gd name="T2" fmla="*/ 5 w 7"/>
                    <a:gd name="T3" fmla="*/ 13 h 13"/>
                    <a:gd name="T4" fmla="*/ 6 w 7"/>
                    <a:gd name="T5" fmla="*/ 11 h 13"/>
                    <a:gd name="T6" fmla="*/ 3 w 7"/>
                    <a:gd name="T7" fmla="*/ 0 h 13"/>
                    <a:gd name="T8" fmla="*/ 0 w 7"/>
                    <a:gd name="T9" fmla="*/ 2 h 13"/>
                    <a:gd name="T10" fmla="*/ 3 w 7"/>
                    <a:gd name="T11" fmla="*/ 12 h 13"/>
                  </a:gdLst>
                  <a:ahLst/>
                  <a:cxnLst>
                    <a:cxn ang="0">
                      <a:pos x="T0" y="T1"/>
                    </a:cxn>
                    <a:cxn ang="0">
                      <a:pos x="T2" y="T3"/>
                    </a:cxn>
                    <a:cxn ang="0">
                      <a:pos x="T4" y="T5"/>
                    </a:cxn>
                    <a:cxn ang="0">
                      <a:pos x="T6" y="T7"/>
                    </a:cxn>
                    <a:cxn ang="0">
                      <a:pos x="T8" y="T9"/>
                    </a:cxn>
                    <a:cxn ang="0">
                      <a:pos x="T10" y="T11"/>
                    </a:cxn>
                  </a:cxnLst>
                  <a:rect l="0" t="0" r="r" b="b"/>
                  <a:pathLst>
                    <a:path w="7" h="13">
                      <a:moveTo>
                        <a:pt x="3" y="12"/>
                      </a:moveTo>
                      <a:cubicBezTo>
                        <a:pt x="3" y="13"/>
                        <a:pt x="4" y="13"/>
                        <a:pt x="5" y="13"/>
                      </a:cubicBezTo>
                      <a:cubicBezTo>
                        <a:pt x="6" y="13"/>
                        <a:pt x="7" y="12"/>
                        <a:pt x="6" y="11"/>
                      </a:cubicBezTo>
                      <a:cubicBezTo>
                        <a:pt x="6" y="10"/>
                        <a:pt x="5" y="5"/>
                        <a:pt x="3" y="0"/>
                      </a:cubicBezTo>
                      <a:cubicBezTo>
                        <a:pt x="2" y="0"/>
                        <a:pt x="1" y="1"/>
                        <a:pt x="0" y="2"/>
                      </a:cubicBezTo>
                      <a:cubicBezTo>
                        <a:pt x="1" y="5"/>
                        <a:pt x="3" y="11"/>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4" name="Freeform 476"/>
                <p:cNvSpPr>
                  <a:spLocks/>
                </p:cNvSpPr>
                <p:nvPr/>
              </p:nvSpPr>
              <p:spPr bwMode="auto">
                <a:xfrm>
                  <a:off x="14337" y="797"/>
                  <a:ext cx="12" cy="19"/>
                </a:xfrm>
                <a:custGeom>
                  <a:avLst/>
                  <a:gdLst>
                    <a:gd name="T0" fmla="*/ 2 w 5"/>
                    <a:gd name="T1" fmla="*/ 8 h 8"/>
                    <a:gd name="T2" fmla="*/ 5 w 5"/>
                    <a:gd name="T3" fmla="*/ 6 h 8"/>
                    <a:gd name="T4" fmla="*/ 5 w 5"/>
                    <a:gd name="T5" fmla="*/ 0 h 8"/>
                    <a:gd name="T6" fmla="*/ 0 w 5"/>
                    <a:gd name="T7" fmla="*/ 3 h 8"/>
                    <a:gd name="T8" fmla="*/ 0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4" y="8"/>
                        <a:pt x="5" y="7"/>
                        <a:pt x="5" y="6"/>
                      </a:cubicBezTo>
                      <a:cubicBezTo>
                        <a:pt x="5" y="5"/>
                        <a:pt x="5" y="3"/>
                        <a:pt x="5" y="0"/>
                      </a:cubicBezTo>
                      <a:cubicBezTo>
                        <a:pt x="3" y="1"/>
                        <a:pt x="1" y="2"/>
                        <a:pt x="0" y="3"/>
                      </a:cubicBezTo>
                      <a:cubicBezTo>
                        <a:pt x="0" y="5"/>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5" name="Freeform 477"/>
                <p:cNvSpPr>
                  <a:spLocks/>
                </p:cNvSpPr>
                <p:nvPr/>
              </p:nvSpPr>
              <p:spPr bwMode="auto">
                <a:xfrm>
                  <a:off x="14278" y="835"/>
                  <a:ext cx="19" cy="16"/>
                </a:xfrm>
                <a:custGeom>
                  <a:avLst/>
                  <a:gdLst>
                    <a:gd name="T0" fmla="*/ 8 w 8"/>
                    <a:gd name="T1" fmla="*/ 2 h 7"/>
                    <a:gd name="T2" fmla="*/ 7 w 8"/>
                    <a:gd name="T3" fmla="*/ 0 h 7"/>
                    <a:gd name="T4" fmla="*/ 0 w 8"/>
                    <a:gd name="T5" fmla="*/ 6 h 7"/>
                    <a:gd name="T6" fmla="*/ 3 w 8"/>
                    <a:gd name="T7" fmla="*/ 7 h 7"/>
                    <a:gd name="T8" fmla="*/ 8 w 8"/>
                    <a:gd name="T9" fmla="*/ 2 h 7"/>
                  </a:gdLst>
                  <a:ahLst/>
                  <a:cxnLst>
                    <a:cxn ang="0">
                      <a:pos x="T0" y="T1"/>
                    </a:cxn>
                    <a:cxn ang="0">
                      <a:pos x="T2" y="T3"/>
                    </a:cxn>
                    <a:cxn ang="0">
                      <a:pos x="T4" y="T5"/>
                    </a:cxn>
                    <a:cxn ang="0">
                      <a:pos x="T6" y="T7"/>
                    </a:cxn>
                    <a:cxn ang="0">
                      <a:pos x="T8" y="T9"/>
                    </a:cxn>
                  </a:cxnLst>
                  <a:rect l="0" t="0" r="r" b="b"/>
                  <a:pathLst>
                    <a:path w="8" h="7">
                      <a:moveTo>
                        <a:pt x="8" y="2"/>
                      </a:moveTo>
                      <a:cubicBezTo>
                        <a:pt x="8" y="2"/>
                        <a:pt x="8" y="1"/>
                        <a:pt x="7" y="0"/>
                      </a:cubicBezTo>
                      <a:cubicBezTo>
                        <a:pt x="5" y="2"/>
                        <a:pt x="2" y="4"/>
                        <a:pt x="0" y="6"/>
                      </a:cubicBezTo>
                      <a:cubicBezTo>
                        <a:pt x="1" y="7"/>
                        <a:pt x="2" y="7"/>
                        <a:pt x="3" y="7"/>
                      </a:cubicBezTo>
                      <a:cubicBezTo>
                        <a:pt x="6" y="7"/>
                        <a:pt x="8" y="5"/>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6" name="Freeform 478"/>
                <p:cNvSpPr>
                  <a:spLocks/>
                </p:cNvSpPr>
                <p:nvPr/>
              </p:nvSpPr>
              <p:spPr bwMode="auto">
                <a:xfrm>
                  <a:off x="14259" y="853"/>
                  <a:ext cx="52" cy="112"/>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5 w 22"/>
                    <a:gd name="T43" fmla="*/ 0 h 47"/>
                    <a:gd name="T44" fmla="*/ 0 w 22"/>
                    <a:gd name="T45" fmla="*/ 4 h 47"/>
                    <a:gd name="T46" fmla="*/ 0 w 22"/>
                    <a:gd name="T47" fmla="*/ 6 h 47"/>
                    <a:gd name="T48" fmla="*/ 0 w 22"/>
                    <a:gd name="T4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5" y="0"/>
                        <a:pt x="7" y="0"/>
                        <a:pt x="6" y="0"/>
                      </a:cubicBezTo>
                      <a:cubicBezTo>
                        <a:pt x="6" y="0"/>
                        <a:pt x="5" y="0"/>
                        <a:pt x="5" y="0"/>
                      </a:cubicBezTo>
                      <a:cubicBezTo>
                        <a:pt x="4" y="1"/>
                        <a:pt x="2" y="2"/>
                        <a:pt x="0" y="4"/>
                      </a:cubicBezTo>
                      <a:cubicBezTo>
                        <a:pt x="0" y="4"/>
                        <a:pt x="0" y="5"/>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7" name="Freeform 479"/>
                <p:cNvSpPr>
                  <a:spLocks/>
                </p:cNvSpPr>
                <p:nvPr/>
              </p:nvSpPr>
              <p:spPr bwMode="auto">
                <a:xfrm>
                  <a:off x="14384" y="1000"/>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7 w 27"/>
                    <a:gd name="T41" fmla="*/ 18 h 47"/>
                    <a:gd name="T42" fmla="*/ 22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2" y="5"/>
                      </a:cubicBez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8" name="Oval 480"/>
                <p:cNvSpPr>
                  <a:spLocks noChangeArrowheads="1"/>
                </p:cNvSpPr>
                <p:nvPr/>
              </p:nvSpPr>
              <p:spPr bwMode="auto">
                <a:xfrm>
                  <a:off x="1440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69" name="Oval 481"/>
                <p:cNvSpPr>
                  <a:spLocks noChangeArrowheads="1"/>
                </p:cNvSpPr>
                <p:nvPr/>
              </p:nvSpPr>
              <p:spPr bwMode="auto">
                <a:xfrm>
                  <a:off x="1446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0" name="Freeform 482"/>
                <p:cNvSpPr>
                  <a:spLocks/>
                </p:cNvSpPr>
                <p:nvPr/>
              </p:nvSpPr>
              <p:spPr bwMode="auto">
                <a:xfrm>
                  <a:off x="14389" y="85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1" name="Freeform 483"/>
                <p:cNvSpPr>
                  <a:spLocks/>
                </p:cNvSpPr>
                <p:nvPr/>
              </p:nvSpPr>
              <p:spPr bwMode="auto">
                <a:xfrm>
                  <a:off x="14450"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2" name="Oval 484"/>
                <p:cNvSpPr>
                  <a:spLocks noChangeArrowheads="1"/>
                </p:cNvSpPr>
                <p:nvPr/>
              </p:nvSpPr>
              <p:spPr bwMode="auto">
                <a:xfrm>
                  <a:off x="1446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3" name="Oval 485"/>
                <p:cNvSpPr>
                  <a:spLocks noChangeArrowheads="1"/>
                </p:cNvSpPr>
                <p:nvPr/>
              </p:nvSpPr>
              <p:spPr bwMode="auto">
                <a:xfrm>
                  <a:off x="14405"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4" name="Oval 486"/>
                <p:cNvSpPr>
                  <a:spLocks noChangeArrowheads="1"/>
                </p:cNvSpPr>
                <p:nvPr/>
              </p:nvSpPr>
              <p:spPr bwMode="auto">
                <a:xfrm>
                  <a:off x="14666"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5" name="Freeform 487"/>
                <p:cNvSpPr>
                  <a:spLocks/>
                </p:cNvSpPr>
                <p:nvPr/>
              </p:nvSpPr>
              <p:spPr bwMode="auto">
                <a:xfrm>
                  <a:off x="1431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6" name="Freeform 488"/>
                <p:cNvSpPr>
                  <a:spLocks/>
                </p:cNvSpPr>
                <p:nvPr/>
              </p:nvSpPr>
              <p:spPr bwMode="auto">
                <a:xfrm>
                  <a:off x="14323" y="1000"/>
                  <a:ext cx="54"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7" name="Oval 489"/>
                <p:cNvSpPr>
                  <a:spLocks noChangeArrowheads="1"/>
                </p:cNvSpPr>
                <p:nvPr/>
              </p:nvSpPr>
              <p:spPr bwMode="auto">
                <a:xfrm>
                  <a:off x="14339"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8" name="Oval 490"/>
                <p:cNvSpPr>
                  <a:spLocks noChangeArrowheads="1"/>
                </p:cNvSpPr>
                <p:nvPr/>
              </p:nvSpPr>
              <p:spPr bwMode="auto">
                <a:xfrm>
                  <a:off x="1453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79" name="Oval 491"/>
                <p:cNvSpPr>
                  <a:spLocks noChangeArrowheads="1"/>
                </p:cNvSpPr>
                <p:nvPr/>
              </p:nvSpPr>
              <p:spPr bwMode="auto">
                <a:xfrm>
                  <a:off x="1446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0" name="Freeform 492"/>
                <p:cNvSpPr>
                  <a:spLocks/>
                </p:cNvSpPr>
                <p:nvPr/>
              </p:nvSpPr>
              <p:spPr bwMode="auto">
                <a:xfrm>
                  <a:off x="14514" y="1000"/>
                  <a:ext cx="64" cy="111"/>
                </a:xfrm>
                <a:custGeom>
                  <a:avLst/>
                  <a:gdLst>
                    <a:gd name="T0" fmla="*/ 23 w 27"/>
                    <a:gd name="T1" fmla="*/ 5 h 47"/>
                    <a:gd name="T2" fmla="*/ 17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1" name="Freeform 493"/>
                <p:cNvSpPr>
                  <a:spLocks/>
                </p:cNvSpPr>
                <p:nvPr/>
              </p:nvSpPr>
              <p:spPr bwMode="auto">
                <a:xfrm>
                  <a:off x="14519" y="853"/>
                  <a:ext cx="54"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2" name="Oval 494"/>
                <p:cNvSpPr>
                  <a:spLocks noChangeArrowheads="1"/>
                </p:cNvSpPr>
                <p:nvPr/>
              </p:nvSpPr>
              <p:spPr bwMode="auto">
                <a:xfrm>
                  <a:off x="14339"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3" name="Freeform 495"/>
                <p:cNvSpPr>
                  <a:spLocks/>
                </p:cNvSpPr>
                <p:nvPr/>
              </p:nvSpPr>
              <p:spPr bwMode="auto">
                <a:xfrm>
                  <a:off x="14455" y="1000"/>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4" name="Oval 496"/>
                <p:cNvSpPr>
                  <a:spLocks noChangeArrowheads="1"/>
                </p:cNvSpPr>
                <p:nvPr/>
              </p:nvSpPr>
              <p:spPr bwMode="auto">
                <a:xfrm>
                  <a:off x="1453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5" name="Oval 497"/>
                <p:cNvSpPr>
                  <a:spLocks noChangeArrowheads="1"/>
                </p:cNvSpPr>
                <p:nvPr/>
              </p:nvSpPr>
              <p:spPr bwMode="auto">
                <a:xfrm>
                  <a:off x="1453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6" name="Freeform 498"/>
                <p:cNvSpPr>
                  <a:spLocks/>
                </p:cNvSpPr>
                <p:nvPr/>
              </p:nvSpPr>
              <p:spPr bwMode="auto">
                <a:xfrm>
                  <a:off x="14514" y="707"/>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7" name="Freeform 499"/>
                <p:cNvSpPr>
                  <a:spLocks/>
                </p:cNvSpPr>
                <p:nvPr/>
              </p:nvSpPr>
              <p:spPr bwMode="auto">
                <a:xfrm>
                  <a:off x="14455" y="707"/>
                  <a:ext cx="52" cy="109"/>
                </a:xfrm>
                <a:custGeom>
                  <a:avLst/>
                  <a:gdLst>
                    <a:gd name="T0" fmla="*/ 20 w 22"/>
                    <a:gd name="T1" fmla="*/ 23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3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3"/>
                      </a:moveTo>
                      <a:cubicBezTo>
                        <a:pt x="21" y="23"/>
                        <a:pt x="22" y="22"/>
                        <a:pt x="22" y="20"/>
                      </a:cubicBezTo>
                      <a:cubicBezTo>
                        <a:pt x="22" y="19"/>
                        <a:pt x="22" y="7"/>
                        <a:pt x="22" y="6"/>
                      </a:cubicBezTo>
                      <a:cubicBezTo>
                        <a:pt x="22" y="3"/>
                        <a:pt x="20" y="0"/>
                        <a:pt x="16" y="0"/>
                      </a:cubicBezTo>
                      <a:cubicBezTo>
                        <a:pt x="14" y="0"/>
                        <a:pt x="7" y="0"/>
                        <a:pt x="6" y="0"/>
                      </a:cubicBezTo>
                      <a:cubicBezTo>
                        <a:pt x="2"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8" name="Freeform 500"/>
                <p:cNvSpPr>
                  <a:spLocks/>
                </p:cNvSpPr>
                <p:nvPr/>
              </p:nvSpPr>
              <p:spPr bwMode="auto">
                <a:xfrm>
                  <a:off x="13830" y="1066"/>
                  <a:ext cx="12" cy="45"/>
                </a:xfrm>
                <a:custGeom>
                  <a:avLst/>
                  <a:gdLst>
                    <a:gd name="T0" fmla="*/ 0 w 5"/>
                    <a:gd name="T1" fmla="*/ 16 h 19"/>
                    <a:gd name="T2" fmla="*/ 3 w 5"/>
                    <a:gd name="T3" fmla="*/ 19 h 19"/>
                    <a:gd name="T4" fmla="*/ 5 w 5"/>
                    <a:gd name="T5" fmla="*/ 16 h 19"/>
                    <a:gd name="T6" fmla="*/ 5 w 5"/>
                    <a:gd name="T7" fmla="*/ 0 h 19"/>
                    <a:gd name="T8" fmla="*/ 0 w 5"/>
                    <a:gd name="T9" fmla="*/ 2 h 19"/>
                    <a:gd name="T10" fmla="*/ 0 w 5"/>
                    <a:gd name="T11" fmla="*/ 16 h 19"/>
                  </a:gdLst>
                  <a:ahLst/>
                  <a:cxnLst>
                    <a:cxn ang="0">
                      <a:pos x="T0" y="T1"/>
                    </a:cxn>
                    <a:cxn ang="0">
                      <a:pos x="T2" y="T3"/>
                    </a:cxn>
                    <a:cxn ang="0">
                      <a:pos x="T4" y="T5"/>
                    </a:cxn>
                    <a:cxn ang="0">
                      <a:pos x="T6" y="T7"/>
                    </a:cxn>
                    <a:cxn ang="0">
                      <a:pos x="T8" y="T9"/>
                    </a:cxn>
                    <a:cxn ang="0">
                      <a:pos x="T10" y="T11"/>
                    </a:cxn>
                  </a:cxnLst>
                  <a:rect l="0" t="0" r="r" b="b"/>
                  <a:pathLst>
                    <a:path w="5" h="19">
                      <a:moveTo>
                        <a:pt x="0" y="16"/>
                      </a:moveTo>
                      <a:cubicBezTo>
                        <a:pt x="0" y="18"/>
                        <a:pt x="1" y="19"/>
                        <a:pt x="3" y="19"/>
                      </a:cubicBezTo>
                      <a:cubicBezTo>
                        <a:pt x="4" y="19"/>
                        <a:pt x="5" y="18"/>
                        <a:pt x="5" y="16"/>
                      </a:cubicBezTo>
                      <a:cubicBezTo>
                        <a:pt x="5" y="15"/>
                        <a:pt x="5" y="8"/>
                        <a:pt x="5" y="0"/>
                      </a:cubicBezTo>
                      <a:cubicBezTo>
                        <a:pt x="3" y="1"/>
                        <a:pt x="2" y="1"/>
                        <a:pt x="0" y="2"/>
                      </a:cubicBezTo>
                      <a:cubicBezTo>
                        <a:pt x="0" y="7"/>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89" name="Freeform 501"/>
                <p:cNvSpPr>
                  <a:spLocks/>
                </p:cNvSpPr>
                <p:nvPr/>
              </p:nvSpPr>
              <p:spPr bwMode="auto">
                <a:xfrm>
                  <a:off x="13814" y="1071"/>
                  <a:ext cx="14" cy="40"/>
                </a:xfrm>
                <a:custGeom>
                  <a:avLst/>
                  <a:gdLst>
                    <a:gd name="T0" fmla="*/ 3 w 6"/>
                    <a:gd name="T1" fmla="*/ 17 h 17"/>
                    <a:gd name="T2" fmla="*/ 6 w 6"/>
                    <a:gd name="T3" fmla="*/ 14 h 17"/>
                    <a:gd name="T4" fmla="*/ 6 w 6"/>
                    <a:gd name="T5" fmla="*/ 0 h 17"/>
                    <a:gd name="T6" fmla="*/ 0 w 6"/>
                    <a:gd name="T7" fmla="*/ 1 h 17"/>
                    <a:gd name="T8" fmla="*/ 0 w 6"/>
                    <a:gd name="T9" fmla="*/ 14 h 17"/>
                    <a:gd name="T10" fmla="*/ 3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3" y="17"/>
                      </a:moveTo>
                      <a:cubicBezTo>
                        <a:pt x="4" y="17"/>
                        <a:pt x="6" y="16"/>
                        <a:pt x="6" y="14"/>
                      </a:cubicBezTo>
                      <a:cubicBezTo>
                        <a:pt x="6" y="13"/>
                        <a:pt x="6" y="5"/>
                        <a:pt x="6" y="0"/>
                      </a:cubicBezTo>
                      <a:cubicBezTo>
                        <a:pt x="4" y="0"/>
                        <a:pt x="2" y="1"/>
                        <a:pt x="0" y="1"/>
                      </a:cubicBezTo>
                      <a:cubicBezTo>
                        <a:pt x="0" y="8"/>
                        <a:pt x="0" y="13"/>
                        <a:pt x="0" y="14"/>
                      </a:cubicBezTo>
                      <a:cubicBezTo>
                        <a:pt x="0" y="16"/>
                        <a:pt x="1" y="17"/>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0" name="Freeform 502"/>
                <p:cNvSpPr>
                  <a:spLocks/>
                </p:cNvSpPr>
                <p:nvPr/>
              </p:nvSpPr>
              <p:spPr bwMode="auto">
                <a:xfrm>
                  <a:off x="13764" y="1081"/>
                  <a:ext cx="12" cy="30"/>
                </a:xfrm>
                <a:custGeom>
                  <a:avLst/>
                  <a:gdLst>
                    <a:gd name="T0" fmla="*/ 0 w 5"/>
                    <a:gd name="T1" fmla="*/ 11 h 13"/>
                    <a:gd name="T2" fmla="*/ 2 w 5"/>
                    <a:gd name="T3" fmla="*/ 13 h 13"/>
                    <a:gd name="T4" fmla="*/ 5 w 5"/>
                    <a:gd name="T5" fmla="*/ 11 h 13"/>
                    <a:gd name="T6" fmla="*/ 5 w 5"/>
                    <a:gd name="T7" fmla="*/ 0 h 13"/>
                    <a:gd name="T8" fmla="*/ 0 w 5"/>
                    <a:gd name="T9" fmla="*/ 0 h 13"/>
                    <a:gd name="T10" fmla="*/ 0 w 5"/>
                    <a:gd name="T11" fmla="*/ 11 h 13"/>
                  </a:gdLst>
                  <a:ahLst/>
                  <a:cxnLst>
                    <a:cxn ang="0">
                      <a:pos x="T0" y="T1"/>
                    </a:cxn>
                    <a:cxn ang="0">
                      <a:pos x="T2" y="T3"/>
                    </a:cxn>
                    <a:cxn ang="0">
                      <a:pos x="T4" y="T5"/>
                    </a:cxn>
                    <a:cxn ang="0">
                      <a:pos x="T6" y="T7"/>
                    </a:cxn>
                    <a:cxn ang="0">
                      <a:pos x="T8" y="T9"/>
                    </a:cxn>
                    <a:cxn ang="0">
                      <a:pos x="T10" y="T11"/>
                    </a:cxn>
                  </a:cxnLst>
                  <a:rect l="0" t="0" r="r" b="b"/>
                  <a:pathLst>
                    <a:path w="5" h="13">
                      <a:moveTo>
                        <a:pt x="0" y="11"/>
                      </a:moveTo>
                      <a:cubicBezTo>
                        <a:pt x="0" y="12"/>
                        <a:pt x="1" y="13"/>
                        <a:pt x="2" y="13"/>
                      </a:cubicBezTo>
                      <a:cubicBezTo>
                        <a:pt x="4" y="13"/>
                        <a:pt x="5" y="12"/>
                        <a:pt x="5" y="11"/>
                      </a:cubicBezTo>
                      <a:cubicBezTo>
                        <a:pt x="5" y="10"/>
                        <a:pt x="5" y="5"/>
                        <a:pt x="5" y="0"/>
                      </a:cubicBezTo>
                      <a:cubicBezTo>
                        <a:pt x="3" y="0"/>
                        <a:pt x="2" y="0"/>
                        <a:pt x="0" y="0"/>
                      </a:cubicBezTo>
                      <a:cubicBezTo>
                        <a:pt x="0" y="4"/>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1" name="Freeform 503"/>
                <p:cNvSpPr>
                  <a:spLocks/>
                </p:cNvSpPr>
                <p:nvPr/>
              </p:nvSpPr>
              <p:spPr bwMode="auto">
                <a:xfrm>
                  <a:off x="13868" y="1050"/>
                  <a:ext cx="52" cy="61"/>
                </a:xfrm>
                <a:custGeom>
                  <a:avLst/>
                  <a:gdLst>
                    <a:gd name="T0" fmla="*/ 6 w 22"/>
                    <a:gd name="T1" fmla="*/ 7 h 26"/>
                    <a:gd name="T2" fmla="*/ 6 w 22"/>
                    <a:gd name="T3" fmla="*/ 24 h 26"/>
                    <a:gd name="T4" fmla="*/ 8 w 22"/>
                    <a:gd name="T5" fmla="*/ 26 h 26"/>
                    <a:gd name="T6" fmla="*/ 10 w 22"/>
                    <a:gd name="T7" fmla="*/ 24 h 26"/>
                    <a:gd name="T8" fmla="*/ 10 w 22"/>
                    <a:gd name="T9" fmla="*/ 7 h 26"/>
                    <a:gd name="T10" fmla="*/ 11 w 22"/>
                    <a:gd name="T11" fmla="*/ 7 h 26"/>
                    <a:gd name="T12" fmla="*/ 11 w 22"/>
                    <a:gd name="T13" fmla="*/ 24 h 26"/>
                    <a:gd name="T14" fmla="*/ 14 w 22"/>
                    <a:gd name="T15" fmla="*/ 26 h 26"/>
                    <a:gd name="T16" fmla="*/ 16 w 22"/>
                    <a:gd name="T17" fmla="*/ 24 h 26"/>
                    <a:gd name="T18" fmla="*/ 16 w 22"/>
                    <a:gd name="T19" fmla="*/ 7 h 26"/>
                    <a:gd name="T20" fmla="*/ 22 w 22"/>
                    <a:gd name="T21" fmla="*/ 7 h 26"/>
                    <a:gd name="T22" fmla="*/ 20 w 22"/>
                    <a:gd name="T23" fmla="*/ 0 h 26"/>
                    <a:gd name="T24" fmla="*/ 15 w 22"/>
                    <a:gd name="T25" fmla="*/ 1 h 26"/>
                    <a:gd name="T26" fmla="*/ 1 w 22"/>
                    <a:gd name="T27" fmla="*/ 4 h 26"/>
                    <a:gd name="T28" fmla="*/ 0 w 22"/>
                    <a:gd name="T29" fmla="*/ 7 h 26"/>
                    <a:gd name="T30" fmla="*/ 6 w 22"/>
                    <a:gd name="T3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6" y="7"/>
                      </a:moveTo>
                      <a:cubicBezTo>
                        <a:pt x="6" y="15"/>
                        <a:pt x="6" y="23"/>
                        <a:pt x="6" y="24"/>
                      </a:cubicBezTo>
                      <a:cubicBezTo>
                        <a:pt x="6" y="25"/>
                        <a:pt x="7" y="26"/>
                        <a:pt x="8" y="26"/>
                      </a:cubicBezTo>
                      <a:cubicBezTo>
                        <a:pt x="9" y="26"/>
                        <a:pt x="10" y="25"/>
                        <a:pt x="10" y="24"/>
                      </a:cubicBezTo>
                      <a:cubicBezTo>
                        <a:pt x="10" y="22"/>
                        <a:pt x="10" y="7"/>
                        <a:pt x="10" y="7"/>
                      </a:cubicBezTo>
                      <a:cubicBezTo>
                        <a:pt x="11" y="7"/>
                        <a:pt x="11" y="7"/>
                        <a:pt x="11" y="7"/>
                      </a:cubicBezTo>
                      <a:cubicBezTo>
                        <a:pt x="11" y="7"/>
                        <a:pt x="11" y="22"/>
                        <a:pt x="11" y="24"/>
                      </a:cubicBezTo>
                      <a:cubicBezTo>
                        <a:pt x="11" y="25"/>
                        <a:pt x="12" y="26"/>
                        <a:pt x="14" y="26"/>
                      </a:cubicBezTo>
                      <a:cubicBezTo>
                        <a:pt x="15" y="26"/>
                        <a:pt x="16" y="25"/>
                        <a:pt x="16" y="24"/>
                      </a:cubicBezTo>
                      <a:cubicBezTo>
                        <a:pt x="16" y="23"/>
                        <a:pt x="16" y="15"/>
                        <a:pt x="16" y="7"/>
                      </a:cubicBezTo>
                      <a:cubicBezTo>
                        <a:pt x="22" y="7"/>
                        <a:pt x="22" y="7"/>
                        <a:pt x="22" y="7"/>
                      </a:cubicBezTo>
                      <a:cubicBezTo>
                        <a:pt x="21" y="4"/>
                        <a:pt x="21" y="2"/>
                        <a:pt x="20" y="0"/>
                      </a:cubicBezTo>
                      <a:cubicBezTo>
                        <a:pt x="18" y="0"/>
                        <a:pt x="17" y="0"/>
                        <a:pt x="15" y="1"/>
                      </a:cubicBezTo>
                      <a:cubicBezTo>
                        <a:pt x="10" y="2"/>
                        <a:pt x="5" y="3"/>
                        <a:pt x="1" y="4"/>
                      </a:cubicBezTo>
                      <a:cubicBezTo>
                        <a:pt x="0" y="7"/>
                        <a:pt x="0" y="7"/>
                        <a:pt x="0" y="7"/>
                      </a:cubicBezTo>
                      <a:cubicBezTo>
                        <a:pt x="6" y="7"/>
                        <a:pt x="6"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2" name="Freeform 504"/>
                <p:cNvSpPr>
                  <a:spLocks/>
                </p:cNvSpPr>
                <p:nvPr/>
              </p:nvSpPr>
              <p:spPr bwMode="auto">
                <a:xfrm>
                  <a:off x="13918" y="1048"/>
                  <a:ext cx="7" cy="2"/>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0"/>
                        <a:pt x="3" y="0"/>
                      </a:cubicBezTo>
                      <a:cubicBezTo>
                        <a:pt x="2" y="0"/>
                        <a:pt x="1"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3" name="Freeform 505"/>
                <p:cNvSpPr>
                  <a:spLocks/>
                </p:cNvSpPr>
                <p:nvPr/>
              </p:nvSpPr>
              <p:spPr bwMode="auto">
                <a:xfrm>
                  <a:off x="13684" y="1076"/>
                  <a:ext cx="12" cy="35"/>
                </a:xfrm>
                <a:custGeom>
                  <a:avLst/>
                  <a:gdLst>
                    <a:gd name="T0" fmla="*/ 2 w 5"/>
                    <a:gd name="T1" fmla="*/ 15 h 15"/>
                    <a:gd name="T2" fmla="*/ 5 w 5"/>
                    <a:gd name="T3" fmla="*/ 12 h 15"/>
                    <a:gd name="T4" fmla="*/ 5 w 5"/>
                    <a:gd name="T5" fmla="*/ 1 h 15"/>
                    <a:gd name="T6" fmla="*/ 0 w 5"/>
                    <a:gd name="T7" fmla="*/ 0 h 15"/>
                    <a:gd name="T8" fmla="*/ 0 w 5"/>
                    <a:gd name="T9" fmla="*/ 12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cubicBezTo>
                        <a:pt x="4" y="15"/>
                        <a:pt x="5" y="14"/>
                        <a:pt x="5" y="12"/>
                      </a:cubicBezTo>
                      <a:cubicBezTo>
                        <a:pt x="5" y="11"/>
                        <a:pt x="5" y="6"/>
                        <a:pt x="5" y="1"/>
                      </a:cubicBezTo>
                      <a:cubicBezTo>
                        <a:pt x="3" y="1"/>
                        <a:pt x="2" y="1"/>
                        <a:pt x="0" y="0"/>
                      </a:cubicBezTo>
                      <a:cubicBezTo>
                        <a:pt x="0" y="6"/>
                        <a:pt x="0" y="11"/>
                        <a:pt x="0" y="12"/>
                      </a:cubicBezTo>
                      <a:cubicBezTo>
                        <a:pt x="0" y="14"/>
                        <a:pt x="1"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4" name="Freeform 506"/>
                <p:cNvSpPr>
                  <a:spLocks/>
                </p:cNvSpPr>
                <p:nvPr/>
              </p:nvSpPr>
              <p:spPr bwMode="auto">
                <a:xfrm>
                  <a:off x="13752" y="1081"/>
                  <a:ext cx="10" cy="30"/>
                </a:xfrm>
                <a:custGeom>
                  <a:avLst/>
                  <a:gdLst>
                    <a:gd name="T0" fmla="*/ 2 w 4"/>
                    <a:gd name="T1" fmla="*/ 13 h 13"/>
                    <a:gd name="T2" fmla="*/ 4 w 4"/>
                    <a:gd name="T3" fmla="*/ 11 h 13"/>
                    <a:gd name="T4" fmla="*/ 4 w 4"/>
                    <a:gd name="T5" fmla="*/ 0 h 13"/>
                    <a:gd name="T6" fmla="*/ 0 w 4"/>
                    <a:gd name="T7" fmla="*/ 1 h 13"/>
                    <a:gd name="T8" fmla="*/ 0 w 4"/>
                    <a:gd name="T9" fmla="*/ 11 h 13"/>
                    <a:gd name="T10" fmla="*/ 2 w 4"/>
                    <a:gd name="T11" fmla="*/ 13 h 13"/>
                  </a:gdLst>
                  <a:ahLst/>
                  <a:cxnLst>
                    <a:cxn ang="0">
                      <a:pos x="T0" y="T1"/>
                    </a:cxn>
                    <a:cxn ang="0">
                      <a:pos x="T2" y="T3"/>
                    </a:cxn>
                    <a:cxn ang="0">
                      <a:pos x="T4" y="T5"/>
                    </a:cxn>
                    <a:cxn ang="0">
                      <a:pos x="T6" y="T7"/>
                    </a:cxn>
                    <a:cxn ang="0">
                      <a:pos x="T8" y="T9"/>
                    </a:cxn>
                    <a:cxn ang="0">
                      <a:pos x="T10" y="T11"/>
                    </a:cxn>
                  </a:cxnLst>
                  <a:rect l="0" t="0" r="r" b="b"/>
                  <a:pathLst>
                    <a:path w="4" h="13">
                      <a:moveTo>
                        <a:pt x="2" y="13"/>
                      </a:moveTo>
                      <a:cubicBezTo>
                        <a:pt x="3" y="13"/>
                        <a:pt x="4" y="12"/>
                        <a:pt x="4" y="11"/>
                      </a:cubicBezTo>
                      <a:cubicBezTo>
                        <a:pt x="4" y="10"/>
                        <a:pt x="4" y="5"/>
                        <a:pt x="4" y="0"/>
                      </a:cubicBezTo>
                      <a:cubicBezTo>
                        <a:pt x="3" y="0"/>
                        <a:pt x="1" y="0"/>
                        <a:pt x="0" y="1"/>
                      </a:cubicBezTo>
                      <a:cubicBezTo>
                        <a:pt x="0" y="6"/>
                        <a:pt x="0" y="10"/>
                        <a:pt x="0" y="11"/>
                      </a:cubicBezTo>
                      <a:cubicBezTo>
                        <a:pt x="0" y="12"/>
                        <a:pt x="1" y="13"/>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5" name="Freeform 507"/>
                <p:cNvSpPr>
                  <a:spLocks/>
                </p:cNvSpPr>
                <p:nvPr/>
              </p:nvSpPr>
              <p:spPr bwMode="auto">
                <a:xfrm>
                  <a:off x="13698" y="1078"/>
                  <a:ext cx="14" cy="33"/>
                </a:xfrm>
                <a:custGeom>
                  <a:avLst/>
                  <a:gdLst>
                    <a:gd name="T0" fmla="*/ 0 w 6"/>
                    <a:gd name="T1" fmla="*/ 0 h 14"/>
                    <a:gd name="T2" fmla="*/ 0 w 6"/>
                    <a:gd name="T3" fmla="*/ 11 h 14"/>
                    <a:gd name="T4" fmla="*/ 3 w 6"/>
                    <a:gd name="T5" fmla="*/ 14 h 14"/>
                    <a:gd name="T6" fmla="*/ 6 w 6"/>
                    <a:gd name="T7" fmla="*/ 11 h 14"/>
                    <a:gd name="T8" fmla="*/ 6 w 6"/>
                    <a:gd name="T9" fmla="*/ 1 h 14"/>
                    <a:gd name="T10" fmla="*/ 0 w 6"/>
                    <a:gd name="T11" fmla="*/ 0 h 14"/>
                    <a:gd name="T12" fmla="*/ 0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0" y="0"/>
                      </a:moveTo>
                      <a:cubicBezTo>
                        <a:pt x="0" y="5"/>
                        <a:pt x="0" y="10"/>
                        <a:pt x="0" y="11"/>
                      </a:cubicBezTo>
                      <a:cubicBezTo>
                        <a:pt x="0" y="13"/>
                        <a:pt x="2" y="14"/>
                        <a:pt x="3" y="14"/>
                      </a:cubicBezTo>
                      <a:cubicBezTo>
                        <a:pt x="5" y="14"/>
                        <a:pt x="6" y="13"/>
                        <a:pt x="6" y="11"/>
                      </a:cubicBezTo>
                      <a:cubicBezTo>
                        <a:pt x="6" y="10"/>
                        <a:pt x="6" y="6"/>
                        <a:pt x="6" y="1"/>
                      </a:cubicBezTo>
                      <a:cubicBezTo>
                        <a:pt x="4" y="1"/>
                        <a:pt x="2"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6" name="Freeform 508"/>
                <p:cNvSpPr>
                  <a:spLocks/>
                </p:cNvSpPr>
                <p:nvPr/>
              </p:nvSpPr>
              <p:spPr bwMode="auto">
                <a:xfrm>
                  <a:off x="14079" y="906"/>
                  <a:ext cx="38" cy="59"/>
                </a:xfrm>
                <a:custGeom>
                  <a:avLst/>
                  <a:gdLst>
                    <a:gd name="T0" fmla="*/ 2 w 16"/>
                    <a:gd name="T1" fmla="*/ 25 h 25"/>
                    <a:gd name="T2" fmla="*/ 5 w 16"/>
                    <a:gd name="T3" fmla="*/ 23 h 25"/>
                    <a:gd name="T4" fmla="*/ 5 w 16"/>
                    <a:gd name="T5" fmla="*/ 6 h 25"/>
                    <a:gd name="T6" fmla="*/ 6 w 16"/>
                    <a:gd name="T7" fmla="*/ 6 h 25"/>
                    <a:gd name="T8" fmla="*/ 6 w 16"/>
                    <a:gd name="T9" fmla="*/ 23 h 25"/>
                    <a:gd name="T10" fmla="*/ 8 w 16"/>
                    <a:gd name="T11" fmla="*/ 25 h 25"/>
                    <a:gd name="T12" fmla="*/ 10 w 16"/>
                    <a:gd name="T13" fmla="*/ 23 h 25"/>
                    <a:gd name="T14" fmla="*/ 10 w 16"/>
                    <a:gd name="T15" fmla="*/ 6 h 25"/>
                    <a:gd name="T16" fmla="*/ 16 w 16"/>
                    <a:gd name="T17" fmla="*/ 6 h 25"/>
                    <a:gd name="T18" fmla="*/ 14 w 16"/>
                    <a:gd name="T19" fmla="*/ 0 h 25"/>
                    <a:gd name="T20" fmla="*/ 0 w 16"/>
                    <a:gd name="T21" fmla="*/ 7 h 25"/>
                    <a:gd name="T22" fmla="*/ 0 w 16"/>
                    <a:gd name="T23" fmla="*/ 23 h 25"/>
                    <a:gd name="T24" fmla="*/ 2 w 16"/>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5">
                      <a:moveTo>
                        <a:pt x="2" y="25"/>
                      </a:moveTo>
                      <a:cubicBezTo>
                        <a:pt x="4" y="25"/>
                        <a:pt x="5" y="24"/>
                        <a:pt x="5" y="23"/>
                      </a:cubicBezTo>
                      <a:cubicBezTo>
                        <a:pt x="5" y="21"/>
                        <a:pt x="5" y="6"/>
                        <a:pt x="5" y="6"/>
                      </a:cubicBezTo>
                      <a:cubicBezTo>
                        <a:pt x="6" y="6"/>
                        <a:pt x="6" y="6"/>
                        <a:pt x="6" y="6"/>
                      </a:cubicBezTo>
                      <a:cubicBezTo>
                        <a:pt x="6" y="6"/>
                        <a:pt x="6" y="21"/>
                        <a:pt x="6" y="23"/>
                      </a:cubicBezTo>
                      <a:cubicBezTo>
                        <a:pt x="6" y="24"/>
                        <a:pt x="7" y="25"/>
                        <a:pt x="8" y="25"/>
                      </a:cubicBezTo>
                      <a:cubicBezTo>
                        <a:pt x="9" y="25"/>
                        <a:pt x="10" y="24"/>
                        <a:pt x="10" y="23"/>
                      </a:cubicBezTo>
                      <a:cubicBezTo>
                        <a:pt x="10" y="22"/>
                        <a:pt x="10" y="14"/>
                        <a:pt x="10" y="6"/>
                      </a:cubicBezTo>
                      <a:cubicBezTo>
                        <a:pt x="16" y="6"/>
                        <a:pt x="16" y="6"/>
                        <a:pt x="16" y="6"/>
                      </a:cubicBezTo>
                      <a:cubicBezTo>
                        <a:pt x="16" y="4"/>
                        <a:pt x="15" y="2"/>
                        <a:pt x="14" y="0"/>
                      </a:cubicBezTo>
                      <a:cubicBezTo>
                        <a:pt x="9" y="1"/>
                        <a:pt x="4" y="4"/>
                        <a:pt x="0" y="7"/>
                      </a:cubicBezTo>
                      <a:cubicBezTo>
                        <a:pt x="0" y="14"/>
                        <a:pt x="0" y="22"/>
                        <a:pt x="0" y="23"/>
                      </a:cubicBezTo>
                      <a:cubicBezTo>
                        <a:pt x="0" y="24"/>
                        <a:pt x="1"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7" name="Freeform 509"/>
                <p:cNvSpPr>
                  <a:spLocks/>
                </p:cNvSpPr>
                <p:nvPr/>
              </p:nvSpPr>
              <p:spPr bwMode="auto">
                <a:xfrm>
                  <a:off x="14174" y="891"/>
                  <a:ext cx="9" cy="17"/>
                </a:xfrm>
                <a:custGeom>
                  <a:avLst/>
                  <a:gdLst>
                    <a:gd name="T0" fmla="*/ 0 w 4"/>
                    <a:gd name="T1" fmla="*/ 5 h 7"/>
                    <a:gd name="T2" fmla="*/ 2 w 4"/>
                    <a:gd name="T3" fmla="*/ 7 h 7"/>
                    <a:gd name="T4" fmla="*/ 4 w 4"/>
                    <a:gd name="T5" fmla="*/ 5 h 7"/>
                    <a:gd name="T6" fmla="*/ 4 w 4"/>
                    <a:gd name="T7" fmla="*/ 0 h 7"/>
                    <a:gd name="T8" fmla="*/ 0 w 4"/>
                    <a:gd name="T9" fmla="*/ 1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5"/>
                        <a:pt x="4" y="3"/>
                        <a:pt x="4" y="0"/>
                      </a:cubicBezTo>
                      <a:cubicBezTo>
                        <a:pt x="3" y="1"/>
                        <a:pt x="1" y="1"/>
                        <a:pt x="0" y="1"/>
                      </a:cubicBezTo>
                      <a:cubicBezTo>
                        <a:pt x="0" y="3"/>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8" name="Freeform 510"/>
                <p:cNvSpPr>
                  <a:spLocks/>
                </p:cNvSpPr>
                <p:nvPr/>
              </p:nvSpPr>
              <p:spPr bwMode="auto">
                <a:xfrm>
                  <a:off x="13998" y="1000"/>
                  <a:ext cx="60" cy="111"/>
                </a:xfrm>
                <a:custGeom>
                  <a:avLst/>
                  <a:gdLst>
                    <a:gd name="T0" fmla="*/ 6 w 25"/>
                    <a:gd name="T1" fmla="*/ 10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6 w 25"/>
                    <a:gd name="T21" fmla="*/ 45 h 47"/>
                    <a:gd name="T22" fmla="*/ 16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4 w 25"/>
                    <a:gd name="T35" fmla="*/ 18 h 47"/>
                    <a:gd name="T36" fmla="*/ 20 w 25"/>
                    <a:gd name="T37" fmla="*/ 5 h 47"/>
                    <a:gd name="T38" fmla="*/ 15 w 25"/>
                    <a:gd name="T39" fmla="*/ 0 h 47"/>
                    <a:gd name="T40" fmla="*/ 6 w 25"/>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6" y="10"/>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5" y="47"/>
                        <a:pt x="16" y="46"/>
                        <a:pt x="16" y="45"/>
                      </a:cubicBezTo>
                      <a:cubicBezTo>
                        <a:pt x="16" y="44"/>
                        <a:pt x="16" y="36"/>
                        <a:pt x="16"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4" y="20"/>
                        <a:pt x="25" y="19"/>
                        <a:pt x="24" y="18"/>
                      </a:cubicBezTo>
                      <a:cubicBezTo>
                        <a:pt x="24" y="18"/>
                        <a:pt x="22" y="10"/>
                        <a:pt x="20" y="5"/>
                      </a:cubicBezTo>
                      <a:cubicBezTo>
                        <a:pt x="20" y="2"/>
                        <a:pt x="18" y="0"/>
                        <a:pt x="15" y="0"/>
                      </a:cubicBezTo>
                      <a:cubicBezTo>
                        <a:pt x="13" y="3"/>
                        <a:pt x="11" y="7"/>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799" name="Freeform 511"/>
                <p:cNvSpPr>
                  <a:spLocks/>
                </p:cNvSpPr>
                <p:nvPr/>
              </p:nvSpPr>
              <p:spPr bwMode="auto">
                <a:xfrm>
                  <a:off x="14129" y="898"/>
                  <a:ext cx="11" cy="10"/>
                </a:xfrm>
                <a:custGeom>
                  <a:avLst/>
                  <a:gdLst>
                    <a:gd name="T0" fmla="*/ 3 w 5"/>
                    <a:gd name="T1" fmla="*/ 4 h 4"/>
                    <a:gd name="T2" fmla="*/ 5 w 5"/>
                    <a:gd name="T3" fmla="*/ 2 h 4"/>
                    <a:gd name="T4" fmla="*/ 5 w 5"/>
                    <a:gd name="T5" fmla="*/ 0 h 4"/>
                    <a:gd name="T6" fmla="*/ 0 w 5"/>
                    <a:gd name="T7" fmla="*/ 1 h 4"/>
                    <a:gd name="T8" fmla="*/ 0 w 5"/>
                    <a:gd name="T9" fmla="*/ 2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5" y="2"/>
                        <a:pt x="5" y="1"/>
                        <a:pt x="5" y="0"/>
                      </a:cubicBezTo>
                      <a:cubicBezTo>
                        <a:pt x="3" y="1"/>
                        <a:pt x="2" y="1"/>
                        <a:pt x="0" y="1"/>
                      </a:cubicBezTo>
                      <a:cubicBezTo>
                        <a:pt x="0" y="2"/>
                        <a:pt x="0" y="2"/>
                        <a:pt x="0" y="2"/>
                      </a:cubicBezTo>
                      <a:cubicBezTo>
                        <a:pt x="0" y="3"/>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0" name="Freeform 512"/>
                <p:cNvSpPr>
                  <a:spLocks/>
                </p:cNvSpPr>
                <p:nvPr/>
              </p:nvSpPr>
              <p:spPr bwMode="auto">
                <a:xfrm>
                  <a:off x="13932" y="1045"/>
                  <a:ext cx="10" cy="10"/>
                </a:xfrm>
                <a:custGeom>
                  <a:avLst/>
                  <a:gdLst>
                    <a:gd name="T0" fmla="*/ 2 w 4"/>
                    <a:gd name="T1" fmla="*/ 4 h 4"/>
                    <a:gd name="T2" fmla="*/ 4 w 4"/>
                    <a:gd name="T3" fmla="*/ 2 h 4"/>
                    <a:gd name="T4" fmla="*/ 4 w 4"/>
                    <a:gd name="T5" fmla="*/ 0 h 4"/>
                    <a:gd name="T6" fmla="*/ 0 w 4"/>
                    <a:gd name="T7" fmla="*/ 1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4" y="2"/>
                        <a:pt x="4" y="1"/>
                        <a:pt x="4" y="0"/>
                      </a:cubicBezTo>
                      <a:cubicBezTo>
                        <a:pt x="3" y="0"/>
                        <a:pt x="2" y="0"/>
                        <a:pt x="0" y="1"/>
                      </a:cubicBezTo>
                      <a:cubicBezTo>
                        <a:pt x="0" y="1"/>
                        <a:pt x="0" y="2"/>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1" name="Oval 513"/>
                <p:cNvSpPr>
                  <a:spLocks noChangeArrowheads="1"/>
                </p:cNvSpPr>
                <p:nvPr/>
              </p:nvSpPr>
              <p:spPr bwMode="auto">
                <a:xfrm>
                  <a:off x="1407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2" name="Freeform 514"/>
                <p:cNvSpPr>
                  <a:spLocks/>
                </p:cNvSpPr>
                <p:nvPr/>
              </p:nvSpPr>
              <p:spPr bwMode="auto">
                <a:xfrm>
                  <a:off x="14065"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4"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3" name="Freeform 515"/>
                <p:cNvSpPr>
                  <a:spLocks/>
                </p:cNvSpPr>
                <p:nvPr/>
              </p:nvSpPr>
              <p:spPr bwMode="auto">
                <a:xfrm>
                  <a:off x="14143" y="894"/>
                  <a:ext cx="28" cy="71"/>
                </a:xfrm>
                <a:custGeom>
                  <a:avLst/>
                  <a:gdLst>
                    <a:gd name="T0" fmla="*/ 0 w 12"/>
                    <a:gd name="T1" fmla="*/ 27 h 30"/>
                    <a:gd name="T2" fmla="*/ 2 w 12"/>
                    <a:gd name="T3" fmla="*/ 30 h 30"/>
                    <a:gd name="T4" fmla="*/ 5 w 12"/>
                    <a:gd name="T5" fmla="*/ 27 h 30"/>
                    <a:gd name="T6" fmla="*/ 5 w 12"/>
                    <a:gd name="T7" fmla="*/ 6 h 30"/>
                    <a:gd name="T8" fmla="*/ 6 w 12"/>
                    <a:gd name="T9" fmla="*/ 6 h 30"/>
                    <a:gd name="T10" fmla="*/ 6 w 12"/>
                    <a:gd name="T11" fmla="*/ 27 h 30"/>
                    <a:gd name="T12" fmla="*/ 9 w 12"/>
                    <a:gd name="T13" fmla="*/ 30 h 30"/>
                    <a:gd name="T14" fmla="*/ 12 w 12"/>
                    <a:gd name="T15" fmla="*/ 27 h 30"/>
                    <a:gd name="T16" fmla="*/ 12 w 12"/>
                    <a:gd name="T17" fmla="*/ 0 h 30"/>
                    <a:gd name="T18" fmla="*/ 0 w 12"/>
                    <a:gd name="T19" fmla="*/ 2 h 30"/>
                    <a:gd name="T20" fmla="*/ 0 w 12"/>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0">
                      <a:moveTo>
                        <a:pt x="0" y="27"/>
                      </a:moveTo>
                      <a:cubicBezTo>
                        <a:pt x="0" y="29"/>
                        <a:pt x="1" y="30"/>
                        <a:pt x="2" y="30"/>
                      </a:cubicBezTo>
                      <a:cubicBezTo>
                        <a:pt x="4" y="30"/>
                        <a:pt x="5" y="29"/>
                        <a:pt x="5" y="27"/>
                      </a:cubicBezTo>
                      <a:cubicBezTo>
                        <a:pt x="5" y="25"/>
                        <a:pt x="5" y="6"/>
                        <a:pt x="5" y="6"/>
                      </a:cubicBezTo>
                      <a:cubicBezTo>
                        <a:pt x="5" y="6"/>
                        <a:pt x="5" y="6"/>
                        <a:pt x="6" y="6"/>
                      </a:cubicBezTo>
                      <a:cubicBezTo>
                        <a:pt x="6" y="6"/>
                        <a:pt x="6" y="25"/>
                        <a:pt x="6" y="27"/>
                      </a:cubicBezTo>
                      <a:cubicBezTo>
                        <a:pt x="6" y="29"/>
                        <a:pt x="8" y="30"/>
                        <a:pt x="9" y="30"/>
                      </a:cubicBezTo>
                      <a:cubicBezTo>
                        <a:pt x="11" y="30"/>
                        <a:pt x="12" y="29"/>
                        <a:pt x="12" y="27"/>
                      </a:cubicBezTo>
                      <a:cubicBezTo>
                        <a:pt x="12" y="26"/>
                        <a:pt x="12" y="11"/>
                        <a:pt x="12" y="0"/>
                      </a:cubicBezTo>
                      <a:cubicBezTo>
                        <a:pt x="8" y="1"/>
                        <a:pt x="3" y="2"/>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4" name="Freeform 516"/>
                <p:cNvSpPr>
                  <a:spLocks/>
                </p:cNvSpPr>
                <p:nvPr/>
              </p:nvSpPr>
              <p:spPr bwMode="auto">
                <a:xfrm>
                  <a:off x="13994" y="1026"/>
                  <a:ext cx="14" cy="24"/>
                </a:xfrm>
                <a:custGeom>
                  <a:avLst/>
                  <a:gdLst>
                    <a:gd name="T0" fmla="*/ 1 w 6"/>
                    <a:gd name="T1" fmla="*/ 10 h 10"/>
                    <a:gd name="T2" fmla="*/ 4 w 6"/>
                    <a:gd name="T3" fmla="*/ 9 h 10"/>
                    <a:gd name="T4" fmla="*/ 6 w 6"/>
                    <a:gd name="T5" fmla="*/ 0 h 10"/>
                    <a:gd name="T6" fmla="*/ 5 w 6"/>
                    <a:gd name="T7" fmla="*/ 1 h 10"/>
                    <a:gd name="T8" fmla="*/ 1 w 6"/>
                    <a:gd name="T9" fmla="*/ 2 h 10"/>
                    <a:gd name="T10" fmla="*/ 0 w 6"/>
                    <a:gd name="T11" fmla="*/ 7 h 10"/>
                    <a:gd name="T12" fmla="*/ 1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1" y="10"/>
                      </a:moveTo>
                      <a:cubicBezTo>
                        <a:pt x="2" y="10"/>
                        <a:pt x="3" y="9"/>
                        <a:pt x="4" y="9"/>
                      </a:cubicBezTo>
                      <a:cubicBezTo>
                        <a:pt x="4" y="8"/>
                        <a:pt x="5" y="3"/>
                        <a:pt x="6" y="0"/>
                      </a:cubicBezTo>
                      <a:cubicBezTo>
                        <a:pt x="6" y="0"/>
                        <a:pt x="5" y="0"/>
                        <a:pt x="5" y="1"/>
                      </a:cubicBezTo>
                      <a:cubicBezTo>
                        <a:pt x="4" y="1"/>
                        <a:pt x="3" y="2"/>
                        <a:pt x="1" y="2"/>
                      </a:cubicBezTo>
                      <a:cubicBezTo>
                        <a:pt x="1" y="5"/>
                        <a:pt x="0" y="7"/>
                        <a:pt x="0" y="7"/>
                      </a:cubicBezTo>
                      <a:cubicBezTo>
                        <a:pt x="0" y="8"/>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5" name="Freeform 517"/>
                <p:cNvSpPr>
                  <a:spLocks/>
                </p:cNvSpPr>
                <p:nvPr/>
              </p:nvSpPr>
              <p:spPr bwMode="auto">
                <a:xfrm>
                  <a:off x="13977" y="1036"/>
                  <a:ext cx="10" cy="19"/>
                </a:xfrm>
                <a:custGeom>
                  <a:avLst/>
                  <a:gdLst>
                    <a:gd name="T0" fmla="*/ 0 w 4"/>
                    <a:gd name="T1" fmla="*/ 6 h 8"/>
                    <a:gd name="T2" fmla="*/ 2 w 4"/>
                    <a:gd name="T3" fmla="*/ 8 h 8"/>
                    <a:gd name="T4" fmla="*/ 4 w 4"/>
                    <a:gd name="T5" fmla="*/ 6 h 8"/>
                    <a:gd name="T6" fmla="*/ 4 w 4"/>
                    <a:gd name="T7" fmla="*/ 0 h 8"/>
                    <a:gd name="T8" fmla="*/ 0 w 4"/>
                    <a:gd name="T9" fmla="*/ 1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3" y="8"/>
                        <a:pt x="4" y="7"/>
                        <a:pt x="4" y="6"/>
                      </a:cubicBezTo>
                      <a:cubicBezTo>
                        <a:pt x="4" y="5"/>
                        <a:pt x="4" y="3"/>
                        <a:pt x="4" y="0"/>
                      </a:cubicBezTo>
                      <a:cubicBezTo>
                        <a:pt x="3" y="1"/>
                        <a:pt x="1" y="1"/>
                        <a:pt x="0" y="1"/>
                      </a:cubicBezTo>
                      <a:cubicBezTo>
                        <a:pt x="0" y="4"/>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6" name="Oval 518"/>
                <p:cNvSpPr>
                  <a:spLocks noChangeArrowheads="1"/>
                </p:cNvSpPr>
                <p:nvPr/>
              </p:nvSpPr>
              <p:spPr bwMode="auto">
                <a:xfrm>
                  <a:off x="1414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7" name="Freeform 519"/>
                <p:cNvSpPr>
                  <a:spLocks/>
                </p:cNvSpPr>
                <p:nvPr/>
              </p:nvSpPr>
              <p:spPr bwMode="auto">
                <a:xfrm>
                  <a:off x="14124" y="1000"/>
                  <a:ext cx="64" cy="111"/>
                </a:xfrm>
                <a:custGeom>
                  <a:avLst/>
                  <a:gdLst>
                    <a:gd name="T0" fmla="*/ 2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8" name="Freeform 520"/>
                <p:cNvSpPr>
                  <a:spLocks/>
                </p:cNvSpPr>
                <p:nvPr/>
              </p:nvSpPr>
              <p:spPr bwMode="auto">
                <a:xfrm>
                  <a:off x="13944" y="1040"/>
                  <a:ext cx="31" cy="71"/>
                </a:xfrm>
                <a:custGeom>
                  <a:avLst/>
                  <a:gdLst>
                    <a:gd name="T0" fmla="*/ 0 w 13"/>
                    <a:gd name="T1" fmla="*/ 27 h 30"/>
                    <a:gd name="T2" fmla="*/ 3 w 13"/>
                    <a:gd name="T3" fmla="*/ 30 h 30"/>
                    <a:gd name="T4" fmla="*/ 6 w 13"/>
                    <a:gd name="T5" fmla="*/ 27 h 30"/>
                    <a:gd name="T6" fmla="*/ 6 w 13"/>
                    <a:gd name="T7" fmla="*/ 6 h 30"/>
                    <a:gd name="T8" fmla="*/ 7 w 13"/>
                    <a:gd name="T9" fmla="*/ 6 h 30"/>
                    <a:gd name="T10" fmla="*/ 7 w 13"/>
                    <a:gd name="T11" fmla="*/ 27 h 30"/>
                    <a:gd name="T12" fmla="*/ 10 w 13"/>
                    <a:gd name="T13" fmla="*/ 30 h 30"/>
                    <a:gd name="T14" fmla="*/ 13 w 13"/>
                    <a:gd name="T15" fmla="*/ 27 h 30"/>
                    <a:gd name="T16" fmla="*/ 13 w 13"/>
                    <a:gd name="T17" fmla="*/ 0 h 30"/>
                    <a:gd name="T18" fmla="*/ 0 w 13"/>
                    <a:gd name="T19" fmla="*/ 2 h 30"/>
                    <a:gd name="T20" fmla="*/ 0 w 13"/>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27"/>
                      </a:moveTo>
                      <a:cubicBezTo>
                        <a:pt x="0" y="29"/>
                        <a:pt x="2" y="30"/>
                        <a:pt x="3" y="30"/>
                      </a:cubicBezTo>
                      <a:cubicBezTo>
                        <a:pt x="5" y="30"/>
                        <a:pt x="6" y="29"/>
                        <a:pt x="6" y="27"/>
                      </a:cubicBezTo>
                      <a:cubicBezTo>
                        <a:pt x="6" y="25"/>
                        <a:pt x="6" y="6"/>
                        <a:pt x="6" y="6"/>
                      </a:cubicBezTo>
                      <a:cubicBezTo>
                        <a:pt x="6" y="6"/>
                        <a:pt x="6" y="6"/>
                        <a:pt x="7" y="6"/>
                      </a:cubicBezTo>
                      <a:cubicBezTo>
                        <a:pt x="7" y="6"/>
                        <a:pt x="7" y="25"/>
                        <a:pt x="7" y="27"/>
                      </a:cubicBezTo>
                      <a:cubicBezTo>
                        <a:pt x="7" y="29"/>
                        <a:pt x="8" y="30"/>
                        <a:pt x="10" y="30"/>
                      </a:cubicBezTo>
                      <a:cubicBezTo>
                        <a:pt x="11" y="30"/>
                        <a:pt x="13" y="29"/>
                        <a:pt x="13" y="27"/>
                      </a:cubicBezTo>
                      <a:cubicBezTo>
                        <a:pt x="13" y="26"/>
                        <a:pt x="13" y="10"/>
                        <a:pt x="13" y="0"/>
                      </a:cubicBezTo>
                      <a:cubicBezTo>
                        <a:pt x="9" y="1"/>
                        <a:pt x="5" y="1"/>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09" name="Freeform 521"/>
                <p:cNvSpPr>
                  <a:spLocks/>
                </p:cNvSpPr>
                <p:nvPr/>
              </p:nvSpPr>
              <p:spPr bwMode="auto">
                <a:xfrm>
                  <a:off x="13227" y="917"/>
                  <a:ext cx="14" cy="48"/>
                </a:xfrm>
                <a:custGeom>
                  <a:avLst/>
                  <a:gdLst>
                    <a:gd name="T0" fmla="*/ 3 w 6"/>
                    <a:gd name="T1" fmla="*/ 20 h 20"/>
                    <a:gd name="T2" fmla="*/ 6 w 6"/>
                    <a:gd name="T3" fmla="*/ 17 h 20"/>
                    <a:gd name="T4" fmla="*/ 6 w 6"/>
                    <a:gd name="T5" fmla="*/ 5 h 20"/>
                    <a:gd name="T6" fmla="*/ 4 w 6"/>
                    <a:gd name="T7" fmla="*/ 3 h 20"/>
                    <a:gd name="T8" fmla="*/ 0 w 6"/>
                    <a:gd name="T9" fmla="*/ 0 h 20"/>
                    <a:gd name="T10" fmla="*/ 0 w 6"/>
                    <a:gd name="T11" fmla="*/ 17 h 20"/>
                    <a:gd name="T12" fmla="*/ 3 w 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3" y="20"/>
                      </a:moveTo>
                      <a:cubicBezTo>
                        <a:pt x="4" y="20"/>
                        <a:pt x="6" y="19"/>
                        <a:pt x="6" y="17"/>
                      </a:cubicBezTo>
                      <a:cubicBezTo>
                        <a:pt x="6" y="16"/>
                        <a:pt x="6" y="10"/>
                        <a:pt x="6" y="5"/>
                      </a:cubicBezTo>
                      <a:cubicBezTo>
                        <a:pt x="5" y="4"/>
                        <a:pt x="4" y="4"/>
                        <a:pt x="4" y="3"/>
                      </a:cubicBezTo>
                      <a:cubicBezTo>
                        <a:pt x="3" y="2"/>
                        <a:pt x="1" y="1"/>
                        <a:pt x="0" y="0"/>
                      </a:cubicBezTo>
                      <a:cubicBezTo>
                        <a:pt x="0" y="8"/>
                        <a:pt x="0" y="16"/>
                        <a:pt x="0" y="17"/>
                      </a:cubicBezTo>
                      <a:cubicBezTo>
                        <a:pt x="0" y="19"/>
                        <a:pt x="1" y="20"/>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0" name="Freeform 522"/>
                <p:cNvSpPr>
                  <a:spLocks/>
                </p:cNvSpPr>
                <p:nvPr/>
              </p:nvSpPr>
              <p:spPr bwMode="auto">
                <a:xfrm>
                  <a:off x="13149" y="887"/>
                  <a:ext cx="54" cy="78"/>
                </a:xfrm>
                <a:custGeom>
                  <a:avLst/>
                  <a:gdLst>
                    <a:gd name="T0" fmla="*/ 0 w 23"/>
                    <a:gd name="T1" fmla="*/ 14 h 33"/>
                    <a:gd name="T2" fmla="*/ 6 w 23"/>
                    <a:gd name="T3" fmla="*/ 14 h 33"/>
                    <a:gd name="T4" fmla="*/ 6 w 23"/>
                    <a:gd name="T5" fmla="*/ 31 h 33"/>
                    <a:gd name="T6" fmla="*/ 9 w 23"/>
                    <a:gd name="T7" fmla="*/ 33 h 33"/>
                    <a:gd name="T8" fmla="*/ 11 w 23"/>
                    <a:gd name="T9" fmla="*/ 31 h 33"/>
                    <a:gd name="T10" fmla="*/ 11 w 23"/>
                    <a:gd name="T11" fmla="*/ 14 h 33"/>
                    <a:gd name="T12" fmla="*/ 12 w 23"/>
                    <a:gd name="T13" fmla="*/ 14 h 33"/>
                    <a:gd name="T14" fmla="*/ 12 w 23"/>
                    <a:gd name="T15" fmla="*/ 31 h 33"/>
                    <a:gd name="T16" fmla="*/ 14 w 23"/>
                    <a:gd name="T17" fmla="*/ 33 h 33"/>
                    <a:gd name="T18" fmla="*/ 17 w 23"/>
                    <a:gd name="T19" fmla="*/ 31 h 33"/>
                    <a:gd name="T20" fmla="*/ 17 w 23"/>
                    <a:gd name="T21" fmla="*/ 14 h 33"/>
                    <a:gd name="T22" fmla="*/ 23 w 23"/>
                    <a:gd name="T23" fmla="*/ 14 h 33"/>
                    <a:gd name="T24" fmla="*/ 20 w 23"/>
                    <a:gd name="T25" fmla="*/ 6 h 33"/>
                    <a:gd name="T26" fmla="*/ 4 w 23"/>
                    <a:gd name="T27" fmla="*/ 0 h 33"/>
                    <a:gd name="T28" fmla="*/ 0 w 23"/>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0" y="14"/>
                      </a:moveTo>
                      <a:cubicBezTo>
                        <a:pt x="6" y="14"/>
                        <a:pt x="6" y="14"/>
                        <a:pt x="6" y="14"/>
                      </a:cubicBezTo>
                      <a:cubicBezTo>
                        <a:pt x="6" y="22"/>
                        <a:pt x="6" y="30"/>
                        <a:pt x="6" y="31"/>
                      </a:cubicBezTo>
                      <a:cubicBezTo>
                        <a:pt x="6" y="32"/>
                        <a:pt x="7" y="33"/>
                        <a:pt x="9"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6" y="33"/>
                        <a:pt x="17" y="32"/>
                        <a:pt x="17" y="31"/>
                      </a:cubicBezTo>
                      <a:cubicBezTo>
                        <a:pt x="17" y="30"/>
                        <a:pt x="17" y="22"/>
                        <a:pt x="17" y="14"/>
                      </a:cubicBezTo>
                      <a:cubicBezTo>
                        <a:pt x="23" y="14"/>
                        <a:pt x="23" y="14"/>
                        <a:pt x="23" y="14"/>
                      </a:cubicBezTo>
                      <a:cubicBezTo>
                        <a:pt x="22" y="11"/>
                        <a:pt x="21" y="9"/>
                        <a:pt x="20" y="6"/>
                      </a:cubicBezTo>
                      <a:cubicBezTo>
                        <a:pt x="15" y="4"/>
                        <a:pt x="10" y="2"/>
                        <a:pt x="4" y="0"/>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1" name="Freeform 523"/>
                <p:cNvSpPr>
                  <a:spLocks/>
                </p:cNvSpPr>
                <p:nvPr/>
              </p:nvSpPr>
              <p:spPr bwMode="auto">
                <a:xfrm>
                  <a:off x="13345" y="1036"/>
                  <a:ext cx="55" cy="75"/>
                </a:xfrm>
                <a:custGeom>
                  <a:avLst/>
                  <a:gdLst>
                    <a:gd name="T0" fmla="*/ 0 w 23"/>
                    <a:gd name="T1" fmla="*/ 13 h 32"/>
                    <a:gd name="T2" fmla="*/ 7 w 23"/>
                    <a:gd name="T3" fmla="*/ 13 h 32"/>
                    <a:gd name="T4" fmla="*/ 7 w 23"/>
                    <a:gd name="T5" fmla="*/ 30 h 32"/>
                    <a:gd name="T6" fmla="*/ 9 w 23"/>
                    <a:gd name="T7" fmla="*/ 32 h 32"/>
                    <a:gd name="T8" fmla="*/ 11 w 23"/>
                    <a:gd name="T9" fmla="*/ 30 h 32"/>
                    <a:gd name="T10" fmla="*/ 11 w 23"/>
                    <a:gd name="T11" fmla="*/ 13 h 32"/>
                    <a:gd name="T12" fmla="*/ 12 w 23"/>
                    <a:gd name="T13" fmla="*/ 13 h 32"/>
                    <a:gd name="T14" fmla="*/ 12 w 23"/>
                    <a:gd name="T15" fmla="*/ 30 h 32"/>
                    <a:gd name="T16" fmla="*/ 14 w 23"/>
                    <a:gd name="T17" fmla="*/ 32 h 32"/>
                    <a:gd name="T18" fmla="*/ 17 w 23"/>
                    <a:gd name="T19" fmla="*/ 30 h 32"/>
                    <a:gd name="T20" fmla="*/ 17 w 23"/>
                    <a:gd name="T21" fmla="*/ 13 h 32"/>
                    <a:gd name="T22" fmla="*/ 23 w 23"/>
                    <a:gd name="T23" fmla="*/ 13 h 32"/>
                    <a:gd name="T24" fmla="*/ 19 w 23"/>
                    <a:gd name="T25" fmla="*/ 1 h 32"/>
                    <a:gd name="T26" fmla="*/ 4 w 23"/>
                    <a:gd name="T27" fmla="*/ 0 h 32"/>
                    <a:gd name="T28" fmla="*/ 0 w 23"/>
                    <a:gd name="T29"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0" y="13"/>
                      </a:moveTo>
                      <a:cubicBezTo>
                        <a:pt x="7" y="13"/>
                        <a:pt x="7" y="13"/>
                        <a:pt x="7" y="13"/>
                      </a:cubicBezTo>
                      <a:cubicBezTo>
                        <a:pt x="7" y="21"/>
                        <a:pt x="7" y="29"/>
                        <a:pt x="7" y="30"/>
                      </a:cubicBezTo>
                      <a:cubicBezTo>
                        <a:pt x="7" y="31"/>
                        <a:pt x="8" y="32"/>
                        <a:pt x="9" y="32"/>
                      </a:cubicBezTo>
                      <a:cubicBezTo>
                        <a:pt x="10" y="32"/>
                        <a:pt x="11" y="31"/>
                        <a:pt x="11" y="30"/>
                      </a:cubicBezTo>
                      <a:cubicBezTo>
                        <a:pt x="11" y="28"/>
                        <a:pt x="11" y="13"/>
                        <a:pt x="11" y="13"/>
                      </a:cubicBezTo>
                      <a:cubicBezTo>
                        <a:pt x="12" y="13"/>
                        <a:pt x="12" y="13"/>
                        <a:pt x="12" y="13"/>
                      </a:cubicBezTo>
                      <a:cubicBezTo>
                        <a:pt x="12" y="13"/>
                        <a:pt x="12" y="28"/>
                        <a:pt x="12" y="30"/>
                      </a:cubicBezTo>
                      <a:cubicBezTo>
                        <a:pt x="12" y="31"/>
                        <a:pt x="13" y="32"/>
                        <a:pt x="14" y="32"/>
                      </a:cubicBezTo>
                      <a:cubicBezTo>
                        <a:pt x="16" y="32"/>
                        <a:pt x="17" y="31"/>
                        <a:pt x="17" y="30"/>
                      </a:cubicBezTo>
                      <a:cubicBezTo>
                        <a:pt x="17" y="29"/>
                        <a:pt x="17" y="21"/>
                        <a:pt x="17" y="13"/>
                      </a:cubicBezTo>
                      <a:cubicBezTo>
                        <a:pt x="23" y="13"/>
                        <a:pt x="23" y="13"/>
                        <a:pt x="23" y="13"/>
                      </a:cubicBezTo>
                      <a:cubicBezTo>
                        <a:pt x="21" y="8"/>
                        <a:pt x="20" y="4"/>
                        <a:pt x="19" y="1"/>
                      </a:cubicBezTo>
                      <a:cubicBezTo>
                        <a:pt x="14" y="1"/>
                        <a:pt x="9" y="1"/>
                        <a:pt x="4" y="0"/>
                      </a:cubicBez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2" name="Freeform 524"/>
                <p:cNvSpPr>
                  <a:spLocks/>
                </p:cNvSpPr>
                <p:nvPr/>
              </p:nvSpPr>
              <p:spPr bwMode="auto">
                <a:xfrm>
                  <a:off x="13144" y="884"/>
                  <a:ext cx="12" cy="19"/>
                </a:xfrm>
                <a:custGeom>
                  <a:avLst/>
                  <a:gdLst>
                    <a:gd name="T0" fmla="*/ 1 w 5"/>
                    <a:gd name="T1" fmla="*/ 8 h 8"/>
                    <a:gd name="T2" fmla="*/ 4 w 5"/>
                    <a:gd name="T3" fmla="*/ 7 h 8"/>
                    <a:gd name="T4" fmla="*/ 5 w 5"/>
                    <a:gd name="T5" fmla="*/ 1 h 8"/>
                    <a:gd name="T6" fmla="*/ 2 w 5"/>
                    <a:gd name="T7" fmla="*/ 0 h 8"/>
                    <a:gd name="T8" fmla="*/ 0 w 5"/>
                    <a:gd name="T9" fmla="*/ 6 h 8"/>
                    <a:gd name="T10" fmla="*/ 1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1" y="8"/>
                      </a:moveTo>
                      <a:cubicBezTo>
                        <a:pt x="2" y="8"/>
                        <a:pt x="3" y="8"/>
                        <a:pt x="4" y="7"/>
                      </a:cubicBezTo>
                      <a:cubicBezTo>
                        <a:pt x="4" y="6"/>
                        <a:pt x="5" y="4"/>
                        <a:pt x="5" y="1"/>
                      </a:cubicBezTo>
                      <a:cubicBezTo>
                        <a:pt x="4" y="1"/>
                        <a:pt x="3" y="0"/>
                        <a:pt x="2" y="0"/>
                      </a:cubicBezTo>
                      <a:cubicBezTo>
                        <a:pt x="1" y="3"/>
                        <a:pt x="0" y="5"/>
                        <a:pt x="0" y="6"/>
                      </a:cubicBezTo>
                      <a:cubicBezTo>
                        <a:pt x="0" y="7"/>
                        <a:pt x="0"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3" name="Freeform 525"/>
                <p:cNvSpPr>
                  <a:spLocks/>
                </p:cNvSpPr>
                <p:nvPr/>
              </p:nvSpPr>
              <p:spPr bwMode="auto">
                <a:xfrm>
                  <a:off x="13244" y="932"/>
                  <a:ext cx="11" cy="33"/>
                </a:xfrm>
                <a:custGeom>
                  <a:avLst/>
                  <a:gdLst>
                    <a:gd name="T0" fmla="*/ 0 w 5"/>
                    <a:gd name="T1" fmla="*/ 11 h 14"/>
                    <a:gd name="T2" fmla="*/ 3 w 5"/>
                    <a:gd name="T3" fmla="*/ 14 h 14"/>
                    <a:gd name="T4" fmla="*/ 5 w 5"/>
                    <a:gd name="T5" fmla="*/ 11 h 14"/>
                    <a:gd name="T6" fmla="*/ 5 w 5"/>
                    <a:gd name="T7" fmla="*/ 8 h 14"/>
                    <a:gd name="T8" fmla="*/ 0 w 5"/>
                    <a:gd name="T9" fmla="*/ 0 h 14"/>
                    <a:gd name="T10" fmla="*/ 0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0" y="11"/>
                      </a:moveTo>
                      <a:cubicBezTo>
                        <a:pt x="0" y="13"/>
                        <a:pt x="1" y="14"/>
                        <a:pt x="3" y="14"/>
                      </a:cubicBezTo>
                      <a:cubicBezTo>
                        <a:pt x="4" y="14"/>
                        <a:pt x="5" y="13"/>
                        <a:pt x="5" y="11"/>
                      </a:cubicBezTo>
                      <a:cubicBezTo>
                        <a:pt x="5" y="11"/>
                        <a:pt x="5" y="10"/>
                        <a:pt x="5" y="8"/>
                      </a:cubicBezTo>
                      <a:cubicBezTo>
                        <a:pt x="4" y="6"/>
                        <a:pt x="2" y="3"/>
                        <a:pt x="0" y="0"/>
                      </a:cubicBezTo>
                      <a:cubicBezTo>
                        <a:pt x="0" y="5"/>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4" name="Freeform 526"/>
                <p:cNvSpPr>
                  <a:spLocks/>
                </p:cNvSpPr>
                <p:nvPr/>
              </p:nvSpPr>
              <p:spPr bwMode="auto">
                <a:xfrm>
                  <a:off x="13279" y="1003"/>
                  <a:ext cx="43" cy="108"/>
                </a:xfrm>
                <a:custGeom>
                  <a:avLst/>
                  <a:gdLst>
                    <a:gd name="T0" fmla="*/ 0 w 18"/>
                    <a:gd name="T1" fmla="*/ 5 h 46"/>
                    <a:gd name="T2" fmla="*/ 0 w 18"/>
                    <a:gd name="T3" fmla="*/ 20 h 46"/>
                    <a:gd name="T4" fmla="*/ 3 w 18"/>
                    <a:gd name="T5" fmla="*/ 22 h 46"/>
                    <a:gd name="T6" fmla="*/ 5 w 18"/>
                    <a:gd name="T7" fmla="*/ 20 h 46"/>
                    <a:gd name="T8" fmla="*/ 5 w 18"/>
                    <a:gd name="T9" fmla="*/ 7 h 46"/>
                    <a:gd name="T10" fmla="*/ 6 w 18"/>
                    <a:gd name="T11" fmla="*/ 7 h 46"/>
                    <a:gd name="T12" fmla="*/ 6 w 18"/>
                    <a:gd name="T13" fmla="*/ 43 h 46"/>
                    <a:gd name="T14" fmla="*/ 8 w 18"/>
                    <a:gd name="T15" fmla="*/ 46 h 46"/>
                    <a:gd name="T16" fmla="*/ 11 w 18"/>
                    <a:gd name="T17" fmla="*/ 43 h 46"/>
                    <a:gd name="T18" fmla="*/ 11 w 18"/>
                    <a:gd name="T19" fmla="*/ 22 h 46"/>
                    <a:gd name="T20" fmla="*/ 12 w 18"/>
                    <a:gd name="T21" fmla="*/ 22 h 46"/>
                    <a:gd name="T22" fmla="*/ 12 w 18"/>
                    <a:gd name="T23" fmla="*/ 43 h 46"/>
                    <a:gd name="T24" fmla="*/ 15 w 18"/>
                    <a:gd name="T25" fmla="*/ 46 h 46"/>
                    <a:gd name="T26" fmla="*/ 18 w 18"/>
                    <a:gd name="T27" fmla="*/ 43 h 46"/>
                    <a:gd name="T28" fmla="*/ 18 w 18"/>
                    <a:gd name="T29" fmla="*/ 10 h 46"/>
                    <a:gd name="T30" fmla="*/ 6 w 18"/>
                    <a:gd name="T31" fmla="*/ 2 h 46"/>
                    <a:gd name="T32" fmla="*/ 3 w 18"/>
                    <a:gd name="T33" fmla="*/ 0 h 46"/>
                    <a:gd name="T34" fmla="*/ 0 w 18"/>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6">
                      <a:moveTo>
                        <a:pt x="0" y="5"/>
                      </a:moveTo>
                      <a:cubicBezTo>
                        <a:pt x="0" y="7"/>
                        <a:pt x="0" y="19"/>
                        <a:pt x="0" y="20"/>
                      </a:cubicBezTo>
                      <a:cubicBezTo>
                        <a:pt x="0" y="21"/>
                        <a:pt x="1" y="22"/>
                        <a:pt x="3" y="22"/>
                      </a:cubicBezTo>
                      <a:cubicBezTo>
                        <a:pt x="4" y="22"/>
                        <a:pt x="5" y="21"/>
                        <a:pt x="5" y="20"/>
                      </a:cubicBezTo>
                      <a:cubicBezTo>
                        <a:pt x="5" y="18"/>
                        <a:pt x="5" y="7"/>
                        <a:pt x="5" y="7"/>
                      </a:cubicBezTo>
                      <a:cubicBezTo>
                        <a:pt x="5" y="7"/>
                        <a:pt x="5" y="7"/>
                        <a:pt x="6" y="7"/>
                      </a:cubicBezTo>
                      <a:cubicBezTo>
                        <a:pt x="6" y="7"/>
                        <a:pt x="6" y="41"/>
                        <a:pt x="6" y="43"/>
                      </a:cubicBezTo>
                      <a:cubicBezTo>
                        <a:pt x="6" y="45"/>
                        <a:pt x="7" y="46"/>
                        <a:pt x="8" y="46"/>
                      </a:cubicBezTo>
                      <a:cubicBezTo>
                        <a:pt x="10" y="46"/>
                        <a:pt x="11" y="45"/>
                        <a:pt x="11" y="43"/>
                      </a:cubicBezTo>
                      <a:cubicBezTo>
                        <a:pt x="11" y="41"/>
                        <a:pt x="11" y="22"/>
                        <a:pt x="11" y="22"/>
                      </a:cubicBezTo>
                      <a:cubicBezTo>
                        <a:pt x="11" y="22"/>
                        <a:pt x="11" y="22"/>
                        <a:pt x="12" y="22"/>
                      </a:cubicBezTo>
                      <a:cubicBezTo>
                        <a:pt x="12" y="22"/>
                        <a:pt x="12" y="41"/>
                        <a:pt x="12" y="43"/>
                      </a:cubicBezTo>
                      <a:cubicBezTo>
                        <a:pt x="12" y="45"/>
                        <a:pt x="14" y="46"/>
                        <a:pt x="15" y="46"/>
                      </a:cubicBezTo>
                      <a:cubicBezTo>
                        <a:pt x="17" y="46"/>
                        <a:pt x="18" y="45"/>
                        <a:pt x="18" y="43"/>
                      </a:cubicBezTo>
                      <a:cubicBezTo>
                        <a:pt x="18" y="41"/>
                        <a:pt x="18" y="19"/>
                        <a:pt x="18" y="10"/>
                      </a:cubicBezTo>
                      <a:cubicBezTo>
                        <a:pt x="14" y="8"/>
                        <a:pt x="10" y="6"/>
                        <a:pt x="6" y="2"/>
                      </a:cubicBezTo>
                      <a:cubicBezTo>
                        <a:pt x="5" y="1"/>
                        <a:pt x="4" y="1"/>
                        <a:pt x="3" y="0"/>
                      </a:cubicBezTo>
                      <a:cubicBezTo>
                        <a:pt x="2"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5" name="Freeform 527"/>
                <p:cNvSpPr>
                  <a:spLocks/>
                </p:cNvSpPr>
                <p:nvPr/>
              </p:nvSpPr>
              <p:spPr bwMode="auto">
                <a:xfrm>
                  <a:off x="13324" y="1029"/>
                  <a:ext cx="9" cy="26"/>
                </a:xfrm>
                <a:custGeom>
                  <a:avLst/>
                  <a:gdLst>
                    <a:gd name="T0" fmla="*/ 0 w 4"/>
                    <a:gd name="T1" fmla="*/ 9 h 11"/>
                    <a:gd name="T2" fmla="*/ 2 w 4"/>
                    <a:gd name="T3" fmla="*/ 11 h 11"/>
                    <a:gd name="T4" fmla="*/ 4 w 4"/>
                    <a:gd name="T5" fmla="*/ 9 h 11"/>
                    <a:gd name="T6" fmla="*/ 4 w 4"/>
                    <a:gd name="T7" fmla="*/ 1 h 11"/>
                    <a:gd name="T8" fmla="*/ 0 w 4"/>
                    <a:gd name="T9" fmla="*/ 0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5"/>
                        <a:pt x="4" y="1"/>
                      </a:cubicBezTo>
                      <a:cubicBezTo>
                        <a:pt x="3" y="1"/>
                        <a:pt x="1" y="0"/>
                        <a:pt x="0" y="0"/>
                      </a:cubicBezTo>
                      <a:cubicBezTo>
                        <a:pt x="0" y="3"/>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6" name="Freeform 528"/>
                <p:cNvSpPr>
                  <a:spLocks/>
                </p:cNvSpPr>
                <p:nvPr/>
              </p:nvSpPr>
              <p:spPr bwMode="auto">
                <a:xfrm>
                  <a:off x="13341" y="1033"/>
                  <a:ext cx="11" cy="17"/>
                </a:xfrm>
                <a:custGeom>
                  <a:avLst/>
                  <a:gdLst>
                    <a:gd name="T0" fmla="*/ 1 w 5"/>
                    <a:gd name="T1" fmla="*/ 7 h 7"/>
                    <a:gd name="T2" fmla="*/ 4 w 5"/>
                    <a:gd name="T3" fmla="*/ 6 h 7"/>
                    <a:gd name="T4" fmla="*/ 5 w 5"/>
                    <a:gd name="T5" fmla="*/ 1 h 7"/>
                    <a:gd name="T6" fmla="*/ 1 w 5"/>
                    <a:gd name="T7" fmla="*/ 0 h 7"/>
                    <a:gd name="T8" fmla="*/ 0 w 5"/>
                    <a:gd name="T9" fmla="*/ 4 h 7"/>
                    <a:gd name="T10" fmla="*/ 1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1" y="7"/>
                      </a:moveTo>
                      <a:cubicBezTo>
                        <a:pt x="2" y="7"/>
                        <a:pt x="4" y="6"/>
                        <a:pt x="4" y="6"/>
                      </a:cubicBezTo>
                      <a:cubicBezTo>
                        <a:pt x="4" y="5"/>
                        <a:pt x="5" y="3"/>
                        <a:pt x="5" y="1"/>
                      </a:cubicBezTo>
                      <a:cubicBezTo>
                        <a:pt x="4" y="1"/>
                        <a:pt x="3" y="1"/>
                        <a:pt x="1" y="0"/>
                      </a:cubicBezTo>
                      <a:cubicBezTo>
                        <a:pt x="1" y="2"/>
                        <a:pt x="0" y="4"/>
                        <a:pt x="0" y="4"/>
                      </a:cubicBezTo>
                      <a:cubicBezTo>
                        <a:pt x="0" y="5"/>
                        <a:pt x="1"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7" name="Freeform 529"/>
                <p:cNvSpPr>
                  <a:spLocks/>
                </p:cNvSpPr>
                <p:nvPr/>
              </p:nvSpPr>
              <p:spPr bwMode="auto">
                <a:xfrm>
                  <a:off x="13393" y="1038"/>
                  <a:ext cx="11" cy="12"/>
                </a:xfrm>
                <a:custGeom>
                  <a:avLst/>
                  <a:gdLst>
                    <a:gd name="T0" fmla="*/ 1 w 5"/>
                    <a:gd name="T1" fmla="*/ 4 h 5"/>
                    <a:gd name="T2" fmla="*/ 4 w 5"/>
                    <a:gd name="T3" fmla="*/ 5 h 5"/>
                    <a:gd name="T4" fmla="*/ 5 w 5"/>
                    <a:gd name="T5" fmla="*/ 2 h 5"/>
                    <a:gd name="T6" fmla="*/ 4 w 5"/>
                    <a:gd name="T7" fmla="*/ 0 h 5"/>
                    <a:gd name="T8" fmla="*/ 0 w 5"/>
                    <a:gd name="T9" fmla="*/ 0 h 5"/>
                    <a:gd name="T10" fmla="*/ 1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1" y="4"/>
                      </a:moveTo>
                      <a:cubicBezTo>
                        <a:pt x="1" y="4"/>
                        <a:pt x="3" y="5"/>
                        <a:pt x="4" y="5"/>
                      </a:cubicBezTo>
                      <a:cubicBezTo>
                        <a:pt x="4" y="4"/>
                        <a:pt x="5" y="3"/>
                        <a:pt x="5" y="2"/>
                      </a:cubicBezTo>
                      <a:cubicBezTo>
                        <a:pt x="5" y="2"/>
                        <a:pt x="4" y="1"/>
                        <a:pt x="4" y="0"/>
                      </a:cubicBezTo>
                      <a:cubicBezTo>
                        <a:pt x="3" y="0"/>
                        <a:pt x="2" y="0"/>
                        <a:pt x="0" y="0"/>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8" name="Freeform 530"/>
                <p:cNvSpPr>
                  <a:spLocks/>
                </p:cNvSpPr>
                <p:nvPr/>
              </p:nvSpPr>
              <p:spPr bwMode="auto">
                <a:xfrm>
                  <a:off x="13608" y="1059"/>
                  <a:ext cx="38" cy="52"/>
                </a:xfrm>
                <a:custGeom>
                  <a:avLst/>
                  <a:gdLst>
                    <a:gd name="T0" fmla="*/ 6 w 16"/>
                    <a:gd name="T1" fmla="*/ 3 h 22"/>
                    <a:gd name="T2" fmla="*/ 6 w 16"/>
                    <a:gd name="T3" fmla="*/ 20 h 22"/>
                    <a:gd name="T4" fmla="*/ 9 w 16"/>
                    <a:gd name="T5" fmla="*/ 22 h 22"/>
                    <a:gd name="T6" fmla="*/ 11 w 16"/>
                    <a:gd name="T7" fmla="*/ 20 h 22"/>
                    <a:gd name="T8" fmla="*/ 11 w 16"/>
                    <a:gd name="T9" fmla="*/ 3 h 22"/>
                    <a:gd name="T10" fmla="*/ 12 w 16"/>
                    <a:gd name="T11" fmla="*/ 3 h 22"/>
                    <a:gd name="T12" fmla="*/ 12 w 16"/>
                    <a:gd name="T13" fmla="*/ 20 h 22"/>
                    <a:gd name="T14" fmla="*/ 14 w 16"/>
                    <a:gd name="T15" fmla="*/ 22 h 22"/>
                    <a:gd name="T16" fmla="*/ 16 w 16"/>
                    <a:gd name="T17" fmla="*/ 20 h 22"/>
                    <a:gd name="T18" fmla="*/ 16 w 16"/>
                    <a:gd name="T19" fmla="*/ 4 h 22"/>
                    <a:gd name="T20" fmla="*/ 1 w 16"/>
                    <a:gd name="T21" fmla="*/ 0 h 22"/>
                    <a:gd name="T22" fmla="*/ 0 w 16"/>
                    <a:gd name="T23" fmla="*/ 3 h 22"/>
                    <a:gd name="T24" fmla="*/ 6 w 16"/>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2">
                      <a:moveTo>
                        <a:pt x="6" y="3"/>
                      </a:moveTo>
                      <a:cubicBezTo>
                        <a:pt x="6" y="11"/>
                        <a:pt x="6" y="19"/>
                        <a:pt x="6" y="20"/>
                      </a:cubicBezTo>
                      <a:cubicBezTo>
                        <a:pt x="6" y="21"/>
                        <a:pt x="7" y="22"/>
                        <a:pt x="9" y="22"/>
                      </a:cubicBezTo>
                      <a:cubicBezTo>
                        <a:pt x="10" y="22"/>
                        <a:pt x="11" y="21"/>
                        <a:pt x="11" y="20"/>
                      </a:cubicBezTo>
                      <a:cubicBezTo>
                        <a:pt x="11" y="18"/>
                        <a:pt x="11" y="3"/>
                        <a:pt x="11" y="3"/>
                      </a:cubicBezTo>
                      <a:cubicBezTo>
                        <a:pt x="12" y="3"/>
                        <a:pt x="12" y="3"/>
                        <a:pt x="12" y="3"/>
                      </a:cubicBezTo>
                      <a:cubicBezTo>
                        <a:pt x="12" y="3"/>
                        <a:pt x="12" y="18"/>
                        <a:pt x="12" y="20"/>
                      </a:cubicBezTo>
                      <a:cubicBezTo>
                        <a:pt x="12" y="21"/>
                        <a:pt x="13" y="22"/>
                        <a:pt x="14" y="22"/>
                      </a:cubicBezTo>
                      <a:cubicBezTo>
                        <a:pt x="15" y="22"/>
                        <a:pt x="16" y="21"/>
                        <a:pt x="16" y="20"/>
                      </a:cubicBezTo>
                      <a:cubicBezTo>
                        <a:pt x="16" y="19"/>
                        <a:pt x="16" y="11"/>
                        <a:pt x="16" y="4"/>
                      </a:cubicBezTo>
                      <a:cubicBezTo>
                        <a:pt x="11" y="3"/>
                        <a:pt x="6" y="1"/>
                        <a:pt x="1" y="0"/>
                      </a:cubicBezTo>
                      <a:cubicBezTo>
                        <a:pt x="0" y="3"/>
                        <a:pt x="0" y="3"/>
                        <a:pt x="0"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19" name="Freeform 531"/>
                <p:cNvSpPr>
                  <a:spLocks/>
                </p:cNvSpPr>
                <p:nvPr/>
              </p:nvSpPr>
              <p:spPr bwMode="auto">
                <a:xfrm>
                  <a:off x="13589" y="105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0" name="Oval 532"/>
                <p:cNvSpPr>
                  <a:spLocks noChangeArrowheads="1"/>
                </p:cNvSpPr>
                <p:nvPr/>
              </p:nvSpPr>
              <p:spPr bwMode="auto">
                <a:xfrm>
                  <a:off x="1322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1" name="Oval 533"/>
                <p:cNvSpPr>
                  <a:spLocks noChangeArrowheads="1"/>
                </p:cNvSpPr>
                <p:nvPr/>
              </p:nvSpPr>
              <p:spPr bwMode="auto">
                <a:xfrm>
                  <a:off x="1316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2" name="Freeform 534"/>
                <p:cNvSpPr>
                  <a:spLocks/>
                </p:cNvSpPr>
                <p:nvPr/>
              </p:nvSpPr>
              <p:spPr bwMode="auto">
                <a:xfrm>
                  <a:off x="1321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3" name="Freeform 535"/>
                <p:cNvSpPr>
                  <a:spLocks/>
                </p:cNvSpPr>
                <p:nvPr/>
              </p:nvSpPr>
              <p:spPr bwMode="auto">
                <a:xfrm>
                  <a:off x="13412" y="1038"/>
                  <a:ext cx="9" cy="17"/>
                </a:xfrm>
                <a:custGeom>
                  <a:avLst/>
                  <a:gdLst>
                    <a:gd name="T0" fmla="*/ 2 w 4"/>
                    <a:gd name="T1" fmla="*/ 7 h 7"/>
                    <a:gd name="T2" fmla="*/ 4 w 4"/>
                    <a:gd name="T3" fmla="*/ 5 h 7"/>
                    <a:gd name="T4" fmla="*/ 4 w 4"/>
                    <a:gd name="T5" fmla="*/ 0 h 7"/>
                    <a:gd name="T6" fmla="*/ 0 w 4"/>
                    <a:gd name="T7" fmla="*/ 0 h 7"/>
                    <a:gd name="T8" fmla="*/ 0 w 4"/>
                    <a:gd name="T9" fmla="*/ 5 h 7"/>
                    <a:gd name="T10" fmla="*/ 2 w 4"/>
                    <a:gd name="T11" fmla="*/ 7 h 7"/>
                  </a:gdLst>
                  <a:ahLst/>
                  <a:cxnLst>
                    <a:cxn ang="0">
                      <a:pos x="T0" y="T1"/>
                    </a:cxn>
                    <a:cxn ang="0">
                      <a:pos x="T2" y="T3"/>
                    </a:cxn>
                    <a:cxn ang="0">
                      <a:pos x="T4" y="T5"/>
                    </a:cxn>
                    <a:cxn ang="0">
                      <a:pos x="T6" y="T7"/>
                    </a:cxn>
                    <a:cxn ang="0">
                      <a:pos x="T8" y="T9"/>
                    </a:cxn>
                    <a:cxn ang="0">
                      <a:pos x="T10" y="T11"/>
                    </a:cxn>
                  </a:cxnLst>
                  <a:rect l="0" t="0" r="r" b="b"/>
                  <a:pathLst>
                    <a:path w="4" h="7">
                      <a:moveTo>
                        <a:pt x="2" y="7"/>
                      </a:moveTo>
                      <a:cubicBezTo>
                        <a:pt x="3" y="7"/>
                        <a:pt x="4" y="6"/>
                        <a:pt x="4" y="5"/>
                      </a:cubicBezTo>
                      <a:cubicBezTo>
                        <a:pt x="4" y="4"/>
                        <a:pt x="4" y="2"/>
                        <a:pt x="4" y="0"/>
                      </a:cubicBezTo>
                      <a:cubicBezTo>
                        <a:pt x="3" y="0"/>
                        <a:pt x="1" y="0"/>
                        <a:pt x="0" y="0"/>
                      </a:cubicBezTo>
                      <a:cubicBezTo>
                        <a:pt x="0" y="2"/>
                        <a:pt x="0" y="4"/>
                        <a:pt x="0" y="5"/>
                      </a:cubicBezTo>
                      <a:cubicBezTo>
                        <a:pt x="0" y="6"/>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4" name="Freeform 536"/>
                <p:cNvSpPr>
                  <a:spLocks/>
                </p:cNvSpPr>
                <p:nvPr/>
              </p:nvSpPr>
              <p:spPr bwMode="auto">
                <a:xfrm>
                  <a:off x="13554" y="1045"/>
                  <a:ext cx="30" cy="66"/>
                </a:xfrm>
                <a:custGeom>
                  <a:avLst/>
                  <a:gdLst>
                    <a:gd name="T0" fmla="*/ 0 w 13"/>
                    <a:gd name="T1" fmla="*/ 25 h 28"/>
                    <a:gd name="T2" fmla="*/ 3 w 13"/>
                    <a:gd name="T3" fmla="*/ 28 h 28"/>
                    <a:gd name="T4" fmla="*/ 6 w 13"/>
                    <a:gd name="T5" fmla="*/ 25 h 28"/>
                    <a:gd name="T6" fmla="*/ 6 w 13"/>
                    <a:gd name="T7" fmla="*/ 4 h 28"/>
                    <a:gd name="T8" fmla="*/ 7 w 13"/>
                    <a:gd name="T9" fmla="*/ 4 h 28"/>
                    <a:gd name="T10" fmla="*/ 7 w 13"/>
                    <a:gd name="T11" fmla="*/ 25 h 28"/>
                    <a:gd name="T12" fmla="*/ 10 w 13"/>
                    <a:gd name="T13" fmla="*/ 28 h 28"/>
                    <a:gd name="T14" fmla="*/ 13 w 13"/>
                    <a:gd name="T15" fmla="*/ 25 h 28"/>
                    <a:gd name="T16" fmla="*/ 13 w 13"/>
                    <a:gd name="T17" fmla="*/ 3 h 28"/>
                    <a:gd name="T18" fmla="*/ 0 w 13"/>
                    <a:gd name="T19" fmla="*/ 0 h 28"/>
                    <a:gd name="T20" fmla="*/ 0 w 13"/>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8">
                      <a:moveTo>
                        <a:pt x="0" y="25"/>
                      </a:moveTo>
                      <a:cubicBezTo>
                        <a:pt x="0" y="27"/>
                        <a:pt x="2" y="28"/>
                        <a:pt x="3" y="28"/>
                      </a:cubicBezTo>
                      <a:cubicBezTo>
                        <a:pt x="5" y="28"/>
                        <a:pt x="6" y="27"/>
                        <a:pt x="6" y="25"/>
                      </a:cubicBezTo>
                      <a:cubicBezTo>
                        <a:pt x="6" y="23"/>
                        <a:pt x="6" y="4"/>
                        <a:pt x="6" y="4"/>
                      </a:cubicBezTo>
                      <a:cubicBezTo>
                        <a:pt x="6" y="4"/>
                        <a:pt x="6" y="4"/>
                        <a:pt x="7" y="4"/>
                      </a:cubicBezTo>
                      <a:cubicBezTo>
                        <a:pt x="7" y="4"/>
                        <a:pt x="7" y="23"/>
                        <a:pt x="7" y="25"/>
                      </a:cubicBezTo>
                      <a:cubicBezTo>
                        <a:pt x="7" y="27"/>
                        <a:pt x="8" y="28"/>
                        <a:pt x="10" y="28"/>
                      </a:cubicBezTo>
                      <a:cubicBezTo>
                        <a:pt x="11" y="28"/>
                        <a:pt x="13" y="27"/>
                        <a:pt x="13" y="25"/>
                      </a:cubicBezTo>
                      <a:cubicBezTo>
                        <a:pt x="13" y="24"/>
                        <a:pt x="13" y="13"/>
                        <a:pt x="13" y="3"/>
                      </a:cubicBezTo>
                      <a:cubicBezTo>
                        <a:pt x="9" y="2"/>
                        <a:pt x="5"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5" name="Freeform 537"/>
                <p:cNvSpPr>
                  <a:spLocks/>
                </p:cNvSpPr>
                <p:nvPr/>
              </p:nvSpPr>
              <p:spPr bwMode="auto">
                <a:xfrm>
                  <a:off x="13149" y="1000"/>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6" name="Freeform 538"/>
                <p:cNvSpPr>
                  <a:spLocks/>
                </p:cNvSpPr>
                <p:nvPr/>
              </p:nvSpPr>
              <p:spPr bwMode="auto">
                <a:xfrm>
                  <a:off x="13454" y="1036"/>
                  <a:ext cx="10" cy="19"/>
                </a:xfrm>
                <a:custGeom>
                  <a:avLst/>
                  <a:gdLst>
                    <a:gd name="T0" fmla="*/ 0 w 4"/>
                    <a:gd name="T1" fmla="*/ 6 h 8"/>
                    <a:gd name="T2" fmla="*/ 2 w 4"/>
                    <a:gd name="T3" fmla="*/ 8 h 8"/>
                    <a:gd name="T4" fmla="*/ 4 w 4"/>
                    <a:gd name="T5" fmla="*/ 6 h 8"/>
                    <a:gd name="T6" fmla="*/ 4 w 4"/>
                    <a:gd name="T7" fmla="*/ 0 h 8"/>
                    <a:gd name="T8" fmla="*/ 0 w 4"/>
                    <a:gd name="T9" fmla="*/ 0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4" y="8"/>
                        <a:pt x="4" y="7"/>
                        <a:pt x="4" y="6"/>
                      </a:cubicBezTo>
                      <a:cubicBezTo>
                        <a:pt x="4" y="5"/>
                        <a:pt x="4" y="3"/>
                        <a:pt x="4" y="0"/>
                      </a:cubicBezTo>
                      <a:cubicBezTo>
                        <a:pt x="3" y="0"/>
                        <a:pt x="2" y="0"/>
                        <a:pt x="0"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7" name="Freeform 539"/>
                <p:cNvSpPr>
                  <a:spLocks/>
                </p:cNvSpPr>
                <p:nvPr/>
              </p:nvSpPr>
              <p:spPr bwMode="auto">
                <a:xfrm>
                  <a:off x="13423" y="1036"/>
                  <a:ext cx="29" cy="75"/>
                </a:xfrm>
                <a:custGeom>
                  <a:avLst/>
                  <a:gdLst>
                    <a:gd name="T0" fmla="*/ 0 w 12"/>
                    <a:gd name="T1" fmla="*/ 29 h 32"/>
                    <a:gd name="T2" fmla="*/ 3 w 12"/>
                    <a:gd name="T3" fmla="*/ 32 h 32"/>
                    <a:gd name="T4" fmla="*/ 6 w 12"/>
                    <a:gd name="T5" fmla="*/ 29 h 32"/>
                    <a:gd name="T6" fmla="*/ 6 w 12"/>
                    <a:gd name="T7" fmla="*/ 8 h 32"/>
                    <a:gd name="T8" fmla="*/ 7 w 12"/>
                    <a:gd name="T9" fmla="*/ 8 h 32"/>
                    <a:gd name="T10" fmla="*/ 7 w 12"/>
                    <a:gd name="T11" fmla="*/ 29 h 32"/>
                    <a:gd name="T12" fmla="*/ 9 w 12"/>
                    <a:gd name="T13" fmla="*/ 32 h 32"/>
                    <a:gd name="T14" fmla="*/ 12 w 12"/>
                    <a:gd name="T15" fmla="*/ 29 h 32"/>
                    <a:gd name="T16" fmla="*/ 12 w 12"/>
                    <a:gd name="T17" fmla="*/ 0 h 32"/>
                    <a:gd name="T18" fmla="*/ 0 w 12"/>
                    <a:gd name="T19" fmla="*/ 1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1"/>
                        <a:pt x="1" y="32"/>
                        <a:pt x="3" y="32"/>
                      </a:cubicBezTo>
                      <a:cubicBezTo>
                        <a:pt x="4" y="32"/>
                        <a:pt x="6" y="31"/>
                        <a:pt x="6" y="29"/>
                      </a:cubicBezTo>
                      <a:cubicBezTo>
                        <a:pt x="6" y="27"/>
                        <a:pt x="6" y="8"/>
                        <a:pt x="6" y="8"/>
                      </a:cubicBezTo>
                      <a:cubicBezTo>
                        <a:pt x="6" y="8"/>
                        <a:pt x="6" y="8"/>
                        <a:pt x="7" y="8"/>
                      </a:cubicBezTo>
                      <a:cubicBezTo>
                        <a:pt x="7" y="8"/>
                        <a:pt x="7" y="27"/>
                        <a:pt x="7" y="29"/>
                      </a:cubicBezTo>
                      <a:cubicBezTo>
                        <a:pt x="7" y="31"/>
                        <a:pt x="8" y="32"/>
                        <a:pt x="9" y="32"/>
                      </a:cubicBezTo>
                      <a:cubicBezTo>
                        <a:pt x="11" y="32"/>
                        <a:pt x="12" y="31"/>
                        <a:pt x="12" y="29"/>
                      </a:cubicBezTo>
                      <a:cubicBezTo>
                        <a:pt x="12" y="27"/>
                        <a:pt x="12" y="10"/>
                        <a:pt x="12" y="0"/>
                      </a:cubicBezTo>
                      <a:cubicBezTo>
                        <a:pt x="8" y="0"/>
                        <a:pt x="4" y="1"/>
                        <a:pt x="0" y="1"/>
                      </a:cubicBezTo>
                      <a:cubicBezTo>
                        <a:pt x="0" y="11"/>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8" name="Freeform 540"/>
                <p:cNvSpPr>
                  <a:spLocks/>
                </p:cNvSpPr>
                <p:nvPr/>
              </p:nvSpPr>
              <p:spPr bwMode="auto">
                <a:xfrm>
                  <a:off x="13471" y="1036"/>
                  <a:ext cx="12" cy="14"/>
                </a:xfrm>
                <a:custGeom>
                  <a:avLst/>
                  <a:gdLst>
                    <a:gd name="T0" fmla="*/ 2 w 5"/>
                    <a:gd name="T1" fmla="*/ 6 h 6"/>
                    <a:gd name="T2" fmla="*/ 4 w 5"/>
                    <a:gd name="T3" fmla="*/ 5 h 6"/>
                    <a:gd name="T4" fmla="*/ 5 w 5"/>
                    <a:gd name="T5" fmla="*/ 0 h 6"/>
                    <a:gd name="T6" fmla="*/ 2 w 5"/>
                    <a:gd name="T7" fmla="*/ 0 h 6"/>
                    <a:gd name="T8" fmla="*/ 1 w 5"/>
                    <a:gd name="T9" fmla="*/ 3 h 6"/>
                    <a:gd name="T10" fmla="*/ 2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2" y="6"/>
                      </a:moveTo>
                      <a:cubicBezTo>
                        <a:pt x="3" y="6"/>
                        <a:pt x="4" y="5"/>
                        <a:pt x="4" y="5"/>
                      </a:cubicBezTo>
                      <a:cubicBezTo>
                        <a:pt x="4" y="4"/>
                        <a:pt x="5" y="2"/>
                        <a:pt x="5" y="0"/>
                      </a:cubicBezTo>
                      <a:cubicBezTo>
                        <a:pt x="4" y="0"/>
                        <a:pt x="3" y="0"/>
                        <a:pt x="2" y="0"/>
                      </a:cubicBezTo>
                      <a:cubicBezTo>
                        <a:pt x="1" y="2"/>
                        <a:pt x="1" y="3"/>
                        <a:pt x="1" y="3"/>
                      </a:cubicBezTo>
                      <a:cubicBezTo>
                        <a:pt x="0" y="4"/>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29" name="Freeform 541"/>
                <p:cNvSpPr>
                  <a:spLocks/>
                </p:cNvSpPr>
                <p:nvPr/>
              </p:nvSpPr>
              <p:spPr bwMode="auto">
                <a:xfrm>
                  <a:off x="13478" y="1036"/>
                  <a:ext cx="52" cy="75"/>
                </a:xfrm>
                <a:custGeom>
                  <a:avLst/>
                  <a:gdLst>
                    <a:gd name="T0" fmla="*/ 4 w 22"/>
                    <a:gd name="T1" fmla="*/ 0 h 32"/>
                    <a:gd name="T2" fmla="*/ 0 w 22"/>
                    <a:gd name="T3" fmla="*/ 13 h 32"/>
                    <a:gd name="T4" fmla="*/ 6 w 22"/>
                    <a:gd name="T5" fmla="*/ 13 h 32"/>
                    <a:gd name="T6" fmla="*/ 6 w 22"/>
                    <a:gd name="T7" fmla="*/ 30 h 32"/>
                    <a:gd name="T8" fmla="*/ 8 w 22"/>
                    <a:gd name="T9" fmla="*/ 32 h 32"/>
                    <a:gd name="T10" fmla="*/ 10 w 22"/>
                    <a:gd name="T11" fmla="*/ 30 h 32"/>
                    <a:gd name="T12" fmla="*/ 10 w 22"/>
                    <a:gd name="T13" fmla="*/ 13 h 32"/>
                    <a:gd name="T14" fmla="*/ 11 w 22"/>
                    <a:gd name="T15" fmla="*/ 13 h 32"/>
                    <a:gd name="T16" fmla="*/ 11 w 22"/>
                    <a:gd name="T17" fmla="*/ 30 h 32"/>
                    <a:gd name="T18" fmla="*/ 14 w 22"/>
                    <a:gd name="T19" fmla="*/ 32 h 32"/>
                    <a:gd name="T20" fmla="*/ 16 w 22"/>
                    <a:gd name="T21" fmla="*/ 30 h 32"/>
                    <a:gd name="T22" fmla="*/ 16 w 22"/>
                    <a:gd name="T23" fmla="*/ 13 h 32"/>
                    <a:gd name="T24" fmla="*/ 22 w 22"/>
                    <a:gd name="T25" fmla="*/ 13 h 32"/>
                    <a:gd name="T26" fmla="*/ 19 w 22"/>
                    <a:gd name="T27" fmla="*/ 2 h 32"/>
                    <a:gd name="T28" fmla="*/ 10 w 22"/>
                    <a:gd name="T29" fmla="*/ 0 h 32"/>
                    <a:gd name="T30" fmla="*/ 4 w 22"/>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2">
                      <a:moveTo>
                        <a:pt x="4" y="0"/>
                      </a:moveTo>
                      <a:cubicBezTo>
                        <a:pt x="0" y="13"/>
                        <a:pt x="0" y="13"/>
                        <a:pt x="0" y="13"/>
                      </a:cubicBezTo>
                      <a:cubicBezTo>
                        <a:pt x="6" y="13"/>
                        <a:pt x="6" y="13"/>
                        <a:pt x="6" y="13"/>
                      </a:cubicBezTo>
                      <a:cubicBezTo>
                        <a:pt x="6" y="21"/>
                        <a:pt x="6" y="29"/>
                        <a:pt x="6" y="30"/>
                      </a:cubicBezTo>
                      <a:cubicBezTo>
                        <a:pt x="6" y="31"/>
                        <a:pt x="7" y="32"/>
                        <a:pt x="8" y="32"/>
                      </a:cubicBezTo>
                      <a:cubicBezTo>
                        <a:pt x="9" y="32"/>
                        <a:pt x="10" y="31"/>
                        <a:pt x="10" y="30"/>
                      </a:cubicBezTo>
                      <a:cubicBezTo>
                        <a:pt x="10" y="28"/>
                        <a:pt x="10" y="13"/>
                        <a:pt x="10" y="13"/>
                      </a:cubicBezTo>
                      <a:cubicBezTo>
                        <a:pt x="11" y="13"/>
                        <a:pt x="11" y="13"/>
                        <a:pt x="11" y="13"/>
                      </a:cubicBezTo>
                      <a:cubicBezTo>
                        <a:pt x="11" y="13"/>
                        <a:pt x="11" y="28"/>
                        <a:pt x="11" y="30"/>
                      </a:cubicBezTo>
                      <a:cubicBezTo>
                        <a:pt x="11" y="31"/>
                        <a:pt x="12" y="32"/>
                        <a:pt x="14" y="32"/>
                      </a:cubicBezTo>
                      <a:cubicBezTo>
                        <a:pt x="15" y="32"/>
                        <a:pt x="16" y="31"/>
                        <a:pt x="16" y="30"/>
                      </a:cubicBezTo>
                      <a:cubicBezTo>
                        <a:pt x="16" y="29"/>
                        <a:pt x="16" y="21"/>
                        <a:pt x="16" y="13"/>
                      </a:cubicBezTo>
                      <a:cubicBezTo>
                        <a:pt x="22" y="13"/>
                        <a:pt x="22" y="13"/>
                        <a:pt x="22" y="13"/>
                      </a:cubicBezTo>
                      <a:cubicBezTo>
                        <a:pt x="21" y="8"/>
                        <a:pt x="20" y="4"/>
                        <a:pt x="19" y="2"/>
                      </a:cubicBezTo>
                      <a:cubicBezTo>
                        <a:pt x="16" y="1"/>
                        <a:pt x="13" y="1"/>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0" name="Freeform 542"/>
                <p:cNvSpPr>
                  <a:spLocks/>
                </p:cNvSpPr>
                <p:nvPr/>
              </p:nvSpPr>
              <p:spPr bwMode="auto">
                <a:xfrm>
                  <a:off x="13525" y="1040"/>
                  <a:ext cx="10" cy="10"/>
                </a:xfrm>
                <a:custGeom>
                  <a:avLst/>
                  <a:gdLst>
                    <a:gd name="T0" fmla="*/ 1 w 4"/>
                    <a:gd name="T1" fmla="*/ 3 h 4"/>
                    <a:gd name="T2" fmla="*/ 3 w 4"/>
                    <a:gd name="T3" fmla="*/ 4 h 4"/>
                    <a:gd name="T4" fmla="*/ 4 w 4"/>
                    <a:gd name="T5" fmla="*/ 1 h 4"/>
                    <a:gd name="T6" fmla="*/ 4 w 4"/>
                    <a:gd name="T7" fmla="*/ 0 h 4"/>
                    <a:gd name="T8" fmla="*/ 0 w 4"/>
                    <a:gd name="T9" fmla="*/ 0 h 4"/>
                    <a:gd name="T10" fmla="*/ 1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1" y="3"/>
                      </a:moveTo>
                      <a:cubicBezTo>
                        <a:pt x="1" y="3"/>
                        <a:pt x="2" y="4"/>
                        <a:pt x="3" y="4"/>
                      </a:cubicBezTo>
                      <a:cubicBezTo>
                        <a:pt x="4" y="3"/>
                        <a:pt x="4" y="2"/>
                        <a:pt x="4" y="1"/>
                      </a:cubicBezTo>
                      <a:cubicBezTo>
                        <a:pt x="4" y="1"/>
                        <a:pt x="4" y="1"/>
                        <a:pt x="4" y="0"/>
                      </a:cubicBezTo>
                      <a:cubicBezTo>
                        <a:pt x="2" y="0"/>
                        <a:pt x="1" y="0"/>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1" name="Freeform 543"/>
                <p:cNvSpPr>
                  <a:spLocks/>
                </p:cNvSpPr>
                <p:nvPr/>
              </p:nvSpPr>
              <p:spPr bwMode="auto">
                <a:xfrm>
                  <a:off x="13542" y="1043"/>
                  <a:ext cx="9" cy="12"/>
                </a:xfrm>
                <a:custGeom>
                  <a:avLst/>
                  <a:gdLst>
                    <a:gd name="T0" fmla="*/ 2 w 4"/>
                    <a:gd name="T1" fmla="*/ 5 h 5"/>
                    <a:gd name="T2" fmla="*/ 4 w 4"/>
                    <a:gd name="T3" fmla="*/ 3 h 5"/>
                    <a:gd name="T4" fmla="*/ 4 w 4"/>
                    <a:gd name="T5" fmla="*/ 1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3"/>
                        <a:pt x="4" y="2"/>
                        <a:pt x="4" y="1"/>
                      </a:cubicBezTo>
                      <a:cubicBezTo>
                        <a:pt x="3" y="0"/>
                        <a:pt x="2" y="0"/>
                        <a:pt x="0" y="0"/>
                      </a:cubicBezTo>
                      <a:cubicBezTo>
                        <a:pt x="0" y="1"/>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2" name="Freeform 544"/>
                <p:cNvSpPr>
                  <a:spLocks/>
                </p:cNvSpPr>
                <p:nvPr/>
              </p:nvSpPr>
              <p:spPr bwMode="auto">
                <a:xfrm>
                  <a:off x="13130" y="877"/>
                  <a:ext cx="9" cy="31"/>
                </a:xfrm>
                <a:custGeom>
                  <a:avLst/>
                  <a:gdLst>
                    <a:gd name="T0" fmla="*/ 0 w 4"/>
                    <a:gd name="T1" fmla="*/ 11 h 13"/>
                    <a:gd name="T2" fmla="*/ 2 w 4"/>
                    <a:gd name="T3" fmla="*/ 13 h 13"/>
                    <a:gd name="T4" fmla="*/ 4 w 4"/>
                    <a:gd name="T5" fmla="*/ 11 h 13"/>
                    <a:gd name="T6" fmla="*/ 4 w 4"/>
                    <a:gd name="T7" fmla="*/ 1 h 13"/>
                    <a:gd name="T8" fmla="*/ 0 w 4"/>
                    <a:gd name="T9" fmla="*/ 0 h 13"/>
                    <a:gd name="T10" fmla="*/ 0 w 4"/>
                    <a:gd name="T11" fmla="*/ 11 h 13"/>
                  </a:gdLst>
                  <a:ahLst/>
                  <a:cxnLst>
                    <a:cxn ang="0">
                      <a:pos x="T0" y="T1"/>
                    </a:cxn>
                    <a:cxn ang="0">
                      <a:pos x="T2" y="T3"/>
                    </a:cxn>
                    <a:cxn ang="0">
                      <a:pos x="T4" y="T5"/>
                    </a:cxn>
                    <a:cxn ang="0">
                      <a:pos x="T6" y="T7"/>
                    </a:cxn>
                    <a:cxn ang="0">
                      <a:pos x="T8" y="T9"/>
                    </a:cxn>
                    <a:cxn ang="0">
                      <a:pos x="T10" y="T11"/>
                    </a:cxn>
                  </a:cxnLst>
                  <a:rect l="0" t="0" r="r" b="b"/>
                  <a:pathLst>
                    <a:path w="4" h="13">
                      <a:moveTo>
                        <a:pt x="0" y="11"/>
                      </a:moveTo>
                      <a:cubicBezTo>
                        <a:pt x="0" y="12"/>
                        <a:pt x="1" y="13"/>
                        <a:pt x="2" y="13"/>
                      </a:cubicBezTo>
                      <a:cubicBezTo>
                        <a:pt x="3" y="13"/>
                        <a:pt x="4" y="12"/>
                        <a:pt x="4" y="11"/>
                      </a:cubicBezTo>
                      <a:cubicBezTo>
                        <a:pt x="4" y="10"/>
                        <a:pt x="4" y="5"/>
                        <a:pt x="4" y="1"/>
                      </a:cubicBezTo>
                      <a:cubicBezTo>
                        <a:pt x="3" y="0"/>
                        <a:pt x="1" y="0"/>
                        <a:pt x="0" y="0"/>
                      </a:cubicBezTo>
                      <a:cubicBezTo>
                        <a:pt x="0" y="3"/>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3" name="Freeform 545"/>
                <p:cNvSpPr>
                  <a:spLocks/>
                </p:cNvSpPr>
                <p:nvPr/>
              </p:nvSpPr>
              <p:spPr bwMode="auto">
                <a:xfrm>
                  <a:off x="13016" y="853"/>
                  <a:ext cx="64" cy="112"/>
                </a:xfrm>
                <a:custGeom>
                  <a:avLst/>
                  <a:gdLst>
                    <a:gd name="T0" fmla="*/ 1 w 27"/>
                    <a:gd name="T1" fmla="*/ 21 h 47"/>
                    <a:gd name="T2" fmla="*/ 4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4" name="Oval 546"/>
                <p:cNvSpPr>
                  <a:spLocks noChangeArrowheads="1"/>
                </p:cNvSpPr>
                <p:nvPr/>
              </p:nvSpPr>
              <p:spPr bwMode="auto">
                <a:xfrm>
                  <a:off x="1303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5" name="Freeform 547"/>
                <p:cNvSpPr>
                  <a:spLocks/>
                </p:cNvSpPr>
                <p:nvPr/>
              </p:nvSpPr>
              <p:spPr bwMode="auto">
                <a:xfrm>
                  <a:off x="13021" y="1000"/>
                  <a:ext cx="52" cy="111"/>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6" name="Oval 548"/>
                <p:cNvSpPr>
                  <a:spLocks noChangeArrowheads="1"/>
                </p:cNvSpPr>
                <p:nvPr/>
              </p:nvSpPr>
              <p:spPr bwMode="auto">
                <a:xfrm>
                  <a:off x="13038"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7" name="Freeform 549"/>
                <p:cNvSpPr>
                  <a:spLocks/>
                </p:cNvSpPr>
                <p:nvPr/>
              </p:nvSpPr>
              <p:spPr bwMode="auto">
                <a:xfrm>
                  <a:off x="13080"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8" name="Oval 550"/>
                <p:cNvSpPr>
                  <a:spLocks noChangeArrowheads="1"/>
                </p:cNvSpPr>
                <p:nvPr/>
              </p:nvSpPr>
              <p:spPr bwMode="auto">
                <a:xfrm>
                  <a:off x="12971"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39" name="Oval 551"/>
                <p:cNvSpPr>
                  <a:spLocks noChangeArrowheads="1"/>
                </p:cNvSpPr>
                <p:nvPr/>
              </p:nvSpPr>
              <p:spPr bwMode="auto">
                <a:xfrm>
                  <a:off x="13102"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0" name="Oval 552"/>
                <p:cNvSpPr>
                  <a:spLocks noChangeArrowheads="1"/>
                </p:cNvSpPr>
                <p:nvPr/>
              </p:nvSpPr>
              <p:spPr bwMode="auto">
                <a:xfrm>
                  <a:off x="12971" y="681"/>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1" name="Oval 553"/>
                <p:cNvSpPr>
                  <a:spLocks noChangeArrowheads="1"/>
                </p:cNvSpPr>
                <p:nvPr/>
              </p:nvSpPr>
              <p:spPr bwMode="auto">
                <a:xfrm>
                  <a:off x="12971"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2" name="Freeform 554"/>
                <p:cNvSpPr>
                  <a:spLocks/>
                </p:cNvSpPr>
                <p:nvPr/>
              </p:nvSpPr>
              <p:spPr bwMode="auto">
                <a:xfrm>
                  <a:off x="12950" y="707"/>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3" name="Freeform 555"/>
                <p:cNvSpPr>
                  <a:spLocks/>
                </p:cNvSpPr>
                <p:nvPr/>
              </p:nvSpPr>
              <p:spPr bwMode="auto">
                <a:xfrm>
                  <a:off x="12955" y="853"/>
                  <a:ext cx="54" cy="112"/>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4" name="Freeform 556"/>
                <p:cNvSpPr>
                  <a:spLocks/>
                </p:cNvSpPr>
                <p:nvPr/>
              </p:nvSpPr>
              <p:spPr bwMode="auto">
                <a:xfrm>
                  <a:off x="12664" y="837"/>
                  <a:ext cx="2" cy="7"/>
                </a:xfrm>
                <a:custGeom>
                  <a:avLst/>
                  <a:gdLst>
                    <a:gd name="T0" fmla="*/ 1 w 1"/>
                    <a:gd name="T1" fmla="*/ 0 h 3"/>
                    <a:gd name="T2" fmla="*/ 0 w 1"/>
                    <a:gd name="T3" fmla="*/ 3 h 3"/>
                    <a:gd name="T4" fmla="*/ 1 w 1"/>
                    <a:gd name="T5" fmla="*/ 1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1" y="2"/>
                        <a:pt x="0" y="3"/>
                      </a:cubicBezTo>
                      <a:cubicBezTo>
                        <a:pt x="1" y="3"/>
                        <a:pt x="1" y="2"/>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5" name="Freeform 557"/>
                <p:cNvSpPr>
                  <a:spLocks/>
                </p:cNvSpPr>
                <p:nvPr/>
              </p:nvSpPr>
              <p:spPr bwMode="auto">
                <a:xfrm>
                  <a:off x="12770" y="756"/>
                  <a:ext cx="14" cy="62"/>
                </a:xfrm>
                <a:custGeom>
                  <a:avLst/>
                  <a:gdLst>
                    <a:gd name="T0" fmla="*/ 0 w 6"/>
                    <a:gd name="T1" fmla="*/ 23 h 26"/>
                    <a:gd name="T2" fmla="*/ 3 w 6"/>
                    <a:gd name="T3" fmla="*/ 26 h 26"/>
                    <a:gd name="T4" fmla="*/ 6 w 6"/>
                    <a:gd name="T5" fmla="*/ 23 h 26"/>
                    <a:gd name="T6" fmla="*/ 6 w 6"/>
                    <a:gd name="T7" fmla="*/ 3 h 26"/>
                    <a:gd name="T8" fmla="*/ 0 w 6"/>
                    <a:gd name="T9" fmla="*/ 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4"/>
                        <a:pt x="2" y="26"/>
                        <a:pt x="3" y="26"/>
                      </a:cubicBezTo>
                      <a:cubicBezTo>
                        <a:pt x="5" y="26"/>
                        <a:pt x="6" y="24"/>
                        <a:pt x="6" y="23"/>
                      </a:cubicBezTo>
                      <a:cubicBezTo>
                        <a:pt x="6" y="21"/>
                        <a:pt x="6" y="8"/>
                        <a:pt x="6" y="3"/>
                      </a:cubicBezTo>
                      <a:cubicBezTo>
                        <a:pt x="4" y="3"/>
                        <a:pt x="2" y="1"/>
                        <a:pt x="0" y="0"/>
                      </a:cubicBezTo>
                      <a:cubicBezTo>
                        <a:pt x="0" y="10"/>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6" name="Freeform 558"/>
                <p:cNvSpPr>
                  <a:spLocks/>
                </p:cNvSpPr>
                <p:nvPr/>
              </p:nvSpPr>
              <p:spPr bwMode="auto">
                <a:xfrm>
                  <a:off x="12787" y="766"/>
                  <a:ext cx="14" cy="52"/>
                </a:xfrm>
                <a:custGeom>
                  <a:avLst/>
                  <a:gdLst>
                    <a:gd name="T0" fmla="*/ 0 w 6"/>
                    <a:gd name="T1" fmla="*/ 0 h 22"/>
                    <a:gd name="T2" fmla="*/ 0 w 6"/>
                    <a:gd name="T3" fmla="*/ 19 h 22"/>
                    <a:gd name="T4" fmla="*/ 3 w 6"/>
                    <a:gd name="T5" fmla="*/ 22 h 22"/>
                    <a:gd name="T6" fmla="*/ 6 w 6"/>
                    <a:gd name="T7" fmla="*/ 19 h 22"/>
                    <a:gd name="T8" fmla="*/ 6 w 6"/>
                    <a:gd name="T9" fmla="*/ 0 h 22"/>
                    <a:gd name="T10" fmla="*/ 0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0" y="0"/>
                      </a:moveTo>
                      <a:cubicBezTo>
                        <a:pt x="0" y="5"/>
                        <a:pt x="0" y="17"/>
                        <a:pt x="0" y="19"/>
                      </a:cubicBezTo>
                      <a:cubicBezTo>
                        <a:pt x="0" y="20"/>
                        <a:pt x="1" y="22"/>
                        <a:pt x="3" y="22"/>
                      </a:cubicBezTo>
                      <a:cubicBezTo>
                        <a:pt x="4" y="22"/>
                        <a:pt x="6" y="20"/>
                        <a:pt x="6" y="19"/>
                      </a:cubicBezTo>
                      <a:cubicBezTo>
                        <a:pt x="6" y="18"/>
                        <a:pt x="6" y="9"/>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7" name="Freeform 559"/>
                <p:cNvSpPr>
                  <a:spLocks/>
                </p:cNvSpPr>
                <p:nvPr/>
              </p:nvSpPr>
              <p:spPr bwMode="auto">
                <a:xfrm>
                  <a:off x="13021" y="707"/>
                  <a:ext cx="40" cy="111"/>
                </a:xfrm>
                <a:custGeom>
                  <a:avLst/>
                  <a:gdLst>
                    <a:gd name="T0" fmla="*/ 0 w 17"/>
                    <a:gd name="T1" fmla="*/ 6 h 47"/>
                    <a:gd name="T2" fmla="*/ 0 w 17"/>
                    <a:gd name="T3" fmla="*/ 20 h 47"/>
                    <a:gd name="T4" fmla="*/ 2 w 17"/>
                    <a:gd name="T5" fmla="*/ 23 h 47"/>
                    <a:gd name="T6" fmla="*/ 4 w 17"/>
                    <a:gd name="T7" fmla="*/ 20 h 47"/>
                    <a:gd name="T8" fmla="*/ 4 w 17"/>
                    <a:gd name="T9" fmla="*/ 7 h 47"/>
                    <a:gd name="T10" fmla="*/ 5 w 17"/>
                    <a:gd name="T11" fmla="*/ 7 h 47"/>
                    <a:gd name="T12" fmla="*/ 5 w 17"/>
                    <a:gd name="T13" fmla="*/ 44 h 47"/>
                    <a:gd name="T14" fmla="*/ 8 w 17"/>
                    <a:gd name="T15" fmla="*/ 47 h 47"/>
                    <a:gd name="T16" fmla="*/ 11 w 17"/>
                    <a:gd name="T17" fmla="*/ 44 h 47"/>
                    <a:gd name="T18" fmla="*/ 11 w 17"/>
                    <a:gd name="T19" fmla="*/ 23 h 47"/>
                    <a:gd name="T20" fmla="*/ 12 w 17"/>
                    <a:gd name="T21" fmla="*/ 23 h 47"/>
                    <a:gd name="T22" fmla="*/ 12 w 17"/>
                    <a:gd name="T23" fmla="*/ 44 h 47"/>
                    <a:gd name="T24" fmla="*/ 14 w 17"/>
                    <a:gd name="T25" fmla="*/ 47 h 47"/>
                    <a:gd name="T26" fmla="*/ 17 w 17"/>
                    <a:gd name="T27" fmla="*/ 44 h 47"/>
                    <a:gd name="T28" fmla="*/ 17 w 17"/>
                    <a:gd name="T29" fmla="*/ 12 h 47"/>
                    <a:gd name="T30" fmla="*/ 5 w 17"/>
                    <a:gd name="T31" fmla="*/ 0 h 47"/>
                    <a:gd name="T32" fmla="*/ 0 w 17"/>
                    <a:gd name="T33"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7">
                      <a:moveTo>
                        <a:pt x="0" y="6"/>
                      </a:move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7"/>
                        <a:pt x="8" y="47"/>
                      </a:cubicBezTo>
                      <a:cubicBezTo>
                        <a:pt x="9" y="47"/>
                        <a:pt x="11" y="45"/>
                        <a:pt x="11" y="44"/>
                      </a:cubicBezTo>
                      <a:cubicBezTo>
                        <a:pt x="11" y="41"/>
                        <a:pt x="11" y="23"/>
                        <a:pt x="11" y="23"/>
                      </a:cubicBezTo>
                      <a:cubicBezTo>
                        <a:pt x="11" y="23"/>
                        <a:pt x="11" y="23"/>
                        <a:pt x="12" y="23"/>
                      </a:cubicBezTo>
                      <a:cubicBezTo>
                        <a:pt x="12" y="23"/>
                        <a:pt x="12" y="41"/>
                        <a:pt x="12" y="44"/>
                      </a:cubicBezTo>
                      <a:cubicBezTo>
                        <a:pt x="12" y="45"/>
                        <a:pt x="13" y="47"/>
                        <a:pt x="14" y="47"/>
                      </a:cubicBezTo>
                      <a:cubicBezTo>
                        <a:pt x="16" y="47"/>
                        <a:pt x="17" y="45"/>
                        <a:pt x="17" y="44"/>
                      </a:cubicBezTo>
                      <a:cubicBezTo>
                        <a:pt x="17" y="42"/>
                        <a:pt x="17" y="22"/>
                        <a:pt x="17" y="12"/>
                      </a:cubicBezTo>
                      <a:cubicBezTo>
                        <a:pt x="15" y="9"/>
                        <a:pt x="11" y="5"/>
                        <a:pt x="5"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8" name="Freeform 560"/>
                <p:cNvSpPr>
                  <a:spLocks/>
                </p:cNvSpPr>
                <p:nvPr/>
              </p:nvSpPr>
              <p:spPr bwMode="auto">
                <a:xfrm>
                  <a:off x="12758" y="740"/>
                  <a:ext cx="10" cy="21"/>
                </a:xfrm>
                <a:custGeom>
                  <a:avLst/>
                  <a:gdLst>
                    <a:gd name="T0" fmla="*/ 2 w 4"/>
                    <a:gd name="T1" fmla="*/ 9 h 9"/>
                    <a:gd name="T2" fmla="*/ 4 w 4"/>
                    <a:gd name="T3" fmla="*/ 6 h 9"/>
                    <a:gd name="T4" fmla="*/ 4 w 4"/>
                    <a:gd name="T5" fmla="*/ 6 h 9"/>
                    <a:gd name="T6" fmla="*/ 0 w 4"/>
                    <a:gd name="T7" fmla="*/ 0 h 9"/>
                    <a:gd name="T8" fmla="*/ 0 w 4"/>
                    <a:gd name="T9" fmla="*/ 6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3" y="9"/>
                        <a:pt x="4" y="8"/>
                        <a:pt x="4" y="6"/>
                      </a:cubicBezTo>
                      <a:cubicBezTo>
                        <a:pt x="4" y="6"/>
                        <a:pt x="4" y="6"/>
                        <a:pt x="4" y="6"/>
                      </a:cubicBezTo>
                      <a:cubicBezTo>
                        <a:pt x="3" y="4"/>
                        <a:pt x="1" y="2"/>
                        <a:pt x="0" y="0"/>
                      </a:cubicBezTo>
                      <a:cubicBezTo>
                        <a:pt x="0" y="3"/>
                        <a:pt x="0" y="6"/>
                        <a:pt x="0" y="6"/>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49" name="Freeform 561"/>
                <p:cNvSpPr>
                  <a:spLocks/>
                </p:cNvSpPr>
                <p:nvPr/>
              </p:nvSpPr>
              <p:spPr bwMode="auto">
                <a:xfrm>
                  <a:off x="13087" y="856"/>
                  <a:ext cx="41" cy="109"/>
                </a:xfrm>
                <a:custGeom>
                  <a:avLst/>
                  <a:gdLst>
                    <a:gd name="T0" fmla="*/ 0 w 17"/>
                    <a:gd name="T1" fmla="*/ 5 h 46"/>
                    <a:gd name="T2" fmla="*/ 0 w 17"/>
                    <a:gd name="T3" fmla="*/ 20 h 46"/>
                    <a:gd name="T4" fmla="*/ 2 w 17"/>
                    <a:gd name="T5" fmla="*/ 22 h 46"/>
                    <a:gd name="T6" fmla="*/ 4 w 17"/>
                    <a:gd name="T7" fmla="*/ 20 h 46"/>
                    <a:gd name="T8" fmla="*/ 4 w 17"/>
                    <a:gd name="T9" fmla="*/ 7 h 46"/>
                    <a:gd name="T10" fmla="*/ 5 w 17"/>
                    <a:gd name="T11" fmla="*/ 7 h 46"/>
                    <a:gd name="T12" fmla="*/ 5 w 17"/>
                    <a:gd name="T13" fmla="*/ 43 h 46"/>
                    <a:gd name="T14" fmla="*/ 8 w 17"/>
                    <a:gd name="T15" fmla="*/ 46 h 46"/>
                    <a:gd name="T16" fmla="*/ 10 w 17"/>
                    <a:gd name="T17" fmla="*/ 43 h 46"/>
                    <a:gd name="T18" fmla="*/ 10 w 17"/>
                    <a:gd name="T19" fmla="*/ 22 h 46"/>
                    <a:gd name="T20" fmla="*/ 11 w 17"/>
                    <a:gd name="T21" fmla="*/ 22 h 46"/>
                    <a:gd name="T22" fmla="*/ 11 w 17"/>
                    <a:gd name="T23" fmla="*/ 43 h 46"/>
                    <a:gd name="T24" fmla="*/ 14 w 17"/>
                    <a:gd name="T25" fmla="*/ 46 h 46"/>
                    <a:gd name="T26" fmla="*/ 17 w 17"/>
                    <a:gd name="T27" fmla="*/ 43 h 46"/>
                    <a:gd name="T28" fmla="*/ 17 w 17"/>
                    <a:gd name="T29" fmla="*/ 8 h 46"/>
                    <a:gd name="T30" fmla="*/ 4 w 17"/>
                    <a:gd name="T31" fmla="*/ 0 h 46"/>
                    <a:gd name="T32" fmla="*/ 0 w 17"/>
                    <a:gd name="T33"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6">
                      <a:moveTo>
                        <a:pt x="0" y="5"/>
                      </a:moveTo>
                      <a:cubicBezTo>
                        <a:pt x="0" y="7"/>
                        <a:pt x="0" y="19"/>
                        <a:pt x="0" y="20"/>
                      </a:cubicBezTo>
                      <a:cubicBezTo>
                        <a:pt x="0" y="21"/>
                        <a:pt x="0" y="22"/>
                        <a:pt x="2" y="22"/>
                      </a:cubicBezTo>
                      <a:cubicBezTo>
                        <a:pt x="3" y="22"/>
                        <a:pt x="4" y="21"/>
                        <a:pt x="4" y="20"/>
                      </a:cubicBezTo>
                      <a:cubicBezTo>
                        <a:pt x="4" y="19"/>
                        <a:pt x="4" y="7"/>
                        <a:pt x="4" y="7"/>
                      </a:cubicBezTo>
                      <a:cubicBezTo>
                        <a:pt x="4" y="7"/>
                        <a:pt x="4" y="7"/>
                        <a:pt x="5" y="7"/>
                      </a:cubicBezTo>
                      <a:cubicBezTo>
                        <a:pt x="5" y="7"/>
                        <a:pt x="5" y="41"/>
                        <a:pt x="5" y="43"/>
                      </a:cubicBezTo>
                      <a:cubicBezTo>
                        <a:pt x="5" y="45"/>
                        <a:pt x="6" y="46"/>
                        <a:pt x="8" y="46"/>
                      </a:cubicBezTo>
                      <a:cubicBezTo>
                        <a:pt x="9" y="46"/>
                        <a:pt x="10" y="45"/>
                        <a:pt x="10" y="43"/>
                      </a:cubicBezTo>
                      <a:cubicBezTo>
                        <a:pt x="10" y="41"/>
                        <a:pt x="10" y="22"/>
                        <a:pt x="10" y="22"/>
                      </a:cubicBezTo>
                      <a:cubicBezTo>
                        <a:pt x="10" y="22"/>
                        <a:pt x="10" y="22"/>
                        <a:pt x="11" y="22"/>
                      </a:cubicBezTo>
                      <a:cubicBezTo>
                        <a:pt x="11" y="22"/>
                        <a:pt x="11" y="41"/>
                        <a:pt x="11" y="43"/>
                      </a:cubicBezTo>
                      <a:cubicBezTo>
                        <a:pt x="11" y="45"/>
                        <a:pt x="13" y="46"/>
                        <a:pt x="14" y="46"/>
                      </a:cubicBezTo>
                      <a:cubicBezTo>
                        <a:pt x="16" y="46"/>
                        <a:pt x="17" y="45"/>
                        <a:pt x="17" y="43"/>
                      </a:cubicBezTo>
                      <a:cubicBezTo>
                        <a:pt x="17" y="41"/>
                        <a:pt x="17" y="15"/>
                        <a:pt x="17" y="8"/>
                      </a:cubicBezTo>
                      <a:cubicBezTo>
                        <a:pt x="8" y="6"/>
                        <a:pt x="8" y="10"/>
                        <a:pt x="4"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0" name="Freeform 562"/>
                <p:cNvSpPr>
                  <a:spLocks/>
                </p:cNvSpPr>
                <p:nvPr/>
              </p:nvSpPr>
              <p:spPr bwMode="auto">
                <a:xfrm>
                  <a:off x="12687" y="721"/>
                  <a:ext cx="19" cy="35"/>
                </a:xfrm>
                <a:custGeom>
                  <a:avLst/>
                  <a:gdLst>
                    <a:gd name="T0" fmla="*/ 2 w 8"/>
                    <a:gd name="T1" fmla="*/ 14 h 15"/>
                    <a:gd name="T2" fmla="*/ 4 w 8"/>
                    <a:gd name="T3" fmla="*/ 13 h 15"/>
                    <a:gd name="T4" fmla="*/ 8 w 8"/>
                    <a:gd name="T5" fmla="*/ 0 h 15"/>
                    <a:gd name="T6" fmla="*/ 2 w 8"/>
                    <a:gd name="T7" fmla="*/ 6 h 15"/>
                    <a:gd name="T8" fmla="*/ 0 w 8"/>
                    <a:gd name="T9" fmla="*/ 12 h 15"/>
                    <a:gd name="T10" fmla="*/ 2 w 8"/>
                    <a:gd name="T11" fmla="*/ 14 h 15"/>
                  </a:gdLst>
                  <a:ahLst/>
                  <a:cxnLst>
                    <a:cxn ang="0">
                      <a:pos x="T0" y="T1"/>
                    </a:cxn>
                    <a:cxn ang="0">
                      <a:pos x="T2" y="T3"/>
                    </a:cxn>
                    <a:cxn ang="0">
                      <a:pos x="T4" y="T5"/>
                    </a:cxn>
                    <a:cxn ang="0">
                      <a:pos x="T6" y="T7"/>
                    </a:cxn>
                    <a:cxn ang="0">
                      <a:pos x="T8" y="T9"/>
                    </a:cxn>
                    <a:cxn ang="0">
                      <a:pos x="T10" y="T11"/>
                    </a:cxn>
                  </a:cxnLst>
                  <a:rect l="0" t="0" r="r" b="b"/>
                  <a:pathLst>
                    <a:path w="8" h="15">
                      <a:moveTo>
                        <a:pt x="2" y="14"/>
                      </a:moveTo>
                      <a:cubicBezTo>
                        <a:pt x="3" y="15"/>
                        <a:pt x="4" y="14"/>
                        <a:pt x="4" y="13"/>
                      </a:cubicBezTo>
                      <a:cubicBezTo>
                        <a:pt x="4" y="12"/>
                        <a:pt x="7" y="2"/>
                        <a:pt x="8" y="0"/>
                      </a:cubicBezTo>
                      <a:cubicBezTo>
                        <a:pt x="6" y="2"/>
                        <a:pt x="4" y="3"/>
                        <a:pt x="2" y="6"/>
                      </a:cubicBezTo>
                      <a:cubicBezTo>
                        <a:pt x="1" y="9"/>
                        <a:pt x="1" y="12"/>
                        <a:pt x="0" y="12"/>
                      </a:cubicBezTo>
                      <a:cubicBezTo>
                        <a:pt x="0" y="13"/>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1" name="Freeform 563"/>
                <p:cNvSpPr>
                  <a:spLocks/>
                </p:cNvSpPr>
                <p:nvPr/>
              </p:nvSpPr>
              <p:spPr bwMode="auto">
                <a:xfrm>
                  <a:off x="12694" y="711"/>
                  <a:ext cx="57" cy="107"/>
                </a:xfrm>
                <a:custGeom>
                  <a:avLst/>
                  <a:gdLst>
                    <a:gd name="T0" fmla="*/ 5 w 24"/>
                    <a:gd name="T1" fmla="*/ 4 h 45"/>
                    <a:gd name="T2" fmla="*/ 5 w 24"/>
                    <a:gd name="T3" fmla="*/ 4 h 45"/>
                    <a:gd name="T4" fmla="*/ 6 w 24"/>
                    <a:gd name="T5" fmla="*/ 4 h 45"/>
                    <a:gd name="T6" fmla="*/ 0 w 24"/>
                    <a:gd name="T7" fmla="*/ 26 h 45"/>
                    <a:gd name="T8" fmla="*/ 6 w 24"/>
                    <a:gd name="T9" fmla="*/ 26 h 45"/>
                    <a:gd name="T10" fmla="*/ 6 w 24"/>
                    <a:gd name="T11" fmla="*/ 42 h 45"/>
                    <a:gd name="T12" fmla="*/ 8 w 24"/>
                    <a:gd name="T13" fmla="*/ 45 h 45"/>
                    <a:gd name="T14" fmla="*/ 10 w 24"/>
                    <a:gd name="T15" fmla="*/ 42 h 45"/>
                    <a:gd name="T16" fmla="*/ 10 w 24"/>
                    <a:gd name="T17" fmla="*/ 26 h 45"/>
                    <a:gd name="T18" fmla="*/ 11 w 24"/>
                    <a:gd name="T19" fmla="*/ 26 h 45"/>
                    <a:gd name="T20" fmla="*/ 11 w 24"/>
                    <a:gd name="T21" fmla="*/ 42 h 45"/>
                    <a:gd name="T22" fmla="*/ 14 w 24"/>
                    <a:gd name="T23" fmla="*/ 45 h 45"/>
                    <a:gd name="T24" fmla="*/ 16 w 24"/>
                    <a:gd name="T25" fmla="*/ 42 h 45"/>
                    <a:gd name="T26" fmla="*/ 16 w 24"/>
                    <a:gd name="T27" fmla="*/ 26 h 45"/>
                    <a:gd name="T28" fmla="*/ 22 w 24"/>
                    <a:gd name="T29" fmla="*/ 26 h 45"/>
                    <a:gd name="T30" fmla="*/ 16 w 24"/>
                    <a:gd name="T31" fmla="*/ 4 h 45"/>
                    <a:gd name="T32" fmla="*/ 17 w 24"/>
                    <a:gd name="T33" fmla="*/ 4 h 45"/>
                    <a:gd name="T34" fmla="*/ 20 w 24"/>
                    <a:gd name="T35" fmla="*/ 17 h 45"/>
                    <a:gd name="T36" fmla="*/ 23 w 24"/>
                    <a:gd name="T37" fmla="*/ 18 h 45"/>
                    <a:gd name="T38" fmla="*/ 24 w 24"/>
                    <a:gd name="T39" fmla="*/ 16 h 45"/>
                    <a:gd name="T40" fmla="*/ 20 w 24"/>
                    <a:gd name="T41" fmla="*/ 3 h 45"/>
                    <a:gd name="T42" fmla="*/ 5 w 24"/>
                    <a:gd name="T4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5">
                      <a:moveTo>
                        <a:pt x="5" y="4"/>
                      </a:moveTo>
                      <a:cubicBezTo>
                        <a:pt x="5" y="4"/>
                        <a:pt x="5" y="4"/>
                        <a:pt x="5" y="4"/>
                      </a:cubicBezTo>
                      <a:cubicBezTo>
                        <a:pt x="6" y="4"/>
                        <a:pt x="6" y="4"/>
                        <a:pt x="6" y="4"/>
                      </a:cubicBezTo>
                      <a:cubicBezTo>
                        <a:pt x="0" y="26"/>
                        <a:pt x="0" y="26"/>
                        <a:pt x="0" y="26"/>
                      </a:cubicBezTo>
                      <a:cubicBezTo>
                        <a:pt x="6" y="26"/>
                        <a:pt x="6" y="26"/>
                        <a:pt x="6" y="26"/>
                      </a:cubicBezTo>
                      <a:cubicBezTo>
                        <a:pt x="6" y="34"/>
                        <a:pt x="6" y="41"/>
                        <a:pt x="6" y="42"/>
                      </a:cubicBezTo>
                      <a:cubicBezTo>
                        <a:pt x="6" y="44"/>
                        <a:pt x="7" y="45"/>
                        <a:pt x="8" y="45"/>
                      </a:cubicBezTo>
                      <a:cubicBezTo>
                        <a:pt x="9" y="45"/>
                        <a:pt x="10" y="44"/>
                        <a:pt x="10" y="42"/>
                      </a:cubicBezTo>
                      <a:cubicBezTo>
                        <a:pt x="10" y="41"/>
                        <a:pt x="10" y="26"/>
                        <a:pt x="10" y="26"/>
                      </a:cubicBezTo>
                      <a:cubicBezTo>
                        <a:pt x="11" y="26"/>
                        <a:pt x="11" y="26"/>
                        <a:pt x="11" y="26"/>
                      </a:cubicBezTo>
                      <a:cubicBezTo>
                        <a:pt x="11" y="26"/>
                        <a:pt x="11" y="41"/>
                        <a:pt x="11" y="42"/>
                      </a:cubicBezTo>
                      <a:cubicBezTo>
                        <a:pt x="11" y="44"/>
                        <a:pt x="12" y="45"/>
                        <a:pt x="14" y="45"/>
                      </a:cubicBezTo>
                      <a:cubicBezTo>
                        <a:pt x="15" y="45"/>
                        <a:pt x="16" y="44"/>
                        <a:pt x="16" y="42"/>
                      </a:cubicBezTo>
                      <a:cubicBezTo>
                        <a:pt x="16" y="41"/>
                        <a:pt x="16" y="34"/>
                        <a:pt x="16" y="26"/>
                      </a:cubicBezTo>
                      <a:cubicBezTo>
                        <a:pt x="22" y="26"/>
                        <a:pt x="22" y="26"/>
                        <a:pt x="22" y="26"/>
                      </a:cubicBezTo>
                      <a:cubicBezTo>
                        <a:pt x="16" y="4"/>
                        <a:pt x="16" y="4"/>
                        <a:pt x="16" y="4"/>
                      </a:cubicBezTo>
                      <a:cubicBezTo>
                        <a:pt x="17" y="4"/>
                        <a:pt x="17" y="4"/>
                        <a:pt x="17" y="4"/>
                      </a:cubicBezTo>
                      <a:cubicBezTo>
                        <a:pt x="17" y="4"/>
                        <a:pt x="20" y="16"/>
                        <a:pt x="20" y="17"/>
                      </a:cubicBezTo>
                      <a:cubicBezTo>
                        <a:pt x="21" y="18"/>
                        <a:pt x="22" y="19"/>
                        <a:pt x="23" y="18"/>
                      </a:cubicBezTo>
                      <a:cubicBezTo>
                        <a:pt x="24" y="18"/>
                        <a:pt x="24" y="17"/>
                        <a:pt x="24" y="16"/>
                      </a:cubicBezTo>
                      <a:cubicBezTo>
                        <a:pt x="24" y="16"/>
                        <a:pt x="22" y="9"/>
                        <a:pt x="20" y="3"/>
                      </a:cubicBezTo>
                      <a:cubicBezTo>
                        <a:pt x="17" y="0"/>
                        <a:pt x="13" y="0"/>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2" name="Freeform 564"/>
                <p:cNvSpPr>
                  <a:spLocks/>
                </p:cNvSpPr>
                <p:nvPr/>
              </p:nvSpPr>
              <p:spPr bwMode="auto">
                <a:xfrm>
                  <a:off x="12668" y="808"/>
                  <a:ext cx="0" cy="5"/>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3" name="Freeform 565"/>
                <p:cNvSpPr>
                  <a:spLocks/>
                </p:cNvSpPr>
                <p:nvPr/>
              </p:nvSpPr>
              <p:spPr bwMode="auto">
                <a:xfrm>
                  <a:off x="12950" y="100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0"/>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0"/>
                        <a:pt x="25" y="21"/>
                        <a:pt x="26" y="21"/>
                      </a:cubicBezTo>
                      <a:cubicBezTo>
                        <a:pt x="26" y="20"/>
                        <a:pt x="27" y="19"/>
                        <a:pt x="27" y="18"/>
                      </a:cubicBezTo>
                      <a:cubicBezTo>
                        <a:pt x="26" y="18"/>
                        <a:pt x="24" y="10"/>
                        <a:pt x="23" y="5"/>
                      </a:cubicBezTo>
                      <a:cubicBezTo>
                        <a:pt x="22" y="2"/>
                        <a:pt x="20" y="0"/>
                        <a:pt x="17" y="0"/>
                      </a:cubicBezTo>
                      <a:cubicBezTo>
                        <a:pt x="16" y="0"/>
                        <a:pt x="11" y="0"/>
                        <a:pt x="10" y="0"/>
                      </a:cubicBezTo>
                      <a:cubicBezTo>
                        <a:pt x="7" y="0"/>
                        <a:pt x="5" y="2"/>
                        <a:pt x="4" y="5"/>
                      </a:cubicBezTo>
                      <a:cubicBezTo>
                        <a:pt x="3"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4" name="Freeform 566"/>
                <p:cNvSpPr>
                  <a:spLocks/>
                </p:cNvSpPr>
                <p:nvPr/>
              </p:nvSpPr>
              <p:spPr bwMode="auto">
                <a:xfrm>
                  <a:off x="12623" y="853"/>
                  <a:ext cx="64" cy="112"/>
                </a:xfrm>
                <a:custGeom>
                  <a:avLst/>
                  <a:gdLst>
                    <a:gd name="T0" fmla="*/ 0 w 27"/>
                    <a:gd name="T1" fmla="*/ 19 h 47"/>
                    <a:gd name="T2" fmla="*/ 1 w 27"/>
                    <a:gd name="T3" fmla="*/ 21 h 47"/>
                    <a:gd name="T4" fmla="*/ 3 w 27"/>
                    <a:gd name="T5" fmla="*/ 20 h 47"/>
                    <a:gd name="T6" fmla="*/ 7 w 27"/>
                    <a:gd name="T7" fmla="*/ 7 h 47"/>
                    <a:gd name="T8" fmla="*/ 8 w 27"/>
                    <a:gd name="T9" fmla="*/ 7 h 47"/>
                    <a:gd name="T10" fmla="*/ 2 w 27"/>
                    <a:gd name="T11" fmla="*/ 28 h 47"/>
                    <a:gd name="T12" fmla="*/ 8 w 27"/>
                    <a:gd name="T13" fmla="*/ 28 h 47"/>
                    <a:gd name="T14" fmla="*/ 8 w 27"/>
                    <a:gd name="T15" fmla="*/ 45 h 47"/>
                    <a:gd name="T16" fmla="*/ 10 w 27"/>
                    <a:gd name="T17" fmla="*/ 47 h 47"/>
                    <a:gd name="T18" fmla="*/ 13 w 27"/>
                    <a:gd name="T19" fmla="*/ 45 h 47"/>
                    <a:gd name="T20" fmla="*/ 13 w 27"/>
                    <a:gd name="T21" fmla="*/ 28 h 47"/>
                    <a:gd name="T22" fmla="*/ 14 w 27"/>
                    <a:gd name="T23" fmla="*/ 28 h 47"/>
                    <a:gd name="T24" fmla="*/ 14 w 27"/>
                    <a:gd name="T25" fmla="*/ 45 h 47"/>
                    <a:gd name="T26" fmla="*/ 16 w 27"/>
                    <a:gd name="T27" fmla="*/ 47 h 47"/>
                    <a:gd name="T28" fmla="*/ 18 w 27"/>
                    <a:gd name="T29" fmla="*/ 45 h 47"/>
                    <a:gd name="T30" fmla="*/ 18 w 27"/>
                    <a:gd name="T31" fmla="*/ 28 h 47"/>
                    <a:gd name="T32" fmla="*/ 24 w 27"/>
                    <a:gd name="T33" fmla="*/ 28 h 47"/>
                    <a:gd name="T34" fmla="*/ 18 w 27"/>
                    <a:gd name="T35" fmla="*/ 7 h 47"/>
                    <a:gd name="T36" fmla="*/ 19 w 27"/>
                    <a:gd name="T37" fmla="*/ 7 h 47"/>
                    <a:gd name="T38" fmla="*/ 23 w 27"/>
                    <a:gd name="T39" fmla="*/ 20 h 47"/>
                    <a:gd name="T40" fmla="*/ 25 w 27"/>
                    <a:gd name="T41" fmla="*/ 21 h 47"/>
                    <a:gd name="T42" fmla="*/ 26 w 27"/>
                    <a:gd name="T43" fmla="*/ 19 h 47"/>
                    <a:gd name="T44" fmla="*/ 22 w 27"/>
                    <a:gd name="T45" fmla="*/ 5 h 47"/>
                    <a:gd name="T46" fmla="*/ 17 w 27"/>
                    <a:gd name="T47" fmla="*/ 0 h 47"/>
                    <a:gd name="T48" fmla="*/ 17 w 27"/>
                    <a:gd name="T49" fmla="*/ 9 h 47"/>
                    <a:gd name="T50" fmla="*/ 10 w 27"/>
                    <a:gd name="T51" fmla="*/ 3 h 47"/>
                    <a:gd name="T52" fmla="*/ 5 w 27"/>
                    <a:gd name="T53" fmla="*/ 3 h 47"/>
                    <a:gd name="T54" fmla="*/ 4 w 27"/>
                    <a:gd name="T55" fmla="*/ 5 h 47"/>
                    <a:gd name="T56" fmla="*/ 0 w 27"/>
                    <a:gd name="T5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47">
                      <a:moveTo>
                        <a:pt x="0" y="19"/>
                      </a:move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1"/>
                        <a:pt x="17" y="0"/>
                      </a:cubicBezTo>
                      <a:cubicBezTo>
                        <a:pt x="17" y="4"/>
                        <a:pt x="17" y="7"/>
                        <a:pt x="17" y="9"/>
                      </a:cubicBezTo>
                      <a:cubicBezTo>
                        <a:pt x="10" y="3"/>
                        <a:pt x="10" y="3"/>
                        <a:pt x="10" y="3"/>
                      </a:cubicBezTo>
                      <a:cubicBezTo>
                        <a:pt x="8" y="3"/>
                        <a:pt x="6" y="3"/>
                        <a:pt x="5" y="3"/>
                      </a:cubicBezTo>
                      <a:cubicBezTo>
                        <a:pt x="4" y="4"/>
                        <a:pt x="4" y="4"/>
                        <a:pt x="4" y="5"/>
                      </a:cubicBezTo>
                      <a:cubicBezTo>
                        <a:pt x="2" y="11"/>
                        <a:pt x="0" y="18"/>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5" name="Freeform 567"/>
                <p:cNvSpPr>
                  <a:spLocks/>
                </p:cNvSpPr>
                <p:nvPr/>
              </p:nvSpPr>
              <p:spPr bwMode="auto">
                <a:xfrm>
                  <a:off x="13064" y="740"/>
                  <a:ext cx="9" cy="21"/>
                </a:xfrm>
                <a:custGeom>
                  <a:avLst/>
                  <a:gdLst>
                    <a:gd name="T0" fmla="*/ 0 w 4"/>
                    <a:gd name="T1" fmla="*/ 0 h 9"/>
                    <a:gd name="T2" fmla="*/ 0 w 4"/>
                    <a:gd name="T3" fmla="*/ 6 h 9"/>
                    <a:gd name="T4" fmla="*/ 2 w 4"/>
                    <a:gd name="T5" fmla="*/ 9 h 9"/>
                    <a:gd name="T6" fmla="*/ 4 w 4"/>
                    <a:gd name="T7" fmla="*/ 7 h 9"/>
                    <a:gd name="T8" fmla="*/ 0 w 4"/>
                    <a:gd name="T9" fmla="*/ 0 h 9"/>
                    <a:gd name="T10" fmla="*/ 0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0" y="0"/>
                      </a:moveTo>
                      <a:cubicBezTo>
                        <a:pt x="0" y="3"/>
                        <a:pt x="0" y="6"/>
                        <a:pt x="0" y="6"/>
                      </a:cubicBezTo>
                      <a:cubicBezTo>
                        <a:pt x="0" y="8"/>
                        <a:pt x="1" y="9"/>
                        <a:pt x="2" y="9"/>
                      </a:cubicBezTo>
                      <a:cubicBezTo>
                        <a:pt x="3" y="9"/>
                        <a:pt x="4" y="8"/>
                        <a:pt x="4" y="7"/>
                      </a:cubicBezTo>
                      <a:cubicBezTo>
                        <a:pt x="3" y="5"/>
                        <a:pt x="2"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6" name="Oval 568"/>
                <p:cNvSpPr>
                  <a:spLocks noChangeArrowheads="1"/>
                </p:cNvSpPr>
                <p:nvPr/>
              </p:nvSpPr>
              <p:spPr bwMode="auto">
                <a:xfrm>
                  <a:off x="1277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7" name="Oval 569"/>
                <p:cNvSpPr>
                  <a:spLocks noChangeArrowheads="1"/>
                </p:cNvSpPr>
                <p:nvPr/>
              </p:nvSpPr>
              <p:spPr bwMode="auto">
                <a:xfrm>
                  <a:off x="12709"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8" name="Freeform 570"/>
                <p:cNvSpPr>
                  <a:spLocks/>
                </p:cNvSpPr>
                <p:nvPr/>
              </p:nvSpPr>
              <p:spPr bwMode="auto">
                <a:xfrm>
                  <a:off x="12692" y="853"/>
                  <a:ext cx="55" cy="112"/>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7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59" name="Freeform 571"/>
                <p:cNvSpPr>
                  <a:spLocks/>
                </p:cNvSpPr>
                <p:nvPr/>
              </p:nvSpPr>
              <p:spPr bwMode="auto">
                <a:xfrm>
                  <a:off x="12754" y="853"/>
                  <a:ext cx="64"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0" name="Freeform 572"/>
                <p:cNvSpPr>
                  <a:spLocks/>
                </p:cNvSpPr>
                <p:nvPr/>
              </p:nvSpPr>
              <p:spPr bwMode="auto">
                <a:xfrm>
                  <a:off x="12758" y="1000"/>
                  <a:ext cx="55"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1" name="Freeform 573"/>
                <p:cNvSpPr>
                  <a:spLocks/>
                </p:cNvSpPr>
                <p:nvPr/>
              </p:nvSpPr>
              <p:spPr bwMode="auto">
                <a:xfrm>
                  <a:off x="12687"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2" name="Oval 574"/>
                <p:cNvSpPr>
                  <a:spLocks noChangeArrowheads="1"/>
                </p:cNvSpPr>
                <p:nvPr/>
              </p:nvSpPr>
              <p:spPr bwMode="auto">
                <a:xfrm>
                  <a:off x="12642"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3" name="Freeform 575"/>
                <p:cNvSpPr>
                  <a:spLocks/>
                </p:cNvSpPr>
                <p:nvPr/>
              </p:nvSpPr>
              <p:spPr bwMode="auto">
                <a:xfrm>
                  <a:off x="12628"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4" name="Freeform 576"/>
                <p:cNvSpPr>
                  <a:spLocks/>
                </p:cNvSpPr>
                <p:nvPr/>
              </p:nvSpPr>
              <p:spPr bwMode="auto">
                <a:xfrm>
                  <a:off x="1282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5" name="Oval 577"/>
                <p:cNvSpPr>
                  <a:spLocks noChangeArrowheads="1"/>
                </p:cNvSpPr>
                <p:nvPr/>
              </p:nvSpPr>
              <p:spPr bwMode="auto">
                <a:xfrm>
                  <a:off x="127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6" name="Freeform 578"/>
                <p:cNvSpPr>
                  <a:spLocks/>
                </p:cNvSpPr>
                <p:nvPr/>
              </p:nvSpPr>
              <p:spPr bwMode="auto">
                <a:xfrm>
                  <a:off x="12884"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7" name="Freeform 579"/>
                <p:cNvSpPr>
                  <a:spLocks/>
                </p:cNvSpPr>
                <p:nvPr/>
              </p:nvSpPr>
              <p:spPr bwMode="auto">
                <a:xfrm>
                  <a:off x="12889" y="1000"/>
                  <a:ext cx="54" cy="111"/>
                </a:xfrm>
                <a:custGeom>
                  <a:avLst/>
                  <a:gdLst>
                    <a:gd name="T0" fmla="*/ 0 w 23"/>
                    <a:gd name="T1" fmla="*/ 6 h 47"/>
                    <a:gd name="T2" fmla="*/ 0 w 23"/>
                    <a:gd name="T3" fmla="*/ 21 h 47"/>
                    <a:gd name="T4" fmla="*/ 3 w 23"/>
                    <a:gd name="T5" fmla="*/ 23 h 47"/>
                    <a:gd name="T6" fmla="*/ 5 w 23"/>
                    <a:gd name="T7" fmla="*/ 21 h 47"/>
                    <a:gd name="T8" fmla="*/ 5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7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3" y="23"/>
                      </a:cubicBezTo>
                      <a:cubicBezTo>
                        <a:pt x="4" y="23"/>
                        <a:pt x="5" y="22"/>
                        <a:pt x="5" y="21"/>
                      </a:cubicBezTo>
                      <a:cubicBezTo>
                        <a:pt x="5" y="19"/>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8" name="Oval 580"/>
                <p:cNvSpPr>
                  <a:spLocks noChangeArrowheads="1"/>
                </p:cNvSpPr>
                <p:nvPr/>
              </p:nvSpPr>
              <p:spPr bwMode="auto">
                <a:xfrm>
                  <a:off x="12905"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69" name="Oval 581"/>
                <p:cNvSpPr>
                  <a:spLocks noChangeArrowheads="1"/>
                </p:cNvSpPr>
                <p:nvPr/>
              </p:nvSpPr>
              <p:spPr bwMode="auto">
                <a:xfrm>
                  <a:off x="1283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0" name="Freeform 582"/>
                <p:cNvSpPr>
                  <a:spLocks/>
                </p:cNvSpPr>
                <p:nvPr/>
              </p:nvSpPr>
              <p:spPr bwMode="auto">
                <a:xfrm>
                  <a:off x="12889" y="707"/>
                  <a:ext cx="54" cy="111"/>
                </a:xfrm>
                <a:custGeom>
                  <a:avLst/>
                  <a:gdLst>
                    <a:gd name="T0" fmla="*/ 3 w 23"/>
                    <a:gd name="T1" fmla="*/ 23 h 47"/>
                    <a:gd name="T2" fmla="*/ 5 w 23"/>
                    <a:gd name="T3" fmla="*/ 20 h 47"/>
                    <a:gd name="T4" fmla="*/ 5 w 23"/>
                    <a:gd name="T5" fmla="*/ 7 h 47"/>
                    <a:gd name="T6" fmla="*/ 6 w 23"/>
                    <a:gd name="T7" fmla="*/ 7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7 h 47"/>
                    <a:gd name="T26" fmla="*/ 19 w 23"/>
                    <a:gd name="T27" fmla="*/ 7 h 47"/>
                    <a:gd name="T28" fmla="*/ 19 w 23"/>
                    <a:gd name="T29" fmla="*/ 20 h 47"/>
                    <a:gd name="T30" fmla="*/ 21 w 23"/>
                    <a:gd name="T31" fmla="*/ 23 h 47"/>
                    <a:gd name="T32" fmla="*/ 23 w 23"/>
                    <a:gd name="T33" fmla="*/ 20 h 47"/>
                    <a:gd name="T34" fmla="*/ 23 w 23"/>
                    <a:gd name="T35" fmla="*/ 6 h 47"/>
                    <a:gd name="T36" fmla="*/ 17 w 23"/>
                    <a:gd name="T37" fmla="*/ 0 h 47"/>
                    <a:gd name="T38" fmla="*/ 7 w 23"/>
                    <a:gd name="T39" fmla="*/ 0 h 47"/>
                    <a:gd name="T40" fmla="*/ 0 w 23"/>
                    <a:gd name="T41" fmla="*/ 6 h 47"/>
                    <a:gd name="T42" fmla="*/ 0 w 23"/>
                    <a:gd name="T43" fmla="*/ 20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0"/>
                      </a:cubicBezTo>
                      <a:cubicBezTo>
                        <a:pt x="5" y="19"/>
                        <a:pt x="5" y="7"/>
                        <a:pt x="5" y="7"/>
                      </a:cubicBezTo>
                      <a:cubicBezTo>
                        <a:pt x="5" y="7"/>
                        <a:pt x="5" y="7"/>
                        <a:pt x="6" y="7"/>
                      </a:cubicBezTo>
                      <a:cubicBezTo>
                        <a:pt x="6" y="7"/>
                        <a:pt x="6" y="41"/>
                        <a:pt x="6" y="44"/>
                      </a:cubicBezTo>
                      <a:cubicBezTo>
                        <a:pt x="6" y="45"/>
                        <a:pt x="7" y="47"/>
                        <a:pt x="8" y="47"/>
                      </a:cubicBezTo>
                      <a:cubicBezTo>
                        <a:pt x="10" y="47"/>
                        <a:pt x="11" y="45"/>
                        <a:pt x="11" y="44"/>
                      </a:cubicBezTo>
                      <a:cubicBezTo>
                        <a:pt x="11" y="41"/>
                        <a:pt x="11" y="23"/>
                        <a:pt x="11" y="23"/>
                      </a:cubicBezTo>
                      <a:cubicBezTo>
                        <a:pt x="11" y="23"/>
                        <a:pt x="11" y="23"/>
                        <a:pt x="12" y="23"/>
                      </a:cubicBezTo>
                      <a:cubicBezTo>
                        <a:pt x="12" y="23"/>
                        <a:pt x="12" y="41"/>
                        <a:pt x="12" y="44"/>
                      </a:cubicBezTo>
                      <a:cubicBezTo>
                        <a:pt x="12" y="45"/>
                        <a:pt x="14" y="47"/>
                        <a:pt x="15" y="47"/>
                      </a:cubicBezTo>
                      <a:cubicBezTo>
                        <a:pt x="17" y="47"/>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7" y="0"/>
                      </a:cubicBezTo>
                      <a:cubicBezTo>
                        <a:pt x="3" y="0"/>
                        <a:pt x="0" y="3"/>
                        <a:pt x="0" y="6"/>
                      </a:cubicBezTo>
                      <a:cubicBezTo>
                        <a:pt x="0" y="7"/>
                        <a:pt x="0" y="19"/>
                        <a:pt x="0" y="20"/>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1" name="Oval 583"/>
                <p:cNvSpPr>
                  <a:spLocks noChangeArrowheads="1"/>
                </p:cNvSpPr>
                <p:nvPr/>
              </p:nvSpPr>
              <p:spPr bwMode="auto">
                <a:xfrm>
                  <a:off x="12905"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2" name="Oval 584"/>
                <p:cNvSpPr>
                  <a:spLocks noChangeArrowheads="1"/>
                </p:cNvSpPr>
                <p:nvPr/>
              </p:nvSpPr>
              <p:spPr bwMode="auto">
                <a:xfrm>
                  <a:off x="1290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3" name="Oval 585"/>
                <p:cNvSpPr>
                  <a:spLocks noChangeArrowheads="1"/>
                </p:cNvSpPr>
                <p:nvPr/>
              </p:nvSpPr>
              <p:spPr bwMode="auto">
                <a:xfrm>
                  <a:off x="1283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4" name="Freeform 586"/>
                <p:cNvSpPr>
                  <a:spLocks/>
                </p:cNvSpPr>
                <p:nvPr/>
              </p:nvSpPr>
              <p:spPr bwMode="auto">
                <a:xfrm>
                  <a:off x="12825" y="853"/>
                  <a:ext cx="52" cy="112"/>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5" name="Oval 587"/>
                <p:cNvSpPr>
                  <a:spLocks noChangeArrowheads="1"/>
                </p:cNvSpPr>
                <p:nvPr/>
              </p:nvSpPr>
              <p:spPr bwMode="auto">
                <a:xfrm>
                  <a:off x="1283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6" name="Freeform 588"/>
                <p:cNvSpPr>
                  <a:spLocks/>
                </p:cNvSpPr>
                <p:nvPr/>
              </p:nvSpPr>
              <p:spPr bwMode="auto">
                <a:xfrm>
                  <a:off x="12820"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7" name="Oval 589"/>
                <p:cNvSpPr>
                  <a:spLocks noChangeArrowheads="1"/>
                </p:cNvSpPr>
                <p:nvPr/>
              </p:nvSpPr>
              <p:spPr bwMode="auto">
                <a:xfrm>
                  <a:off x="12775"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8" name="Oval 590"/>
                <p:cNvSpPr>
                  <a:spLocks noChangeArrowheads="1"/>
                </p:cNvSpPr>
                <p:nvPr/>
              </p:nvSpPr>
              <p:spPr bwMode="auto">
                <a:xfrm>
                  <a:off x="12581"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79" name="Freeform 591"/>
                <p:cNvSpPr>
                  <a:spLocks/>
                </p:cNvSpPr>
                <p:nvPr/>
              </p:nvSpPr>
              <p:spPr bwMode="auto">
                <a:xfrm>
                  <a:off x="12564" y="1000"/>
                  <a:ext cx="59" cy="111"/>
                </a:xfrm>
                <a:custGeom>
                  <a:avLst/>
                  <a:gdLst>
                    <a:gd name="T0" fmla="*/ 7 w 25"/>
                    <a:gd name="T1" fmla="*/ 7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7 w 25"/>
                    <a:gd name="T21" fmla="*/ 45 h 47"/>
                    <a:gd name="T22" fmla="*/ 17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5 w 25"/>
                    <a:gd name="T35" fmla="*/ 18 h 47"/>
                    <a:gd name="T36" fmla="*/ 21 w 25"/>
                    <a:gd name="T37" fmla="*/ 5 h 47"/>
                    <a:gd name="T38" fmla="*/ 15 w 25"/>
                    <a:gd name="T39" fmla="*/ 0 h 47"/>
                    <a:gd name="T40" fmla="*/ 8 w 25"/>
                    <a:gd name="T41" fmla="*/ 0 h 47"/>
                    <a:gd name="T42" fmla="*/ 6 w 25"/>
                    <a:gd name="T43" fmla="*/ 1 h 47"/>
                    <a:gd name="T44" fmla="*/ 5 w 25"/>
                    <a:gd name="T45" fmla="*/ 8 h 47"/>
                    <a:gd name="T46" fmla="*/ 6 w 25"/>
                    <a:gd name="T47" fmla="*/ 7 h 47"/>
                    <a:gd name="T48" fmla="*/ 7 w 25"/>
                    <a:gd name="T4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7">
                      <a:moveTo>
                        <a:pt x="7" y="7"/>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6" y="47"/>
                        <a:pt x="17" y="46"/>
                        <a:pt x="17" y="45"/>
                      </a:cubicBezTo>
                      <a:cubicBezTo>
                        <a:pt x="17" y="44"/>
                        <a:pt x="17" y="36"/>
                        <a:pt x="17"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5" y="20"/>
                        <a:pt x="25" y="19"/>
                        <a:pt x="25" y="18"/>
                      </a:cubicBezTo>
                      <a:cubicBezTo>
                        <a:pt x="24" y="18"/>
                        <a:pt x="22" y="10"/>
                        <a:pt x="21" y="5"/>
                      </a:cubicBezTo>
                      <a:cubicBezTo>
                        <a:pt x="20" y="2"/>
                        <a:pt x="18" y="0"/>
                        <a:pt x="15" y="0"/>
                      </a:cubicBezTo>
                      <a:cubicBezTo>
                        <a:pt x="14" y="0"/>
                        <a:pt x="9" y="0"/>
                        <a:pt x="8" y="0"/>
                      </a:cubicBezTo>
                      <a:cubicBezTo>
                        <a:pt x="7" y="0"/>
                        <a:pt x="6" y="0"/>
                        <a:pt x="6" y="1"/>
                      </a:cubicBezTo>
                      <a:cubicBezTo>
                        <a:pt x="6" y="3"/>
                        <a:pt x="5" y="6"/>
                        <a:pt x="5" y="8"/>
                      </a:cubicBezTo>
                      <a:cubicBezTo>
                        <a:pt x="5" y="7"/>
                        <a:pt x="6" y="7"/>
                        <a:pt x="6" y="7"/>
                      </a:cubicBezTo>
                      <a:cubicBezTo>
                        <a:pt x="7" y="7"/>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0" name="Freeform 592"/>
                <p:cNvSpPr>
                  <a:spLocks/>
                </p:cNvSpPr>
                <p:nvPr/>
              </p:nvSpPr>
              <p:spPr bwMode="auto">
                <a:xfrm>
                  <a:off x="12526" y="1097"/>
                  <a:ext cx="15" cy="14"/>
                </a:xfrm>
                <a:custGeom>
                  <a:avLst/>
                  <a:gdLst>
                    <a:gd name="T0" fmla="*/ 3 w 6"/>
                    <a:gd name="T1" fmla="*/ 6 h 6"/>
                    <a:gd name="T2" fmla="*/ 6 w 6"/>
                    <a:gd name="T3" fmla="*/ 3 h 6"/>
                    <a:gd name="T4" fmla="*/ 6 w 6"/>
                    <a:gd name="T5" fmla="*/ 0 h 6"/>
                    <a:gd name="T6" fmla="*/ 2 w 6"/>
                    <a:gd name="T7" fmla="*/ 2 h 6"/>
                    <a:gd name="T8" fmla="*/ 0 w 6"/>
                    <a:gd name="T9" fmla="*/ 4 h 6"/>
                    <a:gd name="T10" fmla="*/ 3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3" y="6"/>
                      </a:moveTo>
                      <a:cubicBezTo>
                        <a:pt x="5" y="6"/>
                        <a:pt x="6" y="5"/>
                        <a:pt x="6" y="3"/>
                      </a:cubicBezTo>
                      <a:cubicBezTo>
                        <a:pt x="6" y="3"/>
                        <a:pt x="6" y="1"/>
                        <a:pt x="6" y="0"/>
                      </a:cubicBezTo>
                      <a:cubicBezTo>
                        <a:pt x="5" y="1"/>
                        <a:pt x="4" y="2"/>
                        <a:pt x="2" y="2"/>
                      </a:cubicBezTo>
                      <a:cubicBezTo>
                        <a:pt x="2" y="3"/>
                        <a:pt x="1" y="3"/>
                        <a:pt x="0" y="4"/>
                      </a:cubicBezTo>
                      <a:cubicBezTo>
                        <a:pt x="1"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1" name="Freeform 593"/>
                <p:cNvSpPr>
                  <a:spLocks/>
                </p:cNvSpPr>
                <p:nvPr/>
              </p:nvSpPr>
              <p:spPr bwMode="auto">
                <a:xfrm>
                  <a:off x="12576" y="863"/>
                  <a:ext cx="43" cy="102"/>
                </a:xfrm>
                <a:custGeom>
                  <a:avLst/>
                  <a:gdLst>
                    <a:gd name="T0" fmla="*/ 3 w 18"/>
                    <a:gd name="T1" fmla="*/ 43 h 43"/>
                    <a:gd name="T2" fmla="*/ 6 w 18"/>
                    <a:gd name="T3" fmla="*/ 40 h 43"/>
                    <a:gd name="T4" fmla="*/ 6 w 18"/>
                    <a:gd name="T5" fmla="*/ 19 h 43"/>
                    <a:gd name="T6" fmla="*/ 7 w 18"/>
                    <a:gd name="T7" fmla="*/ 19 h 43"/>
                    <a:gd name="T8" fmla="*/ 7 w 18"/>
                    <a:gd name="T9" fmla="*/ 40 h 43"/>
                    <a:gd name="T10" fmla="*/ 10 w 18"/>
                    <a:gd name="T11" fmla="*/ 43 h 43"/>
                    <a:gd name="T12" fmla="*/ 13 w 18"/>
                    <a:gd name="T13" fmla="*/ 40 h 43"/>
                    <a:gd name="T14" fmla="*/ 13 w 18"/>
                    <a:gd name="T15" fmla="*/ 4 h 43"/>
                    <a:gd name="T16" fmla="*/ 14 w 18"/>
                    <a:gd name="T17" fmla="*/ 4 h 43"/>
                    <a:gd name="T18" fmla="*/ 14 w 18"/>
                    <a:gd name="T19" fmla="*/ 17 h 43"/>
                    <a:gd name="T20" fmla="*/ 16 w 18"/>
                    <a:gd name="T21" fmla="*/ 19 h 43"/>
                    <a:gd name="T22" fmla="*/ 18 w 18"/>
                    <a:gd name="T23" fmla="*/ 17 h 43"/>
                    <a:gd name="T24" fmla="*/ 18 w 18"/>
                    <a:gd name="T25" fmla="*/ 2 h 43"/>
                    <a:gd name="T26" fmla="*/ 17 w 18"/>
                    <a:gd name="T27" fmla="*/ 0 h 43"/>
                    <a:gd name="T28" fmla="*/ 0 w 18"/>
                    <a:gd name="T29" fmla="*/ 6 h 43"/>
                    <a:gd name="T30" fmla="*/ 0 w 18"/>
                    <a:gd name="T31" fmla="*/ 35 h 43"/>
                    <a:gd name="T32" fmla="*/ 1 w 18"/>
                    <a:gd name="T33" fmla="*/ 41 h 43"/>
                    <a:gd name="T34" fmla="*/ 3 w 18"/>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3">
                      <a:moveTo>
                        <a:pt x="3" y="43"/>
                      </a:moveTo>
                      <a:cubicBezTo>
                        <a:pt x="5" y="43"/>
                        <a:pt x="6" y="42"/>
                        <a:pt x="6" y="40"/>
                      </a:cubicBezTo>
                      <a:cubicBezTo>
                        <a:pt x="6" y="38"/>
                        <a:pt x="6" y="19"/>
                        <a:pt x="6" y="19"/>
                      </a:cubicBezTo>
                      <a:cubicBezTo>
                        <a:pt x="6" y="19"/>
                        <a:pt x="6" y="19"/>
                        <a:pt x="7" y="19"/>
                      </a:cubicBezTo>
                      <a:cubicBezTo>
                        <a:pt x="7" y="19"/>
                        <a:pt x="7" y="38"/>
                        <a:pt x="7" y="40"/>
                      </a:cubicBezTo>
                      <a:cubicBezTo>
                        <a:pt x="7" y="42"/>
                        <a:pt x="8" y="43"/>
                        <a:pt x="10" y="43"/>
                      </a:cubicBezTo>
                      <a:cubicBezTo>
                        <a:pt x="11" y="43"/>
                        <a:pt x="13" y="42"/>
                        <a:pt x="13" y="40"/>
                      </a:cubicBezTo>
                      <a:cubicBezTo>
                        <a:pt x="13" y="38"/>
                        <a:pt x="13" y="4"/>
                        <a:pt x="13" y="4"/>
                      </a:cubicBezTo>
                      <a:cubicBezTo>
                        <a:pt x="13" y="4"/>
                        <a:pt x="13" y="4"/>
                        <a:pt x="14" y="4"/>
                      </a:cubicBezTo>
                      <a:cubicBezTo>
                        <a:pt x="14" y="4"/>
                        <a:pt x="14" y="16"/>
                        <a:pt x="14" y="17"/>
                      </a:cubicBezTo>
                      <a:cubicBezTo>
                        <a:pt x="14" y="18"/>
                        <a:pt x="15" y="19"/>
                        <a:pt x="16" y="19"/>
                      </a:cubicBezTo>
                      <a:cubicBezTo>
                        <a:pt x="17" y="19"/>
                        <a:pt x="18" y="18"/>
                        <a:pt x="18" y="17"/>
                      </a:cubicBezTo>
                      <a:cubicBezTo>
                        <a:pt x="18" y="16"/>
                        <a:pt x="18" y="4"/>
                        <a:pt x="18" y="2"/>
                      </a:cubicBezTo>
                      <a:cubicBezTo>
                        <a:pt x="18" y="2"/>
                        <a:pt x="18" y="1"/>
                        <a:pt x="17" y="0"/>
                      </a:cubicBezTo>
                      <a:cubicBezTo>
                        <a:pt x="12" y="1"/>
                        <a:pt x="6" y="3"/>
                        <a:pt x="0" y="6"/>
                      </a:cubicBezTo>
                      <a:cubicBezTo>
                        <a:pt x="0" y="11"/>
                        <a:pt x="0" y="26"/>
                        <a:pt x="0" y="35"/>
                      </a:cubicBezTo>
                      <a:cubicBezTo>
                        <a:pt x="0" y="37"/>
                        <a:pt x="1" y="39"/>
                        <a:pt x="1" y="41"/>
                      </a:cubicBezTo>
                      <a:cubicBezTo>
                        <a:pt x="1" y="42"/>
                        <a:pt x="2" y="43"/>
                        <a:pt x="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2" name="Freeform 594"/>
                <p:cNvSpPr>
                  <a:spLocks/>
                </p:cNvSpPr>
                <p:nvPr/>
              </p:nvSpPr>
              <p:spPr bwMode="auto">
                <a:xfrm>
                  <a:off x="14715" y="1147"/>
                  <a:ext cx="41" cy="24"/>
                </a:xfrm>
                <a:custGeom>
                  <a:avLst/>
                  <a:gdLst>
                    <a:gd name="T0" fmla="*/ 6 w 17"/>
                    <a:gd name="T1" fmla="*/ 0 h 10"/>
                    <a:gd name="T2" fmla="*/ 0 w 17"/>
                    <a:gd name="T3" fmla="*/ 7 h 10"/>
                    <a:gd name="T4" fmla="*/ 0 w 17"/>
                    <a:gd name="T5" fmla="*/ 10 h 10"/>
                    <a:gd name="T6" fmla="*/ 17 w 17"/>
                    <a:gd name="T7" fmla="*/ 1 h 10"/>
                    <a:gd name="T8" fmla="*/ 16 w 17"/>
                    <a:gd name="T9" fmla="*/ 0 h 10"/>
                    <a:gd name="T10" fmla="*/ 6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6" y="0"/>
                      </a:moveTo>
                      <a:cubicBezTo>
                        <a:pt x="3" y="0"/>
                        <a:pt x="0" y="3"/>
                        <a:pt x="0" y="7"/>
                      </a:cubicBezTo>
                      <a:cubicBezTo>
                        <a:pt x="0" y="7"/>
                        <a:pt x="0" y="8"/>
                        <a:pt x="0" y="10"/>
                      </a:cubicBezTo>
                      <a:cubicBezTo>
                        <a:pt x="6" y="6"/>
                        <a:pt x="11" y="3"/>
                        <a:pt x="17" y="1"/>
                      </a:cubicBezTo>
                      <a:cubicBezTo>
                        <a:pt x="17" y="0"/>
                        <a:pt x="17" y="0"/>
                        <a:pt x="16"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3" name="Oval 595"/>
                <p:cNvSpPr>
                  <a:spLocks noChangeArrowheads="1"/>
                </p:cNvSpPr>
                <p:nvPr/>
              </p:nvSpPr>
              <p:spPr bwMode="auto">
                <a:xfrm>
                  <a:off x="147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4" name="Freeform 596"/>
                <p:cNvSpPr>
                  <a:spLocks/>
                </p:cNvSpPr>
                <p:nvPr/>
              </p:nvSpPr>
              <p:spPr bwMode="auto">
                <a:xfrm>
                  <a:off x="14796" y="1123"/>
                  <a:ext cx="19" cy="7"/>
                </a:xfrm>
                <a:custGeom>
                  <a:avLst/>
                  <a:gdLst>
                    <a:gd name="T0" fmla="*/ 0 w 8"/>
                    <a:gd name="T1" fmla="*/ 3 h 3"/>
                    <a:gd name="T2" fmla="*/ 8 w 8"/>
                    <a:gd name="T3" fmla="*/ 1 h 3"/>
                    <a:gd name="T4" fmla="*/ 5 w 8"/>
                    <a:gd name="T5" fmla="*/ 0 h 3"/>
                    <a:gd name="T6" fmla="*/ 0 w 8"/>
                    <a:gd name="T7" fmla="*/ 3 h 3"/>
                  </a:gdLst>
                  <a:ahLst/>
                  <a:cxnLst>
                    <a:cxn ang="0">
                      <a:pos x="T0" y="T1"/>
                    </a:cxn>
                    <a:cxn ang="0">
                      <a:pos x="T2" y="T3"/>
                    </a:cxn>
                    <a:cxn ang="0">
                      <a:pos x="T4" y="T5"/>
                    </a:cxn>
                    <a:cxn ang="0">
                      <a:pos x="T6" y="T7"/>
                    </a:cxn>
                  </a:cxnLst>
                  <a:rect l="0" t="0" r="r" b="b"/>
                  <a:pathLst>
                    <a:path w="8" h="3">
                      <a:moveTo>
                        <a:pt x="0" y="3"/>
                      </a:moveTo>
                      <a:cubicBezTo>
                        <a:pt x="3" y="2"/>
                        <a:pt x="5" y="2"/>
                        <a:pt x="8" y="1"/>
                      </a:cubicBezTo>
                      <a:cubicBezTo>
                        <a:pt x="7" y="0"/>
                        <a:pt x="6" y="0"/>
                        <a:pt x="5" y="0"/>
                      </a:cubicBezTo>
                      <a:cubicBezTo>
                        <a:pt x="3"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5" name="Oval 597"/>
                <p:cNvSpPr>
                  <a:spLocks noChangeArrowheads="1"/>
                </p:cNvSpPr>
                <p:nvPr/>
              </p:nvSpPr>
              <p:spPr bwMode="auto">
                <a:xfrm>
                  <a:off x="1433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6" name="Oval 598"/>
                <p:cNvSpPr>
                  <a:spLocks noChangeArrowheads="1"/>
                </p:cNvSpPr>
                <p:nvPr/>
              </p:nvSpPr>
              <p:spPr bwMode="auto">
                <a:xfrm>
                  <a:off x="1447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887" name="Freeform 599"/>
                <p:cNvSpPr>
                  <a:spLocks/>
                </p:cNvSpPr>
                <p:nvPr/>
              </p:nvSpPr>
              <p:spPr bwMode="auto">
                <a:xfrm>
                  <a:off x="14325"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8"/>
                        <a:pt x="22" y="6"/>
                      </a:cubicBezTo>
                      <a:cubicBezTo>
                        <a:pt x="22" y="2"/>
                        <a:pt x="20" y="0"/>
                        <a:pt x="16" y="0"/>
                      </a:cubicBezTo>
                      <a:cubicBezTo>
                        <a:pt x="15" y="0"/>
                        <a:pt x="7"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6" name="Group 801"/>
              <p:cNvGrpSpPr>
                <a:grpSpLocks/>
              </p:cNvGrpSpPr>
              <p:nvPr/>
            </p:nvGrpSpPr>
            <p:grpSpPr bwMode="auto">
              <a:xfrm>
                <a:off x="19464338" y="1782763"/>
                <a:ext cx="3881438" cy="684213"/>
                <a:chOff x="12261" y="1123"/>
                <a:chExt cx="2445" cy="431"/>
              </a:xfrm>
              <a:grpFill/>
            </p:grpSpPr>
            <p:sp>
              <p:nvSpPr>
                <p:cNvPr id="1488" name="Freeform 601"/>
                <p:cNvSpPr>
                  <a:spLocks/>
                </p:cNvSpPr>
                <p:nvPr/>
              </p:nvSpPr>
              <p:spPr bwMode="auto">
                <a:xfrm>
                  <a:off x="14192" y="1443"/>
                  <a:ext cx="55"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9" name="Oval 602"/>
                <p:cNvSpPr>
                  <a:spLocks noChangeArrowheads="1"/>
                </p:cNvSpPr>
                <p:nvPr/>
              </p:nvSpPr>
              <p:spPr bwMode="auto">
                <a:xfrm>
                  <a:off x="1420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0" name="Freeform 603"/>
                <p:cNvSpPr>
                  <a:spLocks/>
                </p:cNvSpPr>
                <p:nvPr/>
              </p:nvSpPr>
              <p:spPr bwMode="auto">
                <a:xfrm>
                  <a:off x="14188"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1" name="Oval 604"/>
                <p:cNvSpPr>
                  <a:spLocks noChangeArrowheads="1"/>
                </p:cNvSpPr>
                <p:nvPr/>
              </p:nvSpPr>
              <p:spPr bwMode="auto">
                <a:xfrm>
                  <a:off x="1433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2" name="Freeform 605"/>
                <p:cNvSpPr>
                  <a:spLocks/>
                </p:cNvSpPr>
                <p:nvPr/>
              </p:nvSpPr>
              <p:spPr bwMode="auto">
                <a:xfrm>
                  <a:off x="14325"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2" y="23"/>
                        <a:pt x="22" y="22"/>
                        <a:pt x="22" y="21"/>
                      </a:cubicBezTo>
                      <a:cubicBezTo>
                        <a:pt x="22" y="20"/>
                        <a:pt x="22" y="8"/>
                        <a:pt x="22" y="7"/>
                      </a:cubicBezTo>
                      <a:cubicBezTo>
                        <a:pt x="22" y="3"/>
                        <a:pt x="20" y="0"/>
                        <a:pt x="16" y="0"/>
                      </a:cubicBezTo>
                      <a:cubicBezTo>
                        <a:pt x="15" y="0"/>
                        <a:pt x="7"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3" name="Oval 606"/>
                <p:cNvSpPr>
                  <a:spLocks noChangeArrowheads="1"/>
                </p:cNvSpPr>
                <p:nvPr/>
              </p:nvSpPr>
              <p:spPr bwMode="auto">
                <a:xfrm>
                  <a:off x="1440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4" name="Freeform 607"/>
                <p:cNvSpPr>
                  <a:spLocks/>
                </p:cNvSpPr>
                <p:nvPr/>
              </p:nvSpPr>
              <p:spPr bwMode="auto">
                <a:xfrm>
                  <a:off x="14384" y="1147"/>
                  <a:ext cx="64" cy="111"/>
                </a:xfrm>
                <a:custGeom>
                  <a:avLst/>
                  <a:gdLst>
                    <a:gd name="T0" fmla="*/ 18 w 27"/>
                    <a:gd name="T1" fmla="*/ 0 h 47"/>
                    <a:gd name="T2" fmla="*/ 10 w 27"/>
                    <a:gd name="T3" fmla="*/ 0 h 47"/>
                    <a:gd name="T4" fmla="*/ 5 w 27"/>
                    <a:gd name="T5" fmla="*/ 5 h 47"/>
                    <a:gd name="T6" fmla="*/ 1 w 27"/>
                    <a:gd name="T7" fmla="*/ 19 h 47"/>
                    <a:gd name="T8" fmla="*/ 2 w 27"/>
                    <a:gd name="T9" fmla="*/ 21 h 47"/>
                    <a:gd name="T10" fmla="*/ 4 w 27"/>
                    <a:gd name="T11" fmla="*/ 20 h 47"/>
                    <a:gd name="T12" fmla="*/ 8 w 27"/>
                    <a:gd name="T13" fmla="*/ 7 h 47"/>
                    <a:gd name="T14" fmla="*/ 9 w 27"/>
                    <a:gd name="T15" fmla="*/ 7 h 47"/>
                    <a:gd name="T16" fmla="*/ 3 w 27"/>
                    <a:gd name="T17" fmla="*/ 29 h 47"/>
                    <a:gd name="T18" fmla="*/ 9 w 27"/>
                    <a:gd name="T19" fmla="*/ 29 h 47"/>
                    <a:gd name="T20" fmla="*/ 9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7 w 27"/>
                    <a:gd name="T33" fmla="*/ 47 h 47"/>
                    <a:gd name="T34" fmla="*/ 19 w 27"/>
                    <a:gd name="T35" fmla="*/ 45 h 47"/>
                    <a:gd name="T36" fmla="*/ 19 w 27"/>
                    <a:gd name="T37" fmla="*/ 29 h 47"/>
                    <a:gd name="T38" fmla="*/ 25 w 27"/>
                    <a:gd name="T39" fmla="*/ 29 h 47"/>
                    <a:gd name="T40" fmla="*/ 19 w 27"/>
                    <a:gd name="T41" fmla="*/ 7 h 47"/>
                    <a:gd name="T42" fmla="*/ 20 w 27"/>
                    <a:gd name="T43" fmla="*/ 7 h 47"/>
                    <a:gd name="T44" fmla="*/ 24 w 27"/>
                    <a:gd name="T45" fmla="*/ 20 h 47"/>
                    <a:gd name="T46" fmla="*/ 26 w 27"/>
                    <a:gd name="T47" fmla="*/ 21 h 47"/>
                    <a:gd name="T48" fmla="*/ 27 w 27"/>
                    <a:gd name="T49" fmla="*/ 19 h 47"/>
                    <a:gd name="T50" fmla="*/ 23 w 27"/>
                    <a:gd name="T51" fmla="*/ 5 h 47"/>
                    <a:gd name="T52" fmla="*/ 18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8" y="0"/>
                      </a:move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5" name="Oval 608"/>
                <p:cNvSpPr>
                  <a:spLocks noChangeArrowheads="1"/>
                </p:cNvSpPr>
                <p:nvPr/>
              </p:nvSpPr>
              <p:spPr bwMode="auto">
                <a:xfrm>
                  <a:off x="145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6" name="Freeform 609"/>
                <p:cNvSpPr>
                  <a:spLocks/>
                </p:cNvSpPr>
                <p:nvPr/>
              </p:nvSpPr>
              <p:spPr bwMode="auto">
                <a:xfrm>
                  <a:off x="14455" y="1147"/>
                  <a:ext cx="55" cy="76"/>
                </a:xfrm>
                <a:custGeom>
                  <a:avLst/>
                  <a:gdLst>
                    <a:gd name="T0" fmla="*/ 17 w 23"/>
                    <a:gd name="T1" fmla="*/ 0 h 32"/>
                    <a:gd name="T2" fmla="*/ 6 w 23"/>
                    <a:gd name="T3" fmla="*/ 0 h 32"/>
                    <a:gd name="T4" fmla="*/ 0 w 23"/>
                    <a:gd name="T5" fmla="*/ 7 h 32"/>
                    <a:gd name="T6" fmla="*/ 0 w 23"/>
                    <a:gd name="T7" fmla="*/ 21 h 32"/>
                    <a:gd name="T8" fmla="*/ 2 w 23"/>
                    <a:gd name="T9" fmla="*/ 23 h 32"/>
                    <a:gd name="T10" fmla="*/ 4 w 23"/>
                    <a:gd name="T11" fmla="*/ 21 h 32"/>
                    <a:gd name="T12" fmla="*/ 4 w 23"/>
                    <a:gd name="T13" fmla="*/ 8 h 32"/>
                    <a:gd name="T14" fmla="*/ 5 w 23"/>
                    <a:gd name="T15" fmla="*/ 8 h 32"/>
                    <a:gd name="T16" fmla="*/ 5 w 23"/>
                    <a:gd name="T17" fmla="*/ 32 h 32"/>
                    <a:gd name="T18" fmla="*/ 11 w 23"/>
                    <a:gd name="T19" fmla="*/ 25 h 32"/>
                    <a:gd name="T20" fmla="*/ 11 w 23"/>
                    <a:gd name="T21" fmla="*/ 23 h 32"/>
                    <a:gd name="T22" fmla="*/ 12 w 23"/>
                    <a:gd name="T23" fmla="*/ 23 h 32"/>
                    <a:gd name="T24" fmla="*/ 12 w 23"/>
                    <a:gd name="T25" fmla="*/ 24 h 32"/>
                    <a:gd name="T26" fmla="*/ 18 w 23"/>
                    <a:gd name="T27" fmla="*/ 19 h 32"/>
                    <a:gd name="T28" fmla="*/ 18 w 23"/>
                    <a:gd name="T29" fmla="*/ 8 h 32"/>
                    <a:gd name="T30" fmla="*/ 19 w 23"/>
                    <a:gd name="T31" fmla="*/ 8 h 32"/>
                    <a:gd name="T32" fmla="*/ 19 w 23"/>
                    <a:gd name="T33" fmla="*/ 18 h 32"/>
                    <a:gd name="T34" fmla="*/ 23 w 23"/>
                    <a:gd name="T35" fmla="*/ 15 h 32"/>
                    <a:gd name="T36" fmla="*/ 23 w 23"/>
                    <a:gd name="T37" fmla="*/ 7 h 32"/>
                    <a:gd name="T38" fmla="*/ 17 w 23"/>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2">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1"/>
                        <a:pt x="5" y="32"/>
                      </a:cubicBezTo>
                      <a:cubicBezTo>
                        <a:pt x="7" y="30"/>
                        <a:pt x="9" y="27"/>
                        <a:pt x="11" y="25"/>
                      </a:cubicBezTo>
                      <a:cubicBezTo>
                        <a:pt x="11" y="24"/>
                        <a:pt x="11" y="23"/>
                        <a:pt x="11" y="23"/>
                      </a:cubicBezTo>
                      <a:cubicBezTo>
                        <a:pt x="11" y="23"/>
                        <a:pt x="11" y="23"/>
                        <a:pt x="12" y="23"/>
                      </a:cubicBezTo>
                      <a:cubicBezTo>
                        <a:pt x="12" y="23"/>
                        <a:pt x="12" y="24"/>
                        <a:pt x="12" y="24"/>
                      </a:cubicBezTo>
                      <a:cubicBezTo>
                        <a:pt x="14" y="22"/>
                        <a:pt x="16" y="21"/>
                        <a:pt x="18" y="19"/>
                      </a:cubicBezTo>
                      <a:cubicBezTo>
                        <a:pt x="18" y="13"/>
                        <a:pt x="18" y="8"/>
                        <a:pt x="18" y="8"/>
                      </a:cubicBezTo>
                      <a:cubicBezTo>
                        <a:pt x="18" y="8"/>
                        <a:pt x="18" y="8"/>
                        <a:pt x="19" y="8"/>
                      </a:cubicBezTo>
                      <a:cubicBezTo>
                        <a:pt x="19" y="8"/>
                        <a:pt x="19" y="14"/>
                        <a:pt x="19" y="18"/>
                      </a:cubicBezTo>
                      <a:cubicBezTo>
                        <a:pt x="20" y="17"/>
                        <a:pt x="21" y="16"/>
                        <a:pt x="23" y="15"/>
                      </a:cubicBezTo>
                      <a:cubicBezTo>
                        <a:pt x="23" y="12"/>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7" name="Freeform 610"/>
                <p:cNvSpPr>
                  <a:spLocks/>
                </p:cNvSpPr>
                <p:nvPr/>
              </p:nvSpPr>
              <p:spPr bwMode="auto">
                <a:xfrm>
                  <a:off x="14320"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1" y="0"/>
                        <a:pt x="9"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8" name="Freeform 611"/>
                <p:cNvSpPr>
                  <a:spLocks/>
                </p:cNvSpPr>
                <p:nvPr/>
              </p:nvSpPr>
              <p:spPr bwMode="auto">
                <a:xfrm>
                  <a:off x="14538" y="1270"/>
                  <a:ext cx="21" cy="9"/>
                </a:xfrm>
                <a:custGeom>
                  <a:avLst/>
                  <a:gdLst>
                    <a:gd name="T0" fmla="*/ 4 w 9"/>
                    <a:gd name="T1" fmla="*/ 0 h 4"/>
                    <a:gd name="T2" fmla="*/ 0 w 9"/>
                    <a:gd name="T3" fmla="*/ 4 h 4"/>
                    <a:gd name="T4" fmla="*/ 9 w 9"/>
                    <a:gd name="T5" fmla="*/ 3 h 4"/>
                    <a:gd name="T6" fmla="*/ 4 w 9"/>
                    <a:gd name="T7" fmla="*/ 0 h 4"/>
                  </a:gdLst>
                  <a:ahLst/>
                  <a:cxnLst>
                    <a:cxn ang="0">
                      <a:pos x="T0" y="T1"/>
                    </a:cxn>
                    <a:cxn ang="0">
                      <a:pos x="T2" y="T3"/>
                    </a:cxn>
                    <a:cxn ang="0">
                      <a:pos x="T4" y="T5"/>
                    </a:cxn>
                    <a:cxn ang="0">
                      <a:pos x="T6" y="T7"/>
                    </a:cxn>
                  </a:cxnLst>
                  <a:rect l="0" t="0" r="r" b="b"/>
                  <a:pathLst>
                    <a:path w="9" h="4">
                      <a:moveTo>
                        <a:pt x="4" y="0"/>
                      </a:moveTo>
                      <a:cubicBezTo>
                        <a:pt x="2" y="0"/>
                        <a:pt x="0" y="2"/>
                        <a:pt x="0" y="4"/>
                      </a:cubicBezTo>
                      <a:cubicBezTo>
                        <a:pt x="3" y="4"/>
                        <a:pt x="6" y="4"/>
                        <a:pt x="9" y="3"/>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99" name="Freeform 612"/>
                <p:cNvSpPr>
                  <a:spLocks/>
                </p:cNvSpPr>
                <p:nvPr/>
              </p:nvSpPr>
              <p:spPr bwMode="auto">
                <a:xfrm>
                  <a:off x="14472" y="1365"/>
                  <a:ext cx="9" cy="42"/>
                </a:xfrm>
                <a:custGeom>
                  <a:avLst/>
                  <a:gdLst>
                    <a:gd name="T0" fmla="*/ 2 w 4"/>
                    <a:gd name="T1" fmla="*/ 18 h 18"/>
                    <a:gd name="T2" fmla="*/ 4 w 4"/>
                    <a:gd name="T3" fmla="*/ 16 h 18"/>
                    <a:gd name="T4" fmla="*/ 4 w 4"/>
                    <a:gd name="T5" fmla="*/ 0 h 18"/>
                    <a:gd name="T6" fmla="*/ 0 w 4"/>
                    <a:gd name="T7" fmla="*/ 3 h 18"/>
                    <a:gd name="T8" fmla="*/ 0 w 4"/>
                    <a:gd name="T9" fmla="*/ 16 h 18"/>
                    <a:gd name="T10" fmla="*/ 2 w 4"/>
                    <a:gd name="T11" fmla="*/ 18 h 18"/>
                  </a:gdLst>
                  <a:ahLst/>
                  <a:cxnLst>
                    <a:cxn ang="0">
                      <a:pos x="T0" y="T1"/>
                    </a:cxn>
                    <a:cxn ang="0">
                      <a:pos x="T2" y="T3"/>
                    </a:cxn>
                    <a:cxn ang="0">
                      <a:pos x="T4" y="T5"/>
                    </a:cxn>
                    <a:cxn ang="0">
                      <a:pos x="T6" y="T7"/>
                    </a:cxn>
                    <a:cxn ang="0">
                      <a:pos x="T8" y="T9"/>
                    </a:cxn>
                    <a:cxn ang="0">
                      <a:pos x="T10" y="T11"/>
                    </a:cxn>
                  </a:cxnLst>
                  <a:rect l="0" t="0" r="r" b="b"/>
                  <a:pathLst>
                    <a:path w="4" h="18">
                      <a:moveTo>
                        <a:pt x="2" y="18"/>
                      </a:moveTo>
                      <a:cubicBezTo>
                        <a:pt x="3" y="18"/>
                        <a:pt x="4" y="17"/>
                        <a:pt x="4" y="16"/>
                      </a:cubicBezTo>
                      <a:cubicBezTo>
                        <a:pt x="4" y="14"/>
                        <a:pt x="4" y="3"/>
                        <a:pt x="4" y="0"/>
                      </a:cubicBezTo>
                      <a:cubicBezTo>
                        <a:pt x="3" y="1"/>
                        <a:pt x="1" y="2"/>
                        <a:pt x="0" y="3"/>
                      </a:cubicBezTo>
                      <a:cubicBezTo>
                        <a:pt x="0" y="9"/>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0" name="Freeform 613"/>
                <p:cNvSpPr>
                  <a:spLocks/>
                </p:cNvSpPr>
                <p:nvPr/>
              </p:nvSpPr>
              <p:spPr bwMode="auto">
                <a:xfrm>
                  <a:off x="14533" y="1350"/>
                  <a:ext cx="14" cy="57"/>
                </a:xfrm>
                <a:custGeom>
                  <a:avLst/>
                  <a:gdLst>
                    <a:gd name="T0" fmla="*/ 3 w 6"/>
                    <a:gd name="T1" fmla="*/ 24 h 24"/>
                    <a:gd name="T2" fmla="*/ 6 w 6"/>
                    <a:gd name="T3" fmla="*/ 21 h 24"/>
                    <a:gd name="T4" fmla="*/ 6 w 6"/>
                    <a:gd name="T5" fmla="*/ 2 h 24"/>
                    <a:gd name="T6" fmla="*/ 0 w 6"/>
                    <a:gd name="T7" fmla="*/ 0 h 24"/>
                    <a:gd name="T8" fmla="*/ 0 w 6"/>
                    <a:gd name="T9" fmla="*/ 21 h 24"/>
                    <a:gd name="T10" fmla="*/ 3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3" y="24"/>
                      </a:moveTo>
                      <a:cubicBezTo>
                        <a:pt x="4" y="24"/>
                        <a:pt x="6" y="22"/>
                        <a:pt x="6" y="21"/>
                      </a:cubicBezTo>
                      <a:cubicBezTo>
                        <a:pt x="6" y="19"/>
                        <a:pt x="6" y="7"/>
                        <a:pt x="6" y="2"/>
                      </a:cubicBezTo>
                      <a:cubicBezTo>
                        <a:pt x="4" y="1"/>
                        <a:pt x="2" y="1"/>
                        <a:pt x="0" y="0"/>
                      </a:cubicBezTo>
                      <a:cubicBezTo>
                        <a:pt x="0" y="10"/>
                        <a:pt x="0" y="20"/>
                        <a:pt x="0" y="21"/>
                      </a:cubicBezTo>
                      <a:cubicBezTo>
                        <a:pt x="0" y="22"/>
                        <a:pt x="1" y="24"/>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1" name="Freeform 614"/>
                <p:cNvSpPr>
                  <a:spLocks/>
                </p:cNvSpPr>
                <p:nvPr/>
              </p:nvSpPr>
              <p:spPr bwMode="auto">
                <a:xfrm>
                  <a:off x="14484" y="1353"/>
                  <a:ext cx="26" cy="54"/>
                </a:xfrm>
                <a:custGeom>
                  <a:avLst/>
                  <a:gdLst>
                    <a:gd name="T0" fmla="*/ 0 w 11"/>
                    <a:gd name="T1" fmla="*/ 21 h 23"/>
                    <a:gd name="T2" fmla="*/ 2 w 11"/>
                    <a:gd name="T3" fmla="*/ 23 h 23"/>
                    <a:gd name="T4" fmla="*/ 5 w 11"/>
                    <a:gd name="T5" fmla="*/ 21 h 23"/>
                    <a:gd name="T6" fmla="*/ 5 w 11"/>
                    <a:gd name="T7" fmla="*/ 4 h 23"/>
                    <a:gd name="T8" fmla="*/ 11 w 11"/>
                    <a:gd name="T9" fmla="*/ 4 h 23"/>
                    <a:gd name="T10" fmla="*/ 10 w 11"/>
                    <a:gd name="T11" fmla="*/ 0 h 23"/>
                    <a:gd name="T12" fmla="*/ 0 w 11"/>
                    <a:gd name="T13" fmla="*/ 4 h 23"/>
                    <a:gd name="T14" fmla="*/ 0 w 11"/>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3">
                      <a:moveTo>
                        <a:pt x="0" y="21"/>
                      </a:moveTo>
                      <a:cubicBezTo>
                        <a:pt x="0" y="22"/>
                        <a:pt x="1" y="23"/>
                        <a:pt x="2" y="23"/>
                      </a:cubicBezTo>
                      <a:cubicBezTo>
                        <a:pt x="4" y="23"/>
                        <a:pt x="5" y="22"/>
                        <a:pt x="5" y="21"/>
                      </a:cubicBezTo>
                      <a:cubicBezTo>
                        <a:pt x="5" y="20"/>
                        <a:pt x="5" y="12"/>
                        <a:pt x="5" y="4"/>
                      </a:cubicBezTo>
                      <a:cubicBezTo>
                        <a:pt x="11" y="4"/>
                        <a:pt x="11" y="4"/>
                        <a:pt x="11" y="4"/>
                      </a:cubicBezTo>
                      <a:cubicBezTo>
                        <a:pt x="10" y="3"/>
                        <a:pt x="10" y="1"/>
                        <a:pt x="10" y="0"/>
                      </a:cubicBezTo>
                      <a:cubicBezTo>
                        <a:pt x="6" y="1"/>
                        <a:pt x="3" y="2"/>
                        <a:pt x="0" y="4"/>
                      </a:cubicBezTo>
                      <a:cubicBezTo>
                        <a:pt x="0" y="6"/>
                        <a:pt x="0" y="19"/>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2" name="Freeform 615"/>
                <p:cNvSpPr>
                  <a:spLocks/>
                </p:cNvSpPr>
                <p:nvPr/>
              </p:nvSpPr>
              <p:spPr bwMode="auto">
                <a:xfrm>
                  <a:off x="14550" y="1358"/>
                  <a:ext cx="12" cy="49"/>
                </a:xfrm>
                <a:custGeom>
                  <a:avLst/>
                  <a:gdLst>
                    <a:gd name="T0" fmla="*/ 0 w 5"/>
                    <a:gd name="T1" fmla="*/ 0 h 21"/>
                    <a:gd name="T2" fmla="*/ 0 w 5"/>
                    <a:gd name="T3" fmla="*/ 18 h 21"/>
                    <a:gd name="T4" fmla="*/ 3 w 5"/>
                    <a:gd name="T5" fmla="*/ 21 h 21"/>
                    <a:gd name="T6" fmla="*/ 5 w 5"/>
                    <a:gd name="T7" fmla="*/ 18 h 21"/>
                    <a:gd name="T8" fmla="*/ 5 w 5"/>
                    <a:gd name="T9" fmla="*/ 3 h 21"/>
                    <a:gd name="T10" fmla="*/ 3 w 5"/>
                    <a:gd name="T11" fmla="*/ 2 h 21"/>
                    <a:gd name="T12" fmla="*/ 0 w 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0" y="0"/>
                      </a:moveTo>
                      <a:cubicBezTo>
                        <a:pt x="0" y="5"/>
                        <a:pt x="0" y="16"/>
                        <a:pt x="0" y="18"/>
                      </a:cubicBezTo>
                      <a:cubicBezTo>
                        <a:pt x="0" y="19"/>
                        <a:pt x="1" y="21"/>
                        <a:pt x="3" y="21"/>
                      </a:cubicBezTo>
                      <a:cubicBezTo>
                        <a:pt x="4" y="21"/>
                        <a:pt x="5" y="19"/>
                        <a:pt x="5" y="18"/>
                      </a:cubicBezTo>
                      <a:cubicBezTo>
                        <a:pt x="5" y="17"/>
                        <a:pt x="5" y="11"/>
                        <a:pt x="5" y="3"/>
                      </a:cubicBezTo>
                      <a:cubicBezTo>
                        <a:pt x="5" y="3"/>
                        <a:pt x="4" y="2"/>
                        <a:pt x="3"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3" name="Freeform 616"/>
                <p:cNvSpPr>
                  <a:spLocks/>
                </p:cNvSpPr>
                <p:nvPr/>
              </p:nvSpPr>
              <p:spPr bwMode="auto">
                <a:xfrm>
                  <a:off x="14538" y="1417"/>
                  <a:ext cx="21" cy="21"/>
                </a:xfrm>
                <a:custGeom>
                  <a:avLst/>
                  <a:gdLst>
                    <a:gd name="T0" fmla="*/ 4 w 9"/>
                    <a:gd name="T1" fmla="*/ 0 h 9"/>
                    <a:gd name="T2" fmla="*/ 0 w 9"/>
                    <a:gd name="T3" fmla="*/ 5 h 9"/>
                    <a:gd name="T4" fmla="*/ 2 w 9"/>
                    <a:gd name="T5" fmla="*/ 9 h 9"/>
                    <a:gd name="T6" fmla="*/ 9 w 9"/>
                    <a:gd name="T7" fmla="*/ 4 h 9"/>
                    <a:gd name="T8" fmla="*/ 4 w 9"/>
                    <a:gd name="T9" fmla="*/ 0 h 9"/>
                  </a:gdLst>
                  <a:ahLst/>
                  <a:cxnLst>
                    <a:cxn ang="0">
                      <a:pos x="T0" y="T1"/>
                    </a:cxn>
                    <a:cxn ang="0">
                      <a:pos x="T2" y="T3"/>
                    </a:cxn>
                    <a:cxn ang="0">
                      <a:pos x="T4" y="T5"/>
                    </a:cxn>
                    <a:cxn ang="0">
                      <a:pos x="T6" y="T7"/>
                    </a:cxn>
                    <a:cxn ang="0">
                      <a:pos x="T8" y="T9"/>
                    </a:cxn>
                  </a:cxnLst>
                  <a:rect l="0" t="0" r="r" b="b"/>
                  <a:pathLst>
                    <a:path w="9" h="9">
                      <a:moveTo>
                        <a:pt x="4" y="0"/>
                      </a:moveTo>
                      <a:cubicBezTo>
                        <a:pt x="2" y="0"/>
                        <a:pt x="0" y="2"/>
                        <a:pt x="0" y="5"/>
                      </a:cubicBezTo>
                      <a:cubicBezTo>
                        <a:pt x="0" y="6"/>
                        <a:pt x="0" y="8"/>
                        <a:pt x="2" y="9"/>
                      </a:cubicBezTo>
                      <a:cubicBezTo>
                        <a:pt x="4" y="7"/>
                        <a:pt x="7" y="5"/>
                        <a:pt x="9"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4" name="Freeform 617"/>
                <p:cNvSpPr>
                  <a:spLocks/>
                </p:cNvSpPr>
                <p:nvPr/>
              </p:nvSpPr>
              <p:spPr bwMode="auto">
                <a:xfrm>
                  <a:off x="14391" y="1296"/>
                  <a:ext cx="43" cy="111"/>
                </a:xfrm>
                <a:custGeom>
                  <a:avLst/>
                  <a:gdLst>
                    <a:gd name="T0" fmla="*/ 0 w 18"/>
                    <a:gd name="T1" fmla="*/ 6 h 47"/>
                    <a:gd name="T2" fmla="*/ 0 w 18"/>
                    <a:gd name="T3" fmla="*/ 21 h 47"/>
                    <a:gd name="T4" fmla="*/ 2 w 18"/>
                    <a:gd name="T5" fmla="*/ 23 h 47"/>
                    <a:gd name="T6" fmla="*/ 4 w 18"/>
                    <a:gd name="T7" fmla="*/ 21 h 47"/>
                    <a:gd name="T8" fmla="*/ 4 w 18"/>
                    <a:gd name="T9" fmla="*/ 7 h 47"/>
                    <a:gd name="T10" fmla="*/ 5 w 18"/>
                    <a:gd name="T11" fmla="*/ 7 h 47"/>
                    <a:gd name="T12" fmla="*/ 5 w 18"/>
                    <a:gd name="T13" fmla="*/ 44 h 47"/>
                    <a:gd name="T14" fmla="*/ 8 w 18"/>
                    <a:gd name="T15" fmla="*/ 47 h 47"/>
                    <a:gd name="T16" fmla="*/ 10 w 18"/>
                    <a:gd name="T17" fmla="*/ 44 h 47"/>
                    <a:gd name="T18" fmla="*/ 10 w 18"/>
                    <a:gd name="T19" fmla="*/ 39 h 47"/>
                    <a:gd name="T20" fmla="*/ 9 w 18"/>
                    <a:gd name="T21" fmla="*/ 39 h 47"/>
                    <a:gd name="T22" fmla="*/ 10 w 18"/>
                    <a:gd name="T23" fmla="*/ 37 h 47"/>
                    <a:gd name="T24" fmla="*/ 10 w 18"/>
                    <a:gd name="T25" fmla="*/ 23 h 47"/>
                    <a:gd name="T26" fmla="*/ 11 w 18"/>
                    <a:gd name="T27" fmla="*/ 23 h 47"/>
                    <a:gd name="T28" fmla="*/ 11 w 18"/>
                    <a:gd name="T29" fmla="*/ 36 h 47"/>
                    <a:gd name="T30" fmla="*/ 12 w 18"/>
                    <a:gd name="T31" fmla="*/ 11 h 47"/>
                    <a:gd name="T32" fmla="*/ 4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3"/>
                        <a:pt x="10" y="42"/>
                        <a:pt x="10" y="39"/>
                      </a:cubicBezTo>
                      <a:cubicBezTo>
                        <a:pt x="10" y="39"/>
                        <a:pt x="9" y="39"/>
                        <a:pt x="9" y="39"/>
                      </a:cubicBezTo>
                      <a:cubicBezTo>
                        <a:pt x="9" y="38"/>
                        <a:pt x="10" y="38"/>
                        <a:pt x="10" y="37"/>
                      </a:cubicBezTo>
                      <a:cubicBezTo>
                        <a:pt x="10" y="31"/>
                        <a:pt x="10" y="23"/>
                        <a:pt x="10" y="23"/>
                      </a:cubicBezTo>
                      <a:cubicBezTo>
                        <a:pt x="10" y="23"/>
                        <a:pt x="10" y="23"/>
                        <a:pt x="11" y="23"/>
                      </a:cubicBezTo>
                      <a:cubicBezTo>
                        <a:pt x="11" y="23"/>
                        <a:pt x="11" y="30"/>
                        <a:pt x="11" y="36"/>
                      </a:cubicBezTo>
                      <a:cubicBezTo>
                        <a:pt x="18" y="26"/>
                        <a:pt x="11" y="19"/>
                        <a:pt x="12" y="11"/>
                      </a:cubicBezTo>
                      <a:cubicBezTo>
                        <a:pt x="12" y="7"/>
                        <a:pt x="6" y="5"/>
                        <a:pt x="4" y="0"/>
                      </a:cubicBezTo>
                      <a:cubicBezTo>
                        <a:pt x="2" y="1"/>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5" name="Oval 618"/>
                <p:cNvSpPr>
                  <a:spLocks noChangeArrowheads="1"/>
                </p:cNvSpPr>
                <p:nvPr/>
              </p:nvSpPr>
              <p:spPr bwMode="auto">
                <a:xfrm>
                  <a:off x="1433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6" name="Freeform 619"/>
                <p:cNvSpPr>
                  <a:spLocks/>
                </p:cNvSpPr>
                <p:nvPr/>
              </p:nvSpPr>
              <p:spPr bwMode="auto">
                <a:xfrm>
                  <a:off x="14455" y="1443"/>
                  <a:ext cx="55" cy="45"/>
                </a:xfrm>
                <a:custGeom>
                  <a:avLst/>
                  <a:gdLst>
                    <a:gd name="T0" fmla="*/ 17 w 23"/>
                    <a:gd name="T1" fmla="*/ 0 h 19"/>
                    <a:gd name="T2" fmla="*/ 6 w 23"/>
                    <a:gd name="T3" fmla="*/ 0 h 19"/>
                    <a:gd name="T4" fmla="*/ 0 w 23"/>
                    <a:gd name="T5" fmla="*/ 6 h 19"/>
                    <a:gd name="T6" fmla="*/ 0 w 23"/>
                    <a:gd name="T7" fmla="*/ 19 h 19"/>
                    <a:gd name="T8" fmla="*/ 4 w 23"/>
                    <a:gd name="T9" fmla="*/ 16 h 19"/>
                    <a:gd name="T10" fmla="*/ 4 w 23"/>
                    <a:gd name="T11" fmla="*/ 7 h 19"/>
                    <a:gd name="T12" fmla="*/ 5 w 23"/>
                    <a:gd name="T13" fmla="*/ 7 h 19"/>
                    <a:gd name="T14" fmla="*/ 5 w 23"/>
                    <a:gd name="T15" fmla="*/ 16 h 19"/>
                    <a:gd name="T16" fmla="*/ 18 w 23"/>
                    <a:gd name="T17" fmla="*/ 9 h 19"/>
                    <a:gd name="T18" fmla="*/ 18 w 23"/>
                    <a:gd name="T19" fmla="*/ 7 h 19"/>
                    <a:gd name="T20" fmla="*/ 19 w 23"/>
                    <a:gd name="T21" fmla="*/ 7 h 19"/>
                    <a:gd name="T22" fmla="*/ 19 w 23"/>
                    <a:gd name="T23" fmla="*/ 8 h 19"/>
                    <a:gd name="T24" fmla="*/ 23 w 23"/>
                    <a:gd name="T25" fmla="*/ 6 h 19"/>
                    <a:gd name="T26" fmla="*/ 17 w 23"/>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9">
                      <a:moveTo>
                        <a:pt x="17" y="0"/>
                      </a:moveTo>
                      <a:cubicBezTo>
                        <a:pt x="15" y="0"/>
                        <a:pt x="8" y="0"/>
                        <a:pt x="6" y="0"/>
                      </a:cubicBezTo>
                      <a:cubicBezTo>
                        <a:pt x="3" y="0"/>
                        <a:pt x="0" y="2"/>
                        <a:pt x="0" y="6"/>
                      </a:cubicBezTo>
                      <a:cubicBezTo>
                        <a:pt x="0" y="7"/>
                        <a:pt x="0" y="15"/>
                        <a:pt x="0" y="19"/>
                      </a:cubicBezTo>
                      <a:cubicBezTo>
                        <a:pt x="1" y="18"/>
                        <a:pt x="3" y="17"/>
                        <a:pt x="4" y="16"/>
                      </a:cubicBezTo>
                      <a:cubicBezTo>
                        <a:pt x="4" y="12"/>
                        <a:pt x="4" y="7"/>
                        <a:pt x="4" y="7"/>
                      </a:cubicBezTo>
                      <a:cubicBezTo>
                        <a:pt x="4" y="7"/>
                        <a:pt x="4" y="7"/>
                        <a:pt x="5" y="7"/>
                      </a:cubicBezTo>
                      <a:cubicBezTo>
                        <a:pt x="5" y="7"/>
                        <a:pt x="5" y="11"/>
                        <a:pt x="5" y="16"/>
                      </a:cubicBezTo>
                      <a:cubicBezTo>
                        <a:pt x="9" y="14"/>
                        <a:pt x="13" y="11"/>
                        <a:pt x="18" y="9"/>
                      </a:cubicBezTo>
                      <a:cubicBezTo>
                        <a:pt x="18" y="8"/>
                        <a:pt x="18" y="7"/>
                        <a:pt x="18" y="7"/>
                      </a:cubicBezTo>
                      <a:cubicBezTo>
                        <a:pt x="18" y="7"/>
                        <a:pt x="18" y="7"/>
                        <a:pt x="19" y="7"/>
                      </a:cubicBezTo>
                      <a:cubicBezTo>
                        <a:pt x="19" y="7"/>
                        <a:pt x="19" y="7"/>
                        <a:pt x="19" y="8"/>
                      </a:cubicBezTo>
                      <a:cubicBezTo>
                        <a:pt x="20" y="7"/>
                        <a:pt x="21" y="6"/>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7" name="Freeform 620"/>
                <p:cNvSpPr>
                  <a:spLocks/>
                </p:cNvSpPr>
                <p:nvPr/>
              </p:nvSpPr>
              <p:spPr bwMode="auto">
                <a:xfrm>
                  <a:off x="14417" y="1388"/>
                  <a:ext cx="14" cy="19"/>
                </a:xfrm>
                <a:custGeom>
                  <a:avLst/>
                  <a:gdLst>
                    <a:gd name="T0" fmla="*/ 0 w 6"/>
                    <a:gd name="T1" fmla="*/ 0 h 8"/>
                    <a:gd name="T2" fmla="*/ 0 w 6"/>
                    <a:gd name="T3" fmla="*/ 5 h 8"/>
                    <a:gd name="T4" fmla="*/ 3 w 6"/>
                    <a:gd name="T5" fmla="*/ 8 h 8"/>
                    <a:gd name="T6" fmla="*/ 6 w 6"/>
                    <a:gd name="T7" fmla="*/ 5 h 8"/>
                    <a:gd name="T8" fmla="*/ 6 w 6"/>
                    <a:gd name="T9" fmla="*/ 0 h 8"/>
                    <a:gd name="T10" fmla="*/ 0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0" y="0"/>
                      </a:moveTo>
                      <a:cubicBezTo>
                        <a:pt x="0" y="3"/>
                        <a:pt x="0" y="4"/>
                        <a:pt x="0" y="5"/>
                      </a:cubicBezTo>
                      <a:cubicBezTo>
                        <a:pt x="0" y="6"/>
                        <a:pt x="2" y="8"/>
                        <a:pt x="3" y="8"/>
                      </a:cubicBezTo>
                      <a:cubicBezTo>
                        <a:pt x="5" y="8"/>
                        <a:pt x="6" y="6"/>
                        <a:pt x="6" y="5"/>
                      </a:cubicBezTo>
                      <a:cubicBezTo>
                        <a:pt x="6" y="4"/>
                        <a:pt x="6" y="3"/>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8" name="Freeform 621"/>
                <p:cNvSpPr>
                  <a:spLocks/>
                </p:cNvSpPr>
                <p:nvPr/>
              </p:nvSpPr>
              <p:spPr bwMode="auto">
                <a:xfrm>
                  <a:off x="14573" y="1185"/>
                  <a:ext cx="8" cy="12"/>
                </a:xfrm>
                <a:custGeom>
                  <a:avLst/>
                  <a:gdLst>
                    <a:gd name="T0" fmla="*/ 1 w 3"/>
                    <a:gd name="T1" fmla="*/ 5 h 5"/>
                    <a:gd name="T2" fmla="*/ 2 w 3"/>
                    <a:gd name="T3" fmla="*/ 3 h 5"/>
                    <a:gd name="T4" fmla="*/ 1 w 3"/>
                    <a:gd name="T5" fmla="*/ 0 h 5"/>
                    <a:gd name="T6" fmla="*/ 0 w 3"/>
                    <a:gd name="T7" fmla="*/ 5 h 5"/>
                    <a:gd name="T8" fmla="*/ 1 w 3"/>
                    <a:gd name="T9" fmla="*/ 5 h 5"/>
                  </a:gdLst>
                  <a:ahLst/>
                  <a:cxnLst>
                    <a:cxn ang="0">
                      <a:pos x="T0" y="T1"/>
                    </a:cxn>
                    <a:cxn ang="0">
                      <a:pos x="T2" y="T3"/>
                    </a:cxn>
                    <a:cxn ang="0">
                      <a:pos x="T4" y="T5"/>
                    </a:cxn>
                    <a:cxn ang="0">
                      <a:pos x="T6" y="T7"/>
                    </a:cxn>
                    <a:cxn ang="0">
                      <a:pos x="T8" y="T9"/>
                    </a:cxn>
                  </a:cxnLst>
                  <a:rect l="0" t="0" r="r" b="b"/>
                  <a:pathLst>
                    <a:path w="3" h="5">
                      <a:moveTo>
                        <a:pt x="1" y="5"/>
                      </a:moveTo>
                      <a:cubicBezTo>
                        <a:pt x="2" y="5"/>
                        <a:pt x="3" y="4"/>
                        <a:pt x="2" y="3"/>
                      </a:cubicBezTo>
                      <a:cubicBezTo>
                        <a:pt x="2" y="3"/>
                        <a:pt x="2" y="1"/>
                        <a:pt x="1" y="0"/>
                      </a:cubicBezTo>
                      <a:cubicBezTo>
                        <a:pt x="1" y="1"/>
                        <a:pt x="0" y="3"/>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09" name="Oval 622"/>
                <p:cNvSpPr>
                  <a:spLocks noChangeArrowheads="1"/>
                </p:cNvSpPr>
                <p:nvPr/>
              </p:nvSpPr>
              <p:spPr bwMode="auto">
                <a:xfrm>
                  <a:off x="1447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0" name="Oval 623"/>
                <p:cNvSpPr>
                  <a:spLocks noChangeArrowheads="1"/>
                </p:cNvSpPr>
                <p:nvPr/>
              </p:nvSpPr>
              <p:spPr bwMode="auto">
                <a:xfrm>
                  <a:off x="1466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1" name="Freeform 624"/>
                <p:cNvSpPr>
                  <a:spLocks/>
                </p:cNvSpPr>
                <p:nvPr/>
              </p:nvSpPr>
              <p:spPr bwMode="auto">
                <a:xfrm>
                  <a:off x="14521" y="1147"/>
                  <a:ext cx="52" cy="31"/>
                </a:xfrm>
                <a:custGeom>
                  <a:avLst/>
                  <a:gdLst>
                    <a:gd name="T0" fmla="*/ 17 w 22"/>
                    <a:gd name="T1" fmla="*/ 9 h 13"/>
                    <a:gd name="T2" fmla="*/ 16 w 22"/>
                    <a:gd name="T3" fmla="*/ 7 h 13"/>
                    <a:gd name="T4" fmla="*/ 17 w 22"/>
                    <a:gd name="T5" fmla="*/ 7 h 13"/>
                    <a:gd name="T6" fmla="*/ 18 w 22"/>
                    <a:gd name="T7" fmla="*/ 9 h 13"/>
                    <a:gd name="T8" fmla="*/ 22 w 22"/>
                    <a:gd name="T9" fmla="*/ 9 h 13"/>
                    <a:gd name="T10" fmla="*/ 20 w 22"/>
                    <a:gd name="T11" fmla="*/ 5 h 13"/>
                    <a:gd name="T12" fmla="*/ 15 w 22"/>
                    <a:gd name="T13" fmla="*/ 0 h 13"/>
                    <a:gd name="T14" fmla="*/ 7 w 22"/>
                    <a:gd name="T15" fmla="*/ 0 h 13"/>
                    <a:gd name="T16" fmla="*/ 2 w 22"/>
                    <a:gd name="T17" fmla="*/ 5 h 13"/>
                    <a:gd name="T18" fmla="*/ 0 w 22"/>
                    <a:gd name="T19" fmla="*/ 13 h 13"/>
                    <a:gd name="T20" fmla="*/ 4 w 22"/>
                    <a:gd name="T21" fmla="*/ 11 h 13"/>
                    <a:gd name="T22" fmla="*/ 5 w 22"/>
                    <a:gd name="T23" fmla="*/ 7 h 13"/>
                    <a:gd name="T24" fmla="*/ 7 w 22"/>
                    <a:gd name="T25" fmla="*/ 7 h 13"/>
                    <a:gd name="T26" fmla="*/ 6 w 22"/>
                    <a:gd name="T27" fmla="*/ 10 h 13"/>
                    <a:gd name="T28" fmla="*/ 17 w 22"/>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13">
                      <a:moveTo>
                        <a:pt x="17" y="9"/>
                      </a:moveTo>
                      <a:cubicBezTo>
                        <a:pt x="16" y="7"/>
                        <a:pt x="16" y="7"/>
                        <a:pt x="16" y="7"/>
                      </a:cubicBezTo>
                      <a:cubicBezTo>
                        <a:pt x="17" y="7"/>
                        <a:pt x="17" y="7"/>
                        <a:pt x="17" y="7"/>
                      </a:cubicBezTo>
                      <a:cubicBezTo>
                        <a:pt x="17" y="7"/>
                        <a:pt x="17" y="8"/>
                        <a:pt x="18" y="9"/>
                      </a:cubicBezTo>
                      <a:cubicBezTo>
                        <a:pt x="19" y="9"/>
                        <a:pt x="20" y="9"/>
                        <a:pt x="22" y="9"/>
                      </a:cubicBezTo>
                      <a:cubicBezTo>
                        <a:pt x="21" y="8"/>
                        <a:pt x="21" y="6"/>
                        <a:pt x="20" y="5"/>
                      </a:cubicBezTo>
                      <a:cubicBezTo>
                        <a:pt x="20" y="3"/>
                        <a:pt x="17" y="0"/>
                        <a:pt x="15" y="0"/>
                      </a:cubicBezTo>
                      <a:cubicBezTo>
                        <a:pt x="14" y="0"/>
                        <a:pt x="8" y="0"/>
                        <a:pt x="7" y="0"/>
                      </a:cubicBezTo>
                      <a:cubicBezTo>
                        <a:pt x="5" y="0"/>
                        <a:pt x="3" y="3"/>
                        <a:pt x="2" y="5"/>
                      </a:cubicBezTo>
                      <a:cubicBezTo>
                        <a:pt x="1" y="7"/>
                        <a:pt x="1" y="10"/>
                        <a:pt x="0" y="13"/>
                      </a:cubicBezTo>
                      <a:cubicBezTo>
                        <a:pt x="1" y="12"/>
                        <a:pt x="3" y="11"/>
                        <a:pt x="4" y="11"/>
                      </a:cubicBezTo>
                      <a:cubicBezTo>
                        <a:pt x="5" y="8"/>
                        <a:pt x="5" y="7"/>
                        <a:pt x="5" y="7"/>
                      </a:cubicBezTo>
                      <a:cubicBezTo>
                        <a:pt x="7" y="7"/>
                        <a:pt x="7" y="7"/>
                        <a:pt x="7" y="7"/>
                      </a:cubicBezTo>
                      <a:cubicBezTo>
                        <a:pt x="6" y="8"/>
                        <a:pt x="6" y="9"/>
                        <a:pt x="6" y="10"/>
                      </a:cubicBezTo>
                      <a:cubicBezTo>
                        <a:pt x="9" y="9"/>
                        <a:pt x="13" y="9"/>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2" name="Freeform 625"/>
                <p:cNvSpPr>
                  <a:spLocks/>
                </p:cNvSpPr>
                <p:nvPr/>
              </p:nvSpPr>
              <p:spPr bwMode="auto">
                <a:xfrm>
                  <a:off x="14405" y="1270"/>
                  <a:ext cx="22" cy="9"/>
                </a:xfrm>
                <a:custGeom>
                  <a:avLst/>
                  <a:gdLst>
                    <a:gd name="T0" fmla="*/ 5 w 9"/>
                    <a:gd name="T1" fmla="*/ 0 h 4"/>
                    <a:gd name="T2" fmla="*/ 0 w 9"/>
                    <a:gd name="T3" fmla="*/ 4 h 4"/>
                    <a:gd name="T4" fmla="*/ 9 w 9"/>
                    <a:gd name="T5" fmla="*/ 3 h 4"/>
                    <a:gd name="T6" fmla="*/ 5 w 9"/>
                    <a:gd name="T7" fmla="*/ 0 h 4"/>
                  </a:gdLst>
                  <a:ahLst/>
                  <a:cxnLst>
                    <a:cxn ang="0">
                      <a:pos x="T0" y="T1"/>
                    </a:cxn>
                    <a:cxn ang="0">
                      <a:pos x="T2" y="T3"/>
                    </a:cxn>
                    <a:cxn ang="0">
                      <a:pos x="T4" y="T5"/>
                    </a:cxn>
                    <a:cxn ang="0">
                      <a:pos x="T6" y="T7"/>
                    </a:cxn>
                  </a:cxnLst>
                  <a:rect l="0" t="0" r="r" b="b"/>
                  <a:pathLst>
                    <a:path w="9" h="4">
                      <a:moveTo>
                        <a:pt x="5" y="0"/>
                      </a:moveTo>
                      <a:cubicBezTo>
                        <a:pt x="3" y="0"/>
                        <a:pt x="1" y="2"/>
                        <a:pt x="0" y="4"/>
                      </a:cubicBezTo>
                      <a:cubicBezTo>
                        <a:pt x="3" y="3"/>
                        <a:pt x="6" y="4"/>
                        <a:pt x="9" y="3"/>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3" name="Oval 626"/>
                <p:cNvSpPr>
                  <a:spLocks noChangeArrowheads="1"/>
                </p:cNvSpPr>
                <p:nvPr/>
              </p:nvSpPr>
              <p:spPr bwMode="auto">
                <a:xfrm>
                  <a:off x="1460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4" name="Freeform 627"/>
                <p:cNvSpPr>
                  <a:spLocks/>
                </p:cNvSpPr>
                <p:nvPr/>
              </p:nvSpPr>
              <p:spPr bwMode="auto">
                <a:xfrm>
                  <a:off x="14254" y="1147"/>
                  <a:ext cx="64"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1"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5" name="Freeform 628"/>
                <p:cNvSpPr>
                  <a:spLocks/>
                </p:cNvSpPr>
                <p:nvPr/>
              </p:nvSpPr>
              <p:spPr bwMode="auto">
                <a:xfrm>
                  <a:off x="14550" y="1216"/>
                  <a:ext cx="9" cy="42"/>
                </a:xfrm>
                <a:custGeom>
                  <a:avLst/>
                  <a:gdLst>
                    <a:gd name="T0" fmla="*/ 0 w 4"/>
                    <a:gd name="T1" fmla="*/ 16 h 18"/>
                    <a:gd name="T2" fmla="*/ 2 w 4"/>
                    <a:gd name="T3" fmla="*/ 18 h 18"/>
                    <a:gd name="T4" fmla="*/ 4 w 4"/>
                    <a:gd name="T5" fmla="*/ 16 h 18"/>
                    <a:gd name="T6" fmla="*/ 4 w 4"/>
                    <a:gd name="T7" fmla="*/ 0 h 18"/>
                    <a:gd name="T8" fmla="*/ 0 w 4"/>
                    <a:gd name="T9" fmla="*/ 7 h 18"/>
                    <a:gd name="T10" fmla="*/ 0 w 4"/>
                    <a:gd name="T11" fmla="*/ 16 h 18"/>
                  </a:gdLst>
                  <a:ahLst/>
                  <a:cxnLst>
                    <a:cxn ang="0">
                      <a:pos x="T0" y="T1"/>
                    </a:cxn>
                    <a:cxn ang="0">
                      <a:pos x="T2" y="T3"/>
                    </a:cxn>
                    <a:cxn ang="0">
                      <a:pos x="T4" y="T5"/>
                    </a:cxn>
                    <a:cxn ang="0">
                      <a:pos x="T6" y="T7"/>
                    </a:cxn>
                    <a:cxn ang="0">
                      <a:pos x="T8" y="T9"/>
                    </a:cxn>
                    <a:cxn ang="0">
                      <a:pos x="T10" y="T11"/>
                    </a:cxn>
                  </a:cxnLst>
                  <a:rect l="0" t="0" r="r" b="b"/>
                  <a:pathLst>
                    <a:path w="4" h="18">
                      <a:moveTo>
                        <a:pt x="0" y="16"/>
                      </a:moveTo>
                      <a:cubicBezTo>
                        <a:pt x="0" y="17"/>
                        <a:pt x="1" y="18"/>
                        <a:pt x="2" y="18"/>
                      </a:cubicBezTo>
                      <a:cubicBezTo>
                        <a:pt x="3" y="18"/>
                        <a:pt x="4" y="17"/>
                        <a:pt x="4" y="16"/>
                      </a:cubicBezTo>
                      <a:cubicBezTo>
                        <a:pt x="4" y="15"/>
                        <a:pt x="4" y="8"/>
                        <a:pt x="4" y="0"/>
                      </a:cubicBezTo>
                      <a:cubicBezTo>
                        <a:pt x="3" y="3"/>
                        <a:pt x="1" y="5"/>
                        <a:pt x="0" y="7"/>
                      </a:cubicBezTo>
                      <a:cubicBezTo>
                        <a:pt x="0" y="11"/>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6" name="Freeform 629"/>
                <p:cNvSpPr>
                  <a:spLocks/>
                </p:cNvSpPr>
                <p:nvPr/>
              </p:nvSpPr>
              <p:spPr bwMode="auto">
                <a:xfrm>
                  <a:off x="14588" y="1147"/>
                  <a:ext cx="52" cy="111"/>
                </a:xfrm>
                <a:custGeom>
                  <a:avLst/>
                  <a:gdLst>
                    <a:gd name="T0" fmla="*/ 18 w 22"/>
                    <a:gd name="T1" fmla="*/ 8 h 47"/>
                    <a:gd name="T2" fmla="*/ 18 w 22"/>
                    <a:gd name="T3" fmla="*/ 21 h 47"/>
                    <a:gd name="T4" fmla="*/ 20 w 22"/>
                    <a:gd name="T5" fmla="*/ 23 h 47"/>
                    <a:gd name="T6" fmla="*/ 22 w 22"/>
                    <a:gd name="T7" fmla="*/ 21 h 47"/>
                    <a:gd name="T8" fmla="*/ 22 w 22"/>
                    <a:gd name="T9" fmla="*/ 7 h 47"/>
                    <a:gd name="T10" fmla="*/ 16 w 22"/>
                    <a:gd name="T11" fmla="*/ 0 h 47"/>
                    <a:gd name="T12" fmla="*/ 6 w 22"/>
                    <a:gd name="T13" fmla="*/ 0 h 47"/>
                    <a:gd name="T14" fmla="*/ 0 w 22"/>
                    <a:gd name="T15" fmla="*/ 7 h 47"/>
                    <a:gd name="T16" fmla="*/ 0 w 22"/>
                    <a:gd name="T17" fmla="*/ 21 h 47"/>
                    <a:gd name="T18" fmla="*/ 2 w 22"/>
                    <a:gd name="T19" fmla="*/ 23 h 47"/>
                    <a:gd name="T20" fmla="*/ 4 w 22"/>
                    <a:gd name="T21" fmla="*/ 21 h 47"/>
                    <a:gd name="T22" fmla="*/ 4 w 22"/>
                    <a:gd name="T23" fmla="*/ 8 h 47"/>
                    <a:gd name="T24" fmla="*/ 5 w 22"/>
                    <a:gd name="T25" fmla="*/ 8 h 47"/>
                    <a:gd name="T26" fmla="*/ 5 w 22"/>
                    <a:gd name="T27" fmla="*/ 44 h 47"/>
                    <a:gd name="T28" fmla="*/ 6 w 22"/>
                    <a:gd name="T29" fmla="*/ 47 h 47"/>
                    <a:gd name="T30" fmla="*/ 10 w 22"/>
                    <a:gd name="T31" fmla="*/ 44 h 47"/>
                    <a:gd name="T32" fmla="*/ 10 w 22"/>
                    <a:gd name="T33" fmla="*/ 23 h 47"/>
                    <a:gd name="T34" fmla="*/ 11 w 22"/>
                    <a:gd name="T35" fmla="*/ 23 h 47"/>
                    <a:gd name="T36" fmla="*/ 11 w 22"/>
                    <a:gd name="T37" fmla="*/ 43 h 47"/>
                    <a:gd name="T38" fmla="*/ 17 w 22"/>
                    <a:gd name="T39" fmla="*/ 39 h 47"/>
                    <a:gd name="T40" fmla="*/ 17 w 22"/>
                    <a:gd name="T41" fmla="*/ 8 h 47"/>
                    <a:gd name="T42" fmla="*/ 18 w 22"/>
                    <a:gd name="T4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5" y="46"/>
                        <a:pt x="6" y="47"/>
                      </a:cubicBezTo>
                      <a:cubicBezTo>
                        <a:pt x="8" y="46"/>
                        <a:pt x="9" y="45"/>
                        <a:pt x="10" y="44"/>
                      </a:cubicBezTo>
                      <a:cubicBezTo>
                        <a:pt x="10" y="40"/>
                        <a:pt x="10" y="23"/>
                        <a:pt x="10" y="23"/>
                      </a:cubicBezTo>
                      <a:cubicBezTo>
                        <a:pt x="10" y="23"/>
                        <a:pt x="10" y="23"/>
                        <a:pt x="11" y="23"/>
                      </a:cubicBezTo>
                      <a:cubicBezTo>
                        <a:pt x="11" y="23"/>
                        <a:pt x="11" y="38"/>
                        <a:pt x="11" y="43"/>
                      </a:cubicBezTo>
                      <a:cubicBezTo>
                        <a:pt x="13" y="42"/>
                        <a:pt x="15" y="40"/>
                        <a:pt x="17" y="39"/>
                      </a:cubicBezTo>
                      <a:cubicBezTo>
                        <a:pt x="17" y="28"/>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7" name="Oval 630"/>
                <p:cNvSpPr>
                  <a:spLocks noChangeArrowheads="1"/>
                </p:cNvSpPr>
                <p:nvPr/>
              </p:nvSpPr>
              <p:spPr bwMode="auto">
                <a:xfrm>
                  <a:off x="1440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8" name="Freeform 631"/>
                <p:cNvSpPr>
                  <a:spLocks/>
                </p:cNvSpPr>
                <p:nvPr/>
              </p:nvSpPr>
              <p:spPr bwMode="auto">
                <a:xfrm>
                  <a:off x="14538" y="1234"/>
                  <a:ext cx="9" cy="24"/>
                </a:xfrm>
                <a:custGeom>
                  <a:avLst/>
                  <a:gdLst>
                    <a:gd name="T0" fmla="*/ 1 w 4"/>
                    <a:gd name="T1" fmla="*/ 10 h 10"/>
                    <a:gd name="T2" fmla="*/ 4 w 4"/>
                    <a:gd name="T3" fmla="*/ 8 h 10"/>
                    <a:gd name="T4" fmla="*/ 4 w 4"/>
                    <a:gd name="T5" fmla="*/ 0 h 10"/>
                    <a:gd name="T6" fmla="*/ 0 w 4"/>
                    <a:gd name="T7" fmla="*/ 1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cubicBezTo>
                        <a:pt x="3" y="10"/>
                        <a:pt x="4" y="9"/>
                        <a:pt x="4" y="8"/>
                      </a:cubicBezTo>
                      <a:cubicBezTo>
                        <a:pt x="4" y="7"/>
                        <a:pt x="4" y="4"/>
                        <a:pt x="4" y="0"/>
                      </a:cubicBezTo>
                      <a:cubicBezTo>
                        <a:pt x="2" y="3"/>
                        <a:pt x="1" y="6"/>
                        <a:pt x="0" y="10"/>
                      </a:cubicBezTo>
                      <a:cubicBezTo>
                        <a:pt x="0"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19" name="Freeform 632"/>
                <p:cNvSpPr>
                  <a:spLocks/>
                </p:cNvSpPr>
                <p:nvPr/>
              </p:nvSpPr>
              <p:spPr bwMode="auto">
                <a:xfrm>
                  <a:off x="14647" y="1147"/>
                  <a:ext cx="59" cy="69"/>
                </a:xfrm>
                <a:custGeom>
                  <a:avLst/>
                  <a:gdLst>
                    <a:gd name="T0" fmla="*/ 17 w 25"/>
                    <a:gd name="T1" fmla="*/ 0 h 29"/>
                    <a:gd name="T2" fmla="*/ 10 w 25"/>
                    <a:gd name="T3" fmla="*/ 0 h 29"/>
                    <a:gd name="T4" fmla="*/ 4 w 25"/>
                    <a:gd name="T5" fmla="*/ 5 h 29"/>
                    <a:gd name="T6" fmla="*/ 0 w 25"/>
                    <a:gd name="T7" fmla="*/ 19 h 29"/>
                    <a:gd name="T8" fmla="*/ 2 w 25"/>
                    <a:gd name="T9" fmla="*/ 21 h 29"/>
                    <a:gd name="T10" fmla="*/ 4 w 25"/>
                    <a:gd name="T11" fmla="*/ 20 h 29"/>
                    <a:gd name="T12" fmla="*/ 8 w 25"/>
                    <a:gd name="T13" fmla="*/ 7 h 29"/>
                    <a:gd name="T14" fmla="*/ 9 w 25"/>
                    <a:gd name="T15" fmla="*/ 7 h 29"/>
                    <a:gd name="T16" fmla="*/ 2 w 25"/>
                    <a:gd name="T17" fmla="*/ 29 h 29"/>
                    <a:gd name="T18" fmla="*/ 3 w 25"/>
                    <a:gd name="T19" fmla="*/ 29 h 29"/>
                    <a:gd name="T20" fmla="*/ 15 w 25"/>
                    <a:gd name="T21" fmla="*/ 19 h 29"/>
                    <a:gd name="T22" fmla="*/ 21 w 25"/>
                    <a:gd name="T23" fmla="*/ 15 h 29"/>
                    <a:gd name="T24" fmla="*/ 18 w 25"/>
                    <a:gd name="T25" fmla="*/ 7 h 29"/>
                    <a:gd name="T26" fmla="*/ 20 w 25"/>
                    <a:gd name="T27" fmla="*/ 7 h 29"/>
                    <a:gd name="T28" fmla="*/ 22 w 25"/>
                    <a:gd name="T29" fmla="*/ 14 h 29"/>
                    <a:gd name="T30" fmla="*/ 25 w 25"/>
                    <a:gd name="T31" fmla="*/ 12 h 29"/>
                    <a:gd name="T32" fmla="*/ 23 w 25"/>
                    <a:gd name="T33" fmla="*/ 5 h 29"/>
                    <a:gd name="T34" fmla="*/ 17 w 25"/>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9">
                      <a:moveTo>
                        <a:pt x="17" y="0"/>
                      </a:move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3" y="29"/>
                        <a:pt x="3" y="29"/>
                        <a:pt x="3" y="29"/>
                      </a:cubicBezTo>
                      <a:cubicBezTo>
                        <a:pt x="8" y="25"/>
                        <a:pt x="11" y="22"/>
                        <a:pt x="15" y="19"/>
                      </a:cubicBezTo>
                      <a:cubicBezTo>
                        <a:pt x="17" y="17"/>
                        <a:pt x="19" y="16"/>
                        <a:pt x="21" y="15"/>
                      </a:cubicBezTo>
                      <a:cubicBezTo>
                        <a:pt x="18" y="7"/>
                        <a:pt x="18" y="7"/>
                        <a:pt x="18" y="7"/>
                      </a:cubicBezTo>
                      <a:cubicBezTo>
                        <a:pt x="20" y="7"/>
                        <a:pt x="20" y="7"/>
                        <a:pt x="20" y="7"/>
                      </a:cubicBezTo>
                      <a:cubicBezTo>
                        <a:pt x="20" y="7"/>
                        <a:pt x="21" y="11"/>
                        <a:pt x="22" y="14"/>
                      </a:cubicBezTo>
                      <a:cubicBezTo>
                        <a:pt x="23" y="13"/>
                        <a:pt x="24" y="13"/>
                        <a:pt x="25" y="12"/>
                      </a:cubicBezTo>
                      <a:cubicBezTo>
                        <a:pt x="24" y="10"/>
                        <a:pt x="24" y="7"/>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0" name="Oval 633"/>
                <p:cNvSpPr>
                  <a:spLocks noChangeArrowheads="1"/>
                </p:cNvSpPr>
                <p:nvPr/>
              </p:nvSpPr>
              <p:spPr bwMode="auto">
                <a:xfrm>
                  <a:off x="14275"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1" name="Oval 634"/>
                <p:cNvSpPr>
                  <a:spLocks noChangeArrowheads="1"/>
                </p:cNvSpPr>
                <p:nvPr/>
              </p:nvSpPr>
              <p:spPr bwMode="auto">
                <a:xfrm>
                  <a:off x="14275"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2" name="Oval 635"/>
                <p:cNvSpPr>
                  <a:spLocks noChangeArrowheads="1"/>
                </p:cNvSpPr>
                <p:nvPr/>
              </p:nvSpPr>
              <p:spPr bwMode="auto">
                <a:xfrm>
                  <a:off x="14275"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3" name="Freeform 636"/>
                <p:cNvSpPr>
                  <a:spLocks/>
                </p:cNvSpPr>
                <p:nvPr/>
              </p:nvSpPr>
              <p:spPr bwMode="auto">
                <a:xfrm>
                  <a:off x="14259"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4" name="Freeform 637"/>
                <p:cNvSpPr>
                  <a:spLocks/>
                </p:cNvSpPr>
                <p:nvPr/>
              </p:nvSpPr>
              <p:spPr bwMode="auto">
                <a:xfrm>
                  <a:off x="14254" y="1443"/>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0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0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1"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5" y="20"/>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5" name="Freeform 638"/>
                <p:cNvSpPr>
                  <a:spLocks/>
                </p:cNvSpPr>
                <p:nvPr/>
              </p:nvSpPr>
              <p:spPr bwMode="auto">
                <a:xfrm>
                  <a:off x="14384" y="1443"/>
                  <a:ext cx="64" cy="111"/>
                </a:xfrm>
                <a:custGeom>
                  <a:avLst/>
                  <a:gdLst>
                    <a:gd name="T0" fmla="*/ 20 w 27"/>
                    <a:gd name="T1" fmla="*/ 6 h 47"/>
                    <a:gd name="T2" fmla="*/ 24 w 27"/>
                    <a:gd name="T3" fmla="*/ 19 h 47"/>
                    <a:gd name="T4" fmla="*/ 26 w 27"/>
                    <a:gd name="T5" fmla="*/ 20 h 47"/>
                    <a:gd name="T6" fmla="*/ 27 w 27"/>
                    <a:gd name="T7" fmla="*/ 18 h 47"/>
                    <a:gd name="T8" fmla="*/ 23 w 27"/>
                    <a:gd name="T9" fmla="*/ 4 h 47"/>
                    <a:gd name="T10" fmla="*/ 18 w 27"/>
                    <a:gd name="T11" fmla="*/ 0 h 47"/>
                    <a:gd name="T12" fmla="*/ 10 w 27"/>
                    <a:gd name="T13" fmla="*/ 0 h 47"/>
                    <a:gd name="T14" fmla="*/ 5 w 27"/>
                    <a:gd name="T15" fmla="*/ 4 h 47"/>
                    <a:gd name="T16" fmla="*/ 1 w 27"/>
                    <a:gd name="T17" fmla="*/ 18 h 47"/>
                    <a:gd name="T18" fmla="*/ 2 w 27"/>
                    <a:gd name="T19" fmla="*/ 20 h 47"/>
                    <a:gd name="T20" fmla="*/ 4 w 27"/>
                    <a:gd name="T21" fmla="*/ 19 h 47"/>
                    <a:gd name="T22" fmla="*/ 8 w 27"/>
                    <a:gd name="T23" fmla="*/ 6 h 47"/>
                    <a:gd name="T24" fmla="*/ 9 w 27"/>
                    <a:gd name="T25" fmla="*/ 6 h 47"/>
                    <a:gd name="T26" fmla="*/ 3 w 27"/>
                    <a:gd name="T27" fmla="*/ 28 h 47"/>
                    <a:gd name="T28" fmla="*/ 9 w 27"/>
                    <a:gd name="T29" fmla="*/ 28 h 47"/>
                    <a:gd name="T30" fmla="*/ 9 w 27"/>
                    <a:gd name="T31" fmla="*/ 44 h 47"/>
                    <a:gd name="T32" fmla="*/ 11 w 27"/>
                    <a:gd name="T33" fmla="*/ 47 h 47"/>
                    <a:gd name="T34" fmla="*/ 13 w 27"/>
                    <a:gd name="T35" fmla="*/ 44 h 47"/>
                    <a:gd name="T36" fmla="*/ 13 w 27"/>
                    <a:gd name="T37" fmla="*/ 28 h 47"/>
                    <a:gd name="T38" fmla="*/ 14 w 27"/>
                    <a:gd name="T39" fmla="*/ 28 h 47"/>
                    <a:gd name="T40" fmla="*/ 14 w 27"/>
                    <a:gd name="T41" fmla="*/ 44 h 47"/>
                    <a:gd name="T42" fmla="*/ 17 w 27"/>
                    <a:gd name="T43" fmla="*/ 47 h 47"/>
                    <a:gd name="T44" fmla="*/ 19 w 27"/>
                    <a:gd name="T45" fmla="*/ 44 h 47"/>
                    <a:gd name="T46" fmla="*/ 19 w 27"/>
                    <a:gd name="T47" fmla="*/ 28 h 47"/>
                    <a:gd name="T48" fmla="*/ 24 w 27"/>
                    <a:gd name="T49" fmla="*/ 28 h 47"/>
                    <a:gd name="T50" fmla="*/ 24 w 27"/>
                    <a:gd name="T51" fmla="*/ 25 h 47"/>
                    <a:gd name="T52" fmla="*/ 19 w 27"/>
                    <a:gd name="T53" fmla="*/ 6 h 47"/>
                    <a:gd name="T54" fmla="*/ 20 w 27"/>
                    <a:gd name="T5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20" y="6"/>
                      </a:move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1" y="28"/>
                        <a:pt x="23" y="28"/>
                        <a:pt x="24" y="28"/>
                      </a:cubicBezTo>
                      <a:cubicBezTo>
                        <a:pt x="24" y="27"/>
                        <a:pt x="24" y="26"/>
                        <a:pt x="24" y="25"/>
                      </a:cubicBezTo>
                      <a:cubicBezTo>
                        <a:pt x="19" y="6"/>
                        <a:pt x="19" y="6"/>
                        <a:pt x="19" y="6"/>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6" name="Oval 639"/>
                <p:cNvSpPr>
                  <a:spLocks noChangeArrowheads="1"/>
                </p:cNvSpPr>
                <p:nvPr/>
              </p:nvSpPr>
              <p:spPr bwMode="auto">
                <a:xfrm>
                  <a:off x="1420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7" name="Freeform 640"/>
                <p:cNvSpPr>
                  <a:spLocks/>
                </p:cNvSpPr>
                <p:nvPr/>
              </p:nvSpPr>
              <p:spPr bwMode="auto">
                <a:xfrm>
                  <a:off x="14192" y="1147"/>
                  <a:ext cx="55" cy="111"/>
                </a:xfrm>
                <a:custGeom>
                  <a:avLst/>
                  <a:gdLst>
                    <a:gd name="T0" fmla="*/ 17 w 23"/>
                    <a:gd name="T1" fmla="*/ 0 h 47"/>
                    <a:gd name="T2" fmla="*/ 7 w 23"/>
                    <a:gd name="T3" fmla="*/ 0 h 47"/>
                    <a:gd name="T4" fmla="*/ 0 w 23"/>
                    <a:gd name="T5" fmla="*/ 7 h 47"/>
                    <a:gd name="T6" fmla="*/ 0 w 23"/>
                    <a:gd name="T7" fmla="*/ 21 h 47"/>
                    <a:gd name="T8" fmla="*/ 3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8" name="Oval 641"/>
                <p:cNvSpPr>
                  <a:spLocks noChangeArrowheads="1"/>
                </p:cNvSpPr>
                <p:nvPr/>
              </p:nvSpPr>
              <p:spPr bwMode="auto">
                <a:xfrm>
                  <a:off x="1420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29" name="Freeform 642"/>
                <p:cNvSpPr>
                  <a:spLocks/>
                </p:cNvSpPr>
                <p:nvPr/>
              </p:nvSpPr>
              <p:spPr bwMode="auto">
                <a:xfrm>
                  <a:off x="14562" y="1201"/>
                  <a:ext cx="14" cy="15"/>
                </a:xfrm>
                <a:custGeom>
                  <a:avLst/>
                  <a:gdLst>
                    <a:gd name="T0" fmla="*/ 6 w 6"/>
                    <a:gd name="T1" fmla="*/ 6 h 6"/>
                    <a:gd name="T2" fmla="*/ 4 w 6"/>
                    <a:gd name="T3" fmla="*/ 0 h 6"/>
                    <a:gd name="T4" fmla="*/ 0 w 6"/>
                    <a:gd name="T5" fmla="*/ 6 h 6"/>
                    <a:gd name="T6" fmla="*/ 6 w 6"/>
                    <a:gd name="T7" fmla="*/ 6 h 6"/>
                  </a:gdLst>
                  <a:ahLst/>
                  <a:cxnLst>
                    <a:cxn ang="0">
                      <a:pos x="T0" y="T1"/>
                    </a:cxn>
                    <a:cxn ang="0">
                      <a:pos x="T2" y="T3"/>
                    </a:cxn>
                    <a:cxn ang="0">
                      <a:pos x="T4" y="T5"/>
                    </a:cxn>
                    <a:cxn ang="0">
                      <a:pos x="T6" y="T7"/>
                    </a:cxn>
                  </a:cxnLst>
                  <a:rect l="0" t="0" r="r" b="b"/>
                  <a:pathLst>
                    <a:path w="6" h="6">
                      <a:moveTo>
                        <a:pt x="6" y="6"/>
                      </a:moveTo>
                      <a:cubicBezTo>
                        <a:pt x="5" y="3"/>
                        <a:pt x="4" y="1"/>
                        <a:pt x="4" y="0"/>
                      </a:cubicBezTo>
                      <a:cubicBezTo>
                        <a:pt x="3" y="2"/>
                        <a:pt x="1" y="4"/>
                        <a:pt x="0" y="6"/>
                      </a:cubicBezTo>
                      <a:cubicBezTo>
                        <a:pt x="5" y="6"/>
                        <a:pt x="6" y="6"/>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0" name="Oval 643"/>
                <p:cNvSpPr>
                  <a:spLocks noChangeArrowheads="1"/>
                </p:cNvSpPr>
                <p:nvPr/>
              </p:nvSpPr>
              <p:spPr bwMode="auto">
                <a:xfrm>
                  <a:off x="13688"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1" name="Freeform 644"/>
                <p:cNvSpPr>
                  <a:spLocks/>
                </p:cNvSpPr>
                <p:nvPr/>
              </p:nvSpPr>
              <p:spPr bwMode="auto">
                <a:xfrm>
                  <a:off x="13672"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2" name="Freeform 645"/>
                <p:cNvSpPr>
                  <a:spLocks/>
                </p:cNvSpPr>
                <p:nvPr/>
              </p:nvSpPr>
              <p:spPr bwMode="auto">
                <a:xfrm>
                  <a:off x="14065" y="1147"/>
                  <a:ext cx="54"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3" name="Oval 646"/>
                <p:cNvSpPr>
                  <a:spLocks noChangeArrowheads="1"/>
                </p:cNvSpPr>
                <p:nvPr/>
              </p:nvSpPr>
              <p:spPr bwMode="auto">
                <a:xfrm>
                  <a:off x="1414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4" name="Freeform 647"/>
                <p:cNvSpPr>
                  <a:spLocks/>
                </p:cNvSpPr>
                <p:nvPr/>
              </p:nvSpPr>
              <p:spPr bwMode="auto">
                <a:xfrm>
                  <a:off x="14126" y="1443"/>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0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0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7"/>
                        <a:pt x="24" y="10"/>
                        <a:pt x="22" y="4"/>
                      </a:cubicBezTo>
                      <a:cubicBezTo>
                        <a:pt x="22" y="2"/>
                        <a:pt x="19" y="0"/>
                        <a:pt x="17" y="0"/>
                      </a:cubicBezTo>
                      <a:cubicBezTo>
                        <a:pt x="16" y="0"/>
                        <a:pt x="11"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5" name="Oval 648"/>
                <p:cNvSpPr>
                  <a:spLocks noChangeArrowheads="1"/>
                </p:cNvSpPr>
                <p:nvPr/>
              </p:nvSpPr>
              <p:spPr bwMode="auto">
                <a:xfrm>
                  <a:off x="1414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6" name="Freeform 649"/>
                <p:cNvSpPr>
                  <a:spLocks/>
                </p:cNvSpPr>
                <p:nvPr/>
              </p:nvSpPr>
              <p:spPr bwMode="auto">
                <a:xfrm>
                  <a:off x="1366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3"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7" name="Oval 650"/>
                <p:cNvSpPr>
                  <a:spLocks noChangeArrowheads="1"/>
                </p:cNvSpPr>
                <p:nvPr/>
              </p:nvSpPr>
              <p:spPr bwMode="auto">
                <a:xfrm>
                  <a:off x="1414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8" name="Oval 651"/>
                <p:cNvSpPr>
                  <a:spLocks noChangeArrowheads="1"/>
                </p:cNvSpPr>
                <p:nvPr/>
              </p:nvSpPr>
              <p:spPr bwMode="auto">
                <a:xfrm>
                  <a:off x="1408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39" name="Oval 652"/>
                <p:cNvSpPr>
                  <a:spLocks noChangeArrowheads="1"/>
                </p:cNvSpPr>
                <p:nvPr/>
              </p:nvSpPr>
              <p:spPr bwMode="auto">
                <a:xfrm>
                  <a:off x="1408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0" name="Freeform 653"/>
                <p:cNvSpPr>
                  <a:spLocks/>
                </p:cNvSpPr>
                <p:nvPr/>
              </p:nvSpPr>
              <p:spPr bwMode="auto">
                <a:xfrm>
                  <a:off x="14131"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1" name="Oval 654"/>
                <p:cNvSpPr>
                  <a:spLocks noChangeArrowheads="1"/>
                </p:cNvSpPr>
                <p:nvPr/>
              </p:nvSpPr>
              <p:spPr bwMode="auto">
                <a:xfrm>
                  <a:off x="13819"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2" name="Freeform 655"/>
                <p:cNvSpPr>
                  <a:spLocks/>
                </p:cNvSpPr>
                <p:nvPr/>
              </p:nvSpPr>
              <p:spPr bwMode="auto">
                <a:xfrm>
                  <a:off x="13802" y="1443"/>
                  <a:ext cx="54"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3" name="Freeform 656"/>
                <p:cNvSpPr>
                  <a:spLocks/>
                </p:cNvSpPr>
                <p:nvPr/>
              </p:nvSpPr>
              <p:spPr bwMode="auto">
                <a:xfrm>
                  <a:off x="1379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0"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4" name="Freeform 657"/>
                <p:cNvSpPr>
                  <a:spLocks/>
                </p:cNvSpPr>
                <p:nvPr/>
              </p:nvSpPr>
              <p:spPr bwMode="auto">
                <a:xfrm>
                  <a:off x="14065"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5" name="Freeform 658"/>
                <p:cNvSpPr>
                  <a:spLocks/>
                </p:cNvSpPr>
                <p:nvPr/>
              </p:nvSpPr>
              <p:spPr bwMode="auto">
                <a:xfrm>
                  <a:off x="14060"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2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4"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6" name="Oval 659"/>
                <p:cNvSpPr>
                  <a:spLocks noChangeArrowheads="1"/>
                </p:cNvSpPr>
                <p:nvPr/>
              </p:nvSpPr>
              <p:spPr bwMode="auto">
                <a:xfrm>
                  <a:off x="1408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7" name="Freeform 660"/>
                <p:cNvSpPr>
                  <a:spLocks/>
                </p:cNvSpPr>
                <p:nvPr/>
              </p:nvSpPr>
              <p:spPr bwMode="auto">
                <a:xfrm>
                  <a:off x="14126" y="1147"/>
                  <a:ext cx="64" cy="111"/>
                </a:xfrm>
                <a:custGeom>
                  <a:avLst/>
                  <a:gdLst>
                    <a:gd name="T0" fmla="*/ 17 w 27"/>
                    <a:gd name="T1" fmla="*/ 0 h 47"/>
                    <a:gd name="T2" fmla="*/ 9 w 27"/>
                    <a:gd name="T3" fmla="*/ 0 h 47"/>
                    <a:gd name="T4" fmla="*/ 4 w 27"/>
                    <a:gd name="T5" fmla="*/ 5 h 47"/>
                    <a:gd name="T6" fmla="*/ 0 w 27"/>
                    <a:gd name="T7" fmla="*/ 19 h 47"/>
                    <a:gd name="T8" fmla="*/ 1 w 27"/>
                    <a:gd name="T9" fmla="*/ 21 h 47"/>
                    <a:gd name="T10" fmla="*/ 3 w 27"/>
                    <a:gd name="T11" fmla="*/ 20 h 47"/>
                    <a:gd name="T12" fmla="*/ 7 w 27"/>
                    <a:gd name="T13" fmla="*/ 7 h 47"/>
                    <a:gd name="T14" fmla="*/ 8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4 w 27"/>
                    <a:gd name="T39" fmla="*/ 29 h 47"/>
                    <a:gd name="T40" fmla="*/ 18 w 27"/>
                    <a:gd name="T41" fmla="*/ 7 h 47"/>
                    <a:gd name="T42" fmla="*/ 19 w 27"/>
                    <a:gd name="T43" fmla="*/ 7 h 47"/>
                    <a:gd name="T44" fmla="*/ 23 w 27"/>
                    <a:gd name="T45" fmla="*/ 20 h 47"/>
                    <a:gd name="T46" fmla="*/ 25 w 27"/>
                    <a:gd name="T47" fmla="*/ 21 h 47"/>
                    <a:gd name="T48" fmla="*/ 26 w 27"/>
                    <a:gd name="T49" fmla="*/ 19 h 47"/>
                    <a:gd name="T50" fmla="*/ 22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ubicBezTo>
                        <a:pt x="22" y="3"/>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8" name="Oval 661"/>
                <p:cNvSpPr>
                  <a:spLocks noChangeArrowheads="1"/>
                </p:cNvSpPr>
                <p:nvPr/>
              </p:nvSpPr>
              <p:spPr bwMode="auto">
                <a:xfrm>
                  <a:off x="1401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49" name="Oval 662"/>
                <p:cNvSpPr>
                  <a:spLocks noChangeArrowheads="1"/>
                </p:cNvSpPr>
                <p:nvPr/>
              </p:nvSpPr>
              <p:spPr bwMode="auto">
                <a:xfrm>
                  <a:off x="1388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0" name="Freeform 663"/>
                <p:cNvSpPr>
                  <a:spLocks/>
                </p:cNvSpPr>
                <p:nvPr/>
              </p:nvSpPr>
              <p:spPr bwMode="auto">
                <a:xfrm>
                  <a:off x="13802" y="1147"/>
                  <a:ext cx="54" cy="111"/>
                </a:xfrm>
                <a:custGeom>
                  <a:avLst/>
                  <a:gdLst>
                    <a:gd name="T0" fmla="*/ 3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1" name="Freeform 664"/>
                <p:cNvSpPr>
                  <a:spLocks/>
                </p:cNvSpPr>
                <p:nvPr/>
              </p:nvSpPr>
              <p:spPr bwMode="auto">
                <a:xfrm>
                  <a:off x="13868" y="1296"/>
                  <a:ext cx="55"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2" name="Oval 665"/>
                <p:cNvSpPr>
                  <a:spLocks noChangeArrowheads="1"/>
                </p:cNvSpPr>
                <p:nvPr/>
              </p:nvSpPr>
              <p:spPr bwMode="auto">
                <a:xfrm>
                  <a:off x="13819"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3" name="Freeform 666"/>
                <p:cNvSpPr>
                  <a:spLocks/>
                </p:cNvSpPr>
                <p:nvPr/>
              </p:nvSpPr>
              <p:spPr bwMode="auto">
                <a:xfrm>
                  <a:off x="13864" y="1443"/>
                  <a:ext cx="63"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4" name="Oval 667"/>
                <p:cNvSpPr>
                  <a:spLocks noChangeArrowheads="1"/>
                </p:cNvSpPr>
                <p:nvPr/>
              </p:nvSpPr>
              <p:spPr bwMode="auto">
                <a:xfrm>
                  <a:off x="1388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5" name="Freeform 668"/>
                <p:cNvSpPr>
                  <a:spLocks/>
                </p:cNvSpPr>
                <p:nvPr/>
              </p:nvSpPr>
              <p:spPr bwMode="auto">
                <a:xfrm>
                  <a:off x="13935" y="1443"/>
                  <a:ext cx="52" cy="109"/>
                </a:xfrm>
                <a:custGeom>
                  <a:avLst/>
                  <a:gdLst>
                    <a:gd name="T0" fmla="*/ 22 w 22"/>
                    <a:gd name="T1" fmla="*/ 20 h 46"/>
                    <a:gd name="T2" fmla="*/ 22 w 22"/>
                    <a:gd name="T3" fmla="*/ 6 h 46"/>
                    <a:gd name="T4" fmla="*/ 16 w 22"/>
                    <a:gd name="T5" fmla="*/ 0 h 46"/>
                    <a:gd name="T6" fmla="*/ 6 w 22"/>
                    <a:gd name="T7" fmla="*/ 0 h 46"/>
                    <a:gd name="T8" fmla="*/ 0 w 22"/>
                    <a:gd name="T9" fmla="*/ 6 h 46"/>
                    <a:gd name="T10" fmla="*/ 0 w 22"/>
                    <a:gd name="T11" fmla="*/ 20 h 46"/>
                    <a:gd name="T12" fmla="*/ 2 w 22"/>
                    <a:gd name="T13" fmla="*/ 23 h 46"/>
                    <a:gd name="T14" fmla="*/ 4 w 22"/>
                    <a:gd name="T15" fmla="*/ 20 h 46"/>
                    <a:gd name="T16" fmla="*/ 4 w 22"/>
                    <a:gd name="T17" fmla="*/ 7 h 46"/>
                    <a:gd name="T18" fmla="*/ 5 w 22"/>
                    <a:gd name="T19" fmla="*/ 7 h 46"/>
                    <a:gd name="T20" fmla="*/ 5 w 22"/>
                    <a:gd name="T21" fmla="*/ 44 h 46"/>
                    <a:gd name="T22" fmla="*/ 8 w 22"/>
                    <a:gd name="T23" fmla="*/ 46 h 46"/>
                    <a:gd name="T24" fmla="*/ 11 w 22"/>
                    <a:gd name="T25" fmla="*/ 44 h 46"/>
                    <a:gd name="T26" fmla="*/ 11 w 22"/>
                    <a:gd name="T27" fmla="*/ 23 h 46"/>
                    <a:gd name="T28" fmla="*/ 12 w 22"/>
                    <a:gd name="T29" fmla="*/ 23 h 46"/>
                    <a:gd name="T30" fmla="*/ 12 w 22"/>
                    <a:gd name="T31" fmla="*/ 44 h 46"/>
                    <a:gd name="T32" fmla="*/ 14 w 22"/>
                    <a:gd name="T33" fmla="*/ 46 h 46"/>
                    <a:gd name="T34" fmla="*/ 17 w 22"/>
                    <a:gd name="T35" fmla="*/ 44 h 46"/>
                    <a:gd name="T36" fmla="*/ 17 w 22"/>
                    <a:gd name="T37" fmla="*/ 7 h 46"/>
                    <a:gd name="T38" fmla="*/ 18 w 22"/>
                    <a:gd name="T39" fmla="*/ 7 h 46"/>
                    <a:gd name="T40" fmla="*/ 18 w 22"/>
                    <a:gd name="T41" fmla="*/ 20 h 46"/>
                    <a:gd name="T42" fmla="*/ 20 w 22"/>
                    <a:gd name="T43" fmla="*/ 23 h 46"/>
                    <a:gd name="T44" fmla="*/ 22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2" y="20"/>
                      </a:moveTo>
                      <a:cubicBezTo>
                        <a:pt x="22" y="19"/>
                        <a:pt x="22" y="8"/>
                        <a:pt x="22" y="6"/>
                      </a:cubicBezTo>
                      <a:cubicBezTo>
                        <a:pt x="22" y="2"/>
                        <a:pt x="20" y="0"/>
                        <a:pt x="16" y="0"/>
                      </a:cubicBez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6" name="Freeform 669"/>
                <p:cNvSpPr>
                  <a:spLocks/>
                </p:cNvSpPr>
                <p:nvPr/>
              </p:nvSpPr>
              <p:spPr bwMode="auto">
                <a:xfrm>
                  <a:off x="13864" y="1147"/>
                  <a:ext cx="63"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6"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7" name="Freeform 670"/>
                <p:cNvSpPr>
                  <a:spLocks/>
                </p:cNvSpPr>
                <p:nvPr/>
              </p:nvSpPr>
              <p:spPr bwMode="auto">
                <a:xfrm>
                  <a:off x="13930" y="1296"/>
                  <a:ext cx="64" cy="111"/>
                </a:xfrm>
                <a:custGeom>
                  <a:avLst/>
                  <a:gdLst>
                    <a:gd name="T0" fmla="*/ 1 w 27"/>
                    <a:gd name="T1" fmla="*/ 21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1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8" name="Oval 671"/>
                <p:cNvSpPr>
                  <a:spLocks noChangeArrowheads="1"/>
                </p:cNvSpPr>
                <p:nvPr/>
              </p:nvSpPr>
              <p:spPr bwMode="auto">
                <a:xfrm>
                  <a:off x="13949"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59" name="Oval 672"/>
                <p:cNvSpPr>
                  <a:spLocks noChangeArrowheads="1"/>
                </p:cNvSpPr>
                <p:nvPr/>
              </p:nvSpPr>
              <p:spPr bwMode="auto">
                <a:xfrm>
                  <a:off x="1388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0" name="Oval 673"/>
                <p:cNvSpPr>
                  <a:spLocks noChangeArrowheads="1"/>
                </p:cNvSpPr>
                <p:nvPr/>
              </p:nvSpPr>
              <p:spPr bwMode="auto">
                <a:xfrm>
                  <a:off x="1401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1" name="Freeform 674"/>
                <p:cNvSpPr>
                  <a:spLocks/>
                </p:cNvSpPr>
                <p:nvPr/>
              </p:nvSpPr>
              <p:spPr bwMode="auto">
                <a:xfrm>
                  <a:off x="13731" y="1443"/>
                  <a:ext cx="66" cy="111"/>
                </a:xfrm>
                <a:custGeom>
                  <a:avLst/>
                  <a:gdLst>
                    <a:gd name="T0" fmla="*/ 2 w 28"/>
                    <a:gd name="T1" fmla="*/ 20 h 47"/>
                    <a:gd name="T2" fmla="*/ 4 w 28"/>
                    <a:gd name="T3" fmla="*/ 19 h 47"/>
                    <a:gd name="T4" fmla="*/ 8 w 28"/>
                    <a:gd name="T5" fmla="*/ 6 h 47"/>
                    <a:gd name="T6" fmla="*/ 9 w 28"/>
                    <a:gd name="T7" fmla="*/ 6 h 47"/>
                    <a:gd name="T8" fmla="*/ 3 w 28"/>
                    <a:gd name="T9" fmla="*/ 28 h 47"/>
                    <a:gd name="T10" fmla="*/ 9 w 28"/>
                    <a:gd name="T11" fmla="*/ 28 h 47"/>
                    <a:gd name="T12" fmla="*/ 9 w 28"/>
                    <a:gd name="T13" fmla="*/ 44 h 47"/>
                    <a:gd name="T14" fmla="*/ 11 w 28"/>
                    <a:gd name="T15" fmla="*/ 47 h 47"/>
                    <a:gd name="T16" fmla="*/ 14 w 28"/>
                    <a:gd name="T17" fmla="*/ 44 h 47"/>
                    <a:gd name="T18" fmla="*/ 14 w 28"/>
                    <a:gd name="T19" fmla="*/ 28 h 47"/>
                    <a:gd name="T20" fmla="*/ 15 w 28"/>
                    <a:gd name="T21" fmla="*/ 28 h 47"/>
                    <a:gd name="T22" fmla="*/ 15 w 28"/>
                    <a:gd name="T23" fmla="*/ 44 h 47"/>
                    <a:gd name="T24" fmla="*/ 17 w 28"/>
                    <a:gd name="T25" fmla="*/ 47 h 47"/>
                    <a:gd name="T26" fmla="*/ 19 w 28"/>
                    <a:gd name="T27" fmla="*/ 44 h 47"/>
                    <a:gd name="T28" fmla="*/ 19 w 28"/>
                    <a:gd name="T29" fmla="*/ 28 h 47"/>
                    <a:gd name="T30" fmla="*/ 25 w 28"/>
                    <a:gd name="T31" fmla="*/ 28 h 47"/>
                    <a:gd name="T32" fmla="*/ 19 w 28"/>
                    <a:gd name="T33" fmla="*/ 6 h 47"/>
                    <a:gd name="T34" fmla="*/ 20 w 28"/>
                    <a:gd name="T35" fmla="*/ 6 h 47"/>
                    <a:gd name="T36" fmla="*/ 24 w 28"/>
                    <a:gd name="T37" fmla="*/ 19 h 47"/>
                    <a:gd name="T38" fmla="*/ 26 w 28"/>
                    <a:gd name="T39" fmla="*/ 20 h 47"/>
                    <a:gd name="T40" fmla="*/ 27 w 28"/>
                    <a:gd name="T41" fmla="*/ 18 h 47"/>
                    <a:gd name="T42" fmla="*/ 23 w 28"/>
                    <a:gd name="T43" fmla="*/ 4 h 47"/>
                    <a:gd name="T44" fmla="*/ 18 w 28"/>
                    <a:gd name="T45" fmla="*/ 0 h 47"/>
                    <a:gd name="T46" fmla="*/ 10 w 28"/>
                    <a:gd name="T47" fmla="*/ 0 h 47"/>
                    <a:gd name="T48" fmla="*/ 5 w 28"/>
                    <a:gd name="T49" fmla="*/ 4 h 47"/>
                    <a:gd name="T50" fmla="*/ 1 w 28"/>
                    <a:gd name="T51" fmla="*/ 18 h 47"/>
                    <a:gd name="T52" fmla="*/ 2 w 28"/>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2" name="Oval 675"/>
                <p:cNvSpPr>
                  <a:spLocks noChangeArrowheads="1"/>
                </p:cNvSpPr>
                <p:nvPr/>
              </p:nvSpPr>
              <p:spPr bwMode="auto">
                <a:xfrm>
                  <a:off x="1381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3" name="Freeform 676"/>
                <p:cNvSpPr>
                  <a:spLocks/>
                </p:cNvSpPr>
                <p:nvPr/>
              </p:nvSpPr>
              <p:spPr bwMode="auto">
                <a:xfrm>
                  <a:off x="13672" y="1147"/>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4" name="Oval 677"/>
                <p:cNvSpPr>
                  <a:spLocks noChangeArrowheads="1"/>
                </p:cNvSpPr>
                <p:nvPr/>
              </p:nvSpPr>
              <p:spPr bwMode="auto">
                <a:xfrm>
                  <a:off x="1375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5" name="Oval 678"/>
                <p:cNvSpPr>
                  <a:spLocks noChangeArrowheads="1"/>
                </p:cNvSpPr>
                <p:nvPr/>
              </p:nvSpPr>
              <p:spPr bwMode="auto">
                <a:xfrm>
                  <a:off x="1394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6" name="Oval 679"/>
                <p:cNvSpPr>
                  <a:spLocks noChangeArrowheads="1"/>
                </p:cNvSpPr>
                <p:nvPr/>
              </p:nvSpPr>
              <p:spPr bwMode="auto">
                <a:xfrm>
                  <a:off x="13688"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7" name="Oval 680"/>
                <p:cNvSpPr>
                  <a:spLocks noChangeArrowheads="1"/>
                </p:cNvSpPr>
                <p:nvPr/>
              </p:nvSpPr>
              <p:spPr bwMode="auto">
                <a:xfrm>
                  <a:off x="1375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8" name="Oval 681"/>
                <p:cNvSpPr>
                  <a:spLocks noChangeArrowheads="1"/>
                </p:cNvSpPr>
                <p:nvPr/>
              </p:nvSpPr>
              <p:spPr bwMode="auto">
                <a:xfrm>
                  <a:off x="1375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69" name="Freeform 682"/>
                <p:cNvSpPr>
                  <a:spLocks/>
                </p:cNvSpPr>
                <p:nvPr/>
              </p:nvSpPr>
              <p:spPr bwMode="auto">
                <a:xfrm>
                  <a:off x="13731" y="1147"/>
                  <a:ext cx="66" cy="111"/>
                </a:xfrm>
                <a:custGeom>
                  <a:avLst/>
                  <a:gdLst>
                    <a:gd name="T0" fmla="*/ 2 w 28"/>
                    <a:gd name="T1" fmla="*/ 21 h 47"/>
                    <a:gd name="T2" fmla="*/ 4 w 28"/>
                    <a:gd name="T3" fmla="*/ 20 h 47"/>
                    <a:gd name="T4" fmla="*/ 8 w 28"/>
                    <a:gd name="T5" fmla="*/ 7 h 47"/>
                    <a:gd name="T6" fmla="*/ 9 w 28"/>
                    <a:gd name="T7" fmla="*/ 7 h 47"/>
                    <a:gd name="T8" fmla="*/ 3 w 28"/>
                    <a:gd name="T9" fmla="*/ 29 h 47"/>
                    <a:gd name="T10" fmla="*/ 9 w 28"/>
                    <a:gd name="T11" fmla="*/ 29 h 47"/>
                    <a:gd name="T12" fmla="*/ 9 w 28"/>
                    <a:gd name="T13" fmla="*/ 45 h 47"/>
                    <a:gd name="T14" fmla="*/ 11 w 28"/>
                    <a:gd name="T15" fmla="*/ 47 h 47"/>
                    <a:gd name="T16" fmla="*/ 14 w 28"/>
                    <a:gd name="T17" fmla="*/ 45 h 47"/>
                    <a:gd name="T18" fmla="*/ 14 w 28"/>
                    <a:gd name="T19" fmla="*/ 29 h 47"/>
                    <a:gd name="T20" fmla="*/ 15 w 28"/>
                    <a:gd name="T21" fmla="*/ 29 h 47"/>
                    <a:gd name="T22" fmla="*/ 15 w 28"/>
                    <a:gd name="T23" fmla="*/ 45 h 47"/>
                    <a:gd name="T24" fmla="*/ 17 w 28"/>
                    <a:gd name="T25" fmla="*/ 47 h 47"/>
                    <a:gd name="T26" fmla="*/ 19 w 28"/>
                    <a:gd name="T27" fmla="*/ 45 h 47"/>
                    <a:gd name="T28" fmla="*/ 19 w 28"/>
                    <a:gd name="T29" fmla="*/ 29 h 47"/>
                    <a:gd name="T30" fmla="*/ 25 w 28"/>
                    <a:gd name="T31" fmla="*/ 29 h 47"/>
                    <a:gd name="T32" fmla="*/ 19 w 28"/>
                    <a:gd name="T33" fmla="*/ 7 h 47"/>
                    <a:gd name="T34" fmla="*/ 20 w 28"/>
                    <a:gd name="T35" fmla="*/ 7 h 47"/>
                    <a:gd name="T36" fmla="*/ 24 w 28"/>
                    <a:gd name="T37" fmla="*/ 20 h 47"/>
                    <a:gd name="T38" fmla="*/ 26 w 28"/>
                    <a:gd name="T39" fmla="*/ 21 h 47"/>
                    <a:gd name="T40" fmla="*/ 27 w 28"/>
                    <a:gd name="T41" fmla="*/ 19 h 47"/>
                    <a:gd name="T42" fmla="*/ 23 w 28"/>
                    <a:gd name="T43" fmla="*/ 5 h 47"/>
                    <a:gd name="T44" fmla="*/ 18 w 28"/>
                    <a:gd name="T45" fmla="*/ 0 h 47"/>
                    <a:gd name="T46" fmla="*/ 10 w 28"/>
                    <a:gd name="T47" fmla="*/ 0 h 47"/>
                    <a:gd name="T48" fmla="*/ 5 w 28"/>
                    <a:gd name="T49" fmla="*/ 5 h 47"/>
                    <a:gd name="T50" fmla="*/ 1 w 28"/>
                    <a:gd name="T51" fmla="*/ 19 h 47"/>
                    <a:gd name="T52" fmla="*/ 2 w 28"/>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3"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0" name="Freeform 683"/>
                <p:cNvSpPr>
                  <a:spLocks/>
                </p:cNvSpPr>
                <p:nvPr/>
              </p:nvSpPr>
              <p:spPr bwMode="auto">
                <a:xfrm>
                  <a:off x="13738"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1" name="Oval 684"/>
                <p:cNvSpPr>
                  <a:spLocks noChangeArrowheads="1"/>
                </p:cNvSpPr>
                <p:nvPr/>
              </p:nvSpPr>
              <p:spPr bwMode="auto">
                <a:xfrm>
                  <a:off x="13688"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2" name="Oval 685"/>
                <p:cNvSpPr>
                  <a:spLocks noChangeArrowheads="1"/>
                </p:cNvSpPr>
                <p:nvPr/>
              </p:nvSpPr>
              <p:spPr bwMode="auto">
                <a:xfrm>
                  <a:off x="1401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3" name="Freeform 686"/>
                <p:cNvSpPr>
                  <a:spLocks/>
                </p:cNvSpPr>
                <p:nvPr/>
              </p:nvSpPr>
              <p:spPr bwMode="auto">
                <a:xfrm>
                  <a:off x="13994"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1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4" name="Freeform 687"/>
                <p:cNvSpPr>
                  <a:spLocks/>
                </p:cNvSpPr>
                <p:nvPr/>
              </p:nvSpPr>
              <p:spPr bwMode="auto">
                <a:xfrm>
                  <a:off x="14001"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5" name="Freeform 688"/>
                <p:cNvSpPr>
                  <a:spLocks/>
                </p:cNvSpPr>
                <p:nvPr/>
              </p:nvSpPr>
              <p:spPr bwMode="auto">
                <a:xfrm>
                  <a:off x="13994"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6" name="Oval 689"/>
                <p:cNvSpPr>
                  <a:spLocks noChangeArrowheads="1"/>
                </p:cNvSpPr>
                <p:nvPr/>
              </p:nvSpPr>
              <p:spPr bwMode="auto">
                <a:xfrm>
                  <a:off x="13949"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7" name="Freeform 690"/>
                <p:cNvSpPr>
                  <a:spLocks/>
                </p:cNvSpPr>
                <p:nvPr/>
              </p:nvSpPr>
              <p:spPr bwMode="auto">
                <a:xfrm>
                  <a:off x="13935"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8" name="Oval 691"/>
                <p:cNvSpPr>
                  <a:spLocks noChangeArrowheads="1"/>
                </p:cNvSpPr>
                <p:nvPr/>
              </p:nvSpPr>
              <p:spPr bwMode="auto">
                <a:xfrm>
                  <a:off x="13625"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79" name="Oval 692"/>
                <p:cNvSpPr>
                  <a:spLocks noChangeArrowheads="1"/>
                </p:cNvSpPr>
                <p:nvPr/>
              </p:nvSpPr>
              <p:spPr bwMode="auto">
                <a:xfrm>
                  <a:off x="132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0" name="Oval 693"/>
                <p:cNvSpPr>
                  <a:spLocks noChangeArrowheads="1"/>
                </p:cNvSpPr>
                <p:nvPr/>
              </p:nvSpPr>
              <p:spPr bwMode="auto">
                <a:xfrm>
                  <a:off x="1316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1" name="Freeform 694"/>
                <p:cNvSpPr>
                  <a:spLocks/>
                </p:cNvSpPr>
                <p:nvPr/>
              </p:nvSpPr>
              <p:spPr bwMode="auto">
                <a:xfrm>
                  <a:off x="13603"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2" name="Freeform 695"/>
                <p:cNvSpPr>
                  <a:spLocks/>
                </p:cNvSpPr>
                <p:nvPr/>
              </p:nvSpPr>
              <p:spPr bwMode="auto">
                <a:xfrm>
                  <a:off x="13210" y="1147"/>
                  <a:ext cx="64" cy="111"/>
                </a:xfrm>
                <a:custGeom>
                  <a:avLst/>
                  <a:gdLst>
                    <a:gd name="T0" fmla="*/ 23 w 27"/>
                    <a:gd name="T1" fmla="*/ 5 h 47"/>
                    <a:gd name="T2" fmla="*/ 17 w 27"/>
                    <a:gd name="T3" fmla="*/ 0 h 47"/>
                    <a:gd name="T4" fmla="*/ 10 w 27"/>
                    <a:gd name="T5" fmla="*/ 0 h 47"/>
                    <a:gd name="T6" fmla="*/ 5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3" name="Oval 696"/>
                <p:cNvSpPr>
                  <a:spLocks noChangeArrowheads="1"/>
                </p:cNvSpPr>
                <p:nvPr/>
              </p:nvSpPr>
              <p:spPr bwMode="auto">
                <a:xfrm>
                  <a:off x="1316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4" name="Freeform 697"/>
                <p:cNvSpPr>
                  <a:spLocks/>
                </p:cNvSpPr>
                <p:nvPr/>
              </p:nvSpPr>
              <p:spPr bwMode="auto">
                <a:xfrm>
                  <a:off x="13151" y="1147"/>
                  <a:ext cx="52" cy="111"/>
                </a:xfrm>
                <a:custGeom>
                  <a:avLst/>
                  <a:gdLst>
                    <a:gd name="T0" fmla="*/ 16 w 22"/>
                    <a:gd name="T1" fmla="*/ 0 h 47"/>
                    <a:gd name="T2" fmla="*/ 6 w 22"/>
                    <a:gd name="T3" fmla="*/ 0 h 47"/>
                    <a:gd name="T4" fmla="*/ 0 w 22"/>
                    <a:gd name="T5" fmla="*/ 7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7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5" name="Oval 698"/>
                <p:cNvSpPr>
                  <a:spLocks noChangeArrowheads="1"/>
                </p:cNvSpPr>
                <p:nvPr/>
              </p:nvSpPr>
              <p:spPr bwMode="auto">
                <a:xfrm>
                  <a:off x="1355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6" name="Freeform 699"/>
                <p:cNvSpPr>
                  <a:spLocks/>
                </p:cNvSpPr>
                <p:nvPr/>
              </p:nvSpPr>
              <p:spPr bwMode="auto">
                <a:xfrm>
                  <a:off x="13478" y="1296"/>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7" name="Oval 700"/>
                <p:cNvSpPr>
                  <a:spLocks noChangeArrowheads="1"/>
                </p:cNvSpPr>
                <p:nvPr/>
              </p:nvSpPr>
              <p:spPr bwMode="auto">
                <a:xfrm>
                  <a:off x="13494"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8" name="Oval 701"/>
                <p:cNvSpPr>
                  <a:spLocks noChangeArrowheads="1"/>
                </p:cNvSpPr>
                <p:nvPr/>
              </p:nvSpPr>
              <p:spPr bwMode="auto">
                <a:xfrm>
                  <a:off x="13494"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89" name="Freeform 702"/>
                <p:cNvSpPr>
                  <a:spLocks/>
                </p:cNvSpPr>
                <p:nvPr/>
              </p:nvSpPr>
              <p:spPr bwMode="auto">
                <a:xfrm>
                  <a:off x="13473" y="1147"/>
                  <a:ext cx="64"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0" name="Oval 703"/>
                <p:cNvSpPr>
                  <a:spLocks noChangeArrowheads="1"/>
                </p:cNvSpPr>
                <p:nvPr/>
              </p:nvSpPr>
              <p:spPr bwMode="auto">
                <a:xfrm>
                  <a:off x="13494"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1" name="Freeform 704"/>
                <p:cNvSpPr>
                  <a:spLocks/>
                </p:cNvSpPr>
                <p:nvPr/>
              </p:nvSpPr>
              <p:spPr bwMode="auto">
                <a:xfrm>
                  <a:off x="13473" y="1443"/>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5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2" name="Oval 705"/>
                <p:cNvSpPr>
                  <a:spLocks noChangeArrowheads="1"/>
                </p:cNvSpPr>
                <p:nvPr/>
              </p:nvSpPr>
              <p:spPr bwMode="auto">
                <a:xfrm>
                  <a:off x="1323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3" name="Oval 706"/>
                <p:cNvSpPr>
                  <a:spLocks noChangeArrowheads="1"/>
                </p:cNvSpPr>
                <p:nvPr/>
              </p:nvSpPr>
              <p:spPr bwMode="auto">
                <a:xfrm>
                  <a:off x="1355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4" name="Oval 707"/>
                <p:cNvSpPr>
                  <a:spLocks noChangeArrowheads="1"/>
                </p:cNvSpPr>
                <p:nvPr/>
              </p:nvSpPr>
              <p:spPr bwMode="auto">
                <a:xfrm>
                  <a:off x="13625"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5" name="Oval 708"/>
                <p:cNvSpPr>
                  <a:spLocks noChangeArrowheads="1"/>
                </p:cNvSpPr>
                <p:nvPr/>
              </p:nvSpPr>
              <p:spPr bwMode="auto">
                <a:xfrm>
                  <a:off x="13625"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6" name="Freeform 709"/>
                <p:cNvSpPr>
                  <a:spLocks/>
                </p:cNvSpPr>
                <p:nvPr/>
              </p:nvSpPr>
              <p:spPr bwMode="auto">
                <a:xfrm>
                  <a:off x="13603"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7" name="Freeform 710"/>
                <p:cNvSpPr>
                  <a:spLocks/>
                </p:cNvSpPr>
                <p:nvPr/>
              </p:nvSpPr>
              <p:spPr bwMode="auto">
                <a:xfrm>
                  <a:off x="13610"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8" name="Freeform 711"/>
                <p:cNvSpPr>
                  <a:spLocks/>
                </p:cNvSpPr>
                <p:nvPr/>
              </p:nvSpPr>
              <p:spPr bwMode="auto">
                <a:xfrm>
                  <a:off x="13544"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2"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599" name="Freeform 712"/>
                <p:cNvSpPr>
                  <a:spLocks/>
                </p:cNvSpPr>
                <p:nvPr/>
              </p:nvSpPr>
              <p:spPr bwMode="auto">
                <a:xfrm>
                  <a:off x="13215"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0" name="Oval 713"/>
                <p:cNvSpPr>
                  <a:spLocks noChangeArrowheads="1"/>
                </p:cNvSpPr>
                <p:nvPr/>
              </p:nvSpPr>
              <p:spPr bwMode="auto">
                <a:xfrm>
                  <a:off x="1336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1" name="Oval 714"/>
                <p:cNvSpPr>
                  <a:spLocks noChangeArrowheads="1"/>
                </p:cNvSpPr>
                <p:nvPr/>
              </p:nvSpPr>
              <p:spPr bwMode="auto">
                <a:xfrm>
                  <a:off x="1336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2" name="Freeform 715"/>
                <p:cNvSpPr>
                  <a:spLocks/>
                </p:cNvSpPr>
                <p:nvPr/>
              </p:nvSpPr>
              <p:spPr bwMode="auto">
                <a:xfrm>
                  <a:off x="13412" y="1147"/>
                  <a:ext cx="54" cy="111"/>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3" name="Oval 716"/>
                <p:cNvSpPr>
                  <a:spLocks noChangeArrowheads="1"/>
                </p:cNvSpPr>
                <p:nvPr/>
              </p:nvSpPr>
              <p:spPr bwMode="auto">
                <a:xfrm>
                  <a:off x="1342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4" name="Freeform 717"/>
                <p:cNvSpPr>
                  <a:spLocks/>
                </p:cNvSpPr>
                <p:nvPr/>
              </p:nvSpPr>
              <p:spPr bwMode="auto">
                <a:xfrm>
                  <a:off x="13348"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5" name="Freeform 718"/>
                <p:cNvSpPr>
                  <a:spLocks/>
                </p:cNvSpPr>
                <p:nvPr/>
              </p:nvSpPr>
              <p:spPr bwMode="auto">
                <a:xfrm>
                  <a:off x="13341" y="1147"/>
                  <a:ext cx="66" cy="111"/>
                </a:xfrm>
                <a:custGeom>
                  <a:avLst/>
                  <a:gdLst>
                    <a:gd name="T0" fmla="*/ 23 w 28"/>
                    <a:gd name="T1" fmla="*/ 5 h 47"/>
                    <a:gd name="T2" fmla="*/ 18 w 28"/>
                    <a:gd name="T3" fmla="*/ 0 h 47"/>
                    <a:gd name="T4" fmla="*/ 10 w 28"/>
                    <a:gd name="T5" fmla="*/ 0 h 47"/>
                    <a:gd name="T6" fmla="*/ 5 w 28"/>
                    <a:gd name="T7" fmla="*/ 5 h 47"/>
                    <a:gd name="T8" fmla="*/ 1 w 28"/>
                    <a:gd name="T9" fmla="*/ 19 h 47"/>
                    <a:gd name="T10" fmla="*/ 2 w 28"/>
                    <a:gd name="T11" fmla="*/ 21 h 47"/>
                    <a:gd name="T12" fmla="*/ 4 w 28"/>
                    <a:gd name="T13" fmla="*/ 20 h 47"/>
                    <a:gd name="T14" fmla="*/ 8 w 28"/>
                    <a:gd name="T15" fmla="*/ 7 h 47"/>
                    <a:gd name="T16" fmla="*/ 9 w 28"/>
                    <a:gd name="T17" fmla="*/ 7 h 47"/>
                    <a:gd name="T18" fmla="*/ 3 w 28"/>
                    <a:gd name="T19" fmla="*/ 29 h 47"/>
                    <a:gd name="T20" fmla="*/ 9 w 28"/>
                    <a:gd name="T21" fmla="*/ 29 h 47"/>
                    <a:gd name="T22" fmla="*/ 9 w 28"/>
                    <a:gd name="T23" fmla="*/ 45 h 47"/>
                    <a:gd name="T24" fmla="*/ 11 w 28"/>
                    <a:gd name="T25" fmla="*/ 47 h 47"/>
                    <a:gd name="T26" fmla="*/ 14 w 28"/>
                    <a:gd name="T27" fmla="*/ 45 h 47"/>
                    <a:gd name="T28" fmla="*/ 14 w 28"/>
                    <a:gd name="T29" fmla="*/ 29 h 47"/>
                    <a:gd name="T30" fmla="*/ 15 w 28"/>
                    <a:gd name="T31" fmla="*/ 29 h 47"/>
                    <a:gd name="T32" fmla="*/ 15 w 28"/>
                    <a:gd name="T33" fmla="*/ 45 h 47"/>
                    <a:gd name="T34" fmla="*/ 17 w 28"/>
                    <a:gd name="T35" fmla="*/ 47 h 47"/>
                    <a:gd name="T36" fmla="*/ 19 w 28"/>
                    <a:gd name="T37" fmla="*/ 45 h 47"/>
                    <a:gd name="T38" fmla="*/ 19 w 28"/>
                    <a:gd name="T39" fmla="*/ 29 h 47"/>
                    <a:gd name="T40" fmla="*/ 25 w 28"/>
                    <a:gd name="T41" fmla="*/ 29 h 47"/>
                    <a:gd name="T42" fmla="*/ 19 w 28"/>
                    <a:gd name="T43" fmla="*/ 7 h 47"/>
                    <a:gd name="T44" fmla="*/ 20 w 28"/>
                    <a:gd name="T45" fmla="*/ 7 h 47"/>
                    <a:gd name="T46" fmla="*/ 24 w 28"/>
                    <a:gd name="T47" fmla="*/ 20 h 47"/>
                    <a:gd name="T48" fmla="*/ 26 w 28"/>
                    <a:gd name="T49" fmla="*/ 21 h 47"/>
                    <a:gd name="T50" fmla="*/ 27 w 28"/>
                    <a:gd name="T51" fmla="*/ 19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6" name="Freeform 719"/>
                <p:cNvSpPr>
                  <a:spLocks/>
                </p:cNvSpPr>
                <p:nvPr/>
              </p:nvSpPr>
              <p:spPr bwMode="auto">
                <a:xfrm>
                  <a:off x="13544"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5" y="0"/>
                        <a:pt x="8"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7" name="Freeform 720"/>
                <p:cNvSpPr>
                  <a:spLocks/>
                </p:cNvSpPr>
                <p:nvPr/>
              </p:nvSpPr>
              <p:spPr bwMode="auto">
                <a:xfrm>
                  <a:off x="1340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8" name="Freeform 721"/>
                <p:cNvSpPr>
                  <a:spLocks/>
                </p:cNvSpPr>
                <p:nvPr/>
              </p:nvSpPr>
              <p:spPr bwMode="auto">
                <a:xfrm>
                  <a:off x="13341" y="1443"/>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09" name="Oval 722"/>
                <p:cNvSpPr>
                  <a:spLocks noChangeArrowheads="1"/>
                </p:cNvSpPr>
                <p:nvPr/>
              </p:nvSpPr>
              <p:spPr bwMode="auto">
                <a:xfrm>
                  <a:off x="1342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0" name="Oval 723"/>
                <p:cNvSpPr>
                  <a:spLocks noChangeArrowheads="1"/>
                </p:cNvSpPr>
                <p:nvPr/>
              </p:nvSpPr>
              <p:spPr bwMode="auto">
                <a:xfrm>
                  <a:off x="1342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1" name="Oval 724"/>
                <p:cNvSpPr>
                  <a:spLocks noChangeArrowheads="1"/>
                </p:cNvSpPr>
                <p:nvPr/>
              </p:nvSpPr>
              <p:spPr bwMode="auto">
                <a:xfrm>
                  <a:off x="1355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2" name="Freeform 725"/>
                <p:cNvSpPr>
                  <a:spLocks/>
                </p:cNvSpPr>
                <p:nvPr/>
              </p:nvSpPr>
              <p:spPr bwMode="auto">
                <a:xfrm>
                  <a:off x="13539"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3" name="Freeform 726"/>
                <p:cNvSpPr>
                  <a:spLocks/>
                </p:cNvSpPr>
                <p:nvPr/>
              </p:nvSpPr>
              <p:spPr bwMode="auto">
                <a:xfrm>
                  <a:off x="13210" y="1443"/>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4" name="Oval 727"/>
                <p:cNvSpPr>
                  <a:spLocks noChangeArrowheads="1"/>
                </p:cNvSpPr>
                <p:nvPr/>
              </p:nvSpPr>
              <p:spPr bwMode="auto">
                <a:xfrm>
                  <a:off x="1316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5" name="Oval 728"/>
                <p:cNvSpPr>
                  <a:spLocks noChangeArrowheads="1"/>
                </p:cNvSpPr>
                <p:nvPr/>
              </p:nvSpPr>
              <p:spPr bwMode="auto">
                <a:xfrm>
                  <a:off x="1336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6" name="Freeform 729"/>
                <p:cNvSpPr>
                  <a:spLocks/>
                </p:cNvSpPr>
                <p:nvPr/>
              </p:nvSpPr>
              <p:spPr bwMode="auto">
                <a:xfrm>
                  <a:off x="1315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7" name="Freeform 730"/>
                <p:cNvSpPr>
                  <a:spLocks/>
                </p:cNvSpPr>
                <p:nvPr/>
              </p:nvSpPr>
              <p:spPr bwMode="auto">
                <a:xfrm>
                  <a:off x="13146"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8" name="Freeform 731"/>
                <p:cNvSpPr>
                  <a:spLocks/>
                </p:cNvSpPr>
                <p:nvPr/>
              </p:nvSpPr>
              <p:spPr bwMode="auto">
                <a:xfrm>
                  <a:off x="13412" y="1443"/>
                  <a:ext cx="54" cy="109"/>
                </a:xfrm>
                <a:custGeom>
                  <a:avLst/>
                  <a:gdLst>
                    <a:gd name="T0" fmla="*/ 0 w 23"/>
                    <a:gd name="T1" fmla="*/ 6 h 46"/>
                    <a:gd name="T2" fmla="*/ 0 w 23"/>
                    <a:gd name="T3" fmla="*/ 20 h 46"/>
                    <a:gd name="T4" fmla="*/ 2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19" name="Oval 732"/>
                <p:cNvSpPr>
                  <a:spLocks noChangeArrowheads="1"/>
                </p:cNvSpPr>
                <p:nvPr/>
              </p:nvSpPr>
              <p:spPr bwMode="auto">
                <a:xfrm>
                  <a:off x="13232"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0" name="Freeform 733"/>
                <p:cNvSpPr>
                  <a:spLocks/>
                </p:cNvSpPr>
                <p:nvPr/>
              </p:nvSpPr>
              <p:spPr bwMode="auto">
                <a:xfrm>
                  <a:off x="13281"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8 w 23"/>
                    <a:gd name="T35" fmla="*/ 7 h 46"/>
                    <a:gd name="T36" fmla="*/ 18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1" name="Freeform 734"/>
                <p:cNvSpPr>
                  <a:spLocks/>
                </p:cNvSpPr>
                <p:nvPr/>
              </p:nvSpPr>
              <p:spPr bwMode="auto">
                <a:xfrm>
                  <a:off x="1327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2" name="Oval 735"/>
                <p:cNvSpPr>
                  <a:spLocks noChangeArrowheads="1"/>
                </p:cNvSpPr>
                <p:nvPr/>
              </p:nvSpPr>
              <p:spPr bwMode="auto">
                <a:xfrm>
                  <a:off x="1329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3" name="Freeform 736"/>
                <p:cNvSpPr>
                  <a:spLocks/>
                </p:cNvSpPr>
                <p:nvPr/>
              </p:nvSpPr>
              <p:spPr bwMode="auto">
                <a:xfrm>
                  <a:off x="13281"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4" name="Oval 737"/>
                <p:cNvSpPr>
                  <a:spLocks noChangeArrowheads="1"/>
                </p:cNvSpPr>
                <p:nvPr/>
              </p:nvSpPr>
              <p:spPr bwMode="auto">
                <a:xfrm>
                  <a:off x="1329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5" name="Oval 738"/>
                <p:cNvSpPr>
                  <a:spLocks noChangeArrowheads="1"/>
                </p:cNvSpPr>
                <p:nvPr/>
              </p:nvSpPr>
              <p:spPr bwMode="auto">
                <a:xfrm>
                  <a:off x="1329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6" name="Freeform 739"/>
                <p:cNvSpPr>
                  <a:spLocks/>
                </p:cNvSpPr>
                <p:nvPr/>
              </p:nvSpPr>
              <p:spPr bwMode="auto">
                <a:xfrm>
                  <a:off x="12820"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7" name="Oval 740"/>
                <p:cNvSpPr>
                  <a:spLocks noChangeArrowheads="1"/>
                </p:cNvSpPr>
                <p:nvPr/>
              </p:nvSpPr>
              <p:spPr bwMode="auto">
                <a:xfrm>
                  <a:off x="12711"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8" name="Oval 741"/>
                <p:cNvSpPr>
                  <a:spLocks noChangeArrowheads="1"/>
                </p:cNvSpPr>
                <p:nvPr/>
              </p:nvSpPr>
              <p:spPr bwMode="auto">
                <a:xfrm>
                  <a:off x="1277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29" name="Freeform 742"/>
                <p:cNvSpPr>
                  <a:spLocks/>
                </p:cNvSpPr>
                <p:nvPr/>
              </p:nvSpPr>
              <p:spPr bwMode="auto">
                <a:xfrm>
                  <a:off x="12628" y="1147"/>
                  <a:ext cx="55"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0" name="Oval 743"/>
                <p:cNvSpPr>
                  <a:spLocks noChangeArrowheads="1"/>
                </p:cNvSpPr>
                <p:nvPr/>
              </p:nvSpPr>
              <p:spPr bwMode="auto">
                <a:xfrm>
                  <a:off x="1277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1" name="Oval 744"/>
                <p:cNvSpPr>
                  <a:spLocks noChangeArrowheads="1"/>
                </p:cNvSpPr>
                <p:nvPr/>
              </p:nvSpPr>
              <p:spPr bwMode="auto">
                <a:xfrm>
                  <a:off x="1284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2" name="Freeform 745"/>
                <p:cNvSpPr>
                  <a:spLocks/>
                </p:cNvSpPr>
                <p:nvPr/>
              </p:nvSpPr>
              <p:spPr bwMode="auto">
                <a:xfrm>
                  <a:off x="12761"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3" name="Oval 746"/>
                <p:cNvSpPr>
                  <a:spLocks noChangeArrowheads="1"/>
                </p:cNvSpPr>
                <p:nvPr/>
              </p:nvSpPr>
              <p:spPr bwMode="auto">
                <a:xfrm>
                  <a:off x="1264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4" name="Freeform 747"/>
                <p:cNvSpPr>
                  <a:spLocks/>
                </p:cNvSpPr>
                <p:nvPr/>
              </p:nvSpPr>
              <p:spPr bwMode="auto">
                <a:xfrm>
                  <a:off x="13083" y="1147"/>
                  <a:ext cx="63"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5" name="Oval 748"/>
                <p:cNvSpPr>
                  <a:spLocks noChangeArrowheads="1"/>
                </p:cNvSpPr>
                <p:nvPr/>
              </p:nvSpPr>
              <p:spPr bwMode="auto">
                <a:xfrm>
                  <a:off x="1264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6" name="Freeform 749"/>
                <p:cNvSpPr>
                  <a:spLocks/>
                </p:cNvSpPr>
                <p:nvPr/>
              </p:nvSpPr>
              <p:spPr bwMode="auto">
                <a:xfrm>
                  <a:off x="12628"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7" name="Oval 750"/>
                <p:cNvSpPr>
                  <a:spLocks noChangeArrowheads="1"/>
                </p:cNvSpPr>
                <p:nvPr/>
              </p:nvSpPr>
              <p:spPr bwMode="auto">
                <a:xfrm>
                  <a:off x="1264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8" name="Freeform 751"/>
                <p:cNvSpPr>
                  <a:spLocks/>
                </p:cNvSpPr>
                <p:nvPr/>
              </p:nvSpPr>
              <p:spPr bwMode="auto">
                <a:xfrm>
                  <a:off x="13087"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39" name="Oval 752"/>
                <p:cNvSpPr>
                  <a:spLocks noChangeArrowheads="1"/>
                </p:cNvSpPr>
                <p:nvPr/>
              </p:nvSpPr>
              <p:spPr bwMode="auto">
                <a:xfrm>
                  <a:off x="13104"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0" name="Oval 753"/>
                <p:cNvSpPr>
                  <a:spLocks noChangeArrowheads="1"/>
                </p:cNvSpPr>
                <p:nvPr/>
              </p:nvSpPr>
              <p:spPr bwMode="auto">
                <a:xfrm>
                  <a:off x="12907"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1" name="Freeform 754"/>
                <p:cNvSpPr>
                  <a:spLocks/>
                </p:cNvSpPr>
                <p:nvPr/>
              </p:nvSpPr>
              <p:spPr bwMode="auto">
                <a:xfrm>
                  <a:off x="12690" y="1443"/>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2" name="Oval 755"/>
                <p:cNvSpPr>
                  <a:spLocks noChangeArrowheads="1"/>
                </p:cNvSpPr>
                <p:nvPr/>
              </p:nvSpPr>
              <p:spPr bwMode="auto">
                <a:xfrm>
                  <a:off x="13104"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3" name="Freeform 756"/>
                <p:cNvSpPr>
                  <a:spLocks/>
                </p:cNvSpPr>
                <p:nvPr/>
              </p:nvSpPr>
              <p:spPr bwMode="auto">
                <a:xfrm>
                  <a:off x="1302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4" name="Oval 757"/>
                <p:cNvSpPr>
                  <a:spLocks noChangeArrowheads="1"/>
                </p:cNvSpPr>
                <p:nvPr/>
              </p:nvSpPr>
              <p:spPr bwMode="auto">
                <a:xfrm>
                  <a:off x="13104"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5" name="Oval 758"/>
                <p:cNvSpPr>
                  <a:spLocks noChangeArrowheads="1"/>
                </p:cNvSpPr>
                <p:nvPr/>
              </p:nvSpPr>
              <p:spPr bwMode="auto">
                <a:xfrm>
                  <a:off x="12907"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6" name="Freeform 759"/>
                <p:cNvSpPr>
                  <a:spLocks/>
                </p:cNvSpPr>
                <p:nvPr/>
              </p:nvSpPr>
              <p:spPr bwMode="auto">
                <a:xfrm>
                  <a:off x="1289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7 w 23"/>
                    <a:gd name="T37" fmla="*/ 44 h 47"/>
                    <a:gd name="T38" fmla="*/ 17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7" name="Oval 760"/>
                <p:cNvSpPr>
                  <a:spLocks noChangeArrowheads="1"/>
                </p:cNvSpPr>
                <p:nvPr/>
              </p:nvSpPr>
              <p:spPr bwMode="auto">
                <a:xfrm>
                  <a:off x="1297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8" name="Oval 761"/>
                <p:cNvSpPr>
                  <a:spLocks noChangeArrowheads="1"/>
                </p:cNvSpPr>
                <p:nvPr/>
              </p:nvSpPr>
              <p:spPr bwMode="auto">
                <a:xfrm>
                  <a:off x="1303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49" name="Oval 762"/>
                <p:cNvSpPr>
                  <a:spLocks noChangeArrowheads="1"/>
                </p:cNvSpPr>
                <p:nvPr/>
              </p:nvSpPr>
              <p:spPr bwMode="auto">
                <a:xfrm>
                  <a:off x="130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0" name="Freeform 763"/>
                <p:cNvSpPr>
                  <a:spLocks/>
                </p:cNvSpPr>
                <p:nvPr/>
              </p:nvSpPr>
              <p:spPr bwMode="auto">
                <a:xfrm>
                  <a:off x="12623"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1" name="Freeform 764"/>
                <p:cNvSpPr>
                  <a:spLocks/>
                </p:cNvSpPr>
                <p:nvPr/>
              </p:nvSpPr>
              <p:spPr bwMode="auto">
                <a:xfrm>
                  <a:off x="12950" y="1443"/>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2" name="Freeform 765"/>
                <p:cNvSpPr>
                  <a:spLocks/>
                </p:cNvSpPr>
                <p:nvPr/>
              </p:nvSpPr>
              <p:spPr bwMode="auto">
                <a:xfrm>
                  <a:off x="1295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3" name="Freeform 766"/>
                <p:cNvSpPr>
                  <a:spLocks/>
                </p:cNvSpPr>
                <p:nvPr/>
              </p:nvSpPr>
              <p:spPr bwMode="auto">
                <a:xfrm>
                  <a:off x="1288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4" name="Freeform 767"/>
                <p:cNvSpPr>
                  <a:spLocks/>
                </p:cNvSpPr>
                <p:nvPr/>
              </p:nvSpPr>
              <p:spPr bwMode="auto">
                <a:xfrm>
                  <a:off x="12694"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6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5" name="Oval 768"/>
                <p:cNvSpPr>
                  <a:spLocks noChangeArrowheads="1"/>
                </p:cNvSpPr>
                <p:nvPr/>
              </p:nvSpPr>
              <p:spPr bwMode="auto">
                <a:xfrm>
                  <a:off x="1297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6" name="Freeform 769"/>
                <p:cNvSpPr>
                  <a:spLocks/>
                </p:cNvSpPr>
                <p:nvPr/>
              </p:nvSpPr>
              <p:spPr bwMode="auto">
                <a:xfrm>
                  <a:off x="1302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4" y="22"/>
                        <a:pt x="4" y="20"/>
                      </a:cubicBez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7" name="Oval 770"/>
                <p:cNvSpPr>
                  <a:spLocks noChangeArrowheads="1"/>
                </p:cNvSpPr>
                <p:nvPr/>
              </p:nvSpPr>
              <p:spPr bwMode="auto">
                <a:xfrm>
                  <a:off x="1297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8" name="Oval 771"/>
                <p:cNvSpPr>
                  <a:spLocks noChangeArrowheads="1"/>
                </p:cNvSpPr>
                <p:nvPr/>
              </p:nvSpPr>
              <p:spPr bwMode="auto">
                <a:xfrm>
                  <a:off x="1303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59" name="Freeform 772"/>
                <p:cNvSpPr>
                  <a:spLocks/>
                </p:cNvSpPr>
                <p:nvPr/>
              </p:nvSpPr>
              <p:spPr bwMode="auto">
                <a:xfrm>
                  <a:off x="13016"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0" name="Freeform 773"/>
                <p:cNvSpPr>
                  <a:spLocks/>
                </p:cNvSpPr>
                <p:nvPr/>
              </p:nvSpPr>
              <p:spPr bwMode="auto">
                <a:xfrm>
                  <a:off x="1289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7 w 23"/>
                    <a:gd name="T27" fmla="*/ 44 h 46"/>
                    <a:gd name="T28" fmla="*/ 17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1" name="Freeform 774"/>
                <p:cNvSpPr>
                  <a:spLocks/>
                </p:cNvSpPr>
                <p:nvPr/>
              </p:nvSpPr>
              <p:spPr bwMode="auto">
                <a:xfrm>
                  <a:off x="12950" y="114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2" name="Oval 775"/>
                <p:cNvSpPr>
                  <a:spLocks noChangeArrowheads="1"/>
                </p:cNvSpPr>
                <p:nvPr/>
              </p:nvSpPr>
              <p:spPr bwMode="auto">
                <a:xfrm>
                  <a:off x="12907"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3" name="Freeform 776"/>
                <p:cNvSpPr>
                  <a:spLocks/>
                </p:cNvSpPr>
                <p:nvPr/>
              </p:nvSpPr>
              <p:spPr bwMode="auto">
                <a:xfrm>
                  <a:off x="1276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0"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19"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4" name="Oval 777"/>
                <p:cNvSpPr>
                  <a:spLocks noChangeArrowheads="1"/>
                </p:cNvSpPr>
                <p:nvPr/>
              </p:nvSpPr>
              <p:spPr bwMode="auto">
                <a:xfrm>
                  <a:off x="1277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5" name="Freeform 778"/>
                <p:cNvSpPr>
                  <a:spLocks/>
                </p:cNvSpPr>
                <p:nvPr/>
              </p:nvSpPr>
              <p:spPr bwMode="auto">
                <a:xfrm>
                  <a:off x="12690" y="114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9 h 47"/>
                    <a:gd name="T20" fmla="*/ 8 w 27"/>
                    <a:gd name="T21" fmla="*/ 29 h 47"/>
                    <a:gd name="T22" fmla="*/ 8 w 27"/>
                    <a:gd name="T23" fmla="*/ 45 h 47"/>
                    <a:gd name="T24" fmla="*/ 10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8 w 27"/>
                    <a:gd name="T37" fmla="*/ 45 h 47"/>
                    <a:gd name="T38" fmla="*/ 18 w 27"/>
                    <a:gd name="T39" fmla="*/ 29 h 47"/>
                    <a:gd name="T40" fmla="*/ 24 w 27"/>
                    <a:gd name="T41" fmla="*/ 29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6" name="Oval 779"/>
                <p:cNvSpPr>
                  <a:spLocks noChangeArrowheads="1"/>
                </p:cNvSpPr>
                <p:nvPr/>
              </p:nvSpPr>
              <p:spPr bwMode="auto">
                <a:xfrm>
                  <a:off x="1271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7" name="Oval 780"/>
                <p:cNvSpPr>
                  <a:spLocks noChangeArrowheads="1"/>
                </p:cNvSpPr>
                <p:nvPr/>
              </p:nvSpPr>
              <p:spPr bwMode="auto">
                <a:xfrm>
                  <a:off x="1271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8" name="Oval 781"/>
                <p:cNvSpPr>
                  <a:spLocks noChangeArrowheads="1"/>
                </p:cNvSpPr>
                <p:nvPr/>
              </p:nvSpPr>
              <p:spPr bwMode="auto">
                <a:xfrm>
                  <a:off x="1284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69" name="Freeform 782"/>
                <p:cNvSpPr>
                  <a:spLocks/>
                </p:cNvSpPr>
                <p:nvPr/>
              </p:nvSpPr>
              <p:spPr bwMode="auto">
                <a:xfrm>
                  <a:off x="12825"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4"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0" name="Oval 783"/>
                <p:cNvSpPr>
                  <a:spLocks noChangeArrowheads="1"/>
                </p:cNvSpPr>
                <p:nvPr/>
              </p:nvSpPr>
              <p:spPr bwMode="auto">
                <a:xfrm>
                  <a:off x="1284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1" name="Freeform 784"/>
                <p:cNvSpPr>
                  <a:spLocks/>
                </p:cNvSpPr>
                <p:nvPr/>
              </p:nvSpPr>
              <p:spPr bwMode="auto">
                <a:xfrm>
                  <a:off x="12754" y="1296"/>
                  <a:ext cx="66" cy="111"/>
                </a:xfrm>
                <a:custGeom>
                  <a:avLst/>
                  <a:gdLst>
                    <a:gd name="T0" fmla="*/ 27 w 28"/>
                    <a:gd name="T1" fmla="*/ 18 h 47"/>
                    <a:gd name="T2" fmla="*/ 23 w 28"/>
                    <a:gd name="T3" fmla="*/ 4 h 47"/>
                    <a:gd name="T4" fmla="*/ 18 w 28"/>
                    <a:gd name="T5" fmla="*/ 0 h 47"/>
                    <a:gd name="T6" fmla="*/ 10 w 28"/>
                    <a:gd name="T7" fmla="*/ 0 h 47"/>
                    <a:gd name="T8" fmla="*/ 5 w 28"/>
                    <a:gd name="T9" fmla="*/ 4 h 47"/>
                    <a:gd name="T10" fmla="*/ 1 w 28"/>
                    <a:gd name="T11" fmla="*/ 18 h 47"/>
                    <a:gd name="T12" fmla="*/ 2 w 28"/>
                    <a:gd name="T13" fmla="*/ 21 h 47"/>
                    <a:gd name="T14" fmla="*/ 4 w 28"/>
                    <a:gd name="T15" fmla="*/ 19 h 47"/>
                    <a:gd name="T16" fmla="*/ 8 w 28"/>
                    <a:gd name="T17" fmla="*/ 6 h 47"/>
                    <a:gd name="T18" fmla="*/ 9 w 28"/>
                    <a:gd name="T19" fmla="*/ 6 h 47"/>
                    <a:gd name="T20" fmla="*/ 3 w 28"/>
                    <a:gd name="T21" fmla="*/ 28 h 47"/>
                    <a:gd name="T22" fmla="*/ 9 w 28"/>
                    <a:gd name="T23" fmla="*/ 28 h 47"/>
                    <a:gd name="T24" fmla="*/ 9 w 28"/>
                    <a:gd name="T25" fmla="*/ 45 h 47"/>
                    <a:gd name="T26" fmla="*/ 11 w 28"/>
                    <a:gd name="T27" fmla="*/ 47 h 47"/>
                    <a:gd name="T28" fmla="*/ 13 w 28"/>
                    <a:gd name="T29" fmla="*/ 45 h 47"/>
                    <a:gd name="T30" fmla="*/ 13 w 28"/>
                    <a:gd name="T31" fmla="*/ 28 h 47"/>
                    <a:gd name="T32" fmla="*/ 15 w 28"/>
                    <a:gd name="T33" fmla="*/ 28 h 47"/>
                    <a:gd name="T34" fmla="*/ 15 w 28"/>
                    <a:gd name="T35" fmla="*/ 45 h 47"/>
                    <a:gd name="T36" fmla="*/ 17 w 28"/>
                    <a:gd name="T37" fmla="*/ 47 h 47"/>
                    <a:gd name="T38" fmla="*/ 19 w 28"/>
                    <a:gd name="T39" fmla="*/ 45 h 47"/>
                    <a:gd name="T40" fmla="*/ 19 w 28"/>
                    <a:gd name="T41" fmla="*/ 28 h 47"/>
                    <a:gd name="T42" fmla="*/ 25 w 28"/>
                    <a:gd name="T43" fmla="*/ 28 h 47"/>
                    <a:gd name="T44" fmla="*/ 19 w 28"/>
                    <a:gd name="T45" fmla="*/ 6 h 47"/>
                    <a:gd name="T46" fmla="*/ 20 w 28"/>
                    <a:gd name="T47" fmla="*/ 6 h 47"/>
                    <a:gd name="T48" fmla="*/ 24 w 28"/>
                    <a:gd name="T49" fmla="*/ 19 h 47"/>
                    <a:gd name="T50" fmla="*/ 26 w 28"/>
                    <a:gd name="T51" fmla="*/ 21 h 47"/>
                    <a:gd name="T52" fmla="*/ 27 w 28"/>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7" y="18"/>
                      </a:moveTo>
                      <a:cubicBezTo>
                        <a:pt x="27" y="18"/>
                        <a:pt x="25" y="10"/>
                        <a:pt x="23" y="4"/>
                      </a:cubicBezTo>
                      <a:cubicBezTo>
                        <a:pt x="22" y="2"/>
                        <a:pt x="20" y="0"/>
                        <a:pt x="18" y="0"/>
                      </a:cubicBezTo>
                      <a:cubicBezTo>
                        <a:pt x="17" y="0"/>
                        <a:pt x="11" y="0"/>
                        <a:pt x="10" y="0"/>
                      </a:cubicBezTo>
                      <a:cubicBezTo>
                        <a:pt x="8" y="0"/>
                        <a:pt x="6"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2" name="Freeform 785"/>
                <p:cNvSpPr>
                  <a:spLocks/>
                </p:cNvSpPr>
                <p:nvPr/>
              </p:nvSpPr>
              <p:spPr bwMode="auto">
                <a:xfrm>
                  <a:off x="12820" y="1443"/>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3" name="Freeform 786"/>
                <p:cNvSpPr>
                  <a:spLocks/>
                </p:cNvSpPr>
                <p:nvPr/>
              </p:nvSpPr>
              <p:spPr bwMode="auto">
                <a:xfrm>
                  <a:off x="13083" y="1443"/>
                  <a:ext cx="63" cy="111"/>
                </a:xfrm>
                <a:custGeom>
                  <a:avLst/>
                  <a:gdLst>
                    <a:gd name="T0" fmla="*/ 23 w 27"/>
                    <a:gd name="T1" fmla="*/ 19 h 47"/>
                    <a:gd name="T2" fmla="*/ 25 w 27"/>
                    <a:gd name="T3" fmla="*/ 20 h 47"/>
                    <a:gd name="T4" fmla="*/ 27 w 27"/>
                    <a:gd name="T5" fmla="*/ 18 h 47"/>
                    <a:gd name="T6" fmla="*/ 23 w 27"/>
                    <a:gd name="T7" fmla="*/ 4 h 47"/>
                    <a:gd name="T8" fmla="*/ 17 w 27"/>
                    <a:gd name="T9" fmla="*/ 0 h 47"/>
                    <a:gd name="T10" fmla="*/ 10 w 27"/>
                    <a:gd name="T11" fmla="*/ 0 h 47"/>
                    <a:gd name="T12" fmla="*/ 4 w 27"/>
                    <a:gd name="T13" fmla="*/ 4 h 47"/>
                    <a:gd name="T14" fmla="*/ 0 w 27"/>
                    <a:gd name="T15" fmla="*/ 18 h 47"/>
                    <a:gd name="T16" fmla="*/ 1 w 27"/>
                    <a:gd name="T17" fmla="*/ 20 h 47"/>
                    <a:gd name="T18" fmla="*/ 4 w 27"/>
                    <a:gd name="T19" fmla="*/ 19 h 47"/>
                    <a:gd name="T20" fmla="*/ 8 w 27"/>
                    <a:gd name="T21" fmla="*/ 6 h 47"/>
                    <a:gd name="T22" fmla="*/ 9 w 27"/>
                    <a:gd name="T23" fmla="*/ 6 h 47"/>
                    <a:gd name="T24" fmla="*/ 2 w 27"/>
                    <a:gd name="T25" fmla="*/ 28 h 47"/>
                    <a:gd name="T26" fmla="*/ 8 w 27"/>
                    <a:gd name="T27" fmla="*/ 28 h 47"/>
                    <a:gd name="T28" fmla="*/ 8 w 27"/>
                    <a:gd name="T29" fmla="*/ 44 h 47"/>
                    <a:gd name="T30" fmla="*/ 11 w 27"/>
                    <a:gd name="T31" fmla="*/ 47 h 47"/>
                    <a:gd name="T32" fmla="*/ 13 w 27"/>
                    <a:gd name="T33" fmla="*/ 44 h 47"/>
                    <a:gd name="T34" fmla="*/ 13 w 27"/>
                    <a:gd name="T35" fmla="*/ 28 h 47"/>
                    <a:gd name="T36" fmla="*/ 14 w 27"/>
                    <a:gd name="T37" fmla="*/ 28 h 47"/>
                    <a:gd name="T38" fmla="*/ 14 w 27"/>
                    <a:gd name="T39" fmla="*/ 44 h 47"/>
                    <a:gd name="T40" fmla="*/ 16 w 27"/>
                    <a:gd name="T41" fmla="*/ 47 h 47"/>
                    <a:gd name="T42" fmla="*/ 18 w 27"/>
                    <a:gd name="T43" fmla="*/ 44 h 47"/>
                    <a:gd name="T44" fmla="*/ 18 w 27"/>
                    <a:gd name="T45" fmla="*/ 28 h 47"/>
                    <a:gd name="T46" fmla="*/ 25 w 27"/>
                    <a:gd name="T47" fmla="*/ 28 h 47"/>
                    <a:gd name="T48" fmla="*/ 18 w 27"/>
                    <a:gd name="T49" fmla="*/ 6 h 47"/>
                    <a:gd name="T50" fmla="*/ 19 w 27"/>
                    <a:gd name="T51" fmla="*/ 6 h 47"/>
                    <a:gd name="T52" fmla="*/ 2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19"/>
                      </a:move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4" name="Freeform 787"/>
                <p:cNvSpPr>
                  <a:spLocks/>
                </p:cNvSpPr>
                <p:nvPr/>
              </p:nvSpPr>
              <p:spPr bwMode="auto">
                <a:xfrm>
                  <a:off x="12387" y="1443"/>
                  <a:ext cx="35" cy="28"/>
                </a:xfrm>
                <a:custGeom>
                  <a:avLst/>
                  <a:gdLst>
                    <a:gd name="T0" fmla="*/ 9 w 15"/>
                    <a:gd name="T1" fmla="*/ 0 h 12"/>
                    <a:gd name="T2" fmla="*/ 0 w 15"/>
                    <a:gd name="T3" fmla="*/ 0 h 12"/>
                    <a:gd name="T4" fmla="*/ 10 w 15"/>
                    <a:gd name="T5" fmla="*/ 8 h 12"/>
                    <a:gd name="T6" fmla="*/ 10 w 15"/>
                    <a:gd name="T7" fmla="*/ 7 h 12"/>
                    <a:gd name="T8" fmla="*/ 11 w 15"/>
                    <a:gd name="T9" fmla="*/ 7 h 12"/>
                    <a:gd name="T10" fmla="*/ 11 w 15"/>
                    <a:gd name="T11" fmla="*/ 9 h 12"/>
                    <a:gd name="T12" fmla="*/ 15 w 15"/>
                    <a:gd name="T13" fmla="*/ 12 h 12"/>
                    <a:gd name="T14" fmla="*/ 15 w 15"/>
                    <a:gd name="T15" fmla="*/ 6 h 12"/>
                    <a:gd name="T16" fmla="*/ 9 w 1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9" y="0"/>
                      </a:moveTo>
                      <a:cubicBezTo>
                        <a:pt x="8" y="0"/>
                        <a:pt x="2" y="0"/>
                        <a:pt x="0" y="0"/>
                      </a:cubicBezTo>
                      <a:cubicBezTo>
                        <a:pt x="3" y="3"/>
                        <a:pt x="7" y="5"/>
                        <a:pt x="10" y="8"/>
                      </a:cubicBezTo>
                      <a:cubicBezTo>
                        <a:pt x="10" y="7"/>
                        <a:pt x="10" y="7"/>
                        <a:pt x="10" y="7"/>
                      </a:cubicBezTo>
                      <a:cubicBezTo>
                        <a:pt x="10" y="7"/>
                        <a:pt x="10" y="7"/>
                        <a:pt x="11" y="7"/>
                      </a:cubicBezTo>
                      <a:cubicBezTo>
                        <a:pt x="11" y="7"/>
                        <a:pt x="11" y="8"/>
                        <a:pt x="11" y="9"/>
                      </a:cubicBezTo>
                      <a:cubicBezTo>
                        <a:pt x="13" y="10"/>
                        <a:pt x="14" y="11"/>
                        <a:pt x="15" y="12"/>
                      </a:cubicBezTo>
                      <a:cubicBezTo>
                        <a:pt x="15" y="9"/>
                        <a:pt x="15" y="7"/>
                        <a:pt x="15" y="6"/>
                      </a:cubicBezTo>
                      <a:cubicBezTo>
                        <a:pt x="15"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5" name="Oval 788"/>
                <p:cNvSpPr>
                  <a:spLocks noChangeArrowheads="1"/>
                </p:cNvSpPr>
                <p:nvPr/>
              </p:nvSpPr>
              <p:spPr bwMode="auto">
                <a:xfrm>
                  <a:off x="12517"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6" name="Freeform 789"/>
                <p:cNvSpPr>
                  <a:spLocks/>
                </p:cNvSpPr>
                <p:nvPr/>
              </p:nvSpPr>
              <p:spPr bwMode="auto">
                <a:xfrm>
                  <a:off x="12432" y="1443"/>
                  <a:ext cx="61" cy="87"/>
                </a:xfrm>
                <a:custGeom>
                  <a:avLst/>
                  <a:gdLst>
                    <a:gd name="T0" fmla="*/ 24 w 26"/>
                    <a:gd name="T1" fmla="*/ 28 h 37"/>
                    <a:gd name="T2" fmla="*/ 17 w 26"/>
                    <a:gd name="T3" fmla="*/ 6 h 37"/>
                    <a:gd name="T4" fmla="*/ 19 w 26"/>
                    <a:gd name="T5" fmla="*/ 6 h 37"/>
                    <a:gd name="T6" fmla="*/ 22 w 26"/>
                    <a:gd name="T7" fmla="*/ 19 h 37"/>
                    <a:gd name="T8" fmla="*/ 25 w 26"/>
                    <a:gd name="T9" fmla="*/ 20 h 37"/>
                    <a:gd name="T10" fmla="*/ 26 w 26"/>
                    <a:gd name="T11" fmla="*/ 18 h 37"/>
                    <a:gd name="T12" fmla="*/ 22 w 26"/>
                    <a:gd name="T13" fmla="*/ 4 h 37"/>
                    <a:gd name="T14" fmla="*/ 16 w 26"/>
                    <a:gd name="T15" fmla="*/ 0 h 37"/>
                    <a:gd name="T16" fmla="*/ 9 w 26"/>
                    <a:gd name="T17" fmla="*/ 0 h 37"/>
                    <a:gd name="T18" fmla="*/ 3 w 26"/>
                    <a:gd name="T19" fmla="*/ 4 h 37"/>
                    <a:gd name="T20" fmla="*/ 0 w 26"/>
                    <a:gd name="T21" fmla="*/ 16 h 37"/>
                    <a:gd name="T22" fmla="*/ 3 w 26"/>
                    <a:gd name="T23" fmla="*/ 19 h 37"/>
                    <a:gd name="T24" fmla="*/ 7 w 26"/>
                    <a:gd name="T25" fmla="*/ 6 h 37"/>
                    <a:gd name="T26" fmla="*/ 8 w 26"/>
                    <a:gd name="T27" fmla="*/ 6 h 37"/>
                    <a:gd name="T28" fmla="*/ 4 w 26"/>
                    <a:gd name="T29" fmla="*/ 19 h 37"/>
                    <a:gd name="T30" fmla="*/ 12 w 26"/>
                    <a:gd name="T31" fmla="*/ 29 h 37"/>
                    <a:gd name="T32" fmla="*/ 12 w 26"/>
                    <a:gd name="T33" fmla="*/ 28 h 37"/>
                    <a:gd name="T34" fmla="*/ 13 w 26"/>
                    <a:gd name="T35" fmla="*/ 28 h 37"/>
                    <a:gd name="T36" fmla="*/ 13 w 26"/>
                    <a:gd name="T37" fmla="*/ 30 h 37"/>
                    <a:gd name="T38" fmla="*/ 18 w 26"/>
                    <a:gd name="T39" fmla="*/ 37 h 37"/>
                    <a:gd name="T40" fmla="*/ 18 w 26"/>
                    <a:gd name="T41" fmla="*/ 28 h 37"/>
                    <a:gd name="T42" fmla="*/ 24 w 26"/>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7">
                      <a:moveTo>
                        <a:pt x="24" y="28"/>
                      </a:moveTo>
                      <a:cubicBezTo>
                        <a:pt x="17" y="6"/>
                        <a:pt x="17" y="6"/>
                        <a:pt x="17" y="6"/>
                      </a:cubicBezTo>
                      <a:cubicBezTo>
                        <a:pt x="19" y="6"/>
                        <a:pt x="19" y="6"/>
                        <a:pt x="19" y="6"/>
                      </a:cubicBezTo>
                      <a:cubicBezTo>
                        <a:pt x="19" y="6"/>
                        <a:pt x="22" y="18"/>
                        <a:pt x="22" y="19"/>
                      </a:cubicBezTo>
                      <a:cubicBezTo>
                        <a:pt x="23" y="20"/>
                        <a:pt x="24" y="21"/>
                        <a:pt x="25" y="20"/>
                      </a:cubicBezTo>
                      <a:cubicBezTo>
                        <a:pt x="26" y="20"/>
                        <a:pt x="26" y="19"/>
                        <a:pt x="26" y="18"/>
                      </a:cubicBezTo>
                      <a:cubicBezTo>
                        <a:pt x="26" y="17"/>
                        <a:pt x="24" y="10"/>
                        <a:pt x="22" y="4"/>
                      </a:cubicBezTo>
                      <a:cubicBezTo>
                        <a:pt x="21" y="2"/>
                        <a:pt x="19" y="0"/>
                        <a:pt x="16" y="0"/>
                      </a:cubicBezTo>
                      <a:cubicBezTo>
                        <a:pt x="15" y="0"/>
                        <a:pt x="10" y="0"/>
                        <a:pt x="9" y="0"/>
                      </a:cubicBezTo>
                      <a:cubicBezTo>
                        <a:pt x="6" y="0"/>
                        <a:pt x="4" y="2"/>
                        <a:pt x="3" y="4"/>
                      </a:cubicBezTo>
                      <a:cubicBezTo>
                        <a:pt x="2" y="8"/>
                        <a:pt x="1" y="13"/>
                        <a:pt x="0" y="16"/>
                      </a:cubicBezTo>
                      <a:cubicBezTo>
                        <a:pt x="1" y="17"/>
                        <a:pt x="2" y="18"/>
                        <a:pt x="3" y="19"/>
                      </a:cubicBezTo>
                      <a:cubicBezTo>
                        <a:pt x="4" y="16"/>
                        <a:pt x="7" y="6"/>
                        <a:pt x="7" y="6"/>
                      </a:cubicBezTo>
                      <a:cubicBezTo>
                        <a:pt x="8" y="6"/>
                        <a:pt x="8" y="6"/>
                        <a:pt x="8" y="6"/>
                      </a:cubicBezTo>
                      <a:cubicBezTo>
                        <a:pt x="6" y="12"/>
                        <a:pt x="5" y="16"/>
                        <a:pt x="4" y="19"/>
                      </a:cubicBezTo>
                      <a:cubicBezTo>
                        <a:pt x="7" y="22"/>
                        <a:pt x="10" y="25"/>
                        <a:pt x="12" y="29"/>
                      </a:cubicBezTo>
                      <a:cubicBezTo>
                        <a:pt x="12" y="28"/>
                        <a:pt x="12" y="28"/>
                        <a:pt x="12" y="28"/>
                      </a:cubicBezTo>
                      <a:cubicBezTo>
                        <a:pt x="13" y="28"/>
                        <a:pt x="13" y="28"/>
                        <a:pt x="13" y="28"/>
                      </a:cubicBezTo>
                      <a:cubicBezTo>
                        <a:pt x="13" y="28"/>
                        <a:pt x="13" y="29"/>
                        <a:pt x="13" y="30"/>
                      </a:cubicBezTo>
                      <a:cubicBezTo>
                        <a:pt x="15" y="32"/>
                        <a:pt x="16" y="35"/>
                        <a:pt x="18" y="37"/>
                      </a:cubicBezTo>
                      <a:cubicBezTo>
                        <a:pt x="18" y="34"/>
                        <a:pt x="18" y="31"/>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7" name="Freeform 790"/>
                <p:cNvSpPr>
                  <a:spLocks/>
                </p:cNvSpPr>
                <p:nvPr/>
              </p:nvSpPr>
              <p:spPr bwMode="auto">
                <a:xfrm>
                  <a:off x="12271" y="1296"/>
                  <a:ext cx="26" cy="50"/>
                </a:xfrm>
                <a:custGeom>
                  <a:avLst/>
                  <a:gdLst>
                    <a:gd name="T0" fmla="*/ 11 w 11"/>
                    <a:gd name="T1" fmla="*/ 18 h 21"/>
                    <a:gd name="T2" fmla="*/ 7 w 11"/>
                    <a:gd name="T3" fmla="*/ 4 h 21"/>
                    <a:gd name="T4" fmla="*/ 1 w 11"/>
                    <a:gd name="T5" fmla="*/ 0 h 21"/>
                    <a:gd name="T6" fmla="*/ 0 w 11"/>
                    <a:gd name="T7" fmla="*/ 0 h 21"/>
                    <a:gd name="T8" fmla="*/ 3 w 11"/>
                    <a:gd name="T9" fmla="*/ 7 h 21"/>
                    <a:gd name="T10" fmla="*/ 2 w 11"/>
                    <a:gd name="T11" fmla="*/ 6 h 21"/>
                    <a:gd name="T12" fmla="*/ 3 w 11"/>
                    <a:gd name="T13" fmla="*/ 6 h 21"/>
                    <a:gd name="T14" fmla="*/ 6 w 11"/>
                    <a:gd name="T15" fmla="*/ 13 h 21"/>
                    <a:gd name="T16" fmla="*/ 9 w 11"/>
                    <a:gd name="T17" fmla="*/ 21 h 21"/>
                    <a:gd name="T18" fmla="*/ 10 w 11"/>
                    <a:gd name="T19" fmla="*/ 21 h 21"/>
                    <a:gd name="T20" fmla="*/ 11 w 11"/>
                    <a:gd name="T2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1">
                      <a:moveTo>
                        <a:pt x="11" y="18"/>
                      </a:moveTo>
                      <a:cubicBezTo>
                        <a:pt x="11" y="18"/>
                        <a:pt x="8" y="10"/>
                        <a:pt x="7" y="4"/>
                      </a:cubicBezTo>
                      <a:cubicBezTo>
                        <a:pt x="6" y="2"/>
                        <a:pt x="4" y="0"/>
                        <a:pt x="1" y="0"/>
                      </a:cubicBezTo>
                      <a:cubicBezTo>
                        <a:pt x="1" y="0"/>
                        <a:pt x="1" y="0"/>
                        <a:pt x="0" y="0"/>
                      </a:cubicBezTo>
                      <a:cubicBezTo>
                        <a:pt x="1" y="2"/>
                        <a:pt x="2" y="5"/>
                        <a:pt x="3" y="7"/>
                      </a:cubicBezTo>
                      <a:cubicBezTo>
                        <a:pt x="2" y="6"/>
                        <a:pt x="2" y="6"/>
                        <a:pt x="2" y="6"/>
                      </a:cubicBezTo>
                      <a:cubicBezTo>
                        <a:pt x="3" y="6"/>
                        <a:pt x="3" y="6"/>
                        <a:pt x="3" y="6"/>
                      </a:cubicBezTo>
                      <a:cubicBezTo>
                        <a:pt x="3" y="6"/>
                        <a:pt x="5" y="10"/>
                        <a:pt x="6" y="13"/>
                      </a:cubicBezTo>
                      <a:cubicBezTo>
                        <a:pt x="7" y="16"/>
                        <a:pt x="8" y="18"/>
                        <a:pt x="9" y="21"/>
                      </a:cubicBezTo>
                      <a:cubicBezTo>
                        <a:pt x="10" y="21"/>
                        <a:pt x="10" y="21"/>
                        <a:pt x="10" y="21"/>
                      </a:cubicBezTo>
                      <a:cubicBezTo>
                        <a:pt x="11" y="20"/>
                        <a:pt x="11" y="19"/>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8" name="Oval 791"/>
                <p:cNvSpPr>
                  <a:spLocks noChangeArrowheads="1"/>
                </p:cNvSpPr>
                <p:nvPr/>
              </p:nvSpPr>
              <p:spPr bwMode="auto">
                <a:xfrm>
                  <a:off x="1258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79" name="Freeform 792"/>
                <p:cNvSpPr>
                  <a:spLocks/>
                </p:cNvSpPr>
                <p:nvPr/>
              </p:nvSpPr>
              <p:spPr bwMode="auto">
                <a:xfrm>
                  <a:off x="12500"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6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0" name="Oval 793"/>
                <p:cNvSpPr>
                  <a:spLocks noChangeArrowheads="1"/>
                </p:cNvSpPr>
                <p:nvPr/>
              </p:nvSpPr>
              <p:spPr bwMode="auto">
                <a:xfrm>
                  <a:off x="12517"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1" name="Freeform 794"/>
                <p:cNvSpPr>
                  <a:spLocks/>
                </p:cNvSpPr>
                <p:nvPr/>
              </p:nvSpPr>
              <p:spPr bwMode="auto">
                <a:xfrm>
                  <a:off x="12304" y="1296"/>
                  <a:ext cx="54" cy="109"/>
                </a:xfrm>
                <a:custGeom>
                  <a:avLst/>
                  <a:gdLst>
                    <a:gd name="T0" fmla="*/ 17 w 23"/>
                    <a:gd name="T1" fmla="*/ 44 h 46"/>
                    <a:gd name="T2" fmla="*/ 17 w 23"/>
                    <a:gd name="T3" fmla="*/ 7 h 46"/>
                    <a:gd name="T4" fmla="*/ 18 w 23"/>
                    <a:gd name="T5" fmla="*/ 7 h 46"/>
                    <a:gd name="T6" fmla="*/ 18 w 23"/>
                    <a:gd name="T7" fmla="*/ 21 h 46"/>
                    <a:gd name="T8" fmla="*/ 21 w 23"/>
                    <a:gd name="T9" fmla="*/ 23 h 46"/>
                    <a:gd name="T10" fmla="*/ 23 w 23"/>
                    <a:gd name="T11" fmla="*/ 21 h 46"/>
                    <a:gd name="T12" fmla="*/ 23 w 23"/>
                    <a:gd name="T13" fmla="*/ 6 h 46"/>
                    <a:gd name="T14" fmla="*/ 17 w 23"/>
                    <a:gd name="T15" fmla="*/ 0 h 46"/>
                    <a:gd name="T16" fmla="*/ 6 w 23"/>
                    <a:gd name="T17" fmla="*/ 0 h 46"/>
                    <a:gd name="T18" fmla="*/ 0 w 23"/>
                    <a:gd name="T19" fmla="*/ 6 h 46"/>
                    <a:gd name="T20" fmla="*/ 0 w 23"/>
                    <a:gd name="T21" fmla="*/ 21 h 46"/>
                    <a:gd name="T22" fmla="*/ 2 w 23"/>
                    <a:gd name="T23" fmla="*/ 23 h 46"/>
                    <a:gd name="T24" fmla="*/ 4 w 23"/>
                    <a:gd name="T25" fmla="*/ 21 h 46"/>
                    <a:gd name="T26" fmla="*/ 4 w 23"/>
                    <a:gd name="T27" fmla="*/ 7 h 46"/>
                    <a:gd name="T28" fmla="*/ 5 w 23"/>
                    <a:gd name="T29" fmla="*/ 7 h 46"/>
                    <a:gd name="T30" fmla="*/ 5 w 23"/>
                    <a:gd name="T31" fmla="*/ 35 h 46"/>
                    <a:gd name="T32" fmla="*/ 11 w 23"/>
                    <a:gd name="T33" fmla="*/ 42 h 46"/>
                    <a:gd name="T34" fmla="*/ 11 w 23"/>
                    <a:gd name="T35" fmla="*/ 23 h 46"/>
                    <a:gd name="T36" fmla="*/ 12 w 23"/>
                    <a:gd name="T37" fmla="*/ 23 h 46"/>
                    <a:gd name="T38" fmla="*/ 12 w 23"/>
                    <a:gd name="T39" fmla="*/ 43 h 46"/>
                    <a:gd name="T40" fmla="*/ 15 w 23"/>
                    <a:gd name="T41" fmla="*/ 46 h 46"/>
                    <a:gd name="T42" fmla="*/ 17 w 23"/>
                    <a:gd name="T4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6">
                      <a:moveTo>
                        <a:pt x="17" y="44"/>
                      </a:move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24"/>
                        <a:pt x="5" y="35"/>
                      </a:cubicBezTo>
                      <a:cubicBezTo>
                        <a:pt x="7" y="37"/>
                        <a:pt x="9" y="39"/>
                        <a:pt x="11" y="42"/>
                      </a:cubicBezTo>
                      <a:cubicBezTo>
                        <a:pt x="11" y="36"/>
                        <a:pt x="11" y="23"/>
                        <a:pt x="11" y="23"/>
                      </a:cubicBezTo>
                      <a:cubicBezTo>
                        <a:pt x="11" y="23"/>
                        <a:pt x="11" y="23"/>
                        <a:pt x="12" y="23"/>
                      </a:cubicBezTo>
                      <a:cubicBezTo>
                        <a:pt x="12" y="23"/>
                        <a:pt x="12" y="38"/>
                        <a:pt x="12" y="43"/>
                      </a:cubicBezTo>
                      <a:cubicBezTo>
                        <a:pt x="13" y="44"/>
                        <a:pt x="14" y="45"/>
                        <a:pt x="15" y="46"/>
                      </a:cubicBezTo>
                      <a:cubicBezTo>
                        <a:pt x="17" y="46"/>
                        <a:pt x="17" y="45"/>
                        <a:pt x="1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2" name="Freeform 795"/>
                <p:cNvSpPr>
                  <a:spLocks/>
                </p:cNvSpPr>
                <p:nvPr/>
              </p:nvSpPr>
              <p:spPr bwMode="auto">
                <a:xfrm>
                  <a:off x="12304" y="1159"/>
                  <a:ext cx="59" cy="99"/>
                </a:xfrm>
                <a:custGeom>
                  <a:avLst/>
                  <a:gdLst>
                    <a:gd name="T0" fmla="*/ 0 w 25"/>
                    <a:gd name="T1" fmla="*/ 24 h 42"/>
                    <a:gd name="T2" fmla="*/ 6 w 25"/>
                    <a:gd name="T3" fmla="*/ 24 h 42"/>
                    <a:gd name="T4" fmla="*/ 6 w 25"/>
                    <a:gd name="T5" fmla="*/ 40 h 42"/>
                    <a:gd name="T6" fmla="*/ 8 w 25"/>
                    <a:gd name="T7" fmla="*/ 42 h 42"/>
                    <a:gd name="T8" fmla="*/ 11 w 25"/>
                    <a:gd name="T9" fmla="*/ 40 h 42"/>
                    <a:gd name="T10" fmla="*/ 11 w 25"/>
                    <a:gd name="T11" fmla="*/ 24 h 42"/>
                    <a:gd name="T12" fmla="*/ 12 w 25"/>
                    <a:gd name="T13" fmla="*/ 24 h 42"/>
                    <a:gd name="T14" fmla="*/ 12 w 25"/>
                    <a:gd name="T15" fmla="*/ 40 h 42"/>
                    <a:gd name="T16" fmla="*/ 14 w 25"/>
                    <a:gd name="T17" fmla="*/ 42 h 42"/>
                    <a:gd name="T18" fmla="*/ 16 w 25"/>
                    <a:gd name="T19" fmla="*/ 40 h 42"/>
                    <a:gd name="T20" fmla="*/ 16 w 25"/>
                    <a:gd name="T21" fmla="*/ 24 h 42"/>
                    <a:gd name="T22" fmla="*/ 22 w 25"/>
                    <a:gd name="T23" fmla="*/ 24 h 42"/>
                    <a:gd name="T24" fmla="*/ 16 w 25"/>
                    <a:gd name="T25" fmla="*/ 2 h 42"/>
                    <a:gd name="T26" fmla="*/ 17 w 25"/>
                    <a:gd name="T27" fmla="*/ 2 h 42"/>
                    <a:gd name="T28" fmla="*/ 21 w 25"/>
                    <a:gd name="T29" fmla="*/ 15 h 42"/>
                    <a:gd name="T30" fmla="*/ 23 w 25"/>
                    <a:gd name="T31" fmla="*/ 16 h 42"/>
                    <a:gd name="T32" fmla="*/ 24 w 25"/>
                    <a:gd name="T33" fmla="*/ 14 h 42"/>
                    <a:gd name="T34" fmla="*/ 20 w 25"/>
                    <a:gd name="T35" fmla="*/ 0 h 42"/>
                    <a:gd name="T36" fmla="*/ 5 w 25"/>
                    <a:gd name="T37" fmla="*/ 6 h 42"/>
                    <a:gd name="T38" fmla="*/ 0 w 25"/>
                    <a:gd name="T39"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2">
                      <a:moveTo>
                        <a:pt x="0" y="24"/>
                      </a:moveTo>
                      <a:cubicBezTo>
                        <a:pt x="6" y="24"/>
                        <a:pt x="6" y="24"/>
                        <a:pt x="6" y="24"/>
                      </a:cubicBezTo>
                      <a:cubicBezTo>
                        <a:pt x="6" y="31"/>
                        <a:pt x="6" y="39"/>
                        <a:pt x="6" y="40"/>
                      </a:cubicBezTo>
                      <a:cubicBezTo>
                        <a:pt x="6" y="41"/>
                        <a:pt x="7" y="42"/>
                        <a:pt x="8" y="42"/>
                      </a:cubicBezTo>
                      <a:cubicBezTo>
                        <a:pt x="10" y="42"/>
                        <a:pt x="11" y="41"/>
                        <a:pt x="11" y="40"/>
                      </a:cubicBezTo>
                      <a:cubicBezTo>
                        <a:pt x="11" y="38"/>
                        <a:pt x="11" y="24"/>
                        <a:pt x="11" y="24"/>
                      </a:cubicBezTo>
                      <a:cubicBezTo>
                        <a:pt x="12" y="24"/>
                        <a:pt x="12" y="24"/>
                        <a:pt x="12" y="24"/>
                      </a:cubicBezTo>
                      <a:cubicBezTo>
                        <a:pt x="12" y="24"/>
                        <a:pt x="12" y="38"/>
                        <a:pt x="12" y="40"/>
                      </a:cubicBezTo>
                      <a:cubicBezTo>
                        <a:pt x="12" y="41"/>
                        <a:pt x="13" y="42"/>
                        <a:pt x="14" y="42"/>
                      </a:cubicBezTo>
                      <a:cubicBezTo>
                        <a:pt x="15" y="42"/>
                        <a:pt x="16" y="41"/>
                        <a:pt x="16" y="40"/>
                      </a:cubicBezTo>
                      <a:cubicBezTo>
                        <a:pt x="16" y="39"/>
                        <a:pt x="16" y="31"/>
                        <a:pt x="16" y="24"/>
                      </a:cubicBezTo>
                      <a:cubicBezTo>
                        <a:pt x="22" y="24"/>
                        <a:pt x="22" y="24"/>
                        <a:pt x="22" y="24"/>
                      </a:cubicBezTo>
                      <a:cubicBezTo>
                        <a:pt x="16" y="2"/>
                        <a:pt x="16" y="2"/>
                        <a:pt x="16" y="2"/>
                      </a:cubicBezTo>
                      <a:cubicBezTo>
                        <a:pt x="17" y="2"/>
                        <a:pt x="17" y="2"/>
                        <a:pt x="17" y="2"/>
                      </a:cubicBezTo>
                      <a:cubicBezTo>
                        <a:pt x="17" y="2"/>
                        <a:pt x="20" y="13"/>
                        <a:pt x="21" y="15"/>
                      </a:cubicBezTo>
                      <a:cubicBezTo>
                        <a:pt x="21" y="16"/>
                        <a:pt x="22" y="16"/>
                        <a:pt x="23" y="16"/>
                      </a:cubicBezTo>
                      <a:cubicBezTo>
                        <a:pt x="24" y="16"/>
                        <a:pt x="25" y="15"/>
                        <a:pt x="24" y="14"/>
                      </a:cubicBezTo>
                      <a:cubicBezTo>
                        <a:pt x="24" y="13"/>
                        <a:pt x="22" y="6"/>
                        <a:pt x="20" y="0"/>
                      </a:cubicBezTo>
                      <a:cubicBezTo>
                        <a:pt x="15" y="2"/>
                        <a:pt x="10" y="3"/>
                        <a:pt x="5" y="6"/>
                      </a:cubicBezTo>
                      <a:cubicBezTo>
                        <a:pt x="0" y="24"/>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3" name="Freeform 796"/>
                <p:cNvSpPr>
                  <a:spLocks/>
                </p:cNvSpPr>
                <p:nvPr/>
              </p:nvSpPr>
              <p:spPr bwMode="auto">
                <a:xfrm>
                  <a:off x="12370" y="114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7 h 47"/>
                    <a:gd name="T38" fmla="*/ 16 w 22"/>
                    <a:gd name="T39" fmla="*/ 0 h 47"/>
                    <a:gd name="T40" fmla="*/ 14 w 22"/>
                    <a:gd name="T41" fmla="*/ 0 h 47"/>
                    <a:gd name="T42" fmla="*/ 1 w 22"/>
                    <a:gd name="T43" fmla="*/ 3 h 47"/>
                    <a:gd name="T44" fmla="*/ 0 w 22"/>
                    <a:gd name="T45" fmla="*/ 7 h 47"/>
                    <a:gd name="T46" fmla="*/ 0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6" y="0"/>
                        <a:pt x="15" y="0"/>
                        <a:pt x="14" y="0"/>
                      </a:cubicBezTo>
                      <a:cubicBezTo>
                        <a:pt x="9" y="1"/>
                        <a:pt x="5" y="2"/>
                        <a:pt x="1" y="3"/>
                      </a:cubicBezTo>
                      <a:cubicBezTo>
                        <a:pt x="0" y="4"/>
                        <a:pt x="0" y="5"/>
                        <a:pt x="0" y="7"/>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4" name="Freeform 797"/>
                <p:cNvSpPr>
                  <a:spLocks/>
                </p:cNvSpPr>
                <p:nvPr/>
              </p:nvSpPr>
              <p:spPr bwMode="auto">
                <a:xfrm>
                  <a:off x="12299" y="1173"/>
                  <a:ext cx="14" cy="24"/>
                </a:xfrm>
                <a:custGeom>
                  <a:avLst/>
                  <a:gdLst>
                    <a:gd name="T0" fmla="*/ 1 w 6"/>
                    <a:gd name="T1" fmla="*/ 10 h 10"/>
                    <a:gd name="T2" fmla="*/ 3 w 6"/>
                    <a:gd name="T3" fmla="*/ 9 h 10"/>
                    <a:gd name="T4" fmla="*/ 6 w 6"/>
                    <a:gd name="T5" fmla="*/ 0 h 10"/>
                    <a:gd name="T6" fmla="*/ 1 w 6"/>
                    <a:gd name="T7" fmla="*/ 3 h 10"/>
                    <a:gd name="T8" fmla="*/ 0 w 6"/>
                    <a:gd name="T9" fmla="*/ 8 h 10"/>
                    <a:gd name="T10" fmla="*/ 1 w 6"/>
                    <a:gd name="T11" fmla="*/ 10 h 10"/>
                  </a:gdLst>
                  <a:ahLst/>
                  <a:cxnLst>
                    <a:cxn ang="0">
                      <a:pos x="T0" y="T1"/>
                    </a:cxn>
                    <a:cxn ang="0">
                      <a:pos x="T2" y="T3"/>
                    </a:cxn>
                    <a:cxn ang="0">
                      <a:pos x="T4" y="T5"/>
                    </a:cxn>
                    <a:cxn ang="0">
                      <a:pos x="T6" y="T7"/>
                    </a:cxn>
                    <a:cxn ang="0">
                      <a:pos x="T8" y="T9"/>
                    </a:cxn>
                    <a:cxn ang="0">
                      <a:pos x="T10" y="T11"/>
                    </a:cxn>
                  </a:cxnLst>
                  <a:rect l="0" t="0" r="r" b="b"/>
                  <a:pathLst>
                    <a:path w="6" h="10">
                      <a:moveTo>
                        <a:pt x="1" y="10"/>
                      </a:moveTo>
                      <a:cubicBezTo>
                        <a:pt x="2" y="10"/>
                        <a:pt x="3" y="10"/>
                        <a:pt x="3" y="9"/>
                      </a:cubicBezTo>
                      <a:cubicBezTo>
                        <a:pt x="4" y="8"/>
                        <a:pt x="5" y="4"/>
                        <a:pt x="6" y="0"/>
                      </a:cubicBezTo>
                      <a:cubicBezTo>
                        <a:pt x="4" y="1"/>
                        <a:pt x="3" y="2"/>
                        <a:pt x="1" y="3"/>
                      </a:cubicBezTo>
                      <a:cubicBezTo>
                        <a:pt x="1" y="5"/>
                        <a:pt x="0" y="7"/>
                        <a:pt x="0" y="8"/>
                      </a:cubicBezTo>
                      <a:cubicBezTo>
                        <a:pt x="0" y="9"/>
                        <a:pt x="0"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5" name="Freeform 798"/>
                <p:cNvSpPr>
                  <a:spLocks/>
                </p:cNvSpPr>
                <p:nvPr/>
              </p:nvSpPr>
              <p:spPr bwMode="auto">
                <a:xfrm>
                  <a:off x="12264" y="1270"/>
                  <a:ext cx="12" cy="21"/>
                </a:xfrm>
                <a:custGeom>
                  <a:avLst/>
                  <a:gdLst>
                    <a:gd name="T0" fmla="*/ 5 w 5"/>
                    <a:gd name="T1" fmla="*/ 5 h 9"/>
                    <a:gd name="T2" fmla="*/ 1 w 5"/>
                    <a:gd name="T3" fmla="*/ 0 h 9"/>
                    <a:gd name="T4" fmla="*/ 0 w 5"/>
                    <a:gd name="T5" fmla="*/ 0 h 9"/>
                    <a:gd name="T6" fmla="*/ 2 w 5"/>
                    <a:gd name="T7" fmla="*/ 9 h 9"/>
                    <a:gd name="T8" fmla="*/ 5 w 5"/>
                    <a:gd name="T9" fmla="*/ 5 h 9"/>
                  </a:gdLst>
                  <a:ahLst/>
                  <a:cxnLst>
                    <a:cxn ang="0">
                      <a:pos x="T0" y="T1"/>
                    </a:cxn>
                    <a:cxn ang="0">
                      <a:pos x="T2" y="T3"/>
                    </a:cxn>
                    <a:cxn ang="0">
                      <a:pos x="T4" y="T5"/>
                    </a:cxn>
                    <a:cxn ang="0">
                      <a:pos x="T6" y="T7"/>
                    </a:cxn>
                    <a:cxn ang="0">
                      <a:pos x="T8" y="T9"/>
                    </a:cxn>
                  </a:cxnLst>
                  <a:rect l="0" t="0" r="r" b="b"/>
                  <a:pathLst>
                    <a:path w="5" h="9">
                      <a:moveTo>
                        <a:pt x="5" y="5"/>
                      </a:moveTo>
                      <a:cubicBezTo>
                        <a:pt x="5" y="2"/>
                        <a:pt x="3" y="0"/>
                        <a:pt x="1" y="0"/>
                      </a:cubicBezTo>
                      <a:cubicBezTo>
                        <a:pt x="0" y="0"/>
                        <a:pt x="0" y="0"/>
                        <a:pt x="0" y="0"/>
                      </a:cubicBezTo>
                      <a:cubicBezTo>
                        <a:pt x="1" y="3"/>
                        <a:pt x="1" y="6"/>
                        <a:pt x="2" y="9"/>
                      </a:cubicBezTo>
                      <a:cubicBezTo>
                        <a:pt x="4" y="9"/>
                        <a:pt x="5" y="7"/>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6" name="Freeform 799"/>
                <p:cNvSpPr>
                  <a:spLocks/>
                </p:cNvSpPr>
                <p:nvPr/>
              </p:nvSpPr>
              <p:spPr bwMode="auto">
                <a:xfrm>
                  <a:off x="12261" y="1230"/>
                  <a:ext cx="3" cy="26"/>
                </a:xfrm>
                <a:custGeom>
                  <a:avLst/>
                  <a:gdLst>
                    <a:gd name="T0" fmla="*/ 1 w 1"/>
                    <a:gd name="T1" fmla="*/ 0 h 11"/>
                    <a:gd name="T2" fmla="*/ 0 w 1"/>
                    <a:gd name="T3" fmla="*/ 11 h 11"/>
                    <a:gd name="T4" fmla="*/ 1 w 1"/>
                    <a:gd name="T5" fmla="*/ 9 h 11"/>
                    <a:gd name="T6" fmla="*/ 1 w 1"/>
                    <a:gd name="T7" fmla="*/ 0 h 11"/>
                  </a:gdLst>
                  <a:ahLst/>
                  <a:cxnLst>
                    <a:cxn ang="0">
                      <a:pos x="T0" y="T1"/>
                    </a:cxn>
                    <a:cxn ang="0">
                      <a:pos x="T2" y="T3"/>
                    </a:cxn>
                    <a:cxn ang="0">
                      <a:pos x="T4" y="T5"/>
                    </a:cxn>
                    <a:cxn ang="0">
                      <a:pos x="T6" y="T7"/>
                    </a:cxn>
                  </a:cxnLst>
                  <a:rect l="0" t="0" r="r" b="b"/>
                  <a:pathLst>
                    <a:path w="1" h="11">
                      <a:moveTo>
                        <a:pt x="1" y="0"/>
                      </a:moveTo>
                      <a:cubicBezTo>
                        <a:pt x="0" y="3"/>
                        <a:pt x="0" y="7"/>
                        <a:pt x="0" y="11"/>
                      </a:cubicBezTo>
                      <a:cubicBezTo>
                        <a:pt x="1" y="11"/>
                        <a:pt x="1" y="10"/>
                        <a:pt x="1" y="9"/>
                      </a:cubicBezTo>
                      <a:cubicBezTo>
                        <a:pt x="1" y="8"/>
                        <a:pt x="1"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687" name="Freeform 800"/>
                <p:cNvSpPr>
                  <a:spLocks/>
                </p:cNvSpPr>
                <p:nvPr/>
              </p:nvSpPr>
              <p:spPr bwMode="auto">
                <a:xfrm>
                  <a:off x="12451" y="1133"/>
                  <a:ext cx="21" cy="12"/>
                </a:xfrm>
                <a:custGeom>
                  <a:avLst/>
                  <a:gdLst>
                    <a:gd name="T0" fmla="*/ 5 w 9"/>
                    <a:gd name="T1" fmla="*/ 5 h 5"/>
                    <a:gd name="T2" fmla="*/ 9 w 9"/>
                    <a:gd name="T3" fmla="*/ 1 h 5"/>
                    <a:gd name="T4" fmla="*/ 9 w 9"/>
                    <a:gd name="T5" fmla="*/ 0 h 5"/>
                    <a:gd name="T6" fmla="*/ 0 w 9"/>
                    <a:gd name="T7" fmla="*/ 2 h 5"/>
                    <a:gd name="T8" fmla="*/ 5 w 9"/>
                    <a:gd name="T9" fmla="*/ 5 h 5"/>
                  </a:gdLst>
                  <a:ahLst/>
                  <a:cxnLst>
                    <a:cxn ang="0">
                      <a:pos x="T0" y="T1"/>
                    </a:cxn>
                    <a:cxn ang="0">
                      <a:pos x="T2" y="T3"/>
                    </a:cxn>
                    <a:cxn ang="0">
                      <a:pos x="T4" y="T5"/>
                    </a:cxn>
                    <a:cxn ang="0">
                      <a:pos x="T6" y="T7"/>
                    </a:cxn>
                    <a:cxn ang="0">
                      <a:pos x="T8" y="T9"/>
                    </a:cxn>
                  </a:cxnLst>
                  <a:rect l="0" t="0" r="r" b="b"/>
                  <a:pathLst>
                    <a:path w="9" h="5">
                      <a:moveTo>
                        <a:pt x="5" y="5"/>
                      </a:moveTo>
                      <a:cubicBezTo>
                        <a:pt x="7" y="5"/>
                        <a:pt x="9" y="3"/>
                        <a:pt x="9" y="1"/>
                      </a:cubicBezTo>
                      <a:cubicBezTo>
                        <a:pt x="9" y="0"/>
                        <a:pt x="9" y="0"/>
                        <a:pt x="9" y="0"/>
                      </a:cubicBezTo>
                      <a:cubicBezTo>
                        <a:pt x="6" y="1"/>
                        <a:pt x="3" y="1"/>
                        <a:pt x="0" y="2"/>
                      </a:cubicBezTo>
                      <a:cubicBezTo>
                        <a:pt x="1" y="4"/>
                        <a:pt x="3"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7" name="Group 1002"/>
              <p:cNvGrpSpPr>
                <a:grpSpLocks/>
              </p:cNvGrpSpPr>
              <p:nvPr/>
            </p:nvGrpSpPr>
            <p:grpSpPr bwMode="auto">
              <a:xfrm>
                <a:off x="19472276" y="528638"/>
                <a:ext cx="4267200" cy="2633663"/>
                <a:chOff x="12266" y="333"/>
                <a:chExt cx="2688" cy="1659"/>
              </a:xfrm>
              <a:grpFill/>
            </p:grpSpPr>
            <p:sp>
              <p:nvSpPr>
                <p:cNvPr id="1288" name="Freeform 802"/>
                <p:cNvSpPr>
                  <a:spLocks/>
                </p:cNvSpPr>
                <p:nvPr/>
              </p:nvSpPr>
              <p:spPr bwMode="auto">
                <a:xfrm>
                  <a:off x="12266" y="1197"/>
                  <a:ext cx="14" cy="61"/>
                </a:xfrm>
                <a:custGeom>
                  <a:avLst/>
                  <a:gdLst>
                    <a:gd name="T0" fmla="*/ 0 w 6"/>
                    <a:gd name="T1" fmla="*/ 23 h 26"/>
                    <a:gd name="T2" fmla="*/ 3 w 6"/>
                    <a:gd name="T3" fmla="*/ 26 h 26"/>
                    <a:gd name="T4" fmla="*/ 6 w 6"/>
                    <a:gd name="T5" fmla="*/ 23 h 26"/>
                    <a:gd name="T6" fmla="*/ 6 w 6"/>
                    <a:gd name="T7" fmla="*/ 0 h 26"/>
                    <a:gd name="T8" fmla="*/ 0 w 6"/>
                    <a:gd name="T9" fmla="*/ 1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5"/>
                        <a:pt x="1" y="26"/>
                        <a:pt x="3" y="26"/>
                      </a:cubicBezTo>
                      <a:cubicBezTo>
                        <a:pt x="4" y="26"/>
                        <a:pt x="6" y="25"/>
                        <a:pt x="6" y="23"/>
                      </a:cubicBezTo>
                      <a:cubicBezTo>
                        <a:pt x="6" y="22"/>
                        <a:pt x="6" y="10"/>
                        <a:pt x="6" y="0"/>
                      </a:cubicBezTo>
                      <a:cubicBezTo>
                        <a:pt x="3" y="3"/>
                        <a:pt x="1" y="7"/>
                        <a:pt x="0" y="10"/>
                      </a:cubicBezTo>
                      <a:cubicBezTo>
                        <a:pt x="0" y="16"/>
                        <a:pt x="0" y="22"/>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9" name="Freeform 803"/>
                <p:cNvSpPr>
                  <a:spLocks/>
                </p:cNvSpPr>
                <p:nvPr/>
              </p:nvSpPr>
              <p:spPr bwMode="auto">
                <a:xfrm>
                  <a:off x="12283" y="1187"/>
                  <a:ext cx="9" cy="14"/>
                </a:xfrm>
                <a:custGeom>
                  <a:avLst/>
                  <a:gdLst>
                    <a:gd name="T0" fmla="*/ 0 w 4"/>
                    <a:gd name="T1" fmla="*/ 3 h 6"/>
                    <a:gd name="T2" fmla="*/ 0 w 4"/>
                    <a:gd name="T3" fmla="*/ 4 h 6"/>
                    <a:gd name="T4" fmla="*/ 2 w 4"/>
                    <a:gd name="T5" fmla="*/ 6 h 6"/>
                    <a:gd name="T6" fmla="*/ 4 w 4"/>
                    <a:gd name="T7" fmla="*/ 4 h 6"/>
                    <a:gd name="T8" fmla="*/ 4 w 4"/>
                    <a:gd name="T9" fmla="*/ 0 h 6"/>
                    <a:gd name="T10" fmla="*/ 1 w 4"/>
                    <a:gd name="T11" fmla="*/ 2 h 6"/>
                    <a:gd name="T12" fmla="*/ 0 w 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3"/>
                      </a:moveTo>
                      <a:cubicBezTo>
                        <a:pt x="0" y="4"/>
                        <a:pt x="0" y="4"/>
                        <a:pt x="0" y="4"/>
                      </a:cubicBezTo>
                      <a:cubicBezTo>
                        <a:pt x="0" y="5"/>
                        <a:pt x="1" y="6"/>
                        <a:pt x="2" y="6"/>
                      </a:cubicBezTo>
                      <a:cubicBezTo>
                        <a:pt x="3" y="6"/>
                        <a:pt x="4" y="5"/>
                        <a:pt x="4" y="4"/>
                      </a:cubicBezTo>
                      <a:cubicBezTo>
                        <a:pt x="4" y="4"/>
                        <a:pt x="4" y="2"/>
                        <a:pt x="4" y="0"/>
                      </a:cubicBezTo>
                      <a:cubicBezTo>
                        <a:pt x="3" y="0"/>
                        <a:pt x="2" y="1"/>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0" name="Freeform 804"/>
                <p:cNvSpPr>
                  <a:spLocks/>
                </p:cNvSpPr>
                <p:nvPr/>
              </p:nvSpPr>
              <p:spPr bwMode="auto">
                <a:xfrm>
                  <a:off x="12560" y="1443"/>
                  <a:ext cx="63"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1" name="Freeform 805"/>
                <p:cNvSpPr>
                  <a:spLocks/>
                </p:cNvSpPr>
                <p:nvPr/>
              </p:nvSpPr>
              <p:spPr bwMode="auto">
                <a:xfrm>
                  <a:off x="1249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19"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2" name="Freeform 806"/>
                <p:cNvSpPr>
                  <a:spLocks/>
                </p:cNvSpPr>
                <p:nvPr/>
              </p:nvSpPr>
              <p:spPr bwMode="auto">
                <a:xfrm>
                  <a:off x="1256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3" name="Freeform 807"/>
                <p:cNvSpPr>
                  <a:spLocks/>
                </p:cNvSpPr>
                <p:nvPr/>
              </p:nvSpPr>
              <p:spPr bwMode="auto">
                <a:xfrm>
                  <a:off x="12560" y="1147"/>
                  <a:ext cx="63"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4" name="Oval 808"/>
                <p:cNvSpPr>
                  <a:spLocks noChangeArrowheads="1"/>
                </p:cNvSpPr>
                <p:nvPr/>
              </p:nvSpPr>
              <p:spPr bwMode="auto">
                <a:xfrm>
                  <a:off x="1258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5" name="Oval 809"/>
                <p:cNvSpPr>
                  <a:spLocks noChangeArrowheads="1"/>
                </p:cNvSpPr>
                <p:nvPr/>
              </p:nvSpPr>
              <p:spPr bwMode="auto">
                <a:xfrm>
                  <a:off x="12517"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6" name="Oval 810"/>
                <p:cNvSpPr>
                  <a:spLocks noChangeArrowheads="1"/>
                </p:cNvSpPr>
                <p:nvPr/>
              </p:nvSpPr>
              <p:spPr bwMode="auto">
                <a:xfrm>
                  <a:off x="1258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7" name="Oval 811"/>
                <p:cNvSpPr>
                  <a:spLocks noChangeArrowheads="1"/>
                </p:cNvSpPr>
                <p:nvPr/>
              </p:nvSpPr>
              <p:spPr bwMode="auto">
                <a:xfrm>
                  <a:off x="12384"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8" name="Freeform 812"/>
                <p:cNvSpPr>
                  <a:spLocks/>
                </p:cNvSpPr>
                <p:nvPr/>
              </p:nvSpPr>
              <p:spPr bwMode="auto">
                <a:xfrm>
                  <a:off x="12363" y="1296"/>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1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1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ubicBezTo>
                        <a:pt x="27" y="18"/>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99" name="Freeform 813"/>
                <p:cNvSpPr>
                  <a:spLocks/>
                </p:cNvSpPr>
                <p:nvPr/>
              </p:nvSpPr>
              <p:spPr bwMode="auto">
                <a:xfrm>
                  <a:off x="12500" y="1443"/>
                  <a:ext cx="55" cy="109"/>
                </a:xfrm>
                <a:custGeom>
                  <a:avLst/>
                  <a:gdLst>
                    <a:gd name="T0" fmla="*/ 16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6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6"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0" name="Oval 814"/>
                <p:cNvSpPr>
                  <a:spLocks noChangeArrowheads="1"/>
                </p:cNvSpPr>
                <p:nvPr/>
              </p:nvSpPr>
              <p:spPr bwMode="auto">
                <a:xfrm>
                  <a:off x="1245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1" name="Oval 815"/>
                <p:cNvSpPr>
                  <a:spLocks noChangeArrowheads="1"/>
                </p:cNvSpPr>
                <p:nvPr/>
              </p:nvSpPr>
              <p:spPr bwMode="auto">
                <a:xfrm>
                  <a:off x="12384"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2" name="Freeform 816"/>
                <p:cNvSpPr>
                  <a:spLocks/>
                </p:cNvSpPr>
                <p:nvPr/>
              </p:nvSpPr>
              <p:spPr bwMode="auto">
                <a:xfrm>
                  <a:off x="12429"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3" name="Oval 817"/>
                <p:cNvSpPr>
                  <a:spLocks noChangeArrowheads="1"/>
                </p:cNvSpPr>
                <p:nvPr/>
              </p:nvSpPr>
              <p:spPr bwMode="auto">
                <a:xfrm>
                  <a:off x="1245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4" name="Freeform 818"/>
                <p:cNvSpPr>
                  <a:spLocks/>
                </p:cNvSpPr>
                <p:nvPr/>
              </p:nvSpPr>
              <p:spPr bwMode="auto">
                <a:xfrm>
                  <a:off x="12434" y="1296"/>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7 h 47"/>
                    <a:gd name="T14" fmla="*/ 5 w 23"/>
                    <a:gd name="T15" fmla="*/ 7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7 h 47"/>
                    <a:gd name="T34" fmla="*/ 19 w 23"/>
                    <a:gd name="T35" fmla="*/ 7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19"/>
                        <a:pt x="0" y="21"/>
                      </a:cubicBezTo>
                      <a:cubicBezTo>
                        <a:pt x="0" y="22"/>
                        <a:pt x="1" y="23"/>
                        <a:pt x="2" y="23"/>
                      </a:cubicBezTo>
                      <a:cubicBezTo>
                        <a:pt x="4"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5" name="Oval 819"/>
                <p:cNvSpPr>
                  <a:spLocks noChangeArrowheads="1"/>
                </p:cNvSpPr>
                <p:nvPr/>
              </p:nvSpPr>
              <p:spPr bwMode="auto">
                <a:xfrm>
                  <a:off x="1232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6" name="Oval 820"/>
                <p:cNvSpPr>
                  <a:spLocks noChangeArrowheads="1"/>
                </p:cNvSpPr>
                <p:nvPr/>
              </p:nvSpPr>
              <p:spPr bwMode="auto">
                <a:xfrm>
                  <a:off x="14207"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7" name="Oval 821"/>
                <p:cNvSpPr>
                  <a:spLocks noChangeArrowheads="1"/>
                </p:cNvSpPr>
                <p:nvPr/>
              </p:nvSpPr>
              <p:spPr bwMode="auto">
                <a:xfrm>
                  <a:off x="14207"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8" name="Freeform 822"/>
                <p:cNvSpPr>
                  <a:spLocks/>
                </p:cNvSpPr>
                <p:nvPr/>
              </p:nvSpPr>
              <p:spPr bwMode="auto">
                <a:xfrm>
                  <a:off x="14185"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09" name="Oval 823"/>
                <p:cNvSpPr>
                  <a:spLocks noChangeArrowheads="1"/>
                </p:cNvSpPr>
                <p:nvPr/>
              </p:nvSpPr>
              <p:spPr bwMode="auto">
                <a:xfrm>
                  <a:off x="14337"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0" name="Freeform 824"/>
                <p:cNvSpPr>
                  <a:spLocks/>
                </p:cNvSpPr>
                <p:nvPr/>
              </p:nvSpPr>
              <p:spPr bwMode="auto">
                <a:xfrm>
                  <a:off x="14190" y="1587"/>
                  <a:ext cx="55" cy="111"/>
                </a:xfrm>
                <a:custGeom>
                  <a:avLst/>
                  <a:gdLst>
                    <a:gd name="T0" fmla="*/ 0 w 23"/>
                    <a:gd name="T1" fmla="*/ 21 h 47"/>
                    <a:gd name="T2" fmla="*/ 2 w 23"/>
                    <a:gd name="T3" fmla="*/ 23 h 47"/>
                    <a:gd name="T4" fmla="*/ 5 w 23"/>
                    <a:gd name="T5" fmla="*/ 21 h 47"/>
                    <a:gd name="T6" fmla="*/ 5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7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1" name="Freeform 825"/>
                <p:cNvSpPr>
                  <a:spLocks/>
                </p:cNvSpPr>
                <p:nvPr/>
              </p:nvSpPr>
              <p:spPr bwMode="auto">
                <a:xfrm>
                  <a:off x="14252" y="1883"/>
                  <a:ext cx="64" cy="109"/>
                </a:xfrm>
                <a:custGeom>
                  <a:avLst/>
                  <a:gdLst>
                    <a:gd name="T0" fmla="*/ 4 w 27"/>
                    <a:gd name="T1" fmla="*/ 19 h 46"/>
                    <a:gd name="T2" fmla="*/ 8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2" name="Freeform 826"/>
                <p:cNvSpPr>
                  <a:spLocks/>
                </p:cNvSpPr>
                <p:nvPr/>
              </p:nvSpPr>
              <p:spPr bwMode="auto">
                <a:xfrm>
                  <a:off x="14323" y="1883"/>
                  <a:ext cx="52" cy="109"/>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1 w 22"/>
                    <a:gd name="T11" fmla="*/ 44 h 46"/>
                    <a:gd name="T12" fmla="*/ 11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3" name="Freeform 827"/>
                <p:cNvSpPr>
                  <a:spLocks/>
                </p:cNvSpPr>
                <p:nvPr/>
              </p:nvSpPr>
              <p:spPr bwMode="auto">
                <a:xfrm>
                  <a:off x="14453" y="1587"/>
                  <a:ext cx="42" cy="111"/>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13 h 47"/>
                    <a:gd name="T30" fmla="*/ 7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22"/>
                        <a:pt x="18" y="13"/>
                      </a:cubicBezTo>
                      <a:cubicBezTo>
                        <a:pt x="15" y="9"/>
                        <a:pt x="11" y="4"/>
                        <a:pt x="7" y="0"/>
                      </a:cubicBezTo>
                      <a:cubicBezTo>
                        <a:pt x="7"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4" name="Oval 828"/>
                <p:cNvSpPr>
                  <a:spLocks noChangeArrowheads="1"/>
                </p:cNvSpPr>
                <p:nvPr/>
              </p:nvSpPr>
              <p:spPr bwMode="auto">
                <a:xfrm>
                  <a:off x="14207"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5" name="Freeform 829"/>
                <p:cNvSpPr>
                  <a:spLocks/>
                </p:cNvSpPr>
                <p:nvPr/>
              </p:nvSpPr>
              <p:spPr bwMode="auto">
                <a:xfrm>
                  <a:off x="14190" y="1883"/>
                  <a:ext cx="55" cy="109"/>
                </a:xfrm>
                <a:custGeom>
                  <a:avLst/>
                  <a:gdLst>
                    <a:gd name="T0" fmla="*/ 5 w 23"/>
                    <a:gd name="T1" fmla="*/ 20 h 46"/>
                    <a:gd name="T2" fmla="*/ 5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7 w 23"/>
                    <a:gd name="T37" fmla="*/ 0 h 46"/>
                    <a:gd name="T38" fmla="*/ 0 w 23"/>
                    <a:gd name="T39" fmla="*/ 6 h 46"/>
                    <a:gd name="T40" fmla="*/ 0 w 23"/>
                    <a:gd name="T41" fmla="*/ 20 h 46"/>
                    <a:gd name="T42" fmla="*/ 2 w 23"/>
                    <a:gd name="T43" fmla="*/ 22 h 46"/>
                    <a:gd name="T44" fmla="*/ 5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5" y="20"/>
                      </a:move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1"/>
                        <a:pt x="1" y="22"/>
                        <a:pt x="2" y="22"/>
                      </a:cubicBezTo>
                      <a:cubicBezTo>
                        <a:pt x="4" y="22"/>
                        <a:pt x="5" y="21"/>
                        <a:pt x="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6" name="Line 830"/>
                <p:cNvSpPr>
                  <a:spLocks noChangeShapeType="1"/>
                </p:cNvSpPr>
                <p:nvPr/>
              </p:nvSpPr>
              <p:spPr bwMode="auto">
                <a:xfrm>
                  <a:off x="14469"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7" name="Line 831"/>
                <p:cNvSpPr>
                  <a:spLocks noChangeShapeType="1"/>
                </p:cNvSpPr>
                <p:nvPr/>
              </p:nvSpPr>
              <p:spPr bwMode="auto">
                <a:xfrm>
                  <a:off x="14469"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8" name="Line 832"/>
                <p:cNvSpPr>
                  <a:spLocks noChangeShapeType="1"/>
                </p:cNvSpPr>
                <p:nvPr/>
              </p:nvSpPr>
              <p:spPr bwMode="auto">
                <a:xfrm>
                  <a:off x="14491"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19" name="Line 833"/>
                <p:cNvSpPr>
                  <a:spLocks noChangeShapeType="1"/>
                </p:cNvSpPr>
                <p:nvPr/>
              </p:nvSpPr>
              <p:spPr bwMode="auto">
                <a:xfrm>
                  <a:off x="14491" y="172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0" name="Oval 834"/>
                <p:cNvSpPr>
                  <a:spLocks noChangeArrowheads="1"/>
                </p:cNvSpPr>
                <p:nvPr/>
              </p:nvSpPr>
              <p:spPr bwMode="auto">
                <a:xfrm>
                  <a:off x="14469"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1" name="Freeform 835"/>
                <p:cNvSpPr>
                  <a:spLocks/>
                </p:cNvSpPr>
                <p:nvPr/>
              </p:nvSpPr>
              <p:spPr bwMode="auto">
                <a:xfrm>
                  <a:off x="14453" y="1883"/>
                  <a:ext cx="54" cy="109"/>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9 w 23"/>
                    <a:gd name="T21" fmla="*/ 46 h 46"/>
                    <a:gd name="T22" fmla="*/ 11 w 23"/>
                    <a:gd name="T23" fmla="*/ 43 h 46"/>
                    <a:gd name="T24" fmla="*/ 11 w 23"/>
                    <a:gd name="T25" fmla="*/ 22 h 46"/>
                    <a:gd name="T26" fmla="*/ 12 w 23"/>
                    <a:gd name="T27" fmla="*/ 22 h 46"/>
                    <a:gd name="T28" fmla="*/ 12 w 23"/>
                    <a:gd name="T29" fmla="*/ 40 h 46"/>
                    <a:gd name="T30" fmla="*/ 18 w 23"/>
                    <a:gd name="T31" fmla="*/ 28 h 46"/>
                    <a:gd name="T32" fmla="*/ 18 w 23"/>
                    <a:gd name="T33" fmla="*/ 7 h 46"/>
                    <a:gd name="T34" fmla="*/ 19 w 23"/>
                    <a:gd name="T35" fmla="*/ 7 h 46"/>
                    <a:gd name="T36" fmla="*/ 19 w 23"/>
                    <a:gd name="T37" fmla="*/ 20 h 46"/>
                    <a:gd name="T38" fmla="*/ 20 w 23"/>
                    <a:gd name="T39" fmla="*/ 22 h 46"/>
                    <a:gd name="T40" fmla="*/ 23 w 23"/>
                    <a:gd name="T41" fmla="*/ 15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7" y="46"/>
                        <a:pt x="8" y="46"/>
                      </a:cubicBezTo>
                      <a:cubicBezTo>
                        <a:pt x="9" y="46"/>
                        <a:pt x="9" y="46"/>
                        <a:pt x="9" y="46"/>
                      </a:cubicBezTo>
                      <a:cubicBezTo>
                        <a:pt x="10" y="45"/>
                        <a:pt x="10" y="44"/>
                        <a:pt x="11" y="43"/>
                      </a:cubicBezTo>
                      <a:cubicBezTo>
                        <a:pt x="11" y="38"/>
                        <a:pt x="11" y="22"/>
                        <a:pt x="11" y="22"/>
                      </a:cubicBezTo>
                      <a:cubicBezTo>
                        <a:pt x="11" y="22"/>
                        <a:pt x="11" y="22"/>
                        <a:pt x="12" y="22"/>
                      </a:cubicBezTo>
                      <a:cubicBezTo>
                        <a:pt x="12" y="22"/>
                        <a:pt x="12" y="34"/>
                        <a:pt x="12" y="40"/>
                      </a:cubicBezTo>
                      <a:cubicBezTo>
                        <a:pt x="14" y="36"/>
                        <a:pt x="16" y="32"/>
                        <a:pt x="18" y="28"/>
                      </a:cubicBezTo>
                      <a:cubicBezTo>
                        <a:pt x="18" y="18"/>
                        <a:pt x="18" y="7"/>
                        <a:pt x="18" y="7"/>
                      </a:cubicBezTo>
                      <a:cubicBezTo>
                        <a:pt x="18" y="7"/>
                        <a:pt x="18" y="7"/>
                        <a:pt x="19" y="7"/>
                      </a:cubicBezTo>
                      <a:cubicBezTo>
                        <a:pt x="19" y="7"/>
                        <a:pt x="19" y="19"/>
                        <a:pt x="19" y="20"/>
                      </a:cubicBezTo>
                      <a:cubicBezTo>
                        <a:pt x="19" y="21"/>
                        <a:pt x="19" y="22"/>
                        <a:pt x="20" y="22"/>
                      </a:cubicBezTo>
                      <a:cubicBezTo>
                        <a:pt x="21" y="20"/>
                        <a:pt x="22" y="17"/>
                        <a:pt x="23" y="15"/>
                      </a:cubicBezTo>
                      <a:cubicBezTo>
                        <a:pt x="23" y="11"/>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2" name="Freeform 836"/>
                <p:cNvSpPr>
                  <a:spLocks/>
                </p:cNvSpPr>
                <p:nvPr/>
              </p:nvSpPr>
              <p:spPr bwMode="auto">
                <a:xfrm>
                  <a:off x="14382"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3" name="Freeform 837"/>
                <p:cNvSpPr>
                  <a:spLocks/>
                </p:cNvSpPr>
                <p:nvPr/>
              </p:nvSpPr>
              <p:spPr bwMode="auto">
                <a:xfrm>
                  <a:off x="14498" y="1620"/>
                  <a:ext cx="7" cy="21"/>
                </a:xfrm>
                <a:custGeom>
                  <a:avLst/>
                  <a:gdLst>
                    <a:gd name="T0" fmla="*/ 0 w 3"/>
                    <a:gd name="T1" fmla="*/ 0 h 9"/>
                    <a:gd name="T2" fmla="*/ 0 w 3"/>
                    <a:gd name="T3" fmla="*/ 7 h 9"/>
                    <a:gd name="T4" fmla="*/ 2 w 3"/>
                    <a:gd name="T5" fmla="*/ 9 h 9"/>
                    <a:gd name="T6" fmla="*/ 3 w 3"/>
                    <a:gd name="T7" fmla="*/ 9 h 9"/>
                    <a:gd name="T8" fmla="*/ 1 w 3"/>
                    <a:gd name="T9" fmla="*/ 2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0" y="6"/>
                        <a:pt x="0" y="7"/>
                      </a:cubicBezTo>
                      <a:cubicBezTo>
                        <a:pt x="0" y="8"/>
                        <a:pt x="1" y="9"/>
                        <a:pt x="2" y="9"/>
                      </a:cubicBezTo>
                      <a:cubicBezTo>
                        <a:pt x="2" y="9"/>
                        <a:pt x="3" y="9"/>
                        <a:pt x="3" y="9"/>
                      </a:cubicBezTo>
                      <a:cubicBezTo>
                        <a:pt x="3" y="6"/>
                        <a:pt x="2" y="4"/>
                        <a:pt x="1"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4" name="Freeform 838"/>
                <p:cNvSpPr>
                  <a:spLocks/>
                </p:cNvSpPr>
                <p:nvPr/>
              </p:nvSpPr>
              <p:spPr bwMode="auto">
                <a:xfrm>
                  <a:off x="14318" y="1736"/>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5" name="Oval 839"/>
                <p:cNvSpPr>
                  <a:spLocks noChangeArrowheads="1"/>
                </p:cNvSpPr>
                <p:nvPr/>
              </p:nvSpPr>
              <p:spPr bwMode="auto">
                <a:xfrm>
                  <a:off x="14403"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6" name="Oval 840"/>
                <p:cNvSpPr>
                  <a:spLocks noChangeArrowheads="1"/>
                </p:cNvSpPr>
                <p:nvPr/>
              </p:nvSpPr>
              <p:spPr bwMode="auto">
                <a:xfrm>
                  <a:off x="14273"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7" name="Oval 841"/>
                <p:cNvSpPr>
                  <a:spLocks noChangeArrowheads="1"/>
                </p:cNvSpPr>
                <p:nvPr/>
              </p:nvSpPr>
              <p:spPr bwMode="auto">
                <a:xfrm>
                  <a:off x="14403"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8" name="Freeform 842"/>
                <p:cNvSpPr>
                  <a:spLocks/>
                </p:cNvSpPr>
                <p:nvPr/>
              </p:nvSpPr>
              <p:spPr bwMode="auto">
                <a:xfrm>
                  <a:off x="14256" y="1736"/>
                  <a:ext cx="55"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29" name="Oval 843"/>
                <p:cNvSpPr>
                  <a:spLocks noChangeArrowheads="1"/>
                </p:cNvSpPr>
                <p:nvPr/>
              </p:nvSpPr>
              <p:spPr bwMode="auto">
                <a:xfrm>
                  <a:off x="14273"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0" name="Oval 844"/>
                <p:cNvSpPr>
                  <a:spLocks noChangeArrowheads="1"/>
                </p:cNvSpPr>
                <p:nvPr/>
              </p:nvSpPr>
              <p:spPr bwMode="auto">
                <a:xfrm>
                  <a:off x="14273"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1" name="Freeform 845"/>
                <p:cNvSpPr>
                  <a:spLocks/>
                </p:cNvSpPr>
                <p:nvPr/>
              </p:nvSpPr>
              <p:spPr bwMode="auto">
                <a:xfrm>
                  <a:off x="14252" y="1587"/>
                  <a:ext cx="64" cy="111"/>
                </a:xfrm>
                <a:custGeom>
                  <a:avLst/>
                  <a:gdLst>
                    <a:gd name="T0" fmla="*/ 23 w 27"/>
                    <a:gd name="T1" fmla="*/ 20 h 47"/>
                    <a:gd name="T2" fmla="*/ 25 w 27"/>
                    <a:gd name="T3" fmla="*/ 21 h 47"/>
                    <a:gd name="T4" fmla="*/ 27 w 27"/>
                    <a:gd name="T5" fmla="*/ 19 h 47"/>
                    <a:gd name="T6" fmla="*/ 23 w 27"/>
                    <a:gd name="T7" fmla="*/ 5 h 47"/>
                    <a:gd name="T8" fmla="*/ 17 w 27"/>
                    <a:gd name="T9" fmla="*/ 0 h 47"/>
                    <a:gd name="T10" fmla="*/ 10 w 27"/>
                    <a:gd name="T11" fmla="*/ 0 h 47"/>
                    <a:gd name="T12" fmla="*/ 4 w 27"/>
                    <a:gd name="T13" fmla="*/ 5 h 47"/>
                    <a:gd name="T14" fmla="*/ 0 w 27"/>
                    <a:gd name="T15" fmla="*/ 19 h 47"/>
                    <a:gd name="T16" fmla="*/ 1 w 27"/>
                    <a:gd name="T17" fmla="*/ 21 h 47"/>
                    <a:gd name="T18" fmla="*/ 4 w 27"/>
                    <a:gd name="T19" fmla="*/ 20 h 47"/>
                    <a:gd name="T20" fmla="*/ 8 w 27"/>
                    <a:gd name="T21" fmla="*/ 7 h 47"/>
                    <a:gd name="T22" fmla="*/ 9 w 27"/>
                    <a:gd name="T23" fmla="*/ 7 h 47"/>
                    <a:gd name="T24" fmla="*/ 2 w 27"/>
                    <a:gd name="T25" fmla="*/ 28 h 47"/>
                    <a:gd name="T26" fmla="*/ 8 w 27"/>
                    <a:gd name="T27" fmla="*/ 28 h 47"/>
                    <a:gd name="T28" fmla="*/ 8 w 27"/>
                    <a:gd name="T29" fmla="*/ 45 h 47"/>
                    <a:gd name="T30" fmla="*/ 11 w 27"/>
                    <a:gd name="T31" fmla="*/ 47 h 47"/>
                    <a:gd name="T32" fmla="*/ 13 w 27"/>
                    <a:gd name="T33" fmla="*/ 45 h 47"/>
                    <a:gd name="T34" fmla="*/ 13 w 27"/>
                    <a:gd name="T35" fmla="*/ 28 h 47"/>
                    <a:gd name="T36" fmla="*/ 14 w 27"/>
                    <a:gd name="T37" fmla="*/ 28 h 47"/>
                    <a:gd name="T38" fmla="*/ 14 w 27"/>
                    <a:gd name="T39" fmla="*/ 45 h 47"/>
                    <a:gd name="T40" fmla="*/ 16 w 27"/>
                    <a:gd name="T41" fmla="*/ 47 h 47"/>
                    <a:gd name="T42" fmla="*/ 18 w 27"/>
                    <a:gd name="T43" fmla="*/ 45 h 47"/>
                    <a:gd name="T44" fmla="*/ 18 w 27"/>
                    <a:gd name="T45" fmla="*/ 28 h 47"/>
                    <a:gd name="T46" fmla="*/ 25 w 27"/>
                    <a:gd name="T47" fmla="*/ 28 h 47"/>
                    <a:gd name="T48" fmla="*/ 18 w 27"/>
                    <a:gd name="T49" fmla="*/ 7 h 47"/>
                    <a:gd name="T50" fmla="*/ 19 w 27"/>
                    <a:gd name="T51" fmla="*/ 7 h 47"/>
                    <a:gd name="T52" fmla="*/ 23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20"/>
                      </a:move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2" name="Freeform 846"/>
                <p:cNvSpPr>
                  <a:spLocks/>
                </p:cNvSpPr>
                <p:nvPr/>
              </p:nvSpPr>
              <p:spPr bwMode="auto">
                <a:xfrm>
                  <a:off x="14382" y="1587"/>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3" name="Oval 847"/>
                <p:cNvSpPr>
                  <a:spLocks noChangeArrowheads="1"/>
                </p:cNvSpPr>
                <p:nvPr/>
              </p:nvSpPr>
              <p:spPr bwMode="auto">
                <a:xfrm>
                  <a:off x="14337"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4" name="Oval 848"/>
                <p:cNvSpPr>
                  <a:spLocks noChangeArrowheads="1"/>
                </p:cNvSpPr>
                <p:nvPr/>
              </p:nvSpPr>
              <p:spPr bwMode="auto">
                <a:xfrm>
                  <a:off x="14337"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5" name="Oval 849"/>
                <p:cNvSpPr>
                  <a:spLocks noChangeArrowheads="1"/>
                </p:cNvSpPr>
                <p:nvPr/>
              </p:nvSpPr>
              <p:spPr bwMode="auto">
                <a:xfrm>
                  <a:off x="14403"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6" name="Freeform 850"/>
                <p:cNvSpPr>
                  <a:spLocks/>
                </p:cNvSpPr>
                <p:nvPr/>
              </p:nvSpPr>
              <p:spPr bwMode="auto">
                <a:xfrm>
                  <a:off x="14323"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1 w 22"/>
                    <a:gd name="T15" fmla="*/ 44 h 47"/>
                    <a:gd name="T16" fmla="*/ 11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7" name="Freeform 851"/>
                <p:cNvSpPr>
                  <a:spLocks/>
                </p:cNvSpPr>
                <p:nvPr/>
              </p:nvSpPr>
              <p:spPr bwMode="auto">
                <a:xfrm>
                  <a:off x="14389"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1 w 22"/>
                    <a:gd name="T31" fmla="*/ 23 h 46"/>
                    <a:gd name="T32" fmla="*/ 11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19" y="0"/>
                        <a:pt x="16" y="0"/>
                      </a:cubicBezTo>
                      <a:cubicBezTo>
                        <a:pt x="14" y="0"/>
                        <a:pt x="7" y="0"/>
                        <a:pt x="6" y="0"/>
                      </a:cubicBezTo>
                      <a:cubicBezTo>
                        <a:pt x="2" y="0"/>
                        <a:pt x="0" y="2"/>
                        <a:pt x="0" y="6"/>
                      </a:cubicBezTo>
                      <a:cubicBezTo>
                        <a:pt x="0" y="7"/>
                        <a:pt x="0" y="19"/>
                        <a:pt x="0" y="20"/>
                      </a:cubicBezTo>
                      <a:cubicBezTo>
                        <a:pt x="0" y="22"/>
                        <a:pt x="0"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8" name="Oval 852"/>
                <p:cNvSpPr>
                  <a:spLocks noChangeArrowheads="1"/>
                </p:cNvSpPr>
                <p:nvPr/>
              </p:nvSpPr>
              <p:spPr bwMode="auto">
                <a:xfrm>
                  <a:off x="1368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39" name="Freeform 853"/>
                <p:cNvSpPr>
                  <a:spLocks/>
                </p:cNvSpPr>
                <p:nvPr/>
              </p:nvSpPr>
              <p:spPr bwMode="auto">
                <a:xfrm>
                  <a:off x="13800" y="1883"/>
                  <a:ext cx="54" cy="109"/>
                </a:xfrm>
                <a:custGeom>
                  <a:avLst/>
                  <a:gdLst>
                    <a:gd name="T0" fmla="*/ 4 w 23"/>
                    <a:gd name="T1" fmla="*/ 20 h 46"/>
                    <a:gd name="T2" fmla="*/ 4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4"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0" name="Freeform 854"/>
                <p:cNvSpPr>
                  <a:spLocks/>
                </p:cNvSpPr>
                <p:nvPr/>
              </p:nvSpPr>
              <p:spPr bwMode="auto">
                <a:xfrm>
                  <a:off x="13669" y="1587"/>
                  <a:ext cx="55"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1" name="Oval 855"/>
                <p:cNvSpPr>
                  <a:spLocks noChangeArrowheads="1"/>
                </p:cNvSpPr>
                <p:nvPr/>
              </p:nvSpPr>
              <p:spPr bwMode="auto">
                <a:xfrm>
                  <a:off x="1368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2" name="Oval 856"/>
                <p:cNvSpPr>
                  <a:spLocks noChangeArrowheads="1"/>
                </p:cNvSpPr>
                <p:nvPr/>
              </p:nvSpPr>
              <p:spPr bwMode="auto">
                <a:xfrm>
                  <a:off x="13816"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3" name="Oval 857"/>
                <p:cNvSpPr>
                  <a:spLocks noChangeArrowheads="1"/>
                </p:cNvSpPr>
                <p:nvPr/>
              </p:nvSpPr>
              <p:spPr bwMode="auto">
                <a:xfrm>
                  <a:off x="13816"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4" name="Freeform 858"/>
                <p:cNvSpPr>
                  <a:spLocks/>
                </p:cNvSpPr>
                <p:nvPr/>
              </p:nvSpPr>
              <p:spPr bwMode="auto">
                <a:xfrm>
                  <a:off x="13795"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5" name="Oval 859"/>
                <p:cNvSpPr>
                  <a:spLocks noChangeArrowheads="1"/>
                </p:cNvSpPr>
                <p:nvPr/>
              </p:nvSpPr>
              <p:spPr bwMode="auto">
                <a:xfrm>
                  <a:off x="13816"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6" name="Freeform 860"/>
                <p:cNvSpPr>
                  <a:spLocks/>
                </p:cNvSpPr>
                <p:nvPr/>
              </p:nvSpPr>
              <p:spPr bwMode="auto">
                <a:xfrm>
                  <a:off x="13800" y="1587"/>
                  <a:ext cx="54"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7" name="Freeform 861"/>
                <p:cNvSpPr>
                  <a:spLocks/>
                </p:cNvSpPr>
                <p:nvPr/>
              </p:nvSpPr>
              <p:spPr bwMode="auto">
                <a:xfrm>
                  <a:off x="13729"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4 w 27"/>
                    <a:gd name="T15" fmla="*/ 44 h 46"/>
                    <a:gd name="T16" fmla="*/ 14 w 27"/>
                    <a:gd name="T17" fmla="*/ 28 h 46"/>
                    <a:gd name="T18" fmla="*/ 15 w 27"/>
                    <a:gd name="T19" fmla="*/ 28 h 46"/>
                    <a:gd name="T20" fmla="*/ 15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4" y="45"/>
                        <a:pt x="14" y="44"/>
                      </a:cubicBezTo>
                      <a:cubicBezTo>
                        <a:pt x="14" y="42"/>
                        <a:pt x="14" y="28"/>
                        <a:pt x="14" y="28"/>
                      </a:cubicBezTo>
                      <a:cubicBezTo>
                        <a:pt x="15" y="28"/>
                        <a:pt x="15" y="28"/>
                        <a:pt x="15" y="28"/>
                      </a:cubicBezTo>
                      <a:cubicBezTo>
                        <a:pt x="15" y="28"/>
                        <a:pt x="15" y="42"/>
                        <a:pt x="15" y="44"/>
                      </a:cubicBezTo>
                      <a:cubicBezTo>
                        <a:pt x="15" y="45"/>
                        <a:pt x="16"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8" name="Freeform 862"/>
                <p:cNvSpPr>
                  <a:spLocks/>
                </p:cNvSpPr>
                <p:nvPr/>
              </p:nvSpPr>
              <p:spPr bwMode="auto">
                <a:xfrm>
                  <a:off x="14062" y="1587"/>
                  <a:ext cx="55"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49" name="Freeform 863"/>
                <p:cNvSpPr>
                  <a:spLocks/>
                </p:cNvSpPr>
                <p:nvPr/>
              </p:nvSpPr>
              <p:spPr bwMode="auto">
                <a:xfrm>
                  <a:off x="14124" y="1883"/>
                  <a:ext cx="64" cy="109"/>
                </a:xfrm>
                <a:custGeom>
                  <a:avLst/>
                  <a:gdLst>
                    <a:gd name="T0" fmla="*/ 3 w 27"/>
                    <a:gd name="T1" fmla="*/ 19 h 46"/>
                    <a:gd name="T2" fmla="*/ 7 w 27"/>
                    <a:gd name="T3" fmla="*/ 6 h 46"/>
                    <a:gd name="T4" fmla="*/ 8 w 27"/>
                    <a:gd name="T5" fmla="*/ 6 h 46"/>
                    <a:gd name="T6" fmla="*/ 2 w 27"/>
                    <a:gd name="T7" fmla="*/ 28 h 46"/>
                    <a:gd name="T8" fmla="*/ 8 w 27"/>
                    <a:gd name="T9" fmla="*/ 28 h 46"/>
                    <a:gd name="T10" fmla="*/ 8 w 27"/>
                    <a:gd name="T11" fmla="*/ 44 h 46"/>
                    <a:gd name="T12" fmla="*/ 10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4 w 27"/>
                    <a:gd name="T29" fmla="*/ 28 h 46"/>
                    <a:gd name="T30" fmla="*/ 18 w 27"/>
                    <a:gd name="T31" fmla="*/ 6 h 46"/>
                    <a:gd name="T32" fmla="*/ 19 w 27"/>
                    <a:gd name="T33" fmla="*/ 6 h 46"/>
                    <a:gd name="T34" fmla="*/ 23 w 27"/>
                    <a:gd name="T35" fmla="*/ 19 h 46"/>
                    <a:gd name="T36" fmla="*/ 25 w 27"/>
                    <a:gd name="T37" fmla="*/ 20 h 46"/>
                    <a:gd name="T38" fmla="*/ 26 w 27"/>
                    <a:gd name="T39" fmla="*/ 18 h 46"/>
                    <a:gd name="T40" fmla="*/ 22 w 27"/>
                    <a:gd name="T41" fmla="*/ 4 h 46"/>
                    <a:gd name="T42" fmla="*/ 17 w 27"/>
                    <a:gd name="T43" fmla="*/ 0 h 46"/>
                    <a:gd name="T44" fmla="*/ 9 w 27"/>
                    <a:gd name="T45" fmla="*/ 0 h 46"/>
                    <a:gd name="T46" fmla="*/ 4 w 27"/>
                    <a:gd name="T47" fmla="*/ 4 h 46"/>
                    <a:gd name="T48" fmla="*/ 0 w 27"/>
                    <a:gd name="T49" fmla="*/ 18 h 46"/>
                    <a:gd name="T50" fmla="*/ 1 w 27"/>
                    <a:gd name="T51" fmla="*/ 20 h 46"/>
                    <a:gd name="T52" fmla="*/ 3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5"/>
                        <a:pt x="9" y="46"/>
                        <a:pt x="10"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0" name="Freeform 864"/>
                <p:cNvSpPr>
                  <a:spLocks/>
                </p:cNvSpPr>
                <p:nvPr/>
              </p:nvSpPr>
              <p:spPr bwMode="auto">
                <a:xfrm>
                  <a:off x="13736"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1" name="Oval 865"/>
                <p:cNvSpPr>
                  <a:spLocks noChangeArrowheads="1"/>
                </p:cNvSpPr>
                <p:nvPr/>
              </p:nvSpPr>
              <p:spPr bwMode="auto">
                <a:xfrm>
                  <a:off x="14079"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2" name="Oval 866"/>
                <p:cNvSpPr>
                  <a:spLocks noChangeArrowheads="1"/>
                </p:cNvSpPr>
                <p:nvPr/>
              </p:nvSpPr>
              <p:spPr bwMode="auto">
                <a:xfrm>
                  <a:off x="14143" y="1857"/>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3" name="Oval 867"/>
                <p:cNvSpPr>
                  <a:spLocks noChangeArrowheads="1"/>
                </p:cNvSpPr>
                <p:nvPr/>
              </p:nvSpPr>
              <p:spPr bwMode="auto">
                <a:xfrm>
                  <a:off x="1414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4" name="Freeform 868"/>
                <p:cNvSpPr>
                  <a:spLocks/>
                </p:cNvSpPr>
                <p:nvPr/>
              </p:nvSpPr>
              <p:spPr bwMode="auto">
                <a:xfrm>
                  <a:off x="14124" y="1587"/>
                  <a:ext cx="64" cy="111"/>
                </a:xfrm>
                <a:custGeom>
                  <a:avLst/>
                  <a:gdLst>
                    <a:gd name="T0" fmla="*/ 26 w 27"/>
                    <a:gd name="T1" fmla="*/ 19 h 47"/>
                    <a:gd name="T2" fmla="*/ 22 w 27"/>
                    <a:gd name="T3" fmla="*/ 5 h 47"/>
                    <a:gd name="T4" fmla="*/ 17 w 27"/>
                    <a:gd name="T5" fmla="*/ 0 h 47"/>
                    <a:gd name="T6" fmla="*/ 9 w 27"/>
                    <a:gd name="T7" fmla="*/ 0 h 47"/>
                    <a:gd name="T8" fmla="*/ 4 w 27"/>
                    <a:gd name="T9" fmla="*/ 5 h 47"/>
                    <a:gd name="T10" fmla="*/ 0 w 27"/>
                    <a:gd name="T11" fmla="*/ 19 h 47"/>
                    <a:gd name="T12" fmla="*/ 1 w 27"/>
                    <a:gd name="T13" fmla="*/ 21 h 47"/>
                    <a:gd name="T14" fmla="*/ 3 w 27"/>
                    <a:gd name="T15" fmla="*/ 20 h 47"/>
                    <a:gd name="T16" fmla="*/ 7 w 27"/>
                    <a:gd name="T17" fmla="*/ 7 h 47"/>
                    <a:gd name="T18" fmla="*/ 8 w 27"/>
                    <a:gd name="T19" fmla="*/ 7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7 h 47"/>
                    <a:gd name="T46" fmla="*/ 19 w 27"/>
                    <a:gd name="T47" fmla="*/ 7 h 47"/>
                    <a:gd name="T48" fmla="*/ 23 w 27"/>
                    <a:gd name="T49" fmla="*/ 20 h 47"/>
                    <a:gd name="T50" fmla="*/ 25 w 27"/>
                    <a:gd name="T51" fmla="*/ 21 h 47"/>
                    <a:gd name="T52" fmla="*/ 26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9"/>
                      </a:move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5" name="Oval 869"/>
                <p:cNvSpPr>
                  <a:spLocks noChangeArrowheads="1"/>
                </p:cNvSpPr>
                <p:nvPr/>
              </p:nvSpPr>
              <p:spPr bwMode="auto">
                <a:xfrm>
                  <a:off x="1414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6" name="Freeform 870"/>
                <p:cNvSpPr>
                  <a:spLocks/>
                </p:cNvSpPr>
                <p:nvPr/>
              </p:nvSpPr>
              <p:spPr bwMode="auto">
                <a:xfrm>
                  <a:off x="14058" y="1736"/>
                  <a:ext cx="63"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19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6" y="20"/>
                      </a:cubicBezTo>
                      <a:cubicBezTo>
                        <a:pt x="27" y="20"/>
                        <a:pt x="27" y="19"/>
                        <a:pt x="27" y="18"/>
                      </a:cubicBezTo>
                      <a:cubicBezTo>
                        <a:pt x="27"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7" name="Freeform 871"/>
                <p:cNvSpPr>
                  <a:spLocks/>
                </p:cNvSpPr>
                <p:nvPr/>
              </p:nvSpPr>
              <p:spPr bwMode="auto">
                <a:xfrm>
                  <a:off x="13932" y="1883"/>
                  <a:ext cx="52" cy="109"/>
                </a:xfrm>
                <a:custGeom>
                  <a:avLst/>
                  <a:gdLst>
                    <a:gd name="T0" fmla="*/ 0 w 22"/>
                    <a:gd name="T1" fmla="*/ 6 h 46"/>
                    <a:gd name="T2" fmla="*/ 0 w 22"/>
                    <a:gd name="T3" fmla="*/ 20 h 46"/>
                    <a:gd name="T4" fmla="*/ 2 w 22"/>
                    <a:gd name="T5" fmla="*/ 22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2 h 46"/>
                    <a:gd name="T20" fmla="*/ 12 w 22"/>
                    <a:gd name="T21" fmla="*/ 22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2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8" name="Oval 872"/>
                <p:cNvSpPr>
                  <a:spLocks noChangeArrowheads="1"/>
                </p:cNvSpPr>
                <p:nvPr/>
              </p:nvSpPr>
              <p:spPr bwMode="auto">
                <a:xfrm>
                  <a:off x="13946"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59" name="Freeform 873"/>
                <p:cNvSpPr>
                  <a:spLocks/>
                </p:cNvSpPr>
                <p:nvPr/>
              </p:nvSpPr>
              <p:spPr bwMode="auto">
                <a:xfrm>
                  <a:off x="13927" y="1736"/>
                  <a:ext cx="64" cy="111"/>
                </a:xfrm>
                <a:custGeom>
                  <a:avLst/>
                  <a:gdLst>
                    <a:gd name="T0" fmla="*/ 3 w 27"/>
                    <a:gd name="T1" fmla="*/ 19 h 47"/>
                    <a:gd name="T2" fmla="*/ 7 w 27"/>
                    <a:gd name="T3" fmla="*/ 6 h 47"/>
                    <a:gd name="T4" fmla="*/ 8 w 27"/>
                    <a:gd name="T5" fmla="*/ 6 h 47"/>
                    <a:gd name="T6" fmla="*/ 2 w 27"/>
                    <a:gd name="T7" fmla="*/ 28 h 47"/>
                    <a:gd name="T8" fmla="*/ 8 w 27"/>
                    <a:gd name="T9" fmla="*/ 28 h 47"/>
                    <a:gd name="T10" fmla="*/ 8 w 27"/>
                    <a:gd name="T11" fmla="*/ 44 h 47"/>
                    <a:gd name="T12" fmla="*/ 10 w 27"/>
                    <a:gd name="T13" fmla="*/ 47 h 47"/>
                    <a:gd name="T14" fmla="*/ 13 w 27"/>
                    <a:gd name="T15" fmla="*/ 44 h 47"/>
                    <a:gd name="T16" fmla="*/ 13 w 27"/>
                    <a:gd name="T17" fmla="*/ 28 h 47"/>
                    <a:gd name="T18" fmla="*/ 14 w 27"/>
                    <a:gd name="T19" fmla="*/ 28 h 47"/>
                    <a:gd name="T20" fmla="*/ 14 w 27"/>
                    <a:gd name="T21" fmla="*/ 44 h 47"/>
                    <a:gd name="T22" fmla="*/ 16 w 27"/>
                    <a:gd name="T23" fmla="*/ 47 h 47"/>
                    <a:gd name="T24" fmla="*/ 18 w 27"/>
                    <a:gd name="T25" fmla="*/ 44 h 47"/>
                    <a:gd name="T26" fmla="*/ 18 w 27"/>
                    <a:gd name="T27" fmla="*/ 28 h 47"/>
                    <a:gd name="T28" fmla="*/ 24 w 27"/>
                    <a:gd name="T29" fmla="*/ 28 h 47"/>
                    <a:gd name="T30" fmla="*/ 18 w 27"/>
                    <a:gd name="T31" fmla="*/ 6 h 47"/>
                    <a:gd name="T32" fmla="*/ 19 w 27"/>
                    <a:gd name="T33" fmla="*/ 6 h 47"/>
                    <a:gd name="T34" fmla="*/ 23 w 27"/>
                    <a:gd name="T35" fmla="*/ 19 h 47"/>
                    <a:gd name="T36" fmla="*/ 25 w 27"/>
                    <a:gd name="T37" fmla="*/ 20 h 47"/>
                    <a:gd name="T38" fmla="*/ 26 w 27"/>
                    <a:gd name="T39" fmla="*/ 18 h 47"/>
                    <a:gd name="T40" fmla="*/ 22 w 27"/>
                    <a:gd name="T41" fmla="*/ 4 h 47"/>
                    <a:gd name="T42" fmla="*/ 17 w 27"/>
                    <a:gd name="T43" fmla="*/ 0 h 47"/>
                    <a:gd name="T44" fmla="*/ 9 w 27"/>
                    <a:gd name="T45" fmla="*/ 0 h 47"/>
                    <a:gd name="T46" fmla="*/ 4 w 27"/>
                    <a:gd name="T47" fmla="*/ 4 h 47"/>
                    <a:gd name="T48" fmla="*/ 0 w 27"/>
                    <a:gd name="T49" fmla="*/ 18 h 47"/>
                    <a:gd name="T50" fmla="*/ 1 w 27"/>
                    <a:gd name="T51" fmla="*/ 20 h 47"/>
                    <a:gd name="T52" fmla="*/ 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0" name="Freeform 874"/>
                <p:cNvSpPr>
                  <a:spLocks/>
                </p:cNvSpPr>
                <p:nvPr/>
              </p:nvSpPr>
              <p:spPr bwMode="auto">
                <a:xfrm>
                  <a:off x="13991"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1" name="Freeform 875"/>
                <p:cNvSpPr>
                  <a:spLocks/>
                </p:cNvSpPr>
                <p:nvPr/>
              </p:nvSpPr>
              <p:spPr bwMode="auto">
                <a:xfrm>
                  <a:off x="13861" y="1883"/>
                  <a:ext cx="64" cy="109"/>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2" name="Oval 876"/>
                <p:cNvSpPr>
                  <a:spLocks noChangeArrowheads="1"/>
                </p:cNvSpPr>
                <p:nvPr/>
              </p:nvSpPr>
              <p:spPr bwMode="auto">
                <a:xfrm>
                  <a:off x="14079"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3" name="Oval 877"/>
                <p:cNvSpPr>
                  <a:spLocks noChangeArrowheads="1"/>
                </p:cNvSpPr>
                <p:nvPr/>
              </p:nvSpPr>
              <p:spPr bwMode="auto">
                <a:xfrm>
                  <a:off x="14079"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4" name="Freeform 878"/>
                <p:cNvSpPr>
                  <a:spLocks/>
                </p:cNvSpPr>
                <p:nvPr/>
              </p:nvSpPr>
              <p:spPr bwMode="auto">
                <a:xfrm>
                  <a:off x="14062" y="1883"/>
                  <a:ext cx="55" cy="109"/>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5" name="Freeform 879"/>
                <p:cNvSpPr>
                  <a:spLocks/>
                </p:cNvSpPr>
                <p:nvPr/>
              </p:nvSpPr>
              <p:spPr bwMode="auto">
                <a:xfrm>
                  <a:off x="14129" y="1736"/>
                  <a:ext cx="52" cy="109"/>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1 w 22"/>
                    <a:gd name="T27" fmla="*/ 44 h 46"/>
                    <a:gd name="T28" fmla="*/ 11 w 22"/>
                    <a:gd name="T29" fmla="*/ 23 h 46"/>
                    <a:gd name="T30" fmla="*/ 12 w 22"/>
                    <a:gd name="T31" fmla="*/ 23 h 46"/>
                    <a:gd name="T32" fmla="*/ 12 w 22"/>
                    <a:gd name="T33" fmla="*/ 44 h 46"/>
                    <a:gd name="T34" fmla="*/ 15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2" y="22"/>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6" name="Oval 880"/>
                <p:cNvSpPr>
                  <a:spLocks noChangeArrowheads="1"/>
                </p:cNvSpPr>
                <p:nvPr/>
              </p:nvSpPr>
              <p:spPr bwMode="auto">
                <a:xfrm>
                  <a:off x="1394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7" name="Oval 881"/>
                <p:cNvSpPr>
                  <a:spLocks noChangeArrowheads="1"/>
                </p:cNvSpPr>
                <p:nvPr/>
              </p:nvSpPr>
              <p:spPr bwMode="auto">
                <a:xfrm>
                  <a:off x="13750"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8" name="Freeform 882"/>
                <p:cNvSpPr>
                  <a:spLocks/>
                </p:cNvSpPr>
                <p:nvPr/>
              </p:nvSpPr>
              <p:spPr bwMode="auto">
                <a:xfrm>
                  <a:off x="13932" y="1587"/>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69" name="Oval 883"/>
                <p:cNvSpPr>
                  <a:spLocks noChangeArrowheads="1"/>
                </p:cNvSpPr>
                <p:nvPr/>
              </p:nvSpPr>
              <p:spPr bwMode="auto">
                <a:xfrm>
                  <a:off x="1394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0" name="Oval 884"/>
                <p:cNvSpPr>
                  <a:spLocks noChangeArrowheads="1"/>
                </p:cNvSpPr>
                <p:nvPr/>
              </p:nvSpPr>
              <p:spPr bwMode="auto">
                <a:xfrm>
                  <a:off x="13882"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1" name="Oval 885"/>
                <p:cNvSpPr>
                  <a:spLocks noChangeArrowheads="1"/>
                </p:cNvSpPr>
                <p:nvPr/>
              </p:nvSpPr>
              <p:spPr bwMode="auto">
                <a:xfrm>
                  <a:off x="1401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2" name="Oval 886"/>
                <p:cNvSpPr>
                  <a:spLocks noChangeArrowheads="1"/>
                </p:cNvSpPr>
                <p:nvPr/>
              </p:nvSpPr>
              <p:spPr bwMode="auto">
                <a:xfrm>
                  <a:off x="13882"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3" name="Freeform 887"/>
                <p:cNvSpPr>
                  <a:spLocks/>
                </p:cNvSpPr>
                <p:nvPr/>
              </p:nvSpPr>
              <p:spPr bwMode="auto">
                <a:xfrm>
                  <a:off x="13861" y="1587"/>
                  <a:ext cx="64"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7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3"/>
                        <a:pt x="19"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4" name="Oval 888"/>
                <p:cNvSpPr>
                  <a:spLocks noChangeArrowheads="1"/>
                </p:cNvSpPr>
                <p:nvPr/>
              </p:nvSpPr>
              <p:spPr bwMode="auto">
                <a:xfrm>
                  <a:off x="1401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5" name="Freeform 889"/>
                <p:cNvSpPr>
                  <a:spLocks/>
                </p:cNvSpPr>
                <p:nvPr/>
              </p:nvSpPr>
              <p:spPr bwMode="auto">
                <a:xfrm>
                  <a:off x="13866" y="1736"/>
                  <a:ext cx="54"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6" name="Oval 890"/>
                <p:cNvSpPr>
                  <a:spLocks noChangeArrowheads="1"/>
                </p:cNvSpPr>
                <p:nvPr/>
              </p:nvSpPr>
              <p:spPr bwMode="auto">
                <a:xfrm>
                  <a:off x="13882"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7" name="Freeform 891"/>
                <p:cNvSpPr>
                  <a:spLocks/>
                </p:cNvSpPr>
                <p:nvPr/>
              </p:nvSpPr>
              <p:spPr bwMode="auto">
                <a:xfrm>
                  <a:off x="13729" y="1587"/>
                  <a:ext cx="64" cy="111"/>
                </a:xfrm>
                <a:custGeom>
                  <a:avLst/>
                  <a:gdLst>
                    <a:gd name="T0" fmla="*/ 24 w 27"/>
                    <a:gd name="T1" fmla="*/ 20 h 47"/>
                    <a:gd name="T2" fmla="*/ 26 w 27"/>
                    <a:gd name="T3" fmla="*/ 21 h 47"/>
                    <a:gd name="T4" fmla="*/ 27 w 27"/>
                    <a:gd name="T5" fmla="*/ 19 h 47"/>
                    <a:gd name="T6" fmla="*/ 23 w 27"/>
                    <a:gd name="T7" fmla="*/ 5 h 47"/>
                    <a:gd name="T8" fmla="*/ 18 w 27"/>
                    <a:gd name="T9" fmla="*/ 0 h 47"/>
                    <a:gd name="T10" fmla="*/ 10 w 27"/>
                    <a:gd name="T11" fmla="*/ 0 h 47"/>
                    <a:gd name="T12" fmla="*/ 5 w 27"/>
                    <a:gd name="T13" fmla="*/ 5 h 47"/>
                    <a:gd name="T14" fmla="*/ 1 w 27"/>
                    <a:gd name="T15" fmla="*/ 19 h 47"/>
                    <a:gd name="T16" fmla="*/ 2 w 27"/>
                    <a:gd name="T17" fmla="*/ 21 h 47"/>
                    <a:gd name="T18" fmla="*/ 4 w 27"/>
                    <a:gd name="T19" fmla="*/ 20 h 47"/>
                    <a:gd name="T20" fmla="*/ 8 w 27"/>
                    <a:gd name="T21" fmla="*/ 7 h 47"/>
                    <a:gd name="T22" fmla="*/ 9 w 27"/>
                    <a:gd name="T23" fmla="*/ 7 h 47"/>
                    <a:gd name="T24" fmla="*/ 3 w 27"/>
                    <a:gd name="T25" fmla="*/ 28 h 47"/>
                    <a:gd name="T26" fmla="*/ 9 w 27"/>
                    <a:gd name="T27" fmla="*/ 28 h 47"/>
                    <a:gd name="T28" fmla="*/ 9 w 27"/>
                    <a:gd name="T29" fmla="*/ 45 h 47"/>
                    <a:gd name="T30" fmla="*/ 11 w 27"/>
                    <a:gd name="T31" fmla="*/ 47 h 47"/>
                    <a:gd name="T32" fmla="*/ 14 w 27"/>
                    <a:gd name="T33" fmla="*/ 45 h 47"/>
                    <a:gd name="T34" fmla="*/ 14 w 27"/>
                    <a:gd name="T35" fmla="*/ 28 h 47"/>
                    <a:gd name="T36" fmla="*/ 15 w 27"/>
                    <a:gd name="T37" fmla="*/ 28 h 47"/>
                    <a:gd name="T38" fmla="*/ 15 w 27"/>
                    <a:gd name="T39" fmla="*/ 45 h 47"/>
                    <a:gd name="T40" fmla="*/ 17 w 27"/>
                    <a:gd name="T41" fmla="*/ 47 h 47"/>
                    <a:gd name="T42" fmla="*/ 19 w 27"/>
                    <a:gd name="T43" fmla="*/ 45 h 47"/>
                    <a:gd name="T44" fmla="*/ 19 w 27"/>
                    <a:gd name="T45" fmla="*/ 28 h 47"/>
                    <a:gd name="T46" fmla="*/ 25 w 27"/>
                    <a:gd name="T47" fmla="*/ 28 h 47"/>
                    <a:gd name="T48" fmla="*/ 19 w 27"/>
                    <a:gd name="T49" fmla="*/ 7 h 47"/>
                    <a:gd name="T50" fmla="*/ 20 w 27"/>
                    <a:gd name="T51" fmla="*/ 7 h 47"/>
                    <a:gd name="T52" fmla="*/ 24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4" y="20"/>
                      </a:moveTo>
                      <a:cubicBezTo>
                        <a:pt x="24" y="21"/>
                        <a:pt x="25" y="21"/>
                        <a:pt x="26" y="21"/>
                      </a:cubicBezTo>
                      <a:cubicBezTo>
                        <a:pt x="27" y="21"/>
                        <a:pt x="27" y="20"/>
                        <a:pt x="27" y="19"/>
                      </a:cubicBezTo>
                      <a:cubicBezTo>
                        <a:pt x="27" y="18"/>
                        <a:pt x="25" y="11"/>
                        <a:pt x="23" y="5"/>
                      </a:cubicBez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8" name="Oval 892"/>
                <p:cNvSpPr>
                  <a:spLocks noChangeArrowheads="1"/>
                </p:cNvSpPr>
                <p:nvPr/>
              </p:nvSpPr>
              <p:spPr bwMode="auto">
                <a:xfrm>
                  <a:off x="13750"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79" name="Freeform 893"/>
                <p:cNvSpPr>
                  <a:spLocks/>
                </p:cNvSpPr>
                <p:nvPr/>
              </p:nvSpPr>
              <p:spPr bwMode="auto">
                <a:xfrm>
                  <a:off x="13991" y="1587"/>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0" name="Oval 894"/>
                <p:cNvSpPr>
                  <a:spLocks noChangeArrowheads="1"/>
                </p:cNvSpPr>
                <p:nvPr/>
              </p:nvSpPr>
              <p:spPr bwMode="auto">
                <a:xfrm>
                  <a:off x="13686"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1" name="Oval 895"/>
                <p:cNvSpPr>
                  <a:spLocks noChangeArrowheads="1"/>
                </p:cNvSpPr>
                <p:nvPr/>
              </p:nvSpPr>
              <p:spPr bwMode="auto">
                <a:xfrm>
                  <a:off x="13750"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2" name="Freeform 896"/>
                <p:cNvSpPr>
                  <a:spLocks/>
                </p:cNvSpPr>
                <p:nvPr/>
              </p:nvSpPr>
              <p:spPr bwMode="auto">
                <a:xfrm>
                  <a:off x="13669" y="1883"/>
                  <a:ext cx="55" cy="109"/>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7 w 23"/>
                    <a:gd name="T21" fmla="*/ 44 h 46"/>
                    <a:gd name="T22" fmla="*/ 17 w 23"/>
                    <a:gd name="T23" fmla="*/ 7 h 46"/>
                    <a:gd name="T24" fmla="*/ 18 w 23"/>
                    <a:gd name="T25" fmla="*/ 7 h 46"/>
                    <a:gd name="T26" fmla="*/ 18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3" name="Freeform 897"/>
                <p:cNvSpPr>
                  <a:spLocks/>
                </p:cNvSpPr>
                <p:nvPr/>
              </p:nvSpPr>
              <p:spPr bwMode="auto">
                <a:xfrm>
                  <a:off x="13665" y="1736"/>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4" name="Oval 898"/>
                <p:cNvSpPr>
                  <a:spLocks noChangeArrowheads="1"/>
                </p:cNvSpPr>
                <p:nvPr/>
              </p:nvSpPr>
              <p:spPr bwMode="auto">
                <a:xfrm>
                  <a:off x="14013" y="1857"/>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5" name="Freeform 899"/>
                <p:cNvSpPr>
                  <a:spLocks/>
                </p:cNvSpPr>
                <p:nvPr/>
              </p:nvSpPr>
              <p:spPr bwMode="auto">
                <a:xfrm>
                  <a:off x="13996" y="1736"/>
                  <a:ext cx="54" cy="109"/>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6" name="Freeform 900"/>
                <p:cNvSpPr>
                  <a:spLocks/>
                </p:cNvSpPr>
                <p:nvPr/>
              </p:nvSpPr>
              <p:spPr bwMode="auto">
                <a:xfrm>
                  <a:off x="13149" y="1883"/>
                  <a:ext cx="47" cy="33"/>
                </a:xfrm>
                <a:custGeom>
                  <a:avLst/>
                  <a:gdLst>
                    <a:gd name="T0" fmla="*/ 6 w 20"/>
                    <a:gd name="T1" fmla="*/ 0 h 14"/>
                    <a:gd name="T2" fmla="*/ 0 w 20"/>
                    <a:gd name="T3" fmla="*/ 6 h 14"/>
                    <a:gd name="T4" fmla="*/ 0 w 20"/>
                    <a:gd name="T5" fmla="*/ 14 h 14"/>
                    <a:gd name="T6" fmla="*/ 4 w 20"/>
                    <a:gd name="T7" fmla="*/ 12 h 14"/>
                    <a:gd name="T8" fmla="*/ 4 w 20"/>
                    <a:gd name="T9" fmla="*/ 7 h 14"/>
                    <a:gd name="T10" fmla="*/ 5 w 20"/>
                    <a:gd name="T11" fmla="*/ 7 h 14"/>
                    <a:gd name="T12" fmla="*/ 5 w 20"/>
                    <a:gd name="T13" fmla="*/ 12 h 14"/>
                    <a:gd name="T14" fmla="*/ 20 w 20"/>
                    <a:gd name="T15" fmla="*/ 1 h 14"/>
                    <a:gd name="T16" fmla="*/ 16 w 20"/>
                    <a:gd name="T17" fmla="*/ 0 h 14"/>
                    <a:gd name="T18" fmla="*/ 6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6" y="0"/>
                      </a:moveTo>
                      <a:cubicBezTo>
                        <a:pt x="2" y="0"/>
                        <a:pt x="0" y="2"/>
                        <a:pt x="0" y="6"/>
                      </a:cubicBezTo>
                      <a:cubicBezTo>
                        <a:pt x="0" y="7"/>
                        <a:pt x="0" y="10"/>
                        <a:pt x="0" y="14"/>
                      </a:cubicBezTo>
                      <a:cubicBezTo>
                        <a:pt x="1" y="14"/>
                        <a:pt x="2" y="13"/>
                        <a:pt x="4" y="12"/>
                      </a:cubicBezTo>
                      <a:cubicBezTo>
                        <a:pt x="4" y="9"/>
                        <a:pt x="4" y="7"/>
                        <a:pt x="4" y="7"/>
                      </a:cubicBezTo>
                      <a:cubicBezTo>
                        <a:pt x="4" y="7"/>
                        <a:pt x="4" y="7"/>
                        <a:pt x="5" y="7"/>
                      </a:cubicBezTo>
                      <a:cubicBezTo>
                        <a:pt x="5" y="7"/>
                        <a:pt x="5" y="9"/>
                        <a:pt x="5" y="12"/>
                      </a:cubicBezTo>
                      <a:cubicBezTo>
                        <a:pt x="10" y="9"/>
                        <a:pt x="15" y="5"/>
                        <a:pt x="20" y="1"/>
                      </a:cubicBezTo>
                      <a:cubicBezTo>
                        <a:pt x="19" y="0"/>
                        <a:pt x="17" y="0"/>
                        <a:pt x="16" y="0"/>
                      </a:cubicBezTo>
                      <a:cubicBezTo>
                        <a:pt x="14" y="0"/>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7" name="Freeform 901"/>
                <p:cNvSpPr>
                  <a:spLocks/>
                </p:cNvSpPr>
                <p:nvPr/>
              </p:nvSpPr>
              <p:spPr bwMode="auto">
                <a:xfrm>
                  <a:off x="13359" y="1857"/>
                  <a:ext cx="24" cy="21"/>
                </a:xfrm>
                <a:custGeom>
                  <a:avLst/>
                  <a:gdLst>
                    <a:gd name="T0" fmla="*/ 10 w 10"/>
                    <a:gd name="T1" fmla="*/ 5 h 9"/>
                    <a:gd name="T2" fmla="*/ 5 w 10"/>
                    <a:gd name="T3" fmla="*/ 0 h 9"/>
                    <a:gd name="T4" fmla="*/ 0 w 10"/>
                    <a:gd name="T5" fmla="*/ 5 h 9"/>
                    <a:gd name="T6" fmla="*/ 0 w 10"/>
                    <a:gd name="T7" fmla="*/ 5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8" y="0"/>
                        <a:pt x="5" y="0"/>
                      </a:cubicBezTo>
                      <a:cubicBezTo>
                        <a:pt x="2" y="0"/>
                        <a:pt x="0" y="2"/>
                        <a:pt x="0" y="5"/>
                      </a:cubicBezTo>
                      <a:cubicBezTo>
                        <a:pt x="0" y="5"/>
                        <a:pt x="0" y="5"/>
                        <a:pt x="0" y="5"/>
                      </a:cubicBezTo>
                      <a:cubicBezTo>
                        <a:pt x="2" y="6"/>
                        <a:pt x="4" y="8"/>
                        <a:pt x="6" y="9"/>
                      </a:cubicBezTo>
                      <a:cubicBezTo>
                        <a:pt x="8" y="9"/>
                        <a:pt x="10"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8" name="Freeform 902"/>
                <p:cNvSpPr>
                  <a:spLocks/>
                </p:cNvSpPr>
                <p:nvPr/>
              </p:nvSpPr>
              <p:spPr bwMode="auto">
                <a:xfrm>
                  <a:off x="13274" y="1736"/>
                  <a:ext cx="64" cy="111"/>
                </a:xfrm>
                <a:custGeom>
                  <a:avLst/>
                  <a:gdLst>
                    <a:gd name="T0" fmla="*/ 13 w 27"/>
                    <a:gd name="T1" fmla="*/ 44 h 47"/>
                    <a:gd name="T2" fmla="*/ 13 w 27"/>
                    <a:gd name="T3" fmla="*/ 28 h 47"/>
                    <a:gd name="T4" fmla="*/ 14 w 27"/>
                    <a:gd name="T5" fmla="*/ 28 h 47"/>
                    <a:gd name="T6" fmla="*/ 14 w 27"/>
                    <a:gd name="T7" fmla="*/ 44 h 47"/>
                    <a:gd name="T8" fmla="*/ 16 w 27"/>
                    <a:gd name="T9" fmla="*/ 47 h 47"/>
                    <a:gd name="T10" fmla="*/ 18 w 27"/>
                    <a:gd name="T11" fmla="*/ 44 h 47"/>
                    <a:gd name="T12" fmla="*/ 18 w 27"/>
                    <a:gd name="T13" fmla="*/ 28 h 47"/>
                    <a:gd name="T14" fmla="*/ 25 w 27"/>
                    <a:gd name="T15" fmla="*/ 28 h 47"/>
                    <a:gd name="T16" fmla="*/ 18 w 27"/>
                    <a:gd name="T17" fmla="*/ 6 h 47"/>
                    <a:gd name="T18" fmla="*/ 19 w 27"/>
                    <a:gd name="T19" fmla="*/ 6 h 47"/>
                    <a:gd name="T20" fmla="*/ 23 w 27"/>
                    <a:gd name="T21" fmla="*/ 19 h 47"/>
                    <a:gd name="T22" fmla="*/ 25 w 27"/>
                    <a:gd name="T23" fmla="*/ 20 h 47"/>
                    <a:gd name="T24" fmla="*/ 26 w 27"/>
                    <a:gd name="T25" fmla="*/ 18 h 47"/>
                    <a:gd name="T26" fmla="*/ 23 w 27"/>
                    <a:gd name="T27" fmla="*/ 4 h 47"/>
                    <a:gd name="T28" fmla="*/ 17 w 27"/>
                    <a:gd name="T29" fmla="*/ 0 h 47"/>
                    <a:gd name="T30" fmla="*/ 10 w 27"/>
                    <a:gd name="T31" fmla="*/ 0 h 47"/>
                    <a:gd name="T32" fmla="*/ 4 w 27"/>
                    <a:gd name="T33" fmla="*/ 4 h 47"/>
                    <a:gd name="T34" fmla="*/ 0 w 27"/>
                    <a:gd name="T35" fmla="*/ 18 h 47"/>
                    <a:gd name="T36" fmla="*/ 1 w 27"/>
                    <a:gd name="T37" fmla="*/ 20 h 47"/>
                    <a:gd name="T38" fmla="*/ 4 w 27"/>
                    <a:gd name="T39" fmla="*/ 19 h 47"/>
                    <a:gd name="T40" fmla="*/ 7 w 27"/>
                    <a:gd name="T41" fmla="*/ 6 h 47"/>
                    <a:gd name="T42" fmla="*/ 9 w 27"/>
                    <a:gd name="T43" fmla="*/ 6 h 47"/>
                    <a:gd name="T44" fmla="*/ 2 w 27"/>
                    <a:gd name="T45" fmla="*/ 28 h 47"/>
                    <a:gd name="T46" fmla="*/ 8 w 27"/>
                    <a:gd name="T47" fmla="*/ 28 h 47"/>
                    <a:gd name="T48" fmla="*/ 8 w 27"/>
                    <a:gd name="T49" fmla="*/ 44 h 47"/>
                    <a:gd name="T50" fmla="*/ 9 w 27"/>
                    <a:gd name="T51" fmla="*/ 46 h 47"/>
                    <a:gd name="T52" fmla="*/ 11 w 27"/>
                    <a:gd name="T53" fmla="*/ 47 h 47"/>
                    <a:gd name="T54" fmla="*/ 13 w 27"/>
                    <a:gd name="T5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13" y="44"/>
                      </a:move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9" y="46"/>
                      </a:cubicBezTo>
                      <a:cubicBezTo>
                        <a:pt x="10" y="46"/>
                        <a:pt x="11" y="46"/>
                        <a:pt x="11" y="47"/>
                      </a:cubicBezTo>
                      <a:cubicBezTo>
                        <a:pt x="12" y="46"/>
                        <a:pt x="13" y="45"/>
                        <a:pt x="1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89" name="Freeform 903"/>
                <p:cNvSpPr>
                  <a:spLocks/>
                </p:cNvSpPr>
                <p:nvPr/>
              </p:nvSpPr>
              <p:spPr bwMode="auto">
                <a:xfrm>
                  <a:off x="13606" y="1736"/>
                  <a:ext cx="54" cy="109"/>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0" name="Oval 904"/>
                <p:cNvSpPr>
                  <a:spLocks noChangeArrowheads="1"/>
                </p:cNvSpPr>
                <p:nvPr/>
              </p:nvSpPr>
              <p:spPr bwMode="auto">
                <a:xfrm>
                  <a:off x="13163"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1" name="Freeform 905"/>
                <p:cNvSpPr>
                  <a:spLocks/>
                </p:cNvSpPr>
                <p:nvPr/>
              </p:nvSpPr>
              <p:spPr bwMode="auto">
                <a:xfrm>
                  <a:off x="13475" y="1736"/>
                  <a:ext cx="55" cy="109"/>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2"/>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2" name="Oval 906"/>
                <p:cNvSpPr>
                  <a:spLocks noChangeArrowheads="1"/>
                </p:cNvSpPr>
                <p:nvPr/>
              </p:nvSpPr>
              <p:spPr bwMode="auto">
                <a:xfrm>
                  <a:off x="13622"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3" name="Oval 907"/>
                <p:cNvSpPr>
                  <a:spLocks noChangeArrowheads="1"/>
                </p:cNvSpPr>
                <p:nvPr/>
              </p:nvSpPr>
              <p:spPr bwMode="auto">
                <a:xfrm>
                  <a:off x="13163"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4" name="Oval 908"/>
                <p:cNvSpPr>
                  <a:spLocks noChangeArrowheads="1"/>
                </p:cNvSpPr>
                <p:nvPr/>
              </p:nvSpPr>
              <p:spPr bwMode="auto">
                <a:xfrm>
                  <a:off x="13622"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5" name="Freeform 909"/>
                <p:cNvSpPr>
                  <a:spLocks/>
                </p:cNvSpPr>
                <p:nvPr/>
              </p:nvSpPr>
              <p:spPr bwMode="auto">
                <a:xfrm>
                  <a:off x="13471" y="1587"/>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2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2"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6" name="Oval 910"/>
                <p:cNvSpPr>
                  <a:spLocks noChangeArrowheads="1"/>
                </p:cNvSpPr>
                <p:nvPr/>
              </p:nvSpPr>
              <p:spPr bwMode="auto">
                <a:xfrm>
                  <a:off x="13492"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7" name="Freeform 911"/>
                <p:cNvSpPr>
                  <a:spLocks/>
                </p:cNvSpPr>
                <p:nvPr/>
              </p:nvSpPr>
              <p:spPr bwMode="auto">
                <a:xfrm>
                  <a:off x="13142" y="1736"/>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3 w 28"/>
                    <a:gd name="T27" fmla="*/ 44 h 47"/>
                    <a:gd name="T28" fmla="*/ 13 w 28"/>
                    <a:gd name="T29" fmla="*/ 28 h 47"/>
                    <a:gd name="T30" fmla="*/ 14 w 28"/>
                    <a:gd name="T31" fmla="*/ 28 h 47"/>
                    <a:gd name="T32" fmla="*/ 14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8" name="Freeform 912"/>
                <p:cNvSpPr>
                  <a:spLocks/>
                </p:cNvSpPr>
                <p:nvPr/>
              </p:nvSpPr>
              <p:spPr bwMode="auto">
                <a:xfrm>
                  <a:off x="13208" y="158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399" name="Oval 913"/>
                <p:cNvSpPr>
                  <a:spLocks noChangeArrowheads="1"/>
                </p:cNvSpPr>
                <p:nvPr/>
              </p:nvSpPr>
              <p:spPr bwMode="auto">
                <a:xfrm>
                  <a:off x="13622"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0" name="Oval 914"/>
                <p:cNvSpPr>
                  <a:spLocks noChangeArrowheads="1"/>
                </p:cNvSpPr>
                <p:nvPr/>
              </p:nvSpPr>
              <p:spPr bwMode="auto">
                <a:xfrm>
                  <a:off x="13229"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1" name="Oval 915"/>
                <p:cNvSpPr>
                  <a:spLocks noChangeArrowheads="1"/>
                </p:cNvSpPr>
                <p:nvPr/>
              </p:nvSpPr>
              <p:spPr bwMode="auto">
                <a:xfrm>
                  <a:off x="13163"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2" name="Oval 916"/>
                <p:cNvSpPr>
                  <a:spLocks noChangeArrowheads="1"/>
                </p:cNvSpPr>
                <p:nvPr/>
              </p:nvSpPr>
              <p:spPr bwMode="auto">
                <a:xfrm>
                  <a:off x="13229"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3" name="Freeform 917"/>
                <p:cNvSpPr>
                  <a:spLocks/>
                </p:cNvSpPr>
                <p:nvPr/>
              </p:nvSpPr>
              <p:spPr bwMode="auto">
                <a:xfrm>
                  <a:off x="13149"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4" name="Freeform 918"/>
                <p:cNvSpPr>
                  <a:spLocks/>
                </p:cNvSpPr>
                <p:nvPr/>
              </p:nvSpPr>
              <p:spPr bwMode="auto">
                <a:xfrm>
                  <a:off x="13213" y="1736"/>
                  <a:ext cx="54" cy="109"/>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2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2"/>
                        <a:pt x="2" y="22"/>
                      </a:cubicBezTo>
                      <a:cubicBezTo>
                        <a:pt x="4"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ubicBezTo>
                        <a:pt x="22" y="22"/>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5" name="Freeform 919"/>
                <p:cNvSpPr>
                  <a:spLocks/>
                </p:cNvSpPr>
                <p:nvPr/>
              </p:nvSpPr>
              <p:spPr bwMode="auto">
                <a:xfrm>
                  <a:off x="13376" y="1883"/>
                  <a:ext cx="19" cy="19"/>
                </a:xfrm>
                <a:custGeom>
                  <a:avLst/>
                  <a:gdLst>
                    <a:gd name="T0" fmla="*/ 2 w 8"/>
                    <a:gd name="T1" fmla="*/ 0 h 8"/>
                    <a:gd name="T2" fmla="*/ 0 w 8"/>
                    <a:gd name="T3" fmla="*/ 0 h 8"/>
                    <a:gd name="T4" fmla="*/ 8 w 8"/>
                    <a:gd name="T5" fmla="*/ 8 h 8"/>
                    <a:gd name="T6" fmla="*/ 7 w 8"/>
                    <a:gd name="T7" fmla="*/ 4 h 8"/>
                    <a:gd name="T8" fmla="*/ 2 w 8"/>
                    <a:gd name="T9" fmla="*/ 0 h 8"/>
                  </a:gdLst>
                  <a:ahLst/>
                  <a:cxnLst>
                    <a:cxn ang="0">
                      <a:pos x="T0" y="T1"/>
                    </a:cxn>
                    <a:cxn ang="0">
                      <a:pos x="T2" y="T3"/>
                    </a:cxn>
                    <a:cxn ang="0">
                      <a:pos x="T4" y="T5"/>
                    </a:cxn>
                    <a:cxn ang="0">
                      <a:pos x="T6" y="T7"/>
                    </a:cxn>
                    <a:cxn ang="0">
                      <a:pos x="T8" y="T9"/>
                    </a:cxn>
                  </a:cxnLst>
                  <a:rect l="0" t="0" r="r" b="b"/>
                  <a:pathLst>
                    <a:path w="8" h="8">
                      <a:moveTo>
                        <a:pt x="2" y="0"/>
                      </a:moveTo>
                      <a:cubicBezTo>
                        <a:pt x="2" y="0"/>
                        <a:pt x="1" y="0"/>
                        <a:pt x="0" y="0"/>
                      </a:cubicBezTo>
                      <a:cubicBezTo>
                        <a:pt x="3" y="2"/>
                        <a:pt x="6" y="5"/>
                        <a:pt x="8" y="8"/>
                      </a:cubicBezTo>
                      <a:cubicBezTo>
                        <a:pt x="8" y="7"/>
                        <a:pt x="8" y="5"/>
                        <a:pt x="7" y="4"/>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6" name="Freeform 920"/>
                <p:cNvSpPr>
                  <a:spLocks/>
                </p:cNvSpPr>
                <p:nvPr/>
              </p:nvSpPr>
              <p:spPr bwMode="auto">
                <a:xfrm>
                  <a:off x="13601" y="1587"/>
                  <a:ext cx="64" cy="111"/>
                </a:xfrm>
                <a:custGeom>
                  <a:avLst/>
                  <a:gdLst>
                    <a:gd name="T0" fmla="*/ 27 w 27"/>
                    <a:gd name="T1" fmla="*/ 19 h 47"/>
                    <a:gd name="T2" fmla="*/ 23 w 27"/>
                    <a:gd name="T3" fmla="*/ 5 h 47"/>
                    <a:gd name="T4" fmla="*/ 17 w 27"/>
                    <a:gd name="T5" fmla="*/ 0 h 47"/>
                    <a:gd name="T6" fmla="*/ 10 w 27"/>
                    <a:gd name="T7" fmla="*/ 0 h 47"/>
                    <a:gd name="T8" fmla="*/ 5 w 27"/>
                    <a:gd name="T9" fmla="*/ 5 h 47"/>
                    <a:gd name="T10" fmla="*/ 0 w 27"/>
                    <a:gd name="T11" fmla="*/ 19 h 47"/>
                    <a:gd name="T12" fmla="*/ 2 w 27"/>
                    <a:gd name="T13" fmla="*/ 21 h 47"/>
                    <a:gd name="T14" fmla="*/ 4 w 27"/>
                    <a:gd name="T15" fmla="*/ 20 h 47"/>
                    <a:gd name="T16" fmla="*/ 8 w 27"/>
                    <a:gd name="T17" fmla="*/ 7 h 47"/>
                    <a:gd name="T18" fmla="*/ 9 w 27"/>
                    <a:gd name="T19" fmla="*/ 7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9 w 27"/>
                    <a:gd name="T45" fmla="*/ 7 h 47"/>
                    <a:gd name="T46" fmla="*/ 20 w 27"/>
                    <a:gd name="T47" fmla="*/ 7 h 47"/>
                    <a:gd name="T48" fmla="*/ 23 w 27"/>
                    <a:gd name="T49" fmla="*/ 20 h 47"/>
                    <a:gd name="T50" fmla="*/ 26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7" name="Freeform 921"/>
                <p:cNvSpPr>
                  <a:spLocks/>
                </p:cNvSpPr>
                <p:nvPr/>
              </p:nvSpPr>
              <p:spPr bwMode="auto">
                <a:xfrm>
                  <a:off x="13601" y="1883"/>
                  <a:ext cx="64" cy="109"/>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7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8" name="Oval 922"/>
                <p:cNvSpPr>
                  <a:spLocks noChangeArrowheads="1"/>
                </p:cNvSpPr>
                <p:nvPr/>
              </p:nvSpPr>
              <p:spPr bwMode="auto">
                <a:xfrm>
                  <a:off x="13556"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09" name="Oval 923"/>
                <p:cNvSpPr>
                  <a:spLocks noChangeArrowheads="1"/>
                </p:cNvSpPr>
                <p:nvPr/>
              </p:nvSpPr>
              <p:spPr bwMode="auto">
                <a:xfrm>
                  <a:off x="13492"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0" name="Freeform 924"/>
                <p:cNvSpPr>
                  <a:spLocks/>
                </p:cNvSpPr>
                <p:nvPr/>
              </p:nvSpPr>
              <p:spPr bwMode="auto">
                <a:xfrm>
                  <a:off x="13542" y="1883"/>
                  <a:ext cx="52" cy="109"/>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0 w 22"/>
                    <a:gd name="T11" fmla="*/ 44 h 46"/>
                    <a:gd name="T12" fmla="*/ 10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2"/>
                        <a:pt x="10" y="22"/>
                      </a:cubicBezTo>
                      <a:cubicBezTo>
                        <a:pt x="10" y="22"/>
                        <a:pt x="10"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1" name="Freeform 925"/>
                <p:cNvSpPr>
                  <a:spLocks/>
                </p:cNvSpPr>
                <p:nvPr/>
              </p:nvSpPr>
              <p:spPr bwMode="auto">
                <a:xfrm>
                  <a:off x="13471" y="1883"/>
                  <a:ext cx="64" cy="109"/>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2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2" name="Oval 926"/>
                <p:cNvSpPr>
                  <a:spLocks noChangeArrowheads="1"/>
                </p:cNvSpPr>
                <p:nvPr/>
              </p:nvSpPr>
              <p:spPr bwMode="auto">
                <a:xfrm>
                  <a:off x="1355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3" name="Freeform 927"/>
                <p:cNvSpPr>
                  <a:spLocks/>
                </p:cNvSpPr>
                <p:nvPr/>
              </p:nvSpPr>
              <p:spPr bwMode="auto">
                <a:xfrm>
                  <a:off x="13537" y="1736"/>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4" name="Freeform 928"/>
                <p:cNvSpPr>
                  <a:spLocks/>
                </p:cNvSpPr>
                <p:nvPr/>
              </p:nvSpPr>
              <p:spPr bwMode="auto">
                <a:xfrm>
                  <a:off x="13542"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5" name="Freeform 929"/>
                <p:cNvSpPr>
                  <a:spLocks/>
                </p:cNvSpPr>
                <p:nvPr/>
              </p:nvSpPr>
              <p:spPr bwMode="auto">
                <a:xfrm>
                  <a:off x="13409" y="1883"/>
                  <a:ext cx="55" cy="109"/>
                </a:xfrm>
                <a:custGeom>
                  <a:avLst/>
                  <a:gdLst>
                    <a:gd name="T0" fmla="*/ 11 w 23"/>
                    <a:gd name="T1" fmla="*/ 44 h 46"/>
                    <a:gd name="T2" fmla="*/ 11 w 23"/>
                    <a:gd name="T3" fmla="*/ 22 h 46"/>
                    <a:gd name="T4" fmla="*/ 12 w 23"/>
                    <a:gd name="T5" fmla="*/ 22 h 46"/>
                    <a:gd name="T6" fmla="*/ 12 w 23"/>
                    <a:gd name="T7" fmla="*/ 44 h 46"/>
                    <a:gd name="T8" fmla="*/ 15 w 23"/>
                    <a:gd name="T9" fmla="*/ 46 h 46"/>
                    <a:gd name="T10" fmla="*/ 18 w 23"/>
                    <a:gd name="T11" fmla="*/ 44 h 46"/>
                    <a:gd name="T12" fmla="*/ 18 w 23"/>
                    <a:gd name="T13" fmla="*/ 7 h 46"/>
                    <a:gd name="T14" fmla="*/ 19 w 23"/>
                    <a:gd name="T15" fmla="*/ 7 h 46"/>
                    <a:gd name="T16" fmla="*/ 19 w 23"/>
                    <a:gd name="T17" fmla="*/ 20 h 46"/>
                    <a:gd name="T18" fmla="*/ 21 w 23"/>
                    <a:gd name="T19" fmla="*/ 22 h 46"/>
                    <a:gd name="T20" fmla="*/ 23 w 23"/>
                    <a:gd name="T21" fmla="*/ 20 h 46"/>
                    <a:gd name="T22" fmla="*/ 23 w 23"/>
                    <a:gd name="T23" fmla="*/ 6 h 46"/>
                    <a:gd name="T24" fmla="*/ 17 w 23"/>
                    <a:gd name="T25" fmla="*/ 0 h 46"/>
                    <a:gd name="T26" fmla="*/ 6 w 23"/>
                    <a:gd name="T27" fmla="*/ 0 h 46"/>
                    <a:gd name="T28" fmla="*/ 0 w 23"/>
                    <a:gd name="T29" fmla="*/ 6 h 46"/>
                    <a:gd name="T30" fmla="*/ 0 w 23"/>
                    <a:gd name="T31" fmla="*/ 18 h 46"/>
                    <a:gd name="T32" fmla="*/ 2 w 23"/>
                    <a:gd name="T33" fmla="*/ 22 h 46"/>
                    <a:gd name="T34" fmla="*/ 2 w 23"/>
                    <a:gd name="T35" fmla="*/ 22 h 46"/>
                    <a:gd name="T36" fmla="*/ 4 w 23"/>
                    <a:gd name="T37" fmla="*/ 20 h 46"/>
                    <a:gd name="T38" fmla="*/ 4 w 23"/>
                    <a:gd name="T39" fmla="*/ 7 h 46"/>
                    <a:gd name="T40" fmla="*/ 6 w 23"/>
                    <a:gd name="T41" fmla="*/ 7 h 46"/>
                    <a:gd name="T42" fmla="*/ 6 w 23"/>
                    <a:gd name="T43" fmla="*/ 35 h 46"/>
                    <a:gd name="T44" fmla="*/ 7 w 23"/>
                    <a:gd name="T45" fmla="*/ 46 h 46"/>
                    <a:gd name="T46" fmla="*/ 8 w 23"/>
                    <a:gd name="T47" fmla="*/ 46 h 46"/>
                    <a:gd name="T48" fmla="*/ 11 w 23"/>
                    <a:gd name="T4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6">
                      <a:moveTo>
                        <a:pt x="11" y="44"/>
                      </a:move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5"/>
                        <a:pt x="0" y="18"/>
                      </a:cubicBezTo>
                      <a:cubicBezTo>
                        <a:pt x="1" y="20"/>
                        <a:pt x="1" y="21"/>
                        <a:pt x="2" y="22"/>
                      </a:cubicBezTo>
                      <a:cubicBezTo>
                        <a:pt x="2" y="22"/>
                        <a:pt x="2" y="22"/>
                        <a:pt x="2" y="22"/>
                      </a:cubicBezTo>
                      <a:cubicBezTo>
                        <a:pt x="4" y="22"/>
                        <a:pt x="4" y="21"/>
                        <a:pt x="4" y="20"/>
                      </a:cubicBezTo>
                      <a:cubicBezTo>
                        <a:pt x="4" y="19"/>
                        <a:pt x="4" y="7"/>
                        <a:pt x="4" y="7"/>
                      </a:cubicBezTo>
                      <a:cubicBezTo>
                        <a:pt x="4" y="7"/>
                        <a:pt x="4" y="7"/>
                        <a:pt x="6" y="7"/>
                      </a:cubicBezTo>
                      <a:cubicBezTo>
                        <a:pt x="6" y="7"/>
                        <a:pt x="6" y="24"/>
                        <a:pt x="6" y="35"/>
                      </a:cubicBezTo>
                      <a:cubicBezTo>
                        <a:pt x="6" y="39"/>
                        <a:pt x="7" y="42"/>
                        <a:pt x="7" y="46"/>
                      </a:cubicBezTo>
                      <a:cubicBezTo>
                        <a:pt x="7" y="46"/>
                        <a:pt x="8" y="46"/>
                        <a:pt x="8" y="46"/>
                      </a:cubicBezTo>
                      <a:cubicBezTo>
                        <a:pt x="10" y="46"/>
                        <a:pt x="11" y="45"/>
                        <a:pt x="1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6" name="Oval 930"/>
                <p:cNvSpPr>
                  <a:spLocks noChangeArrowheads="1"/>
                </p:cNvSpPr>
                <p:nvPr/>
              </p:nvSpPr>
              <p:spPr bwMode="auto">
                <a:xfrm>
                  <a:off x="13492"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7" name="Oval 931"/>
                <p:cNvSpPr>
                  <a:spLocks noChangeArrowheads="1"/>
                </p:cNvSpPr>
                <p:nvPr/>
              </p:nvSpPr>
              <p:spPr bwMode="auto">
                <a:xfrm>
                  <a:off x="1342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8" name="Oval 932"/>
                <p:cNvSpPr>
                  <a:spLocks noChangeArrowheads="1"/>
                </p:cNvSpPr>
                <p:nvPr/>
              </p:nvSpPr>
              <p:spPr bwMode="auto">
                <a:xfrm>
                  <a:off x="13426"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19" name="Oval 933"/>
                <p:cNvSpPr>
                  <a:spLocks noChangeArrowheads="1"/>
                </p:cNvSpPr>
                <p:nvPr/>
              </p:nvSpPr>
              <p:spPr bwMode="auto">
                <a:xfrm>
                  <a:off x="13296"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0" name="Freeform 934"/>
                <p:cNvSpPr>
                  <a:spLocks/>
                </p:cNvSpPr>
                <p:nvPr/>
              </p:nvSpPr>
              <p:spPr bwMode="auto">
                <a:xfrm>
                  <a:off x="13404" y="1736"/>
                  <a:ext cx="64" cy="111"/>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1" name="Freeform 935"/>
                <p:cNvSpPr>
                  <a:spLocks/>
                </p:cNvSpPr>
                <p:nvPr/>
              </p:nvSpPr>
              <p:spPr bwMode="auto">
                <a:xfrm>
                  <a:off x="13409" y="1587"/>
                  <a:ext cx="55"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2" name="Oval 936"/>
                <p:cNvSpPr>
                  <a:spLocks noChangeArrowheads="1"/>
                </p:cNvSpPr>
                <p:nvPr/>
              </p:nvSpPr>
              <p:spPr bwMode="auto">
                <a:xfrm>
                  <a:off x="13359"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3" name="Oval 937"/>
                <p:cNvSpPr>
                  <a:spLocks noChangeArrowheads="1"/>
                </p:cNvSpPr>
                <p:nvPr/>
              </p:nvSpPr>
              <p:spPr bwMode="auto">
                <a:xfrm>
                  <a:off x="1342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4" name="Oval 938"/>
                <p:cNvSpPr>
                  <a:spLocks noChangeArrowheads="1"/>
                </p:cNvSpPr>
                <p:nvPr/>
              </p:nvSpPr>
              <p:spPr bwMode="auto">
                <a:xfrm>
                  <a:off x="1355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5" name="Freeform 939"/>
                <p:cNvSpPr>
                  <a:spLocks/>
                </p:cNvSpPr>
                <p:nvPr/>
              </p:nvSpPr>
              <p:spPr bwMode="auto">
                <a:xfrm>
                  <a:off x="13345" y="1736"/>
                  <a:ext cx="52" cy="109"/>
                </a:xfrm>
                <a:custGeom>
                  <a:avLst/>
                  <a:gdLst>
                    <a:gd name="T0" fmla="*/ 16 w 22"/>
                    <a:gd name="T1" fmla="*/ 0 h 46"/>
                    <a:gd name="T2" fmla="*/ 6 w 22"/>
                    <a:gd name="T3" fmla="*/ 0 h 46"/>
                    <a:gd name="T4" fmla="*/ 0 w 22"/>
                    <a:gd name="T5" fmla="*/ 6 h 46"/>
                    <a:gd name="T6" fmla="*/ 0 w 22"/>
                    <a:gd name="T7" fmla="*/ 20 h 46"/>
                    <a:gd name="T8" fmla="*/ 2 w 22"/>
                    <a:gd name="T9" fmla="*/ 22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2 w 22"/>
                    <a:gd name="T25" fmla="*/ 23 h 46"/>
                    <a:gd name="T26" fmla="*/ 12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2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ubicBezTo>
                        <a:pt x="21" y="22"/>
                        <a:pt x="22" y="22"/>
                        <a:pt x="22" y="20"/>
                      </a:cubicBezTo>
                      <a:cubicBezTo>
                        <a:pt x="22" y="19"/>
                        <a:pt x="22" y="7"/>
                        <a:pt x="22" y="6"/>
                      </a:cubicBezTo>
                      <a:cubicBezTo>
                        <a:pt x="22"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6" name="Freeform 940"/>
                <p:cNvSpPr>
                  <a:spLocks/>
                </p:cNvSpPr>
                <p:nvPr/>
              </p:nvSpPr>
              <p:spPr bwMode="auto">
                <a:xfrm>
                  <a:off x="13338"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7" name="Oval 941"/>
                <p:cNvSpPr>
                  <a:spLocks noChangeArrowheads="1"/>
                </p:cNvSpPr>
                <p:nvPr/>
              </p:nvSpPr>
              <p:spPr bwMode="auto">
                <a:xfrm>
                  <a:off x="13296"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8" name="Oval 942"/>
                <p:cNvSpPr>
                  <a:spLocks noChangeArrowheads="1"/>
                </p:cNvSpPr>
                <p:nvPr/>
              </p:nvSpPr>
              <p:spPr bwMode="auto">
                <a:xfrm>
                  <a:off x="13359"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29" name="Freeform 943"/>
                <p:cNvSpPr>
                  <a:spLocks/>
                </p:cNvSpPr>
                <p:nvPr/>
              </p:nvSpPr>
              <p:spPr bwMode="auto">
                <a:xfrm>
                  <a:off x="13279" y="1587"/>
                  <a:ext cx="54" cy="111"/>
                </a:xfrm>
                <a:custGeom>
                  <a:avLst/>
                  <a:gdLst>
                    <a:gd name="T0" fmla="*/ 16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6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6"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0" name="Freeform 944"/>
                <p:cNvSpPr>
                  <a:spLocks/>
                </p:cNvSpPr>
                <p:nvPr/>
              </p:nvSpPr>
              <p:spPr bwMode="auto">
                <a:xfrm>
                  <a:off x="13014" y="1736"/>
                  <a:ext cx="64" cy="111"/>
                </a:xfrm>
                <a:custGeom>
                  <a:avLst/>
                  <a:gdLst>
                    <a:gd name="T0" fmla="*/ 23 w 27"/>
                    <a:gd name="T1" fmla="*/ 4 h 47"/>
                    <a:gd name="T2" fmla="*/ 18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1" name="Oval 945"/>
                <p:cNvSpPr>
                  <a:spLocks noChangeArrowheads="1"/>
                </p:cNvSpPr>
                <p:nvPr/>
              </p:nvSpPr>
              <p:spPr bwMode="auto">
                <a:xfrm>
                  <a:off x="13035" y="1857"/>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2" name="Oval 946"/>
                <p:cNvSpPr>
                  <a:spLocks noChangeArrowheads="1"/>
                </p:cNvSpPr>
                <p:nvPr/>
              </p:nvSpPr>
              <p:spPr bwMode="auto">
                <a:xfrm>
                  <a:off x="13102"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3" name="Freeform 947"/>
                <p:cNvSpPr>
                  <a:spLocks/>
                </p:cNvSpPr>
                <p:nvPr/>
              </p:nvSpPr>
              <p:spPr bwMode="auto">
                <a:xfrm>
                  <a:off x="13085" y="1736"/>
                  <a:ext cx="54"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4" name="Freeform 948"/>
                <p:cNvSpPr>
                  <a:spLocks/>
                </p:cNvSpPr>
                <p:nvPr/>
              </p:nvSpPr>
              <p:spPr bwMode="auto">
                <a:xfrm>
                  <a:off x="13080" y="158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5" name="Oval 949"/>
                <p:cNvSpPr>
                  <a:spLocks noChangeArrowheads="1"/>
                </p:cNvSpPr>
                <p:nvPr/>
              </p:nvSpPr>
              <p:spPr bwMode="auto">
                <a:xfrm>
                  <a:off x="13035"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6" name="Oval 950"/>
                <p:cNvSpPr>
                  <a:spLocks noChangeArrowheads="1"/>
                </p:cNvSpPr>
                <p:nvPr/>
              </p:nvSpPr>
              <p:spPr bwMode="auto">
                <a:xfrm>
                  <a:off x="13102"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7" name="Oval 951"/>
                <p:cNvSpPr>
                  <a:spLocks noChangeArrowheads="1"/>
                </p:cNvSpPr>
                <p:nvPr/>
              </p:nvSpPr>
              <p:spPr bwMode="auto">
                <a:xfrm>
                  <a:off x="13035"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8" name="Freeform 952"/>
                <p:cNvSpPr>
                  <a:spLocks/>
                </p:cNvSpPr>
                <p:nvPr/>
              </p:nvSpPr>
              <p:spPr bwMode="auto">
                <a:xfrm>
                  <a:off x="13019" y="1587"/>
                  <a:ext cx="54" cy="111"/>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39" name="Freeform 953"/>
                <p:cNvSpPr>
                  <a:spLocks/>
                </p:cNvSpPr>
                <p:nvPr/>
              </p:nvSpPr>
              <p:spPr bwMode="auto">
                <a:xfrm>
                  <a:off x="12623" y="1736"/>
                  <a:ext cx="62" cy="71"/>
                </a:xfrm>
                <a:custGeom>
                  <a:avLst/>
                  <a:gdLst>
                    <a:gd name="T0" fmla="*/ 24 w 26"/>
                    <a:gd name="T1" fmla="*/ 28 h 30"/>
                    <a:gd name="T2" fmla="*/ 17 w 26"/>
                    <a:gd name="T3" fmla="*/ 6 h 30"/>
                    <a:gd name="T4" fmla="*/ 18 w 26"/>
                    <a:gd name="T5" fmla="*/ 6 h 30"/>
                    <a:gd name="T6" fmla="*/ 22 w 26"/>
                    <a:gd name="T7" fmla="*/ 19 h 30"/>
                    <a:gd name="T8" fmla="*/ 25 w 26"/>
                    <a:gd name="T9" fmla="*/ 20 h 30"/>
                    <a:gd name="T10" fmla="*/ 26 w 26"/>
                    <a:gd name="T11" fmla="*/ 18 h 30"/>
                    <a:gd name="T12" fmla="*/ 22 w 26"/>
                    <a:gd name="T13" fmla="*/ 4 h 30"/>
                    <a:gd name="T14" fmla="*/ 16 w 26"/>
                    <a:gd name="T15" fmla="*/ 0 h 30"/>
                    <a:gd name="T16" fmla="*/ 9 w 26"/>
                    <a:gd name="T17" fmla="*/ 0 h 30"/>
                    <a:gd name="T18" fmla="*/ 3 w 26"/>
                    <a:gd name="T19" fmla="*/ 4 h 30"/>
                    <a:gd name="T20" fmla="*/ 0 w 26"/>
                    <a:gd name="T21" fmla="*/ 15 h 30"/>
                    <a:gd name="T22" fmla="*/ 3 w 26"/>
                    <a:gd name="T23" fmla="*/ 18 h 30"/>
                    <a:gd name="T24" fmla="*/ 7 w 26"/>
                    <a:gd name="T25" fmla="*/ 6 h 30"/>
                    <a:gd name="T26" fmla="*/ 8 w 26"/>
                    <a:gd name="T27" fmla="*/ 6 h 30"/>
                    <a:gd name="T28" fmla="*/ 4 w 26"/>
                    <a:gd name="T29" fmla="*/ 19 h 30"/>
                    <a:gd name="T30" fmla="*/ 18 w 26"/>
                    <a:gd name="T31" fmla="*/ 30 h 30"/>
                    <a:gd name="T32" fmla="*/ 18 w 26"/>
                    <a:gd name="T33" fmla="*/ 28 h 30"/>
                    <a:gd name="T34" fmla="*/ 24 w 26"/>
                    <a:gd name="T3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0">
                      <a:moveTo>
                        <a:pt x="24" y="28"/>
                      </a:moveTo>
                      <a:cubicBezTo>
                        <a:pt x="17" y="6"/>
                        <a:pt x="17" y="6"/>
                        <a:pt x="17" y="6"/>
                      </a:cubicBezTo>
                      <a:cubicBezTo>
                        <a:pt x="18" y="6"/>
                        <a:pt x="18" y="6"/>
                        <a:pt x="18" y="6"/>
                      </a:cubicBezTo>
                      <a:cubicBezTo>
                        <a:pt x="18" y="6"/>
                        <a:pt x="22" y="18"/>
                        <a:pt x="22" y="19"/>
                      </a:cubicBezTo>
                      <a:cubicBezTo>
                        <a:pt x="23" y="20"/>
                        <a:pt x="24" y="21"/>
                        <a:pt x="25" y="20"/>
                      </a:cubicBezTo>
                      <a:cubicBezTo>
                        <a:pt x="26" y="20"/>
                        <a:pt x="26" y="19"/>
                        <a:pt x="26" y="18"/>
                      </a:cubicBezTo>
                      <a:cubicBezTo>
                        <a:pt x="25" y="17"/>
                        <a:pt x="23" y="10"/>
                        <a:pt x="22" y="4"/>
                      </a:cubicBezTo>
                      <a:cubicBezTo>
                        <a:pt x="21" y="2"/>
                        <a:pt x="19" y="0"/>
                        <a:pt x="16" y="0"/>
                      </a:cubicBezTo>
                      <a:cubicBezTo>
                        <a:pt x="15" y="0"/>
                        <a:pt x="10" y="0"/>
                        <a:pt x="9" y="0"/>
                      </a:cubicBezTo>
                      <a:cubicBezTo>
                        <a:pt x="6" y="0"/>
                        <a:pt x="4" y="2"/>
                        <a:pt x="3" y="4"/>
                      </a:cubicBezTo>
                      <a:cubicBezTo>
                        <a:pt x="2" y="8"/>
                        <a:pt x="1" y="12"/>
                        <a:pt x="0" y="15"/>
                      </a:cubicBezTo>
                      <a:cubicBezTo>
                        <a:pt x="1" y="16"/>
                        <a:pt x="2" y="17"/>
                        <a:pt x="3" y="18"/>
                      </a:cubicBezTo>
                      <a:cubicBezTo>
                        <a:pt x="4" y="14"/>
                        <a:pt x="7" y="6"/>
                        <a:pt x="7" y="6"/>
                      </a:cubicBezTo>
                      <a:cubicBezTo>
                        <a:pt x="8" y="6"/>
                        <a:pt x="8" y="6"/>
                        <a:pt x="8" y="6"/>
                      </a:cubicBezTo>
                      <a:cubicBezTo>
                        <a:pt x="6" y="12"/>
                        <a:pt x="5" y="16"/>
                        <a:pt x="4" y="19"/>
                      </a:cubicBezTo>
                      <a:cubicBezTo>
                        <a:pt x="9" y="22"/>
                        <a:pt x="13" y="26"/>
                        <a:pt x="18" y="30"/>
                      </a:cubicBezTo>
                      <a:cubicBezTo>
                        <a:pt x="18" y="29"/>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0" name="Freeform 954"/>
                <p:cNvSpPr>
                  <a:spLocks/>
                </p:cNvSpPr>
                <p:nvPr/>
              </p:nvSpPr>
              <p:spPr bwMode="auto">
                <a:xfrm>
                  <a:off x="12955" y="1883"/>
                  <a:ext cx="54" cy="31"/>
                </a:xfrm>
                <a:custGeom>
                  <a:avLst/>
                  <a:gdLst>
                    <a:gd name="T0" fmla="*/ 15 w 23"/>
                    <a:gd name="T1" fmla="*/ 0 h 13"/>
                    <a:gd name="T2" fmla="*/ 7 w 23"/>
                    <a:gd name="T3" fmla="*/ 0 h 13"/>
                    <a:gd name="T4" fmla="*/ 2 w 23"/>
                    <a:gd name="T5" fmla="*/ 4 h 13"/>
                    <a:gd name="T6" fmla="*/ 0 w 23"/>
                    <a:gd name="T7" fmla="*/ 11 h 13"/>
                    <a:gd name="T8" fmla="*/ 4 w 23"/>
                    <a:gd name="T9" fmla="*/ 11 h 13"/>
                    <a:gd name="T10" fmla="*/ 5 w 23"/>
                    <a:gd name="T11" fmla="*/ 6 h 13"/>
                    <a:gd name="T12" fmla="*/ 6 w 23"/>
                    <a:gd name="T13" fmla="*/ 6 h 13"/>
                    <a:gd name="T14" fmla="*/ 5 w 23"/>
                    <a:gd name="T15" fmla="*/ 11 h 13"/>
                    <a:gd name="T16" fmla="*/ 18 w 23"/>
                    <a:gd name="T17" fmla="*/ 12 h 13"/>
                    <a:gd name="T18" fmla="*/ 16 w 23"/>
                    <a:gd name="T19" fmla="*/ 6 h 13"/>
                    <a:gd name="T20" fmla="*/ 17 w 23"/>
                    <a:gd name="T21" fmla="*/ 6 h 13"/>
                    <a:gd name="T22" fmla="*/ 19 w 23"/>
                    <a:gd name="T23" fmla="*/ 13 h 13"/>
                    <a:gd name="T24" fmla="*/ 23 w 23"/>
                    <a:gd name="T25" fmla="*/ 13 h 13"/>
                    <a:gd name="T26" fmla="*/ 20 w 23"/>
                    <a:gd name="T27" fmla="*/ 4 h 13"/>
                    <a:gd name="T28" fmla="*/ 15 w 23"/>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3">
                      <a:moveTo>
                        <a:pt x="15" y="0"/>
                      </a:moveTo>
                      <a:cubicBezTo>
                        <a:pt x="14" y="0"/>
                        <a:pt x="8" y="0"/>
                        <a:pt x="7" y="0"/>
                      </a:cubicBezTo>
                      <a:cubicBezTo>
                        <a:pt x="5" y="0"/>
                        <a:pt x="2" y="2"/>
                        <a:pt x="2" y="4"/>
                      </a:cubicBezTo>
                      <a:cubicBezTo>
                        <a:pt x="1" y="6"/>
                        <a:pt x="0" y="9"/>
                        <a:pt x="0" y="11"/>
                      </a:cubicBezTo>
                      <a:cubicBezTo>
                        <a:pt x="1" y="11"/>
                        <a:pt x="2" y="11"/>
                        <a:pt x="4" y="11"/>
                      </a:cubicBezTo>
                      <a:cubicBezTo>
                        <a:pt x="4" y="8"/>
                        <a:pt x="5" y="6"/>
                        <a:pt x="5" y="6"/>
                      </a:cubicBezTo>
                      <a:cubicBezTo>
                        <a:pt x="6" y="6"/>
                        <a:pt x="6" y="6"/>
                        <a:pt x="6" y="6"/>
                      </a:cubicBezTo>
                      <a:cubicBezTo>
                        <a:pt x="6" y="8"/>
                        <a:pt x="5" y="10"/>
                        <a:pt x="5" y="11"/>
                      </a:cubicBezTo>
                      <a:cubicBezTo>
                        <a:pt x="9" y="11"/>
                        <a:pt x="13" y="12"/>
                        <a:pt x="18" y="12"/>
                      </a:cubicBezTo>
                      <a:cubicBezTo>
                        <a:pt x="16" y="6"/>
                        <a:pt x="16" y="6"/>
                        <a:pt x="16" y="6"/>
                      </a:cubicBezTo>
                      <a:cubicBezTo>
                        <a:pt x="17" y="6"/>
                        <a:pt x="17" y="6"/>
                        <a:pt x="17" y="6"/>
                      </a:cubicBezTo>
                      <a:cubicBezTo>
                        <a:pt x="17" y="6"/>
                        <a:pt x="18" y="9"/>
                        <a:pt x="19" y="13"/>
                      </a:cubicBezTo>
                      <a:cubicBezTo>
                        <a:pt x="20" y="13"/>
                        <a:pt x="21" y="13"/>
                        <a:pt x="23" y="13"/>
                      </a:cubicBezTo>
                      <a:cubicBezTo>
                        <a:pt x="22" y="10"/>
                        <a:pt x="21" y="7"/>
                        <a:pt x="20"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1" name="Oval 955"/>
                <p:cNvSpPr>
                  <a:spLocks noChangeArrowheads="1"/>
                </p:cNvSpPr>
                <p:nvPr/>
              </p:nvSpPr>
              <p:spPr bwMode="auto">
                <a:xfrm>
                  <a:off x="12839"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2" name="Oval 956"/>
                <p:cNvSpPr>
                  <a:spLocks noChangeArrowheads="1"/>
                </p:cNvSpPr>
                <p:nvPr/>
              </p:nvSpPr>
              <p:spPr bwMode="auto">
                <a:xfrm>
                  <a:off x="12773"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3" name="Oval 957"/>
                <p:cNvSpPr>
                  <a:spLocks noChangeArrowheads="1"/>
                </p:cNvSpPr>
                <p:nvPr/>
              </p:nvSpPr>
              <p:spPr bwMode="auto">
                <a:xfrm>
                  <a:off x="12773"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4" name="Freeform 958"/>
                <p:cNvSpPr>
                  <a:spLocks/>
                </p:cNvSpPr>
                <p:nvPr/>
              </p:nvSpPr>
              <p:spPr bwMode="auto">
                <a:xfrm>
                  <a:off x="12758" y="158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7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5" name="Freeform 959"/>
                <p:cNvSpPr>
                  <a:spLocks/>
                </p:cNvSpPr>
                <p:nvPr/>
              </p:nvSpPr>
              <p:spPr bwMode="auto">
                <a:xfrm>
                  <a:off x="12822" y="1736"/>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6" name="Freeform 960"/>
                <p:cNvSpPr>
                  <a:spLocks/>
                </p:cNvSpPr>
                <p:nvPr/>
              </p:nvSpPr>
              <p:spPr bwMode="auto">
                <a:xfrm>
                  <a:off x="12818" y="1587"/>
                  <a:ext cx="63"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19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0" y="18"/>
                        <a:pt x="0" y="19"/>
                      </a:cubicBezTo>
                      <a:cubicBezTo>
                        <a:pt x="0" y="20"/>
                        <a:pt x="1" y="21"/>
                        <a:pt x="1" y="21"/>
                      </a:cubicBezTo>
                      <a:cubicBezTo>
                        <a:pt x="2"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7" name="Oval 961"/>
                <p:cNvSpPr>
                  <a:spLocks noChangeArrowheads="1"/>
                </p:cNvSpPr>
                <p:nvPr/>
              </p:nvSpPr>
              <p:spPr bwMode="auto">
                <a:xfrm>
                  <a:off x="12839"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8" name="Oval 962"/>
                <p:cNvSpPr>
                  <a:spLocks noChangeArrowheads="1"/>
                </p:cNvSpPr>
                <p:nvPr/>
              </p:nvSpPr>
              <p:spPr bwMode="auto">
                <a:xfrm>
                  <a:off x="12706"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49" name="Oval 963"/>
                <p:cNvSpPr>
                  <a:spLocks noChangeArrowheads="1"/>
                </p:cNvSpPr>
                <p:nvPr/>
              </p:nvSpPr>
              <p:spPr bwMode="auto">
                <a:xfrm>
                  <a:off x="12642" y="156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0" name="Freeform 964"/>
                <p:cNvSpPr>
                  <a:spLocks/>
                </p:cNvSpPr>
                <p:nvPr/>
              </p:nvSpPr>
              <p:spPr bwMode="auto">
                <a:xfrm>
                  <a:off x="12626" y="1587"/>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1" name="Oval 965"/>
                <p:cNvSpPr>
                  <a:spLocks noChangeArrowheads="1"/>
                </p:cNvSpPr>
                <p:nvPr/>
              </p:nvSpPr>
              <p:spPr bwMode="auto">
                <a:xfrm>
                  <a:off x="12642" y="171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2" name="Oval 966"/>
                <p:cNvSpPr>
                  <a:spLocks noChangeArrowheads="1"/>
                </p:cNvSpPr>
                <p:nvPr/>
              </p:nvSpPr>
              <p:spPr bwMode="auto">
                <a:xfrm>
                  <a:off x="12706"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3" name="Freeform 967"/>
                <p:cNvSpPr>
                  <a:spLocks/>
                </p:cNvSpPr>
                <p:nvPr/>
              </p:nvSpPr>
              <p:spPr bwMode="auto">
                <a:xfrm>
                  <a:off x="13080" y="1883"/>
                  <a:ext cx="62" cy="40"/>
                </a:xfrm>
                <a:custGeom>
                  <a:avLst/>
                  <a:gdLst>
                    <a:gd name="T0" fmla="*/ 17 w 26"/>
                    <a:gd name="T1" fmla="*/ 0 h 17"/>
                    <a:gd name="T2" fmla="*/ 10 w 26"/>
                    <a:gd name="T3" fmla="*/ 0 h 17"/>
                    <a:gd name="T4" fmla="*/ 4 w 26"/>
                    <a:gd name="T5" fmla="*/ 4 h 17"/>
                    <a:gd name="T6" fmla="*/ 0 w 26"/>
                    <a:gd name="T7" fmla="*/ 17 h 17"/>
                    <a:gd name="T8" fmla="*/ 4 w 26"/>
                    <a:gd name="T9" fmla="*/ 17 h 17"/>
                    <a:gd name="T10" fmla="*/ 7 w 26"/>
                    <a:gd name="T11" fmla="*/ 6 h 17"/>
                    <a:gd name="T12" fmla="*/ 9 w 26"/>
                    <a:gd name="T13" fmla="*/ 6 h 17"/>
                    <a:gd name="T14" fmla="*/ 5 w 26"/>
                    <a:gd name="T15" fmla="*/ 17 h 17"/>
                    <a:gd name="T16" fmla="*/ 21 w 26"/>
                    <a:gd name="T17" fmla="*/ 16 h 17"/>
                    <a:gd name="T18" fmla="*/ 18 w 26"/>
                    <a:gd name="T19" fmla="*/ 6 h 17"/>
                    <a:gd name="T20" fmla="*/ 19 w 26"/>
                    <a:gd name="T21" fmla="*/ 6 h 17"/>
                    <a:gd name="T22" fmla="*/ 22 w 26"/>
                    <a:gd name="T23" fmla="*/ 16 h 17"/>
                    <a:gd name="T24" fmla="*/ 26 w 26"/>
                    <a:gd name="T25" fmla="*/ 15 h 17"/>
                    <a:gd name="T26" fmla="*/ 23 w 26"/>
                    <a:gd name="T27" fmla="*/ 4 h 17"/>
                    <a:gd name="T28" fmla="*/ 17 w 2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17" y="0"/>
                      </a:moveTo>
                      <a:cubicBezTo>
                        <a:pt x="16" y="0"/>
                        <a:pt x="11" y="0"/>
                        <a:pt x="10" y="0"/>
                      </a:cubicBezTo>
                      <a:cubicBezTo>
                        <a:pt x="7" y="0"/>
                        <a:pt x="5" y="2"/>
                        <a:pt x="4" y="4"/>
                      </a:cubicBezTo>
                      <a:cubicBezTo>
                        <a:pt x="3" y="9"/>
                        <a:pt x="1" y="15"/>
                        <a:pt x="0" y="17"/>
                      </a:cubicBezTo>
                      <a:cubicBezTo>
                        <a:pt x="2" y="17"/>
                        <a:pt x="3" y="17"/>
                        <a:pt x="4" y="17"/>
                      </a:cubicBezTo>
                      <a:cubicBezTo>
                        <a:pt x="5" y="14"/>
                        <a:pt x="7" y="6"/>
                        <a:pt x="7" y="6"/>
                      </a:cubicBezTo>
                      <a:cubicBezTo>
                        <a:pt x="9" y="6"/>
                        <a:pt x="9" y="6"/>
                        <a:pt x="9" y="6"/>
                      </a:cubicBezTo>
                      <a:cubicBezTo>
                        <a:pt x="7" y="11"/>
                        <a:pt x="6" y="14"/>
                        <a:pt x="5" y="17"/>
                      </a:cubicBezTo>
                      <a:cubicBezTo>
                        <a:pt x="11" y="17"/>
                        <a:pt x="16" y="17"/>
                        <a:pt x="21" y="16"/>
                      </a:cubicBezTo>
                      <a:cubicBezTo>
                        <a:pt x="18" y="6"/>
                        <a:pt x="18" y="6"/>
                        <a:pt x="18" y="6"/>
                      </a:cubicBezTo>
                      <a:cubicBezTo>
                        <a:pt x="19" y="6"/>
                        <a:pt x="19" y="6"/>
                        <a:pt x="19" y="6"/>
                      </a:cubicBezTo>
                      <a:cubicBezTo>
                        <a:pt x="19" y="6"/>
                        <a:pt x="21" y="12"/>
                        <a:pt x="22" y="16"/>
                      </a:cubicBezTo>
                      <a:cubicBezTo>
                        <a:pt x="23" y="16"/>
                        <a:pt x="24"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4" name="Oval 968"/>
                <p:cNvSpPr>
                  <a:spLocks noChangeArrowheads="1"/>
                </p:cNvSpPr>
                <p:nvPr/>
              </p:nvSpPr>
              <p:spPr bwMode="auto">
                <a:xfrm>
                  <a:off x="12839"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5" name="Freeform 969"/>
                <p:cNvSpPr>
                  <a:spLocks/>
                </p:cNvSpPr>
                <p:nvPr/>
              </p:nvSpPr>
              <p:spPr bwMode="auto">
                <a:xfrm>
                  <a:off x="13019" y="1883"/>
                  <a:ext cx="54" cy="40"/>
                </a:xfrm>
                <a:custGeom>
                  <a:avLst/>
                  <a:gdLst>
                    <a:gd name="T0" fmla="*/ 17 w 23"/>
                    <a:gd name="T1" fmla="*/ 0 h 17"/>
                    <a:gd name="T2" fmla="*/ 6 w 23"/>
                    <a:gd name="T3" fmla="*/ 0 h 17"/>
                    <a:gd name="T4" fmla="*/ 0 w 23"/>
                    <a:gd name="T5" fmla="*/ 6 h 17"/>
                    <a:gd name="T6" fmla="*/ 0 w 23"/>
                    <a:gd name="T7" fmla="*/ 14 h 17"/>
                    <a:gd name="T8" fmla="*/ 4 w 23"/>
                    <a:gd name="T9" fmla="*/ 14 h 17"/>
                    <a:gd name="T10" fmla="*/ 4 w 23"/>
                    <a:gd name="T11" fmla="*/ 7 h 17"/>
                    <a:gd name="T12" fmla="*/ 6 w 23"/>
                    <a:gd name="T13" fmla="*/ 7 h 17"/>
                    <a:gd name="T14" fmla="*/ 6 w 23"/>
                    <a:gd name="T15" fmla="*/ 15 h 17"/>
                    <a:gd name="T16" fmla="*/ 18 w 23"/>
                    <a:gd name="T17" fmla="*/ 16 h 17"/>
                    <a:gd name="T18" fmla="*/ 18 w 23"/>
                    <a:gd name="T19" fmla="*/ 7 h 17"/>
                    <a:gd name="T20" fmla="*/ 19 w 23"/>
                    <a:gd name="T21" fmla="*/ 7 h 17"/>
                    <a:gd name="T22" fmla="*/ 19 w 23"/>
                    <a:gd name="T23" fmla="*/ 16 h 17"/>
                    <a:gd name="T24" fmla="*/ 23 w 23"/>
                    <a:gd name="T25" fmla="*/ 17 h 17"/>
                    <a:gd name="T26" fmla="*/ 23 w 23"/>
                    <a:gd name="T27" fmla="*/ 6 h 17"/>
                    <a:gd name="T28" fmla="*/ 17 w 2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17" y="0"/>
                      </a:moveTo>
                      <a:cubicBezTo>
                        <a:pt x="15" y="0"/>
                        <a:pt x="8" y="0"/>
                        <a:pt x="6" y="0"/>
                      </a:cubicBezTo>
                      <a:cubicBezTo>
                        <a:pt x="3" y="0"/>
                        <a:pt x="0" y="2"/>
                        <a:pt x="0" y="6"/>
                      </a:cubicBezTo>
                      <a:cubicBezTo>
                        <a:pt x="0" y="7"/>
                        <a:pt x="0" y="10"/>
                        <a:pt x="0" y="14"/>
                      </a:cubicBezTo>
                      <a:cubicBezTo>
                        <a:pt x="2" y="14"/>
                        <a:pt x="3" y="14"/>
                        <a:pt x="4" y="14"/>
                      </a:cubicBezTo>
                      <a:cubicBezTo>
                        <a:pt x="4" y="11"/>
                        <a:pt x="4" y="7"/>
                        <a:pt x="4" y="7"/>
                      </a:cubicBezTo>
                      <a:cubicBezTo>
                        <a:pt x="4" y="7"/>
                        <a:pt x="4" y="7"/>
                        <a:pt x="6" y="7"/>
                      </a:cubicBezTo>
                      <a:cubicBezTo>
                        <a:pt x="6" y="7"/>
                        <a:pt x="6" y="10"/>
                        <a:pt x="6" y="15"/>
                      </a:cubicBezTo>
                      <a:cubicBezTo>
                        <a:pt x="10" y="15"/>
                        <a:pt x="14" y="16"/>
                        <a:pt x="18" y="16"/>
                      </a:cubicBezTo>
                      <a:cubicBezTo>
                        <a:pt x="18" y="11"/>
                        <a:pt x="18" y="7"/>
                        <a:pt x="18" y="7"/>
                      </a:cubicBezTo>
                      <a:cubicBezTo>
                        <a:pt x="18" y="7"/>
                        <a:pt x="18" y="7"/>
                        <a:pt x="19" y="7"/>
                      </a:cubicBezTo>
                      <a:cubicBezTo>
                        <a:pt x="19" y="7"/>
                        <a:pt x="19" y="12"/>
                        <a:pt x="19" y="16"/>
                      </a:cubicBezTo>
                      <a:cubicBezTo>
                        <a:pt x="20" y="17"/>
                        <a:pt x="22" y="17"/>
                        <a:pt x="23" y="17"/>
                      </a:cubicBezTo>
                      <a:cubicBezTo>
                        <a:pt x="23" y="13"/>
                        <a:pt x="23" y="7"/>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6" name="Freeform 970"/>
                <p:cNvSpPr>
                  <a:spLocks/>
                </p:cNvSpPr>
                <p:nvPr/>
              </p:nvSpPr>
              <p:spPr bwMode="auto">
                <a:xfrm>
                  <a:off x="12751" y="1736"/>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7" name="Freeform 971"/>
                <p:cNvSpPr>
                  <a:spLocks/>
                </p:cNvSpPr>
                <p:nvPr/>
              </p:nvSpPr>
              <p:spPr bwMode="auto">
                <a:xfrm>
                  <a:off x="12687" y="158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3 w 27"/>
                    <a:gd name="T13" fmla="*/ 20 h 47"/>
                    <a:gd name="T14" fmla="*/ 7 w 27"/>
                    <a:gd name="T15" fmla="*/ 7 h 47"/>
                    <a:gd name="T16" fmla="*/ 8 w 27"/>
                    <a:gd name="T17" fmla="*/ 7 h 47"/>
                    <a:gd name="T18" fmla="*/ 2 w 27"/>
                    <a:gd name="T19" fmla="*/ 28 h 47"/>
                    <a:gd name="T20" fmla="*/ 8 w 27"/>
                    <a:gd name="T21" fmla="*/ 28 h 47"/>
                    <a:gd name="T22" fmla="*/ 8 w 27"/>
                    <a:gd name="T23" fmla="*/ 45 h 47"/>
                    <a:gd name="T24" fmla="*/ 10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4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8" name="Oval 972"/>
                <p:cNvSpPr>
                  <a:spLocks noChangeArrowheads="1"/>
                </p:cNvSpPr>
                <p:nvPr/>
              </p:nvSpPr>
              <p:spPr bwMode="auto">
                <a:xfrm>
                  <a:off x="12969" y="1857"/>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59" name="Freeform 973"/>
                <p:cNvSpPr>
                  <a:spLocks/>
                </p:cNvSpPr>
                <p:nvPr/>
              </p:nvSpPr>
              <p:spPr bwMode="auto">
                <a:xfrm>
                  <a:off x="12889" y="1587"/>
                  <a:ext cx="54" cy="111"/>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0 w 23"/>
                    <a:gd name="T33" fmla="*/ 23 h 47"/>
                    <a:gd name="T34" fmla="*/ 23 w 23"/>
                    <a:gd name="T35" fmla="*/ 21 h 47"/>
                    <a:gd name="T36" fmla="*/ 23 w 23"/>
                    <a:gd name="T37" fmla="*/ 6 h 47"/>
                    <a:gd name="T38" fmla="*/ 16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0" name="Freeform 974"/>
                <p:cNvSpPr>
                  <a:spLocks/>
                </p:cNvSpPr>
                <p:nvPr/>
              </p:nvSpPr>
              <p:spPr bwMode="auto">
                <a:xfrm>
                  <a:off x="12955" y="1736"/>
                  <a:ext cx="52" cy="109"/>
                </a:xfrm>
                <a:custGeom>
                  <a:avLst/>
                  <a:gdLst>
                    <a:gd name="T0" fmla="*/ 16 w 22"/>
                    <a:gd name="T1" fmla="*/ 0 h 46"/>
                    <a:gd name="T2" fmla="*/ 6 w 22"/>
                    <a:gd name="T3" fmla="*/ 0 h 46"/>
                    <a:gd name="T4" fmla="*/ 0 w 22"/>
                    <a:gd name="T5" fmla="*/ 6 h 46"/>
                    <a:gd name="T6" fmla="*/ 0 w 22"/>
                    <a:gd name="T7" fmla="*/ 20 h 46"/>
                    <a:gd name="T8" fmla="*/ 2 w 22"/>
                    <a:gd name="T9" fmla="*/ 23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1 w 22"/>
                    <a:gd name="T25" fmla="*/ 23 h 46"/>
                    <a:gd name="T26" fmla="*/ 11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3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1" name="Oval 975"/>
                <p:cNvSpPr>
                  <a:spLocks noChangeArrowheads="1"/>
                </p:cNvSpPr>
                <p:nvPr/>
              </p:nvSpPr>
              <p:spPr bwMode="auto">
                <a:xfrm>
                  <a:off x="12905" y="171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2" name="Freeform 976"/>
                <p:cNvSpPr>
                  <a:spLocks/>
                </p:cNvSpPr>
                <p:nvPr/>
              </p:nvSpPr>
              <p:spPr bwMode="auto">
                <a:xfrm>
                  <a:off x="12889" y="1883"/>
                  <a:ext cx="54" cy="26"/>
                </a:xfrm>
                <a:custGeom>
                  <a:avLst/>
                  <a:gdLst>
                    <a:gd name="T0" fmla="*/ 16 w 23"/>
                    <a:gd name="T1" fmla="*/ 0 h 11"/>
                    <a:gd name="T2" fmla="*/ 6 w 23"/>
                    <a:gd name="T3" fmla="*/ 0 h 11"/>
                    <a:gd name="T4" fmla="*/ 0 w 23"/>
                    <a:gd name="T5" fmla="*/ 6 h 11"/>
                    <a:gd name="T6" fmla="*/ 0 w 23"/>
                    <a:gd name="T7" fmla="*/ 10 h 11"/>
                    <a:gd name="T8" fmla="*/ 4 w 23"/>
                    <a:gd name="T9" fmla="*/ 11 h 11"/>
                    <a:gd name="T10" fmla="*/ 4 w 23"/>
                    <a:gd name="T11" fmla="*/ 7 h 11"/>
                    <a:gd name="T12" fmla="*/ 5 w 23"/>
                    <a:gd name="T13" fmla="*/ 7 h 11"/>
                    <a:gd name="T14" fmla="*/ 5 w 23"/>
                    <a:gd name="T15" fmla="*/ 11 h 11"/>
                    <a:gd name="T16" fmla="*/ 17 w 23"/>
                    <a:gd name="T17" fmla="*/ 11 h 11"/>
                    <a:gd name="T18" fmla="*/ 17 w 23"/>
                    <a:gd name="T19" fmla="*/ 7 h 11"/>
                    <a:gd name="T20" fmla="*/ 18 w 23"/>
                    <a:gd name="T21" fmla="*/ 7 h 11"/>
                    <a:gd name="T22" fmla="*/ 18 w 23"/>
                    <a:gd name="T23" fmla="*/ 11 h 11"/>
                    <a:gd name="T24" fmla="*/ 23 w 23"/>
                    <a:gd name="T25" fmla="*/ 11 h 11"/>
                    <a:gd name="T26" fmla="*/ 23 w 23"/>
                    <a:gd name="T27" fmla="*/ 6 h 11"/>
                    <a:gd name="T28" fmla="*/ 16 w 23"/>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
                      <a:moveTo>
                        <a:pt x="16" y="0"/>
                      </a:moveTo>
                      <a:cubicBezTo>
                        <a:pt x="15" y="0"/>
                        <a:pt x="8" y="0"/>
                        <a:pt x="6" y="0"/>
                      </a:cubicBezTo>
                      <a:cubicBezTo>
                        <a:pt x="3" y="0"/>
                        <a:pt x="0" y="2"/>
                        <a:pt x="0" y="6"/>
                      </a:cubicBezTo>
                      <a:cubicBezTo>
                        <a:pt x="0" y="6"/>
                        <a:pt x="0" y="8"/>
                        <a:pt x="0" y="10"/>
                      </a:cubicBezTo>
                      <a:cubicBezTo>
                        <a:pt x="1" y="11"/>
                        <a:pt x="3" y="11"/>
                        <a:pt x="4" y="11"/>
                      </a:cubicBezTo>
                      <a:cubicBezTo>
                        <a:pt x="4" y="9"/>
                        <a:pt x="4" y="7"/>
                        <a:pt x="4" y="7"/>
                      </a:cubicBezTo>
                      <a:cubicBezTo>
                        <a:pt x="4" y="7"/>
                        <a:pt x="4" y="7"/>
                        <a:pt x="5" y="7"/>
                      </a:cubicBezTo>
                      <a:cubicBezTo>
                        <a:pt x="5" y="7"/>
                        <a:pt x="5" y="9"/>
                        <a:pt x="5" y="11"/>
                      </a:cubicBezTo>
                      <a:cubicBezTo>
                        <a:pt x="9" y="11"/>
                        <a:pt x="13" y="11"/>
                        <a:pt x="17" y="11"/>
                      </a:cubicBezTo>
                      <a:cubicBezTo>
                        <a:pt x="17" y="9"/>
                        <a:pt x="17" y="7"/>
                        <a:pt x="17" y="7"/>
                      </a:cubicBezTo>
                      <a:cubicBezTo>
                        <a:pt x="17" y="7"/>
                        <a:pt x="17" y="7"/>
                        <a:pt x="18" y="7"/>
                      </a:cubicBezTo>
                      <a:cubicBezTo>
                        <a:pt x="18" y="7"/>
                        <a:pt x="18" y="9"/>
                        <a:pt x="18" y="11"/>
                      </a:cubicBezTo>
                      <a:cubicBezTo>
                        <a:pt x="20" y="11"/>
                        <a:pt x="21" y="11"/>
                        <a:pt x="23" y="11"/>
                      </a:cubicBezTo>
                      <a:cubicBezTo>
                        <a:pt x="23" y="9"/>
                        <a:pt x="23" y="6"/>
                        <a:pt x="23" y="6"/>
                      </a:cubicBezTo>
                      <a:cubicBezTo>
                        <a:pt x="23" y="2"/>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3" name="Oval 977"/>
                <p:cNvSpPr>
                  <a:spLocks noChangeArrowheads="1"/>
                </p:cNvSpPr>
                <p:nvPr/>
              </p:nvSpPr>
              <p:spPr bwMode="auto">
                <a:xfrm>
                  <a:off x="13102"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4" name="Freeform 978"/>
                <p:cNvSpPr>
                  <a:spLocks/>
                </p:cNvSpPr>
                <p:nvPr/>
              </p:nvSpPr>
              <p:spPr bwMode="auto">
                <a:xfrm>
                  <a:off x="12948"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5" name="Oval 979"/>
                <p:cNvSpPr>
                  <a:spLocks noChangeArrowheads="1"/>
                </p:cNvSpPr>
                <p:nvPr/>
              </p:nvSpPr>
              <p:spPr bwMode="auto">
                <a:xfrm>
                  <a:off x="12969" y="156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6" name="Oval 980"/>
                <p:cNvSpPr>
                  <a:spLocks noChangeArrowheads="1"/>
                </p:cNvSpPr>
                <p:nvPr/>
              </p:nvSpPr>
              <p:spPr bwMode="auto">
                <a:xfrm>
                  <a:off x="12969" y="171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7" name="Freeform 981"/>
                <p:cNvSpPr>
                  <a:spLocks/>
                </p:cNvSpPr>
                <p:nvPr/>
              </p:nvSpPr>
              <p:spPr bwMode="auto">
                <a:xfrm>
                  <a:off x="12796" y="1883"/>
                  <a:ext cx="12" cy="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0" y="0"/>
                        <a:pt x="0" y="0"/>
                        <a:pt x="0" y="0"/>
                      </a:cubicBezTo>
                      <a:cubicBezTo>
                        <a:pt x="1" y="0"/>
                        <a:pt x="3" y="1"/>
                        <a:pt x="5" y="2"/>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8" name="Freeform 982"/>
                <p:cNvSpPr>
                  <a:spLocks/>
                </p:cNvSpPr>
                <p:nvPr/>
              </p:nvSpPr>
              <p:spPr bwMode="auto">
                <a:xfrm>
                  <a:off x="12773" y="1857"/>
                  <a:ext cx="23" cy="21"/>
                </a:xfrm>
                <a:custGeom>
                  <a:avLst/>
                  <a:gdLst>
                    <a:gd name="T0" fmla="*/ 10 w 10"/>
                    <a:gd name="T1" fmla="*/ 5 h 9"/>
                    <a:gd name="T2" fmla="*/ 5 w 10"/>
                    <a:gd name="T3" fmla="*/ 0 h 9"/>
                    <a:gd name="T4" fmla="*/ 0 w 10"/>
                    <a:gd name="T5" fmla="*/ 5 h 9"/>
                    <a:gd name="T6" fmla="*/ 1 w 10"/>
                    <a:gd name="T7" fmla="*/ 7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7" y="0"/>
                        <a:pt x="5" y="0"/>
                      </a:cubicBezTo>
                      <a:cubicBezTo>
                        <a:pt x="2" y="0"/>
                        <a:pt x="0" y="2"/>
                        <a:pt x="0" y="5"/>
                      </a:cubicBezTo>
                      <a:cubicBezTo>
                        <a:pt x="0" y="5"/>
                        <a:pt x="0" y="6"/>
                        <a:pt x="1" y="7"/>
                      </a:cubicBezTo>
                      <a:cubicBezTo>
                        <a:pt x="3" y="7"/>
                        <a:pt x="4" y="8"/>
                        <a:pt x="6" y="9"/>
                      </a:cubicBezTo>
                      <a:cubicBezTo>
                        <a:pt x="8" y="9"/>
                        <a:pt x="10"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69" name="Oval 983"/>
                <p:cNvSpPr>
                  <a:spLocks noChangeArrowheads="1"/>
                </p:cNvSpPr>
                <p:nvPr/>
              </p:nvSpPr>
              <p:spPr bwMode="auto">
                <a:xfrm>
                  <a:off x="12905" y="1857"/>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0" name="Freeform 984"/>
                <p:cNvSpPr>
                  <a:spLocks/>
                </p:cNvSpPr>
                <p:nvPr/>
              </p:nvSpPr>
              <p:spPr bwMode="auto">
                <a:xfrm>
                  <a:off x="12827" y="1883"/>
                  <a:ext cx="47" cy="24"/>
                </a:xfrm>
                <a:custGeom>
                  <a:avLst/>
                  <a:gdLst>
                    <a:gd name="T0" fmla="*/ 13 w 20"/>
                    <a:gd name="T1" fmla="*/ 0 h 10"/>
                    <a:gd name="T2" fmla="*/ 6 w 20"/>
                    <a:gd name="T3" fmla="*/ 0 h 10"/>
                    <a:gd name="T4" fmla="*/ 0 w 20"/>
                    <a:gd name="T5" fmla="*/ 4 h 10"/>
                    <a:gd name="T6" fmla="*/ 0 w 20"/>
                    <a:gd name="T7" fmla="*/ 5 h 10"/>
                    <a:gd name="T8" fmla="*/ 4 w 20"/>
                    <a:gd name="T9" fmla="*/ 6 h 10"/>
                    <a:gd name="T10" fmla="*/ 5 w 20"/>
                    <a:gd name="T11" fmla="*/ 6 h 10"/>
                    <a:gd name="T12" fmla="*/ 5 w 20"/>
                    <a:gd name="T13" fmla="*/ 6 h 10"/>
                    <a:gd name="T14" fmla="*/ 15 w 20"/>
                    <a:gd name="T15" fmla="*/ 9 h 10"/>
                    <a:gd name="T16" fmla="*/ 14 w 20"/>
                    <a:gd name="T17" fmla="*/ 6 h 10"/>
                    <a:gd name="T18" fmla="*/ 15 w 20"/>
                    <a:gd name="T19" fmla="*/ 6 h 10"/>
                    <a:gd name="T20" fmla="*/ 16 w 20"/>
                    <a:gd name="T21" fmla="*/ 9 h 10"/>
                    <a:gd name="T22" fmla="*/ 20 w 20"/>
                    <a:gd name="T23" fmla="*/ 10 h 10"/>
                    <a:gd name="T24" fmla="*/ 19 w 20"/>
                    <a:gd name="T25" fmla="*/ 4 h 10"/>
                    <a:gd name="T26" fmla="*/ 13 w 2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0">
                      <a:moveTo>
                        <a:pt x="13" y="0"/>
                      </a:moveTo>
                      <a:cubicBezTo>
                        <a:pt x="12" y="0"/>
                        <a:pt x="7" y="0"/>
                        <a:pt x="6" y="0"/>
                      </a:cubicBezTo>
                      <a:cubicBezTo>
                        <a:pt x="3" y="0"/>
                        <a:pt x="1" y="2"/>
                        <a:pt x="0" y="4"/>
                      </a:cubicBezTo>
                      <a:cubicBezTo>
                        <a:pt x="0" y="4"/>
                        <a:pt x="0" y="5"/>
                        <a:pt x="0" y="5"/>
                      </a:cubicBezTo>
                      <a:cubicBezTo>
                        <a:pt x="2" y="5"/>
                        <a:pt x="3" y="6"/>
                        <a:pt x="4" y="6"/>
                      </a:cubicBezTo>
                      <a:cubicBezTo>
                        <a:pt x="5" y="6"/>
                        <a:pt x="5" y="6"/>
                        <a:pt x="5" y="6"/>
                      </a:cubicBezTo>
                      <a:cubicBezTo>
                        <a:pt x="5" y="6"/>
                        <a:pt x="5" y="6"/>
                        <a:pt x="5" y="6"/>
                      </a:cubicBezTo>
                      <a:cubicBezTo>
                        <a:pt x="8" y="7"/>
                        <a:pt x="12" y="8"/>
                        <a:pt x="15" y="9"/>
                      </a:cubicBezTo>
                      <a:cubicBezTo>
                        <a:pt x="14" y="6"/>
                        <a:pt x="14" y="6"/>
                        <a:pt x="14" y="6"/>
                      </a:cubicBezTo>
                      <a:cubicBezTo>
                        <a:pt x="15" y="6"/>
                        <a:pt x="15" y="6"/>
                        <a:pt x="15" y="6"/>
                      </a:cubicBezTo>
                      <a:cubicBezTo>
                        <a:pt x="15" y="6"/>
                        <a:pt x="16" y="7"/>
                        <a:pt x="16" y="9"/>
                      </a:cubicBezTo>
                      <a:cubicBezTo>
                        <a:pt x="18" y="9"/>
                        <a:pt x="19" y="9"/>
                        <a:pt x="20" y="10"/>
                      </a:cubicBezTo>
                      <a:cubicBezTo>
                        <a:pt x="20" y="8"/>
                        <a:pt x="19" y="6"/>
                        <a:pt x="19" y="4"/>
                      </a:cubicBezTo>
                      <a:cubicBezTo>
                        <a:pt x="18" y="2"/>
                        <a:pt x="16"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1" name="Freeform 985"/>
                <p:cNvSpPr>
                  <a:spLocks/>
                </p:cNvSpPr>
                <p:nvPr/>
              </p:nvSpPr>
              <p:spPr bwMode="auto">
                <a:xfrm>
                  <a:off x="12692" y="1736"/>
                  <a:ext cx="52" cy="109"/>
                </a:xfrm>
                <a:custGeom>
                  <a:avLst/>
                  <a:gdLst>
                    <a:gd name="T0" fmla="*/ 11 w 22"/>
                    <a:gd name="T1" fmla="*/ 23 h 46"/>
                    <a:gd name="T2" fmla="*/ 12 w 22"/>
                    <a:gd name="T3" fmla="*/ 23 h 46"/>
                    <a:gd name="T4" fmla="*/ 12 w 22"/>
                    <a:gd name="T5" fmla="*/ 44 h 46"/>
                    <a:gd name="T6" fmla="*/ 15 w 22"/>
                    <a:gd name="T7" fmla="*/ 46 h 46"/>
                    <a:gd name="T8" fmla="*/ 17 w 22"/>
                    <a:gd name="T9" fmla="*/ 44 h 46"/>
                    <a:gd name="T10" fmla="*/ 17 w 22"/>
                    <a:gd name="T11" fmla="*/ 7 h 46"/>
                    <a:gd name="T12" fmla="*/ 18 w 22"/>
                    <a:gd name="T13" fmla="*/ 7 h 46"/>
                    <a:gd name="T14" fmla="*/ 18 w 22"/>
                    <a:gd name="T15" fmla="*/ 20 h 46"/>
                    <a:gd name="T16" fmla="*/ 20 w 22"/>
                    <a:gd name="T17" fmla="*/ 23 h 46"/>
                    <a:gd name="T18" fmla="*/ 22 w 22"/>
                    <a:gd name="T19" fmla="*/ 20 h 46"/>
                    <a:gd name="T20" fmla="*/ 22 w 22"/>
                    <a:gd name="T21" fmla="*/ 6 h 46"/>
                    <a:gd name="T22" fmla="*/ 16 w 22"/>
                    <a:gd name="T23" fmla="*/ 0 h 46"/>
                    <a:gd name="T24" fmla="*/ 6 w 22"/>
                    <a:gd name="T25" fmla="*/ 0 h 46"/>
                    <a:gd name="T26" fmla="*/ 0 w 22"/>
                    <a:gd name="T27" fmla="*/ 6 h 46"/>
                    <a:gd name="T28" fmla="*/ 0 w 22"/>
                    <a:gd name="T29" fmla="*/ 20 h 46"/>
                    <a:gd name="T30" fmla="*/ 2 w 22"/>
                    <a:gd name="T31" fmla="*/ 23 h 46"/>
                    <a:gd name="T32" fmla="*/ 4 w 22"/>
                    <a:gd name="T33" fmla="*/ 20 h 46"/>
                    <a:gd name="T34" fmla="*/ 4 w 22"/>
                    <a:gd name="T35" fmla="*/ 7 h 46"/>
                    <a:gd name="T36" fmla="*/ 5 w 22"/>
                    <a:gd name="T37" fmla="*/ 7 h 46"/>
                    <a:gd name="T38" fmla="*/ 5 w 22"/>
                    <a:gd name="T39" fmla="*/ 42 h 46"/>
                    <a:gd name="T40" fmla="*/ 10 w 22"/>
                    <a:gd name="T41" fmla="*/ 45 h 46"/>
                    <a:gd name="T42" fmla="*/ 11 w 22"/>
                    <a:gd name="T43" fmla="*/ 44 h 46"/>
                    <a:gd name="T44" fmla="*/ 11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1" y="23"/>
                      </a:move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35"/>
                        <a:pt x="5" y="42"/>
                      </a:cubicBezTo>
                      <a:cubicBezTo>
                        <a:pt x="7" y="43"/>
                        <a:pt x="8" y="44"/>
                        <a:pt x="10" y="45"/>
                      </a:cubicBezTo>
                      <a:cubicBezTo>
                        <a:pt x="10" y="45"/>
                        <a:pt x="11" y="44"/>
                        <a:pt x="11" y="44"/>
                      </a:cubicBezTo>
                      <a:cubicBezTo>
                        <a:pt x="11" y="41"/>
                        <a:pt x="11" y="23"/>
                        <a:pt x="1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2" name="Oval 986"/>
                <p:cNvSpPr>
                  <a:spLocks noChangeArrowheads="1"/>
                </p:cNvSpPr>
                <p:nvPr/>
              </p:nvSpPr>
              <p:spPr bwMode="auto">
                <a:xfrm>
                  <a:off x="12905"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3" name="Freeform 987"/>
                <p:cNvSpPr>
                  <a:spLocks/>
                </p:cNvSpPr>
                <p:nvPr/>
              </p:nvSpPr>
              <p:spPr bwMode="auto">
                <a:xfrm>
                  <a:off x="12884" y="1736"/>
                  <a:ext cx="64" cy="111"/>
                </a:xfrm>
                <a:custGeom>
                  <a:avLst/>
                  <a:gdLst>
                    <a:gd name="T0" fmla="*/ 22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4" name="Oval 988"/>
                <p:cNvSpPr>
                  <a:spLocks noChangeArrowheads="1"/>
                </p:cNvSpPr>
                <p:nvPr/>
              </p:nvSpPr>
              <p:spPr bwMode="auto">
                <a:xfrm>
                  <a:off x="12579" y="171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5" name="Freeform 989"/>
                <p:cNvSpPr>
                  <a:spLocks/>
                </p:cNvSpPr>
                <p:nvPr/>
              </p:nvSpPr>
              <p:spPr bwMode="auto">
                <a:xfrm>
                  <a:off x="12522" y="1710"/>
                  <a:ext cx="12" cy="7"/>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2" y="1"/>
                        <a:pt x="4" y="2"/>
                        <a:pt x="5" y="3"/>
                      </a:cubicBezTo>
                      <a:cubicBezTo>
                        <a:pt x="5"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6" name="Freeform 990"/>
                <p:cNvSpPr>
                  <a:spLocks/>
                </p:cNvSpPr>
                <p:nvPr/>
              </p:nvSpPr>
              <p:spPr bwMode="auto">
                <a:xfrm>
                  <a:off x="12557" y="158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7" name="Oval 991"/>
                <p:cNvSpPr>
                  <a:spLocks noChangeArrowheads="1"/>
                </p:cNvSpPr>
                <p:nvPr/>
              </p:nvSpPr>
              <p:spPr bwMode="auto">
                <a:xfrm>
                  <a:off x="12515" y="156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8" name="Freeform 992"/>
                <p:cNvSpPr>
                  <a:spLocks/>
                </p:cNvSpPr>
                <p:nvPr/>
              </p:nvSpPr>
              <p:spPr bwMode="auto">
                <a:xfrm>
                  <a:off x="12498" y="1587"/>
                  <a:ext cx="52" cy="111"/>
                </a:xfrm>
                <a:custGeom>
                  <a:avLst/>
                  <a:gdLst>
                    <a:gd name="T0" fmla="*/ 4 w 22"/>
                    <a:gd name="T1" fmla="*/ 21 h 47"/>
                    <a:gd name="T2" fmla="*/ 4 w 22"/>
                    <a:gd name="T3" fmla="*/ 8 h 47"/>
                    <a:gd name="T4" fmla="*/ 5 w 22"/>
                    <a:gd name="T5" fmla="*/ 8 h 47"/>
                    <a:gd name="T6" fmla="*/ 5 w 22"/>
                    <a:gd name="T7" fmla="*/ 44 h 47"/>
                    <a:gd name="T8" fmla="*/ 8 w 22"/>
                    <a:gd name="T9" fmla="*/ 47 h 47"/>
                    <a:gd name="T10" fmla="*/ 11 w 22"/>
                    <a:gd name="T11" fmla="*/ 44 h 47"/>
                    <a:gd name="T12" fmla="*/ 11 w 22"/>
                    <a:gd name="T13" fmla="*/ 23 h 47"/>
                    <a:gd name="T14" fmla="*/ 12 w 22"/>
                    <a:gd name="T15" fmla="*/ 23 h 47"/>
                    <a:gd name="T16" fmla="*/ 12 w 22"/>
                    <a:gd name="T17" fmla="*/ 44 h 47"/>
                    <a:gd name="T18" fmla="*/ 14 w 22"/>
                    <a:gd name="T19" fmla="*/ 47 h 47"/>
                    <a:gd name="T20" fmla="*/ 17 w 22"/>
                    <a:gd name="T21" fmla="*/ 44 h 47"/>
                    <a:gd name="T22" fmla="*/ 17 w 22"/>
                    <a:gd name="T23" fmla="*/ 8 h 47"/>
                    <a:gd name="T24" fmla="*/ 18 w 22"/>
                    <a:gd name="T25" fmla="*/ 8 h 47"/>
                    <a:gd name="T26" fmla="*/ 18 w 22"/>
                    <a:gd name="T27" fmla="*/ 21 h 47"/>
                    <a:gd name="T28" fmla="*/ 20 w 22"/>
                    <a:gd name="T29" fmla="*/ 23 h 47"/>
                    <a:gd name="T30" fmla="*/ 22 w 22"/>
                    <a:gd name="T31" fmla="*/ 21 h 47"/>
                    <a:gd name="T32" fmla="*/ 22 w 22"/>
                    <a:gd name="T33" fmla="*/ 6 h 47"/>
                    <a:gd name="T34" fmla="*/ 16 w 22"/>
                    <a:gd name="T35" fmla="*/ 0 h 47"/>
                    <a:gd name="T36" fmla="*/ 6 w 22"/>
                    <a:gd name="T37" fmla="*/ 0 h 47"/>
                    <a:gd name="T38" fmla="*/ 0 w 22"/>
                    <a:gd name="T39" fmla="*/ 5 h 47"/>
                    <a:gd name="T40" fmla="*/ 1 w 22"/>
                    <a:gd name="T41" fmla="*/ 16 h 47"/>
                    <a:gd name="T42" fmla="*/ 1 w 22"/>
                    <a:gd name="T43" fmla="*/ 23 h 47"/>
                    <a:gd name="T44" fmla="*/ 2 w 22"/>
                    <a:gd name="T45" fmla="*/ 23 h 47"/>
                    <a:gd name="T46" fmla="*/ 4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4" y="21"/>
                      </a:move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5"/>
                      </a:cubicBezTo>
                      <a:cubicBezTo>
                        <a:pt x="1" y="9"/>
                        <a:pt x="1" y="12"/>
                        <a:pt x="1" y="16"/>
                      </a:cubicBezTo>
                      <a:cubicBezTo>
                        <a:pt x="2" y="19"/>
                        <a:pt x="1" y="21"/>
                        <a:pt x="1" y="23"/>
                      </a:cubicBezTo>
                      <a:cubicBezTo>
                        <a:pt x="1" y="23"/>
                        <a:pt x="2" y="23"/>
                        <a:pt x="2" y="23"/>
                      </a:cubicBezTo>
                      <a:cubicBezTo>
                        <a:pt x="3" y="23"/>
                        <a:pt x="4" y="22"/>
                        <a:pt x="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79" name="Freeform 993"/>
                <p:cNvSpPr>
                  <a:spLocks/>
                </p:cNvSpPr>
                <p:nvPr/>
              </p:nvSpPr>
              <p:spPr bwMode="auto">
                <a:xfrm>
                  <a:off x="12579" y="1736"/>
                  <a:ext cx="37" cy="31"/>
                </a:xfrm>
                <a:custGeom>
                  <a:avLst/>
                  <a:gdLst>
                    <a:gd name="T0" fmla="*/ 10 w 16"/>
                    <a:gd name="T1" fmla="*/ 0 h 13"/>
                    <a:gd name="T2" fmla="*/ 0 w 16"/>
                    <a:gd name="T3" fmla="*/ 0 h 13"/>
                    <a:gd name="T4" fmla="*/ 11 w 16"/>
                    <a:gd name="T5" fmla="*/ 8 h 13"/>
                    <a:gd name="T6" fmla="*/ 11 w 16"/>
                    <a:gd name="T7" fmla="*/ 7 h 13"/>
                    <a:gd name="T8" fmla="*/ 12 w 16"/>
                    <a:gd name="T9" fmla="*/ 7 h 13"/>
                    <a:gd name="T10" fmla="*/ 12 w 16"/>
                    <a:gd name="T11" fmla="*/ 9 h 13"/>
                    <a:gd name="T12" fmla="*/ 16 w 16"/>
                    <a:gd name="T13" fmla="*/ 13 h 13"/>
                    <a:gd name="T14" fmla="*/ 16 w 16"/>
                    <a:gd name="T15" fmla="*/ 6 h 13"/>
                    <a:gd name="T16" fmla="*/ 1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0" y="0"/>
                      </a:moveTo>
                      <a:cubicBezTo>
                        <a:pt x="8" y="0"/>
                        <a:pt x="2" y="0"/>
                        <a:pt x="0" y="0"/>
                      </a:cubicBezTo>
                      <a:cubicBezTo>
                        <a:pt x="4" y="3"/>
                        <a:pt x="7" y="5"/>
                        <a:pt x="11" y="8"/>
                      </a:cubicBezTo>
                      <a:cubicBezTo>
                        <a:pt x="11" y="8"/>
                        <a:pt x="11" y="7"/>
                        <a:pt x="11" y="7"/>
                      </a:cubicBezTo>
                      <a:cubicBezTo>
                        <a:pt x="11" y="7"/>
                        <a:pt x="11" y="7"/>
                        <a:pt x="12" y="7"/>
                      </a:cubicBezTo>
                      <a:cubicBezTo>
                        <a:pt x="12" y="7"/>
                        <a:pt x="12" y="8"/>
                        <a:pt x="12" y="9"/>
                      </a:cubicBezTo>
                      <a:cubicBezTo>
                        <a:pt x="13" y="10"/>
                        <a:pt x="15" y="12"/>
                        <a:pt x="16" y="13"/>
                      </a:cubicBezTo>
                      <a:cubicBezTo>
                        <a:pt x="16" y="10"/>
                        <a:pt x="16" y="7"/>
                        <a:pt x="16" y="6"/>
                      </a:cubicBezTo>
                      <a:cubicBezTo>
                        <a:pt x="16" y="2"/>
                        <a:pt x="14"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0" name="Oval 994"/>
                <p:cNvSpPr>
                  <a:spLocks noChangeArrowheads="1"/>
                </p:cNvSpPr>
                <p:nvPr/>
              </p:nvSpPr>
              <p:spPr bwMode="auto">
                <a:xfrm>
                  <a:off x="12579" y="156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1" name="Freeform 995"/>
                <p:cNvSpPr>
                  <a:spLocks/>
                </p:cNvSpPr>
                <p:nvPr/>
              </p:nvSpPr>
              <p:spPr bwMode="auto">
                <a:xfrm>
                  <a:off x="14786" y="333"/>
                  <a:ext cx="10" cy="19"/>
                </a:xfrm>
                <a:custGeom>
                  <a:avLst/>
                  <a:gdLst>
                    <a:gd name="T0" fmla="*/ 0 w 4"/>
                    <a:gd name="T1" fmla="*/ 0 h 8"/>
                    <a:gd name="T2" fmla="*/ 4 w 4"/>
                    <a:gd name="T3" fmla="*/ 8 h 8"/>
                    <a:gd name="T4" fmla="*/ 4 w 4"/>
                    <a:gd name="T5" fmla="*/ 0 h 8"/>
                    <a:gd name="T6" fmla="*/ 0 w 4"/>
                    <a:gd name="T7" fmla="*/ 0 h 8"/>
                  </a:gdLst>
                  <a:ahLst/>
                  <a:cxnLst>
                    <a:cxn ang="0">
                      <a:pos x="T0" y="T1"/>
                    </a:cxn>
                    <a:cxn ang="0">
                      <a:pos x="T2" y="T3"/>
                    </a:cxn>
                    <a:cxn ang="0">
                      <a:pos x="T4" y="T5"/>
                    </a:cxn>
                    <a:cxn ang="0">
                      <a:pos x="T6" y="T7"/>
                    </a:cxn>
                  </a:cxnLst>
                  <a:rect l="0" t="0" r="r" b="b"/>
                  <a:pathLst>
                    <a:path w="4" h="8">
                      <a:moveTo>
                        <a:pt x="0" y="0"/>
                      </a:moveTo>
                      <a:cubicBezTo>
                        <a:pt x="2" y="2"/>
                        <a:pt x="3" y="5"/>
                        <a:pt x="4" y="8"/>
                      </a:cubicBezTo>
                      <a:cubicBezTo>
                        <a:pt x="4" y="5"/>
                        <a:pt x="4" y="3"/>
                        <a:pt x="4" y="0"/>
                      </a:cubicBezTo>
                      <a:cubicBezTo>
                        <a:pt x="4"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2" name="Freeform 996"/>
                <p:cNvSpPr>
                  <a:spLocks/>
                </p:cNvSpPr>
                <p:nvPr/>
              </p:nvSpPr>
              <p:spPr bwMode="auto">
                <a:xfrm>
                  <a:off x="12983" y="626"/>
                  <a:ext cx="3" cy="38"/>
                </a:xfrm>
                <a:custGeom>
                  <a:avLst/>
                  <a:gdLst>
                    <a:gd name="T0" fmla="*/ 0 w 1"/>
                    <a:gd name="T1" fmla="*/ 0 h 16"/>
                    <a:gd name="T2" fmla="*/ 0 w 1"/>
                    <a:gd name="T3" fmla="*/ 15 h 16"/>
                    <a:gd name="T4" fmla="*/ 1 w 1"/>
                    <a:gd name="T5" fmla="*/ 16 h 16"/>
                    <a:gd name="T6" fmla="*/ 1 w 1"/>
                    <a:gd name="T7" fmla="*/ 0 h 16"/>
                    <a:gd name="T8" fmla="*/ 0 w 1"/>
                    <a:gd name="T9" fmla="*/ 0 h 16"/>
                  </a:gdLst>
                  <a:ahLst/>
                  <a:cxnLst>
                    <a:cxn ang="0">
                      <a:pos x="T0" y="T1"/>
                    </a:cxn>
                    <a:cxn ang="0">
                      <a:pos x="T2" y="T3"/>
                    </a:cxn>
                    <a:cxn ang="0">
                      <a:pos x="T4" y="T5"/>
                    </a:cxn>
                    <a:cxn ang="0">
                      <a:pos x="T6" y="T7"/>
                    </a:cxn>
                    <a:cxn ang="0">
                      <a:pos x="T8" y="T9"/>
                    </a:cxn>
                  </a:cxnLst>
                  <a:rect l="0" t="0" r="r" b="b"/>
                  <a:pathLst>
                    <a:path w="1" h="16">
                      <a:moveTo>
                        <a:pt x="0" y="0"/>
                      </a:moveTo>
                      <a:cubicBezTo>
                        <a:pt x="0" y="0"/>
                        <a:pt x="0" y="10"/>
                        <a:pt x="0" y="15"/>
                      </a:cubicBezTo>
                      <a:cubicBezTo>
                        <a:pt x="0" y="15"/>
                        <a:pt x="1" y="15"/>
                        <a:pt x="1" y="16"/>
                      </a:cubicBezTo>
                      <a:cubicBezTo>
                        <a:pt x="1" y="1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3" name="Freeform 997"/>
                <p:cNvSpPr>
                  <a:spLocks/>
                </p:cNvSpPr>
                <p:nvPr/>
              </p:nvSpPr>
              <p:spPr bwMode="auto">
                <a:xfrm>
                  <a:off x="14562" y="1168"/>
                  <a:ext cx="11" cy="33"/>
                </a:xfrm>
                <a:custGeom>
                  <a:avLst/>
                  <a:gdLst>
                    <a:gd name="T0" fmla="*/ 4 w 5"/>
                    <a:gd name="T1" fmla="*/ 11 h 14"/>
                    <a:gd name="T2" fmla="*/ 1 w 5"/>
                    <a:gd name="T3" fmla="*/ 0 h 14"/>
                    <a:gd name="T4" fmla="*/ 0 w 5"/>
                    <a:gd name="T5" fmla="*/ 0 h 14"/>
                    <a:gd name="T6" fmla="*/ 4 w 5"/>
                    <a:gd name="T7" fmla="*/ 14 h 14"/>
                    <a:gd name="T8" fmla="*/ 5 w 5"/>
                    <a:gd name="T9" fmla="*/ 12 h 14"/>
                    <a:gd name="T10" fmla="*/ 4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4" y="11"/>
                      </a:moveTo>
                      <a:cubicBezTo>
                        <a:pt x="4" y="10"/>
                        <a:pt x="2" y="3"/>
                        <a:pt x="1" y="0"/>
                      </a:cubicBezTo>
                      <a:cubicBezTo>
                        <a:pt x="0" y="0"/>
                        <a:pt x="0" y="0"/>
                        <a:pt x="0" y="0"/>
                      </a:cubicBezTo>
                      <a:cubicBezTo>
                        <a:pt x="0" y="2"/>
                        <a:pt x="1" y="6"/>
                        <a:pt x="4" y="14"/>
                      </a:cubicBezTo>
                      <a:cubicBezTo>
                        <a:pt x="4" y="13"/>
                        <a:pt x="4" y="12"/>
                        <a:pt x="5" y="12"/>
                      </a:cubicBezTo>
                      <a:cubicBezTo>
                        <a:pt x="4" y="12"/>
                        <a:pt x="4"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4" name="Freeform 998"/>
                <p:cNvSpPr>
                  <a:spLocks/>
                </p:cNvSpPr>
                <p:nvPr/>
              </p:nvSpPr>
              <p:spPr bwMode="auto">
                <a:xfrm>
                  <a:off x="14952" y="577"/>
                  <a:ext cx="2" cy="4"/>
                </a:xfrm>
                <a:custGeom>
                  <a:avLst/>
                  <a:gdLst>
                    <a:gd name="T0" fmla="*/ 0 w 1"/>
                    <a:gd name="T1" fmla="*/ 0 h 2"/>
                    <a:gd name="T2" fmla="*/ 0 w 1"/>
                    <a:gd name="T3" fmla="*/ 0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1" y="1"/>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5" name="Freeform 999"/>
                <p:cNvSpPr>
                  <a:spLocks/>
                </p:cNvSpPr>
                <p:nvPr/>
              </p:nvSpPr>
              <p:spPr bwMode="auto">
                <a:xfrm>
                  <a:off x="13061" y="723"/>
                  <a:ext cx="3" cy="17"/>
                </a:xfrm>
                <a:custGeom>
                  <a:avLst/>
                  <a:gdLst>
                    <a:gd name="T0" fmla="*/ 0 w 1"/>
                    <a:gd name="T1" fmla="*/ 0 h 7"/>
                    <a:gd name="T2" fmla="*/ 0 w 1"/>
                    <a:gd name="T3" fmla="*/ 5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2"/>
                        <a:pt x="0" y="5"/>
                      </a:cubicBezTo>
                      <a:cubicBezTo>
                        <a:pt x="1" y="6"/>
                        <a:pt x="1" y="6"/>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6" name="Freeform 1000"/>
                <p:cNvSpPr>
                  <a:spLocks/>
                </p:cNvSpPr>
                <p:nvPr/>
              </p:nvSpPr>
              <p:spPr bwMode="auto">
                <a:xfrm>
                  <a:off x="13241" y="908"/>
                  <a:ext cx="3" cy="24"/>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4"/>
                        <a:pt x="0" y="9"/>
                      </a:cubicBezTo>
                      <a:cubicBezTo>
                        <a:pt x="0" y="9"/>
                        <a:pt x="0"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487" name="Freeform 1001"/>
                <p:cNvSpPr>
                  <a:spLocks/>
                </p:cNvSpPr>
                <p:nvPr/>
              </p:nvSpPr>
              <p:spPr bwMode="auto">
                <a:xfrm>
                  <a:off x="13322" y="1019"/>
                  <a:ext cx="2" cy="10"/>
                </a:xfrm>
                <a:custGeom>
                  <a:avLst/>
                  <a:gdLst>
                    <a:gd name="T0" fmla="*/ 0 w 1"/>
                    <a:gd name="T1" fmla="*/ 0 h 4"/>
                    <a:gd name="T2" fmla="*/ 0 w 1"/>
                    <a:gd name="T3" fmla="*/ 3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3"/>
                      </a:cubicBezTo>
                      <a:cubicBezTo>
                        <a:pt x="0" y="3"/>
                        <a:pt x="1" y="3"/>
                        <a:pt x="1" y="4"/>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8" name="Group 1203"/>
              <p:cNvGrpSpPr>
                <a:grpSpLocks/>
              </p:cNvGrpSpPr>
              <p:nvPr/>
            </p:nvGrpSpPr>
            <p:grpSpPr bwMode="auto">
              <a:xfrm>
                <a:off x="19469101" y="476250"/>
                <a:ext cx="4538663" cy="3343275"/>
                <a:chOff x="12264" y="300"/>
                <a:chExt cx="2859" cy="2106"/>
              </a:xfrm>
              <a:grpFill/>
            </p:grpSpPr>
            <p:sp>
              <p:nvSpPr>
                <p:cNvPr id="1088" name="Freeform 1003"/>
                <p:cNvSpPr>
                  <a:spLocks/>
                </p:cNvSpPr>
                <p:nvPr/>
              </p:nvSpPr>
              <p:spPr bwMode="auto">
                <a:xfrm>
                  <a:off x="13128" y="872"/>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9" name="Freeform 1004"/>
                <p:cNvSpPr>
                  <a:spLocks/>
                </p:cNvSpPr>
                <p:nvPr/>
              </p:nvSpPr>
              <p:spPr bwMode="auto">
                <a:xfrm>
                  <a:off x="13156" y="870"/>
                  <a:ext cx="9" cy="17"/>
                </a:xfrm>
                <a:custGeom>
                  <a:avLst/>
                  <a:gdLst>
                    <a:gd name="T0" fmla="*/ 3 w 4"/>
                    <a:gd name="T1" fmla="*/ 0 h 7"/>
                    <a:gd name="T2" fmla="*/ 0 w 4"/>
                    <a:gd name="T3" fmla="*/ 7 h 7"/>
                    <a:gd name="T4" fmla="*/ 1 w 4"/>
                    <a:gd name="T5" fmla="*/ 7 h 7"/>
                    <a:gd name="T6" fmla="*/ 4 w 4"/>
                    <a:gd name="T7" fmla="*/ 0 h 7"/>
                    <a:gd name="T8" fmla="*/ 3 w 4"/>
                    <a:gd name="T9" fmla="*/ 0 h 7"/>
                  </a:gdLst>
                  <a:ahLst/>
                  <a:cxnLst>
                    <a:cxn ang="0">
                      <a:pos x="T0" y="T1"/>
                    </a:cxn>
                    <a:cxn ang="0">
                      <a:pos x="T2" y="T3"/>
                    </a:cxn>
                    <a:cxn ang="0">
                      <a:pos x="T4" y="T5"/>
                    </a:cxn>
                    <a:cxn ang="0">
                      <a:pos x="T6" y="T7"/>
                    </a:cxn>
                    <a:cxn ang="0">
                      <a:pos x="T8" y="T9"/>
                    </a:cxn>
                  </a:cxnLst>
                  <a:rect l="0" t="0" r="r" b="b"/>
                  <a:pathLst>
                    <a:path w="4" h="7">
                      <a:moveTo>
                        <a:pt x="3" y="0"/>
                      </a:moveTo>
                      <a:cubicBezTo>
                        <a:pt x="3" y="0"/>
                        <a:pt x="1" y="4"/>
                        <a:pt x="0" y="7"/>
                      </a:cubicBezTo>
                      <a:cubicBezTo>
                        <a:pt x="1" y="7"/>
                        <a:pt x="1" y="7"/>
                        <a:pt x="1" y="7"/>
                      </a:cubicBezTo>
                      <a:cubicBezTo>
                        <a:pt x="2" y="5"/>
                        <a:pt x="3" y="3"/>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0" name="Freeform 1005"/>
                <p:cNvSpPr>
                  <a:spLocks/>
                </p:cNvSpPr>
                <p:nvPr/>
              </p:nvSpPr>
              <p:spPr bwMode="auto">
                <a:xfrm>
                  <a:off x="14559" y="1216"/>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1" name="Freeform 1006"/>
                <p:cNvSpPr>
                  <a:spLocks/>
                </p:cNvSpPr>
                <p:nvPr/>
              </p:nvSpPr>
              <p:spPr bwMode="auto">
                <a:xfrm>
                  <a:off x="14495" y="1606"/>
                  <a:ext cx="3"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0" y="5"/>
                        <a:pt x="0" y="6"/>
                        <a:pt x="1" y="6"/>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2" name="Freeform 1007"/>
                <p:cNvSpPr>
                  <a:spLocks/>
                </p:cNvSpPr>
                <p:nvPr/>
              </p:nvSpPr>
              <p:spPr bwMode="auto">
                <a:xfrm>
                  <a:off x="12768" y="723"/>
                  <a:ext cx="2" cy="33"/>
                </a:xfrm>
                <a:custGeom>
                  <a:avLst/>
                  <a:gdLst>
                    <a:gd name="T0" fmla="*/ 0 w 1"/>
                    <a:gd name="T1" fmla="*/ 0 h 14"/>
                    <a:gd name="T2" fmla="*/ 0 w 1"/>
                    <a:gd name="T3" fmla="*/ 13 h 14"/>
                    <a:gd name="T4" fmla="*/ 1 w 1"/>
                    <a:gd name="T5" fmla="*/ 14 h 14"/>
                    <a:gd name="T6" fmla="*/ 1 w 1"/>
                    <a:gd name="T7" fmla="*/ 0 h 14"/>
                    <a:gd name="T8" fmla="*/ 0 w 1"/>
                    <a:gd name="T9" fmla="*/ 0 h 14"/>
                  </a:gdLst>
                  <a:ahLst/>
                  <a:cxnLst>
                    <a:cxn ang="0">
                      <a:pos x="T0" y="T1"/>
                    </a:cxn>
                    <a:cxn ang="0">
                      <a:pos x="T2" y="T3"/>
                    </a:cxn>
                    <a:cxn ang="0">
                      <a:pos x="T4" y="T5"/>
                    </a:cxn>
                    <a:cxn ang="0">
                      <a:pos x="T6" y="T7"/>
                    </a:cxn>
                    <a:cxn ang="0">
                      <a:pos x="T8" y="T9"/>
                    </a:cxn>
                  </a:cxnLst>
                  <a:rect l="0" t="0" r="r" b="b"/>
                  <a:pathLst>
                    <a:path w="1" h="14">
                      <a:moveTo>
                        <a:pt x="0" y="0"/>
                      </a:moveTo>
                      <a:cubicBezTo>
                        <a:pt x="0" y="0"/>
                        <a:pt x="0" y="10"/>
                        <a:pt x="0" y="13"/>
                      </a:cubicBezTo>
                      <a:cubicBezTo>
                        <a:pt x="1" y="13"/>
                        <a:pt x="1" y="14"/>
                        <a:pt x="1" y="14"/>
                      </a:cubicBezTo>
                      <a:cubicBezTo>
                        <a:pt x="1" y="7"/>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3" name="Freeform 1008"/>
                <p:cNvSpPr>
                  <a:spLocks/>
                </p:cNvSpPr>
                <p:nvPr/>
              </p:nvSpPr>
              <p:spPr bwMode="auto">
                <a:xfrm>
                  <a:off x="14547" y="1350"/>
                  <a:ext cx="3" cy="8"/>
                </a:xfrm>
                <a:custGeom>
                  <a:avLst/>
                  <a:gdLst>
                    <a:gd name="T0" fmla="*/ 0 w 1"/>
                    <a:gd name="T1" fmla="*/ 0 h 3"/>
                    <a:gd name="T2" fmla="*/ 0 w 1"/>
                    <a:gd name="T3" fmla="*/ 2 h 3"/>
                    <a:gd name="T4" fmla="*/ 1 w 1"/>
                    <a:gd name="T5" fmla="*/ 3 h 3"/>
                    <a:gd name="T6" fmla="*/ 1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2"/>
                      </a:cubicBezTo>
                      <a:cubicBezTo>
                        <a:pt x="0" y="2"/>
                        <a:pt x="0" y="3"/>
                        <a:pt x="1" y="3"/>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4" name="Freeform 1009"/>
                <p:cNvSpPr>
                  <a:spLocks/>
                </p:cNvSpPr>
                <p:nvPr/>
              </p:nvSpPr>
              <p:spPr bwMode="auto">
                <a:xfrm>
                  <a:off x="12784" y="761"/>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2"/>
                        <a:pt x="1" y="2"/>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5" name="Freeform 1010"/>
                <p:cNvSpPr>
                  <a:spLocks/>
                </p:cNvSpPr>
                <p:nvPr/>
              </p:nvSpPr>
              <p:spPr bwMode="auto">
                <a:xfrm>
                  <a:off x="12706" y="72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6" name="Freeform 1011"/>
                <p:cNvSpPr>
                  <a:spLocks/>
                </p:cNvSpPr>
                <p:nvPr/>
              </p:nvSpPr>
              <p:spPr bwMode="auto">
                <a:xfrm>
                  <a:off x="14573" y="1168"/>
                  <a:ext cx="5" cy="17"/>
                </a:xfrm>
                <a:custGeom>
                  <a:avLst/>
                  <a:gdLst>
                    <a:gd name="T0" fmla="*/ 2 w 2"/>
                    <a:gd name="T1" fmla="*/ 1 h 7"/>
                    <a:gd name="T2" fmla="*/ 0 w 2"/>
                    <a:gd name="T3" fmla="*/ 0 h 7"/>
                    <a:gd name="T4" fmla="*/ 1 w 2"/>
                    <a:gd name="T5" fmla="*/ 7 h 7"/>
                    <a:gd name="T6" fmla="*/ 2 w 2"/>
                    <a:gd name="T7" fmla="*/ 1 h 7"/>
                  </a:gdLst>
                  <a:ahLst/>
                  <a:cxnLst>
                    <a:cxn ang="0">
                      <a:pos x="T0" y="T1"/>
                    </a:cxn>
                    <a:cxn ang="0">
                      <a:pos x="T2" y="T3"/>
                    </a:cxn>
                    <a:cxn ang="0">
                      <a:pos x="T4" y="T5"/>
                    </a:cxn>
                    <a:cxn ang="0">
                      <a:pos x="T6" y="T7"/>
                    </a:cxn>
                  </a:cxnLst>
                  <a:rect l="0" t="0" r="r" b="b"/>
                  <a:pathLst>
                    <a:path w="2" h="7">
                      <a:moveTo>
                        <a:pt x="2" y="1"/>
                      </a:moveTo>
                      <a:cubicBezTo>
                        <a:pt x="1" y="1"/>
                        <a:pt x="1" y="0"/>
                        <a:pt x="0" y="0"/>
                      </a:cubicBezTo>
                      <a:cubicBezTo>
                        <a:pt x="0" y="3"/>
                        <a:pt x="1" y="5"/>
                        <a:pt x="1" y="7"/>
                      </a:cubicBezTo>
                      <a:cubicBezTo>
                        <a:pt x="2" y="5"/>
                        <a:pt x="2"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7" name="Freeform 1012"/>
                <p:cNvSpPr>
                  <a:spLocks/>
                </p:cNvSpPr>
                <p:nvPr/>
              </p:nvSpPr>
              <p:spPr bwMode="auto">
                <a:xfrm>
                  <a:off x="12853" y="626"/>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8" name="Freeform 1013"/>
                <p:cNvSpPr>
                  <a:spLocks/>
                </p:cNvSpPr>
                <p:nvPr/>
              </p:nvSpPr>
              <p:spPr bwMode="auto">
                <a:xfrm>
                  <a:off x="14415" y="1381"/>
                  <a:ext cx="2" cy="7"/>
                </a:xfrm>
                <a:custGeom>
                  <a:avLst/>
                  <a:gdLst>
                    <a:gd name="T0" fmla="*/ 0 w 1"/>
                    <a:gd name="T1" fmla="*/ 1 h 3"/>
                    <a:gd name="T2" fmla="*/ 0 w 1"/>
                    <a:gd name="T3" fmla="*/ 3 h 3"/>
                    <a:gd name="T4" fmla="*/ 1 w 1"/>
                    <a:gd name="T5" fmla="*/ 3 h 3"/>
                    <a:gd name="T6" fmla="*/ 1 w 1"/>
                    <a:gd name="T7" fmla="*/ 0 h 3"/>
                    <a:gd name="T8" fmla="*/ 0 w 1"/>
                    <a:gd name="T9" fmla="*/ 1 h 3"/>
                  </a:gdLst>
                  <a:ahLst/>
                  <a:cxnLst>
                    <a:cxn ang="0">
                      <a:pos x="T0" y="T1"/>
                    </a:cxn>
                    <a:cxn ang="0">
                      <a:pos x="T2" y="T3"/>
                    </a:cxn>
                    <a:cxn ang="0">
                      <a:pos x="T4" y="T5"/>
                    </a:cxn>
                    <a:cxn ang="0">
                      <a:pos x="T6" y="T7"/>
                    </a:cxn>
                    <a:cxn ang="0">
                      <a:pos x="T8" y="T9"/>
                    </a:cxn>
                  </a:cxnLst>
                  <a:rect l="0" t="0" r="r" b="b"/>
                  <a:pathLst>
                    <a:path w="1" h="3">
                      <a:moveTo>
                        <a:pt x="0" y="1"/>
                      </a:moveTo>
                      <a:cubicBezTo>
                        <a:pt x="0" y="2"/>
                        <a:pt x="0" y="3"/>
                        <a:pt x="0" y="3"/>
                      </a:cubicBezTo>
                      <a:cubicBezTo>
                        <a:pt x="1" y="3"/>
                        <a:pt x="1" y="3"/>
                        <a:pt x="1" y="3"/>
                      </a:cubicBezTo>
                      <a:cubicBezTo>
                        <a:pt x="1" y="2"/>
                        <a:pt x="1" y="1"/>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99" name="Freeform 1014"/>
                <p:cNvSpPr>
                  <a:spLocks/>
                </p:cNvSpPr>
                <p:nvPr/>
              </p:nvSpPr>
              <p:spPr bwMode="auto">
                <a:xfrm>
                  <a:off x="14481" y="1362"/>
                  <a:ext cx="3" cy="3"/>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0" name="Freeform 1015"/>
                <p:cNvSpPr>
                  <a:spLocks/>
                </p:cNvSpPr>
                <p:nvPr/>
              </p:nvSpPr>
              <p:spPr bwMode="auto">
                <a:xfrm>
                  <a:off x="14547" y="1216"/>
                  <a:ext cx="3" cy="18"/>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4"/>
                        <a:pt x="0" y="8"/>
                      </a:cubicBezTo>
                      <a:cubicBezTo>
                        <a:pt x="0" y="8"/>
                        <a:pt x="0" y="7"/>
                        <a:pt x="1" y="7"/>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1" name="Freeform 1016"/>
                <p:cNvSpPr>
                  <a:spLocks/>
                </p:cNvSpPr>
                <p:nvPr/>
              </p:nvSpPr>
              <p:spPr bwMode="auto">
                <a:xfrm>
                  <a:off x="14349" y="761"/>
                  <a:ext cx="2" cy="36"/>
                </a:xfrm>
                <a:custGeom>
                  <a:avLst/>
                  <a:gdLst>
                    <a:gd name="T0" fmla="*/ 0 w 1"/>
                    <a:gd name="T1" fmla="*/ 0 h 15"/>
                    <a:gd name="T2" fmla="*/ 0 w 1"/>
                    <a:gd name="T3" fmla="*/ 15 h 15"/>
                    <a:gd name="T4" fmla="*/ 1 w 1"/>
                    <a:gd name="T5" fmla="*/ 14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4"/>
                      </a:cubicBezTo>
                      <a:cubicBezTo>
                        <a:pt x="1" y="8"/>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2" name="Freeform 1017"/>
                <p:cNvSpPr>
                  <a:spLocks/>
                </p:cNvSpPr>
                <p:nvPr/>
              </p:nvSpPr>
              <p:spPr bwMode="auto">
                <a:xfrm>
                  <a:off x="14299" y="577"/>
                  <a:ext cx="5" cy="9"/>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4"/>
                        <a:pt x="2"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3" name="Freeform 1018"/>
                <p:cNvSpPr>
                  <a:spLocks/>
                </p:cNvSpPr>
                <p:nvPr/>
              </p:nvSpPr>
              <p:spPr bwMode="auto">
                <a:xfrm>
                  <a:off x="14200" y="870"/>
                  <a:ext cx="9" cy="19"/>
                </a:xfrm>
                <a:custGeom>
                  <a:avLst/>
                  <a:gdLst>
                    <a:gd name="T0" fmla="*/ 2 w 4"/>
                    <a:gd name="T1" fmla="*/ 0 h 8"/>
                    <a:gd name="T2" fmla="*/ 0 w 4"/>
                    <a:gd name="T3" fmla="*/ 8 h 8"/>
                    <a:gd name="T4" fmla="*/ 1 w 4"/>
                    <a:gd name="T5" fmla="*/ 8 h 8"/>
                    <a:gd name="T6" fmla="*/ 4 w 4"/>
                    <a:gd name="T7" fmla="*/ 0 h 8"/>
                    <a:gd name="T8" fmla="*/ 2 w 4"/>
                    <a:gd name="T9" fmla="*/ 0 h 8"/>
                  </a:gdLst>
                  <a:ahLst/>
                  <a:cxnLst>
                    <a:cxn ang="0">
                      <a:pos x="T0" y="T1"/>
                    </a:cxn>
                    <a:cxn ang="0">
                      <a:pos x="T2" y="T3"/>
                    </a:cxn>
                    <a:cxn ang="0">
                      <a:pos x="T4" y="T5"/>
                    </a:cxn>
                    <a:cxn ang="0">
                      <a:pos x="T6" y="T7"/>
                    </a:cxn>
                    <a:cxn ang="0">
                      <a:pos x="T8" y="T9"/>
                    </a:cxn>
                  </a:cxnLst>
                  <a:rect l="0" t="0" r="r" b="b"/>
                  <a:pathLst>
                    <a:path w="4" h="8">
                      <a:moveTo>
                        <a:pt x="2" y="0"/>
                      </a:moveTo>
                      <a:cubicBezTo>
                        <a:pt x="2" y="0"/>
                        <a:pt x="1" y="4"/>
                        <a:pt x="0" y="8"/>
                      </a:cubicBezTo>
                      <a:cubicBezTo>
                        <a:pt x="0" y="8"/>
                        <a:pt x="1" y="8"/>
                        <a:pt x="1" y="8"/>
                      </a:cubicBezTo>
                      <a:cubicBezTo>
                        <a:pt x="2" y="5"/>
                        <a:pt x="3" y="3"/>
                        <a:pt x="4" y="0"/>
                      </a:cubicBezTo>
                      <a:cubicBezTo>
                        <a:pt x="4" y="0"/>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4" name="Freeform 1019"/>
                <p:cNvSpPr>
                  <a:spLocks/>
                </p:cNvSpPr>
                <p:nvPr/>
              </p:nvSpPr>
              <p:spPr bwMode="auto">
                <a:xfrm>
                  <a:off x="14427" y="721"/>
                  <a:ext cx="12" cy="35"/>
                </a:xfrm>
                <a:custGeom>
                  <a:avLst/>
                  <a:gdLst>
                    <a:gd name="T0" fmla="*/ 5 w 5"/>
                    <a:gd name="T1" fmla="*/ 13 h 15"/>
                    <a:gd name="T2" fmla="*/ 1 w 5"/>
                    <a:gd name="T3" fmla="*/ 0 h 15"/>
                    <a:gd name="T4" fmla="*/ 0 w 5"/>
                    <a:gd name="T5" fmla="*/ 0 h 15"/>
                    <a:gd name="T6" fmla="*/ 4 w 5"/>
                    <a:gd name="T7" fmla="*/ 15 h 15"/>
                    <a:gd name="T8" fmla="*/ 5 w 5"/>
                    <a:gd name="T9" fmla="*/ 14 h 15"/>
                    <a:gd name="T10" fmla="*/ 5 w 5"/>
                    <a:gd name="T11" fmla="*/ 13 h 15"/>
                  </a:gdLst>
                  <a:ahLst/>
                  <a:cxnLst>
                    <a:cxn ang="0">
                      <a:pos x="T0" y="T1"/>
                    </a:cxn>
                    <a:cxn ang="0">
                      <a:pos x="T2" y="T3"/>
                    </a:cxn>
                    <a:cxn ang="0">
                      <a:pos x="T4" y="T5"/>
                    </a:cxn>
                    <a:cxn ang="0">
                      <a:pos x="T6" y="T7"/>
                    </a:cxn>
                    <a:cxn ang="0">
                      <a:pos x="T8" y="T9"/>
                    </a:cxn>
                    <a:cxn ang="0">
                      <a:pos x="T10" y="T11"/>
                    </a:cxn>
                  </a:cxnLst>
                  <a:rect l="0" t="0" r="r" b="b"/>
                  <a:pathLst>
                    <a:path w="5" h="15">
                      <a:moveTo>
                        <a:pt x="5" y="13"/>
                      </a:moveTo>
                      <a:cubicBezTo>
                        <a:pt x="5" y="12"/>
                        <a:pt x="1" y="0"/>
                        <a:pt x="1" y="0"/>
                      </a:cubicBezTo>
                      <a:cubicBezTo>
                        <a:pt x="1" y="0"/>
                        <a:pt x="1" y="0"/>
                        <a:pt x="0" y="0"/>
                      </a:cubicBezTo>
                      <a:cubicBezTo>
                        <a:pt x="0" y="0"/>
                        <a:pt x="0" y="0"/>
                        <a:pt x="4" y="15"/>
                      </a:cubicBezTo>
                      <a:cubicBezTo>
                        <a:pt x="5" y="15"/>
                        <a:pt x="5" y="14"/>
                        <a:pt x="5" y="14"/>
                      </a:cubicBezTo>
                      <a:cubicBezTo>
                        <a:pt x="5" y="14"/>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5" name="Freeform 1020"/>
                <p:cNvSpPr>
                  <a:spLocks/>
                </p:cNvSpPr>
                <p:nvPr/>
              </p:nvSpPr>
              <p:spPr bwMode="auto">
                <a:xfrm>
                  <a:off x="14230" y="870"/>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1"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6" name="Freeform 1021"/>
                <p:cNvSpPr>
                  <a:spLocks/>
                </p:cNvSpPr>
                <p:nvPr/>
              </p:nvSpPr>
              <p:spPr bwMode="auto">
                <a:xfrm>
                  <a:off x="14434" y="432"/>
                  <a:ext cx="2" cy="19"/>
                </a:xfrm>
                <a:custGeom>
                  <a:avLst/>
                  <a:gdLst>
                    <a:gd name="T0" fmla="*/ 0 w 1"/>
                    <a:gd name="T1" fmla="*/ 0 h 8"/>
                    <a:gd name="T2" fmla="*/ 0 w 1"/>
                    <a:gd name="T3" fmla="*/ 8 h 8"/>
                    <a:gd name="T4" fmla="*/ 1 w 1"/>
                    <a:gd name="T5" fmla="*/ 7 h 8"/>
                    <a:gd name="T6" fmla="*/ 1 w 1"/>
                    <a:gd name="T7" fmla="*/ 0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0"/>
                        <a:pt x="0" y="3"/>
                        <a:pt x="0" y="8"/>
                      </a:cubicBezTo>
                      <a:cubicBezTo>
                        <a:pt x="0" y="8"/>
                        <a:pt x="0" y="7"/>
                        <a:pt x="1" y="7"/>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7" name="Freeform 1022"/>
                <p:cNvSpPr>
                  <a:spLocks/>
                </p:cNvSpPr>
                <p:nvPr/>
              </p:nvSpPr>
              <p:spPr bwMode="auto">
                <a:xfrm>
                  <a:off x="14417" y="480"/>
                  <a:ext cx="3" cy="30"/>
                </a:xfrm>
                <a:custGeom>
                  <a:avLst/>
                  <a:gdLst>
                    <a:gd name="T0" fmla="*/ 0 w 1"/>
                    <a:gd name="T1" fmla="*/ 0 h 13"/>
                    <a:gd name="T2" fmla="*/ 0 w 1"/>
                    <a:gd name="T3" fmla="*/ 13 h 13"/>
                    <a:gd name="T4" fmla="*/ 0 w 1"/>
                    <a:gd name="T5" fmla="*/ 12 h 13"/>
                    <a:gd name="T6" fmla="*/ 1 w 1"/>
                    <a:gd name="T7" fmla="*/ 11 h 13"/>
                    <a:gd name="T8" fmla="*/ 1 w 1"/>
                    <a:gd name="T9" fmla="*/ 5 h 13"/>
                    <a:gd name="T10" fmla="*/ 0 w 1"/>
                    <a:gd name="T11" fmla="*/ 0 h 13"/>
                  </a:gdLst>
                  <a:ahLst/>
                  <a:cxnLst>
                    <a:cxn ang="0">
                      <a:pos x="T0" y="T1"/>
                    </a:cxn>
                    <a:cxn ang="0">
                      <a:pos x="T2" y="T3"/>
                    </a:cxn>
                    <a:cxn ang="0">
                      <a:pos x="T4" y="T5"/>
                    </a:cxn>
                    <a:cxn ang="0">
                      <a:pos x="T6" y="T7"/>
                    </a:cxn>
                    <a:cxn ang="0">
                      <a:pos x="T8" y="T9"/>
                    </a:cxn>
                    <a:cxn ang="0">
                      <a:pos x="T10" y="T11"/>
                    </a:cxn>
                  </a:cxnLst>
                  <a:rect l="0" t="0" r="r" b="b"/>
                  <a:pathLst>
                    <a:path w="1" h="13">
                      <a:moveTo>
                        <a:pt x="0" y="0"/>
                      </a:moveTo>
                      <a:cubicBezTo>
                        <a:pt x="0" y="4"/>
                        <a:pt x="0" y="9"/>
                        <a:pt x="0" y="13"/>
                      </a:cubicBezTo>
                      <a:cubicBezTo>
                        <a:pt x="0" y="12"/>
                        <a:pt x="0" y="12"/>
                        <a:pt x="0" y="12"/>
                      </a:cubicBezTo>
                      <a:cubicBezTo>
                        <a:pt x="1" y="12"/>
                        <a:pt x="1" y="11"/>
                        <a:pt x="1" y="11"/>
                      </a:cubicBezTo>
                      <a:cubicBezTo>
                        <a:pt x="1" y="9"/>
                        <a:pt x="1" y="7"/>
                        <a:pt x="1" y="5"/>
                      </a:cubicBezTo>
                      <a:cubicBezTo>
                        <a:pt x="1" y="4"/>
                        <a:pt x="0"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8" name="Freeform 1023"/>
                <p:cNvSpPr>
                  <a:spLocks/>
                </p:cNvSpPr>
                <p:nvPr/>
              </p:nvSpPr>
              <p:spPr bwMode="auto">
                <a:xfrm>
                  <a:off x="13696" y="1055"/>
                  <a:ext cx="2" cy="23"/>
                </a:xfrm>
                <a:custGeom>
                  <a:avLst/>
                  <a:gdLst>
                    <a:gd name="T0" fmla="*/ 0 w 1"/>
                    <a:gd name="T1" fmla="*/ 0 h 10"/>
                    <a:gd name="T2" fmla="*/ 0 w 1"/>
                    <a:gd name="T3" fmla="*/ 10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10"/>
                      </a:cubicBezTo>
                      <a:cubicBezTo>
                        <a:pt x="1" y="10"/>
                        <a:pt x="1" y="10"/>
                        <a:pt x="1" y="10"/>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09" name="Freeform 1024"/>
                <p:cNvSpPr>
                  <a:spLocks/>
                </p:cNvSpPr>
                <p:nvPr/>
              </p:nvSpPr>
              <p:spPr bwMode="auto">
                <a:xfrm>
                  <a:off x="14008" y="1017"/>
                  <a:ext cx="7" cy="9"/>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4"/>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0" name="Freeform 1025"/>
                <p:cNvSpPr>
                  <a:spLocks/>
                </p:cNvSpPr>
                <p:nvPr/>
              </p:nvSpPr>
              <p:spPr bwMode="auto">
                <a:xfrm>
                  <a:off x="13975" y="1019"/>
                  <a:ext cx="2" cy="21"/>
                </a:xfrm>
                <a:custGeom>
                  <a:avLst/>
                  <a:gdLst>
                    <a:gd name="T0" fmla="*/ 0 w 1"/>
                    <a:gd name="T1" fmla="*/ 0 h 9"/>
                    <a:gd name="T2" fmla="*/ 0 w 1"/>
                    <a:gd name="T3" fmla="*/ 9 h 9"/>
                    <a:gd name="T4" fmla="*/ 1 w 1"/>
                    <a:gd name="T5" fmla="*/ 8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3"/>
                        <a:pt x="0" y="9"/>
                      </a:cubicBezTo>
                      <a:cubicBezTo>
                        <a:pt x="0" y="9"/>
                        <a:pt x="0" y="9"/>
                        <a:pt x="1" y="8"/>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1" name="Freeform 1026"/>
                <p:cNvSpPr>
                  <a:spLocks/>
                </p:cNvSpPr>
                <p:nvPr/>
              </p:nvSpPr>
              <p:spPr bwMode="auto">
                <a:xfrm>
                  <a:off x="13828" y="1055"/>
                  <a:ext cx="2" cy="16"/>
                </a:xfrm>
                <a:custGeom>
                  <a:avLst/>
                  <a:gdLst>
                    <a:gd name="T0" fmla="*/ 0 w 1"/>
                    <a:gd name="T1" fmla="*/ 0 h 7"/>
                    <a:gd name="T2" fmla="*/ 0 w 1"/>
                    <a:gd name="T3" fmla="*/ 7 h 7"/>
                    <a:gd name="T4" fmla="*/ 1 w 1"/>
                    <a:gd name="T5" fmla="*/ 7 h 7"/>
                    <a:gd name="T6" fmla="*/ 1 w 1"/>
                    <a:gd name="T7" fmla="*/ 0 h 7"/>
                    <a:gd name="T8" fmla="*/ 0 w 1"/>
                    <a:gd name="T9" fmla="*/ 0 h 7"/>
                  </a:gdLst>
                  <a:ahLst/>
                  <a:cxnLst>
                    <a:cxn ang="0">
                      <a:pos x="T0" y="T1"/>
                    </a:cxn>
                    <a:cxn ang="0">
                      <a:pos x="T2" y="T3"/>
                    </a:cxn>
                    <a:cxn ang="0">
                      <a:pos x="T4" y="T5"/>
                    </a:cxn>
                    <a:cxn ang="0">
                      <a:pos x="T6" y="T7"/>
                    </a:cxn>
                    <a:cxn ang="0">
                      <a:pos x="T8" y="T9"/>
                    </a:cxn>
                  </a:cxnLst>
                  <a:rect l="0" t="0" r="r" b="b"/>
                  <a:pathLst>
                    <a:path w="1" h="7">
                      <a:moveTo>
                        <a:pt x="0" y="0"/>
                      </a:moveTo>
                      <a:cubicBezTo>
                        <a:pt x="0" y="0"/>
                        <a:pt x="0" y="3"/>
                        <a:pt x="0" y="7"/>
                      </a:cubicBezTo>
                      <a:cubicBezTo>
                        <a:pt x="0" y="7"/>
                        <a:pt x="0" y="7"/>
                        <a:pt x="1" y="7"/>
                      </a:cubicBezTo>
                      <a:cubicBezTo>
                        <a:pt x="1" y="3"/>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2" name="Freeform 1027"/>
                <p:cNvSpPr>
                  <a:spLocks/>
                </p:cNvSpPr>
                <p:nvPr/>
              </p:nvSpPr>
              <p:spPr bwMode="auto">
                <a:xfrm>
                  <a:off x="13762" y="1066"/>
                  <a:ext cx="2" cy="15"/>
                </a:xfrm>
                <a:custGeom>
                  <a:avLst/>
                  <a:gdLst>
                    <a:gd name="T0" fmla="*/ 0 w 1"/>
                    <a:gd name="T1" fmla="*/ 0 h 6"/>
                    <a:gd name="T2" fmla="*/ 0 w 1"/>
                    <a:gd name="T3" fmla="*/ 6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3"/>
                        <a:pt x="0" y="6"/>
                      </a:cubicBezTo>
                      <a:cubicBezTo>
                        <a:pt x="0" y="6"/>
                        <a:pt x="1" y="6"/>
                        <a:pt x="1" y="6"/>
                      </a:cubicBezTo>
                      <a:cubicBezTo>
                        <a:pt x="1"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3" name="Freeform 1028"/>
                <p:cNvSpPr>
                  <a:spLocks/>
                </p:cNvSpPr>
                <p:nvPr/>
              </p:nvSpPr>
              <p:spPr bwMode="auto">
                <a:xfrm>
                  <a:off x="12313" y="1163"/>
                  <a:ext cx="8" cy="10"/>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2"/>
                        <a:pt x="0" y="4"/>
                      </a:cubicBezTo>
                      <a:cubicBezTo>
                        <a:pt x="1" y="4"/>
                        <a:pt x="1" y="4"/>
                        <a:pt x="1" y="4"/>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4" name="Freeform 1029"/>
                <p:cNvSpPr>
                  <a:spLocks/>
                </p:cNvSpPr>
                <p:nvPr/>
              </p:nvSpPr>
              <p:spPr bwMode="auto">
                <a:xfrm>
                  <a:off x="12280" y="1166"/>
                  <a:ext cx="3" cy="31"/>
                </a:xfrm>
                <a:custGeom>
                  <a:avLst/>
                  <a:gdLst>
                    <a:gd name="T0" fmla="*/ 0 w 1"/>
                    <a:gd name="T1" fmla="*/ 0 h 13"/>
                    <a:gd name="T2" fmla="*/ 0 w 1"/>
                    <a:gd name="T3" fmla="*/ 13 h 13"/>
                    <a:gd name="T4" fmla="*/ 1 w 1"/>
                    <a:gd name="T5" fmla="*/ 12 h 13"/>
                    <a:gd name="T6" fmla="*/ 1 w 1"/>
                    <a:gd name="T7" fmla="*/ 0 h 13"/>
                    <a:gd name="T8" fmla="*/ 0 w 1"/>
                    <a:gd name="T9" fmla="*/ 0 h 13"/>
                  </a:gdLst>
                  <a:ahLst/>
                  <a:cxnLst>
                    <a:cxn ang="0">
                      <a:pos x="T0" y="T1"/>
                    </a:cxn>
                    <a:cxn ang="0">
                      <a:pos x="T2" y="T3"/>
                    </a:cxn>
                    <a:cxn ang="0">
                      <a:pos x="T4" y="T5"/>
                    </a:cxn>
                    <a:cxn ang="0">
                      <a:pos x="T6" y="T7"/>
                    </a:cxn>
                    <a:cxn ang="0">
                      <a:pos x="T8" y="T9"/>
                    </a:cxn>
                  </a:cxnLst>
                  <a:rect l="0" t="0" r="r" b="b"/>
                  <a:pathLst>
                    <a:path w="1" h="13">
                      <a:moveTo>
                        <a:pt x="0" y="0"/>
                      </a:moveTo>
                      <a:cubicBezTo>
                        <a:pt x="0" y="0"/>
                        <a:pt x="0" y="6"/>
                        <a:pt x="0" y="13"/>
                      </a:cubicBezTo>
                      <a:cubicBezTo>
                        <a:pt x="0" y="13"/>
                        <a:pt x="0" y="13"/>
                        <a:pt x="1" y="12"/>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5" name="Freeform 1030"/>
                <p:cNvSpPr>
                  <a:spLocks/>
                </p:cNvSpPr>
                <p:nvPr/>
              </p:nvSpPr>
              <p:spPr bwMode="auto">
                <a:xfrm>
                  <a:off x="12264" y="1201"/>
                  <a:ext cx="2" cy="29"/>
                </a:xfrm>
                <a:custGeom>
                  <a:avLst/>
                  <a:gdLst>
                    <a:gd name="T0" fmla="*/ 0 w 1"/>
                    <a:gd name="T1" fmla="*/ 0 h 12"/>
                    <a:gd name="T2" fmla="*/ 0 w 1"/>
                    <a:gd name="T3" fmla="*/ 12 h 12"/>
                    <a:gd name="T4" fmla="*/ 1 w 1"/>
                    <a:gd name="T5" fmla="*/ 8 h 12"/>
                    <a:gd name="T6" fmla="*/ 1 w 1"/>
                    <a:gd name="T7" fmla="*/ 0 h 12"/>
                    <a:gd name="T8" fmla="*/ 0 w 1"/>
                    <a:gd name="T9" fmla="*/ 0 h 12"/>
                  </a:gdLst>
                  <a:ahLst/>
                  <a:cxnLst>
                    <a:cxn ang="0">
                      <a:pos x="T0" y="T1"/>
                    </a:cxn>
                    <a:cxn ang="0">
                      <a:pos x="T2" y="T3"/>
                    </a:cxn>
                    <a:cxn ang="0">
                      <a:pos x="T4" y="T5"/>
                    </a:cxn>
                    <a:cxn ang="0">
                      <a:pos x="T6" y="T7"/>
                    </a:cxn>
                    <a:cxn ang="0">
                      <a:pos x="T8" y="T9"/>
                    </a:cxn>
                  </a:cxnLst>
                  <a:rect l="0" t="0" r="r" b="b"/>
                  <a:pathLst>
                    <a:path w="1" h="12">
                      <a:moveTo>
                        <a:pt x="0" y="0"/>
                      </a:moveTo>
                      <a:cubicBezTo>
                        <a:pt x="0" y="0"/>
                        <a:pt x="0" y="6"/>
                        <a:pt x="0" y="12"/>
                      </a:cubicBezTo>
                      <a:cubicBezTo>
                        <a:pt x="0" y="10"/>
                        <a:pt x="1" y="9"/>
                        <a:pt x="1" y="8"/>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6" name="Freeform 1031"/>
                <p:cNvSpPr>
                  <a:spLocks/>
                </p:cNvSpPr>
                <p:nvPr/>
              </p:nvSpPr>
              <p:spPr bwMode="auto">
                <a:xfrm>
                  <a:off x="14465" y="1459"/>
                  <a:ext cx="2"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5"/>
                        <a:pt x="0" y="9"/>
                      </a:cubicBezTo>
                      <a:cubicBezTo>
                        <a:pt x="1" y="9"/>
                        <a:pt x="1" y="9"/>
                        <a:pt x="1" y="9"/>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7" name="Freeform 1032"/>
                <p:cNvSpPr>
                  <a:spLocks/>
                </p:cNvSpPr>
                <p:nvPr/>
              </p:nvSpPr>
              <p:spPr bwMode="auto">
                <a:xfrm>
                  <a:off x="14495" y="1899"/>
                  <a:ext cx="5" cy="50"/>
                </a:xfrm>
                <a:custGeom>
                  <a:avLst/>
                  <a:gdLst>
                    <a:gd name="T0" fmla="*/ 1 w 2"/>
                    <a:gd name="T1" fmla="*/ 13 h 21"/>
                    <a:gd name="T2" fmla="*/ 1 w 2"/>
                    <a:gd name="T3" fmla="*/ 0 h 21"/>
                    <a:gd name="T4" fmla="*/ 0 w 2"/>
                    <a:gd name="T5" fmla="*/ 0 h 21"/>
                    <a:gd name="T6" fmla="*/ 0 w 2"/>
                    <a:gd name="T7" fmla="*/ 21 h 21"/>
                    <a:gd name="T8" fmla="*/ 2 w 2"/>
                    <a:gd name="T9" fmla="*/ 15 h 21"/>
                    <a:gd name="T10" fmla="*/ 1 w 2"/>
                    <a:gd name="T11" fmla="*/ 13 h 21"/>
                  </a:gdLst>
                  <a:ahLst/>
                  <a:cxnLst>
                    <a:cxn ang="0">
                      <a:pos x="T0" y="T1"/>
                    </a:cxn>
                    <a:cxn ang="0">
                      <a:pos x="T2" y="T3"/>
                    </a:cxn>
                    <a:cxn ang="0">
                      <a:pos x="T4" y="T5"/>
                    </a:cxn>
                    <a:cxn ang="0">
                      <a:pos x="T6" y="T7"/>
                    </a:cxn>
                    <a:cxn ang="0">
                      <a:pos x="T8" y="T9"/>
                    </a:cxn>
                    <a:cxn ang="0">
                      <a:pos x="T10" y="T11"/>
                    </a:cxn>
                  </a:cxnLst>
                  <a:rect l="0" t="0" r="r" b="b"/>
                  <a:pathLst>
                    <a:path w="2" h="21">
                      <a:moveTo>
                        <a:pt x="1" y="13"/>
                      </a:moveTo>
                      <a:cubicBezTo>
                        <a:pt x="1" y="12"/>
                        <a:pt x="1" y="0"/>
                        <a:pt x="1" y="0"/>
                      </a:cubicBezTo>
                      <a:cubicBezTo>
                        <a:pt x="0" y="0"/>
                        <a:pt x="0" y="0"/>
                        <a:pt x="0" y="0"/>
                      </a:cubicBezTo>
                      <a:cubicBezTo>
                        <a:pt x="0" y="0"/>
                        <a:pt x="0" y="11"/>
                        <a:pt x="0" y="21"/>
                      </a:cubicBezTo>
                      <a:cubicBezTo>
                        <a:pt x="0" y="19"/>
                        <a:pt x="1" y="17"/>
                        <a:pt x="2" y="15"/>
                      </a:cubicBezTo>
                      <a:cubicBezTo>
                        <a:pt x="1" y="15"/>
                        <a:pt x="1" y="14"/>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8" name="Freeform 1033"/>
                <p:cNvSpPr>
                  <a:spLocks/>
                </p:cNvSpPr>
                <p:nvPr/>
              </p:nvSpPr>
              <p:spPr bwMode="auto">
                <a:xfrm>
                  <a:off x="14479" y="1935"/>
                  <a:ext cx="2" cy="50"/>
                </a:xfrm>
                <a:custGeom>
                  <a:avLst/>
                  <a:gdLst>
                    <a:gd name="T0" fmla="*/ 0 w 1"/>
                    <a:gd name="T1" fmla="*/ 0 h 21"/>
                    <a:gd name="T2" fmla="*/ 0 w 1"/>
                    <a:gd name="T3" fmla="*/ 21 h 21"/>
                    <a:gd name="T4" fmla="*/ 1 w 1"/>
                    <a:gd name="T5" fmla="*/ 18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6"/>
                        <a:pt x="0" y="21"/>
                      </a:cubicBezTo>
                      <a:cubicBezTo>
                        <a:pt x="0" y="20"/>
                        <a:pt x="1" y="19"/>
                        <a:pt x="1" y="18"/>
                      </a:cubicBezTo>
                      <a:cubicBezTo>
                        <a:pt x="1" y="1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19" name="Freeform 1034"/>
                <p:cNvSpPr>
                  <a:spLocks/>
                </p:cNvSpPr>
                <p:nvPr/>
              </p:nvSpPr>
              <p:spPr bwMode="auto">
                <a:xfrm>
                  <a:off x="12574" y="877"/>
                  <a:ext cx="2" cy="69"/>
                </a:xfrm>
                <a:custGeom>
                  <a:avLst/>
                  <a:gdLst>
                    <a:gd name="T0" fmla="*/ 1 w 1"/>
                    <a:gd name="T1" fmla="*/ 0 h 29"/>
                    <a:gd name="T2" fmla="*/ 1 w 1"/>
                    <a:gd name="T3" fmla="*/ 29 h 29"/>
                    <a:gd name="T4" fmla="*/ 1 w 1"/>
                    <a:gd name="T5" fmla="*/ 0 h 29"/>
                    <a:gd name="T6" fmla="*/ 1 w 1"/>
                    <a:gd name="T7" fmla="*/ 0 h 29"/>
                  </a:gdLst>
                  <a:ahLst/>
                  <a:cxnLst>
                    <a:cxn ang="0">
                      <a:pos x="T0" y="T1"/>
                    </a:cxn>
                    <a:cxn ang="0">
                      <a:pos x="T2" y="T3"/>
                    </a:cxn>
                    <a:cxn ang="0">
                      <a:pos x="T4" y="T5"/>
                    </a:cxn>
                    <a:cxn ang="0">
                      <a:pos x="T6" y="T7"/>
                    </a:cxn>
                  </a:cxnLst>
                  <a:rect l="0" t="0" r="r" b="b"/>
                  <a:pathLst>
                    <a:path w="1" h="29">
                      <a:moveTo>
                        <a:pt x="1" y="0"/>
                      </a:moveTo>
                      <a:cubicBezTo>
                        <a:pt x="0" y="9"/>
                        <a:pt x="1" y="19"/>
                        <a:pt x="1" y="29"/>
                      </a:cubicBezTo>
                      <a:cubicBezTo>
                        <a:pt x="1" y="20"/>
                        <a:pt x="1" y="5"/>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0" name="Freeform 1035"/>
                <p:cNvSpPr>
                  <a:spLocks/>
                </p:cNvSpPr>
                <p:nvPr/>
              </p:nvSpPr>
              <p:spPr bwMode="auto">
                <a:xfrm>
                  <a:off x="14493" y="1802"/>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1" name="Freeform 1036"/>
                <p:cNvSpPr>
                  <a:spLocks/>
                </p:cNvSpPr>
                <p:nvPr/>
              </p:nvSpPr>
              <p:spPr bwMode="auto">
                <a:xfrm>
                  <a:off x="14498" y="1459"/>
                  <a:ext cx="2" cy="5"/>
                </a:xfrm>
                <a:custGeom>
                  <a:avLst/>
                  <a:gdLst>
                    <a:gd name="T0" fmla="*/ 0 w 1"/>
                    <a:gd name="T1" fmla="*/ 0 h 2"/>
                    <a:gd name="T2" fmla="*/ 0 w 1"/>
                    <a:gd name="T3" fmla="*/ 2 h 2"/>
                    <a:gd name="T4" fmla="*/ 1 w 1"/>
                    <a:gd name="T5" fmla="*/ 1 h 2"/>
                    <a:gd name="T6" fmla="*/ 1 w 1"/>
                    <a:gd name="T7" fmla="*/ 1 h 2"/>
                    <a:gd name="T8" fmla="*/ 1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0"/>
                        <a:pt x="0" y="1"/>
                        <a:pt x="0" y="2"/>
                      </a:cubicBezTo>
                      <a:cubicBezTo>
                        <a:pt x="0" y="1"/>
                        <a:pt x="0" y="1"/>
                        <a:pt x="1" y="1"/>
                      </a:cubicBezTo>
                      <a:cubicBezTo>
                        <a:pt x="1"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2" name="Freeform 1037"/>
                <p:cNvSpPr>
                  <a:spLocks/>
                </p:cNvSpPr>
                <p:nvPr/>
              </p:nvSpPr>
              <p:spPr bwMode="auto">
                <a:xfrm>
                  <a:off x="13490" y="2191"/>
                  <a:ext cx="2" cy="23"/>
                </a:xfrm>
                <a:custGeom>
                  <a:avLst/>
                  <a:gdLst>
                    <a:gd name="T0" fmla="*/ 0 w 1"/>
                    <a:gd name="T1" fmla="*/ 0 h 10"/>
                    <a:gd name="T2" fmla="*/ 0 w 1"/>
                    <a:gd name="T3" fmla="*/ 9 h 10"/>
                    <a:gd name="T4" fmla="*/ 1 w 1"/>
                    <a:gd name="T5" fmla="*/ 10 h 10"/>
                    <a:gd name="T6" fmla="*/ 1 w 1"/>
                    <a:gd name="T7" fmla="*/ 0 h 10"/>
                    <a:gd name="T8" fmla="*/ 0 w 1"/>
                    <a:gd name="T9" fmla="*/ 0 h 10"/>
                  </a:gdLst>
                  <a:ahLst/>
                  <a:cxnLst>
                    <a:cxn ang="0">
                      <a:pos x="T0" y="T1"/>
                    </a:cxn>
                    <a:cxn ang="0">
                      <a:pos x="T2" y="T3"/>
                    </a:cxn>
                    <a:cxn ang="0">
                      <a:pos x="T4" y="T5"/>
                    </a:cxn>
                    <a:cxn ang="0">
                      <a:pos x="T6" y="T7"/>
                    </a:cxn>
                    <a:cxn ang="0">
                      <a:pos x="T8" y="T9"/>
                    </a:cxn>
                  </a:cxnLst>
                  <a:rect l="0" t="0" r="r" b="b"/>
                  <a:pathLst>
                    <a:path w="1" h="10">
                      <a:moveTo>
                        <a:pt x="0" y="0"/>
                      </a:moveTo>
                      <a:cubicBezTo>
                        <a:pt x="0" y="0"/>
                        <a:pt x="0" y="5"/>
                        <a:pt x="0" y="9"/>
                      </a:cubicBezTo>
                      <a:cubicBezTo>
                        <a:pt x="0" y="9"/>
                        <a:pt x="0" y="9"/>
                        <a:pt x="1" y="10"/>
                      </a:cubicBezTo>
                      <a:cubicBezTo>
                        <a:pt x="1" y="4"/>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3" name="Freeform 1038"/>
                <p:cNvSpPr>
                  <a:spLocks/>
                </p:cNvSpPr>
                <p:nvPr/>
              </p:nvSpPr>
              <p:spPr bwMode="auto">
                <a:xfrm>
                  <a:off x="13620" y="2191"/>
                  <a:ext cx="2" cy="9"/>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4" name="Freeform 1039"/>
                <p:cNvSpPr>
                  <a:spLocks/>
                </p:cNvSpPr>
                <p:nvPr/>
              </p:nvSpPr>
              <p:spPr bwMode="auto">
                <a:xfrm>
                  <a:off x="12276" y="1310"/>
                  <a:ext cx="9" cy="17"/>
                </a:xfrm>
                <a:custGeom>
                  <a:avLst/>
                  <a:gdLst>
                    <a:gd name="T0" fmla="*/ 0 w 4"/>
                    <a:gd name="T1" fmla="*/ 0 h 7"/>
                    <a:gd name="T2" fmla="*/ 1 w 4"/>
                    <a:gd name="T3" fmla="*/ 1 h 7"/>
                    <a:gd name="T4" fmla="*/ 4 w 4"/>
                    <a:gd name="T5" fmla="*/ 7 h 7"/>
                    <a:gd name="T6" fmla="*/ 1 w 4"/>
                    <a:gd name="T7" fmla="*/ 0 h 7"/>
                    <a:gd name="T8" fmla="*/ 0 w 4"/>
                    <a:gd name="T9" fmla="*/ 0 h 7"/>
                  </a:gdLst>
                  <a:ahLst/>
                  <a:cxnLst>
                    <a:cxn ang="0">
                      <a:pos x="T0" y="T1"/>
                    </a:cxn>
                    <a:cxn ang="0">
                      <a:pos x="T2" y="T3"/>
                    </a:cxn>
                    <a:cxn ang="0">
                      <a:pos x="T4" y="T5"/>
                    </a:cxn>
                    <a:cxn ang="0">
                      <a:pos x="T6" y="T7"/>
                    </a:cxn>
                    <a:cxn ang="0">
                      <a:pos x="T8" y="T9"/>
                    </a:cxn>
                  </a:cxnLst>
                  <a:rect l="0" t="0" r="r" b="b"/>
                  <a:pathLst>
                    <a:path w="4" h="7">
                      <a:moveTo>
                        <a:pt x="0" y="0"/>
                      </a:moveTo>
                      <a:cubicBezTo>
                        <a:pt x="0" y="0"/>
                        <a:pt x="0" y="0"/>
                        <a:pt x="1" y="1"/>
                      </a:cubicBezTo>
                      <a:cubicBezTo>
                        <a:pt x="1" y="3"/>
                        <a:pt x="2" y="5"/>
                        <a:pt x="4" y="7"/>
                      </a:cubicBezTo>
                      <a:cubicBezTo>
                        <a:pt x="3" y="4"/>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5" name="Freeform 1040"/>
                <p:cNvSpPr>
                  <a:spLocks/>
                </p:cNvSpPr>
                <p:nvPr/>
              </p:nvSpPr>
              <p:spPr bwMode="auto">
                <a:xfrm>
                  <a:off x="13651" y="2191"/>
                  <a:ext cx="4" cy="11"/>
                </a:xfrm>
                <a:custGeom>
                  <a:avLst/>
                  <a:gdLst>
                    <a:gd name="T0" fmla="*/ 0 w 2"/>
                    <a:gd name="T1" fmla="*/ 0 h 5"/>
                    <a:gd name="T2" fmla="*/ 0 w 2"/>
                    <a:gd name="T3" fmla="*/ 5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2"/>
                        <a:pt x="0" y="5"/>
                      </a:cubicBezTo>
                      <a:cubicBezTo>
                        <a:pt x="1" y="5"/>
                        <a:pt x="1" y="5"/>
                        <a:pt x="2" y="5"/>
                      </a:cubicBezTo>
                      <a:cubicBezTo>
                        <a:pt x="2" y="2"/>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6" name="Freeform 1041"/>
                <p:cNvSpPr>
                  <a:spLocks/>
                </p:cNvSpPr>
                <p:nvPr/>
              </p:nvSpPr>
              <p:spPr bwMode="auto">
                <a:xfrm>
                  <a:off x="13712" y="2188"/>
                  <a:ext cx="5" cy="10"/>
                </a:xfrm>
                <a:custGeom>
                  <a:avLst/>
                  <a:gdLst>
                    <a:gd name="T0" fmla="*/ 0 w 2"/>
                    <a:gd name="T1" fmla="*/ 0 h 4"/>
                    <a:gd name="T2" fmla="*/ 1 w 2"/>
                    <a:gd name="T3" fmla="*/ 4 h 4"/>
                    <a:gd name="T4" fmla="*/ 2 w 2"/>
                    <a:gd name="T5" fmla="*/ 3 h 4"/>
                    <a:gd name="T6" fmla="*/ 1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1" y="4"/>
                      </a:cubicBezTo>
                      <a:cubicBezTo>
                        <a:pt x="1" y="3"/>
                        <a:pt x="1" y="3"/>
                        <a:pt x="2"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7" name="Freeform 1042"/>
                <p:cNvSpPr>
                  <a:spLocks/>
                </p:cNvSpPr>
                <p:nvPr/>
              </p:nvSpPr>
              <p:spPr bwMode="auto">
                <a:xfrm>
                  <a:off x="13681" y="2188"/>
                  <a:ext cx="7" cy="19"/>
                </a:xfrm>
                <a:custGeom>
                  <a:avLst/>
                  <a:gdLst>
                    <a:gd name="T0" fmla="*/ 2 w 3"/>
                    <a:gd name="T1" fmla="*/ 0 h 8"/>
                    <a:gd name="T2" fmla="*/ 0 w 3"/>
                    <a:gd name="T3" fmla="*/ 8 h 8"/>
                    <a:gd name="T4" fmla="*/ 1 w 3"/>
                    <a:gd name="T5" fmla="*/ 8 h 8"/>
                    <a:gd name="T6" fmla="*/ 3 w 3"/>
                    <a:gd name="T7" fmla="*/ 0 h 8"/>
                    <a:gd name="T8" fmla="*/ 2 w 3"/>
                    <a:gd name="T9" fmla="*/ 0 h 8"/>
                  </a:gdLst>
                  <a:ahLst/>
                  <a:cxnLst>
                    <a:cxn ang="0">
                      <a:pos x="T0" y="T1"/>
                    </a:cxn>
                    <a:cxn ang="0">
                      <a:pos x="T2" y="T3"/>
                    </a:cxn>
                    <a:cxn ang="0">
                      <a:pos x="T4" y="T5"/>
                    </a:cxn>
                    <a:cxn ang="0">
                      <a:pos x="T6" y="T7"/>
                    </a:cxn>
                    <a:cxn ang="0">
                      <a:pos x="T8" y="T9"/>
                    </a:cxn>
                  </a:cxnLst>
                  <a:rect l="0" t="0" r="r" b="b"/>
                  <a:pathLst>
                    <a:path w="3" h="8">
                      <a:moveTo>
                        <a:pt x="2" y="0"/>
                      </a:moveTo>
                      <a:cubicBezTo>
                        <a:pt x="2" y="0"/>
                        <a:pt x="1" y="4"/>
                        <a:pt x="0" y="8"/>
                      </a:cubicBezTo>
                      <a:cubicBezTo>
                        <a:pt x="0" y="8"/>
                        <a:pt x="0" y="8"/>
                        <a:pt x="1" y="8"/>
                      </a:cubicBezTo>
                      <a:cubicBezTo>
                        <a:pt x="2" y="6"/>
                        <a:pt x="2" y="3"/>
                        <a:pt x="3"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8" name="Freeform 1043"/>
                <p:cNvSpPr>
                  <a:spLocks/>
                </p:cNvSpPr>
                <p:nvPr/>
              </p:nvSpPr>
              <p:spPr bwMode="auto">
                <a:xfrm>
                  <a:off x="13584" y="2188"/>
                  <a:ext cx="26" cy="66"/>
                </a:xfrm>
                <a:custGeom>
                  <a:avLst/>
                  <a:gdLst>
                    <a:gd name="T0" fmla="*/ 4 w 11"/>
                    <a:gd name="T1" fmla="*/ 13 h 28"/>
                    <a:gd name="T2" fmla="*/ 1 w 11"/>
                    <a:gd name="T3" fmla="*/ 0 h 28"/>
                    <a:gd name="T4" fmla="*/ 0 w 11"/>
                    <a:gd name="T5" fmla="*/ 0 h 28"/>
                    <a:gd name="T6" fmla="*/ 6 w 11"/>
                    <a:gd name="T7" fmla="*/ 22 h 28"/>
                    <a:gd name="T8" fmla="*/ 0 w 11"/>
                    <a:gd name="T9" fmla="*/ 22 h 28"/>
                    <a:gd name="T10" fmla="*/ 0 w 11"/>
                    <a:gd name="T11" fmla="*/ 28 h 28"/>
                    <a:gd name="T12" fmla="*/ 11 w 11"/>
                    <a:gd name="T13" fmla="*/ 24 h 28"/>
                    <a:gd name="T14" fmla="*/ 5 w 11"/>
                    <a:gd name="T15" fmla="*/ 14 h 28"/>
                    <a:gd name="T16" fmla="*/ 5 w 11"/>
                    <a:gd name="T17" fmla="*/ 14 h 28"/>
                    <a:gd name="T18" fmla="*/ 4 w 11"/>
                    <a:gd name="T1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4" y="13"/>
                      </a:moveTo>
                      <a:cubicBezTo>
                        <a:pt x="4" y="12"/>
                        <a:pt x="1" y="0"/>
                        <a:pt x="1" y="0"/>
                      </a:cubicBezTo>
                      <a:cubicBezTo>
                        <a:pt x="1" y="0"/>
                        <a:pt x="1" y="0"/>
                        <a:pt x="0" y="0"/>
                      </a:cubicBezTo>
                      <a:cubicBezTo>
                        <a:pt x="0" y="0"/>
                        <a:pt x="0" y="0"/>
                        <a:pt x="6" y="22"/>
                      </a:cubicBezTo>
                      <a:cubicBezTo>
                        <a:pt x="6" y="22"/>
                        <a:pt x="6" y="22"/>
                        <a:pt x="0" y="22"/>
                      </a:cubicBezTo>
                      <a:cubicBezTo>
                        <a:pt x="0" y="24"/>
                        <a:pt x="0" y="26"/>
                        <a:pt x="0" y="28"/>
                      </a:cubicBezTo>
                      <a:cubicBezTo>
                        <a:pt x="4" y="28"/>
                        <a:pt x="7" y="27"/>
                        <a:pt x="11" y="24"/>
                      </a:cubicBezTo>
                      <a:cubicBezTo>
                        <a:pt x="9" y="22"/>
                        <a:pt x="7" y="17"/>
                        <a:pt x="5" y="14"/>
                      </a:cubicBezTo>
                      <a:cubicBezTo>
                        <a:pt x="5" y="14"/>
                        <a:pt x="5" y="14"/>
                        <a:pt x="5" y="14"/>
                      </a:cubicBezTo>
                      <a:cubicBezTo>
                        <a:pt x="5" y="14"/>
                        <a:pt x="5"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29" name="Freeform 1044"/>
                <p:cNvSpPr>
                  <a:spLocks/>
                </p:cNvSpPr>
                <p:nvPr/>
              </p:nvSpPr>
              <p:spPr bwMode="auto">
                <a:xfrm>
                  <a:off x="13570" y="2240"/>
                  <a:ext cx="2" cy="14"/>
                </a:xfrm>
                <a:custGeom>
                  <a:avLst/>
                  <a:gdLst>
                    <a:gd name="T0" fmla="*/ 0 w 1"/>
                    <a:gd name="T1" fmla="*/ 0 h 6"/>
                    <a:gd name="T2" fmla="*/ 0 w 1"/>
                    <a:gd name="T3" fmla="*/ 5 h 6"/>
                    <a:gd name="T4" fmla="*/ 1 w 1"/>
                    <a:gd name="T5" fmla="*/ 6 h 6"/>
                    <a:gd name="T6" fmla="*/ 1 w 1"/>
                    <a:gd name="T7" fmla="*/ 0 h 6"/>
                    <a:gd name="T8" fmla="*/ 0 w 1"/>
                    <a:gd name="T9" fmla="*/ 0 h 6"/>
                  </a:gdLst>
                  <a:ahLst/>
                  <a:cxnLst>
                    <a:cxn ang="0">
                      <a:pos x="T0" y="T1"/>
                    </a:cxn>
                    <a:cxn ang="0">
                      <a:pos x="T2" y="T3"/>
                    </a:cxn>
                    <a:cxn ang="0">
                      <a:pos x="T4" y="T5"/>
                    </a:cxn>
                    <a:cxn ang="0">
                      <a:pos x="T6" y="T7"/>
                    </a:cxn>
                    <a:cxn ang="0">
                      <a:pos x="T8" y="T9"/>
                    </a:cxn>
                  </a:cxnLst>
                  <a:rect l="0" t="0" r="r" b="b"/>
                  <a:pathLst>
                    <a:path w="1" h="6">
                      <a:moveTo>
                        <a:pt x="0" y="0"/>
                      </a:moveTo>
                      <a:cubicBezTo>
                        <a:pt x="0" y="0"/>
                        <a:pt x="0" y="2"/>
                        <a:pt x="0" y="5"/>
                      </a:cubicBezTo>
                      <a:cubicBezTo>
                        <a:pt x="1" y="5"/>
                        <a:pt x="1" y="5"/>
                        <a:pt x="1" y="6"/>
                      </a:cubicBezTo>
                      <a:cubicBezTo>
                        <a:pt x="1" y="2"/>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0" name="Freeform 1045"/>
                <p:cNvSpPr>
                  <a:spLocks/>
                </p:cNvSpPr>
                <p:nvPr/>
              </p:nvSpPr>
              <p:spPr bwMode="auto">
                <a:xfrm>
                  <a:off x="12330" y="1350"/>
                  <a:ext cx="2" cy="48"/>
                </a:xfrm>
                <a:custGeom>
                  <a:avLst/>
                  <a:gdLst>
                    <a:gd name="T0" fmla="*/ 0 w 1"/>
                    <a:gd name="T1" fmla="*/ 0 h 20"/>
                    <a:gd name="T2" fmla="*/ 0 w 1"/>
                    <a:gd name="T3" fmla="*/ 19 h 20"/>
                    <a:gd name="T4" fmla="*/ 1 w 1"/>
                    <a:gd name="T5" fmla="*/ 20 h 20"/>
                    <a:gd name="T6" fmla="*/ 1 w 1"/>
                    <a:gd name="T7" fmla="*/ 0 h 20"/>
                    <a:gd name="T8" fmla="*/ 0 w 1"/>
                    <a:gd name="T9" fmla="*/ 0 h 20"/>
                  </a:gdLst>
                  <a:ahLst/>
                  <a:cxnLst>
                    <a:cxn ang="0">
                      <a:pos x="T0" y="T1"/>
                    </a:cxn>
                    <a:cxn ang="0">
                      <a:pos x="T2" y="T3"/>
                    </a:cxn>
                    <a:cxn ang="0">
                      <a:pos x="T4" y="T5"/>
                    </a:cxn>
                    <a:cxn ang="0">
                      <a:pos x="T6" y="T7"/>
                    </a:cxn>
                    <a:cxn ang="0">
                      <a:pos x="T8" y="T9"/>
                    </a:cxn>
                  </a:cxnLst>
                  <a:rect l="0" t="0" r="r" b="b"/>
                  <a:pathLst>
                    <a:path w="1" h="20">
                      <a:moveTo>
                        <a:pt x="0" y="0"/>
                      </a:moveTo>
                      <a:cubicBezTo>
                        <a:pt x="0" y="0"/>
                        <a:pt x="0" y="13"/>
                        <a:pt x="0" y="19"/>
                      </a:cubicBezTo>
                      <a:cubicBezTo>
                        <a:pt x="0" y="19"/>
                        <a:pt x="0" y="19"/>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1" name="Freeform 1046"/>
                <p:cNvSpPr>
                  <a:spLocks/>
                </p:cNvSpPr>
                <p:nvPr/>
              </p:nvSpPr>
              <p:spPr bwMode="auto">
                <a:xfrm>
                  <a:off x="13830" y="2240"/>
                  <a:ext cx="3" cy="3"/>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2" name="Freeform 1047"/>
                <p:cNvSpPr>
                  <a:spLocks/>
                </p:cNvSpPr>
                <p:nvPr/>
              </p:nvSpPr>
              <p:spPr bwMode="auto">
                <a:xfrm>
                  <a:off x="14093" y="2240"/>
                  <a:ext cx="2" cy="10"/>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1"/>
                        <a:pt x="0" y="4"/>
                      </a:cubicBezTo>
                      <a:cubicBezTo>
                        <a:pt x="0" y="3"/>
                        <a:pt x="0" y="3"/>
                        <a:pt x="1" y="3"/>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3" name="Freeform 1048"/>
                <p:cNvSpPr>
                  <a:spLocks/>
                </p:cNvSpPr>
                <p:nvPr/>
              </p:nvSpPr>
              <p:spPr bwMode="auto">
                <a:xfrm>
                  <a:off x="14233" y="2188"/>
                  <a:ext cx="9" cy="26"/>
                </a:xfrm>
                <a:custGeom>
                  <a:avLst/>
                  <a:gdLst>
                    <a:gd name="T0" fmla="*/ 0 w 4"/>
                    <a:gd name="T1" fmla="*/ 0 h 11"/>
                    <a:gd name="T2" fmla="*/ 3 w 4"/>
                    <a:gd name="T3" fmla="*/ 11 h 11"/>
                    <a:gd name="T4" fmla="*/ 4 w 4"/>
                    <a:gd name="T5" fmla="*/ 10 h 11"/>
                    <a:gd name="T6" fmla="*/ 1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cubicBezTo>
                        <a:pt x="0" y="0"/>
                        <a:pt x="0" y="0"/>
                        <a:pt x="3" y="11"/>
                      </a:cubicBezTo>
                      <a:cubicBezTo>
                        <a:pt x="4"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4" name="Freeform 1049"/>
                <p:cNvSpPr>
                  <a:spLocks/>
                </p:cNvSpPr>
                <p:nvPr/>
              </p:nvSpPr>
              <p:spPr bwMode="auto">
                <a:xfrm>
                  <a:off x="14157" y="2226"/>
                  <a:ext cx="2" cy="9"/>
                </a:xfrm>
                <a:custGeom>
                  <a:avLst/>
                  <a:gdLst>
                    <a:gd name="T0" fmla="*/ 0 w 1"/>
                    <a:gd name="T1" fmla="*/ 0 h 4"/>
                    <a:gd name="T2" fmla="*/ 0 w 1"/>
                    <a:gd name="T3" fmla="*/ 4 h 4"/>
                    <a:gd name="T4" fmla="*/ 1 w 1"/>
                    <a:gd name="T5" fmla="*/ 3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3"/>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5" name="Freeform 1050"/>
                <p:cNvSpPr>
                  <a:spLocks/>
                </p:cNvSpPr>
                <p:nvPr/>
              </p:nvSpPr>
              <p:spPr bwMode="auto">
                <a:xfrm>
                  <a:off x="14271" y="2191"/>
                  <a:ext cx="2" cy="11"/>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3"/>
                        <a:pt x="0" y="5"/>
                      </a:cubicBezTo>
                      <a:cubicBezTo>
                        <a:pt x="0" y="5"/>
                        <a:pt x="1"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6" name="Freeform 1051"/>
                <p:cNvSpPr>
                  <a:spLocks/>
                </p:cNvSpPr>
                <p:nvPr/>
              </p:nvSpPr>
              <p:spPr bwMode="auto">
                <a:xfrm>
                  <a:off x="12411" y="1459"/>
                  <a:ext cx="2"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7" name="Freeform 1052"/>
                <p:cNvSpPr>
                  <a:spLocks/>
                </p:cNvSpPr>
                <p:nvPr/>
              </p:nvSpPr>
              <p:spPr bwMode="auto">
                <a:xfrm>
                  <a:off x="14027" y="2226"/>
                  <a:ext cx="2" cy="35"/>
                </a:xfrm>
                <a:custGeom>
                  <a:avLst/>
                  <a:gdLst>
                    <a:gd name="T0" fmla="*/ 0 w 1"/>
                    <a:gd name="T1" fmla="*/ 0 h 15"/>
                    <a:gd name="T2" fmla="*/ 0 w 1"/>
                    <a:gd name="T3" fmla="*/ 15 h 15"/>
                    <a:gd name="T4" fmla="*/ 1 w 1"/>
                    <a:gd name="T5" fmla="*/ 15 h 15"/>
                    <a:gd name="T6" fmla="*/ 1 w 1"/>
                    <a:gd name="T7" fmla="*/ 0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9"/>
                        <a:pt x="0" y="15"/>
                      </a:cubicBezTo>
                      <a:cubicBezTo>
                        <a:pt x="0" y="15"/>
                        <a:pt x="1" y="15"/>
                        <a:pt x="1" y="15"/>
                      </a:cubicBezTo>
                      <a:cubicBezTo>
                        <a:pt x="1" y="9"/>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8" name="Freeform 1053"/>
                <p:cNvSpPr>
                  <a:spLocks/>
                </p:cNvSpPr>
                <p:nvPr/>
              </p:nvSpPr>
              <p:spPr bwMode="auto">
                <a:xfrm>
                  <a:off x="13804" y="2188"/>
                  <a:ext cx="17" cy="38"/>
                </a:xfrm>
                <a:custGeom>
                  <a:avLst/>
                  <a:gdLst>
                    <a:gd name="T0" fmla="*/ 5 w 7"/>
                    <a:gd name="T1" fmla="*/ 0 h 16"/>
                    <a:gd name="T2" fmla="*/ 2 w 7"/>
                    <a:gd name="T3" fmla="*/ 13 h 16"/>
                    <a:gd name="T4" fmla="*/ 0 w 7"/>
                    <a:gd name="T5" fmla="*/ 14 h 16"/>
                    <a:gd name="T6" fmla="*/ 2 w 7"/>
                    <a:gd name="T7" fmla="*/ 16 h 16"/>
                    <a:gd name="T8" fmla="*/ 7 w 7"/>
                    <a:gd name="T9" fmla="*/ 0 h 16"/>
                    <a:gd name="T10" fmla="*/ 5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5" y="0"/>
                      </a:moveTo>
                      <a:cubicBezTo>
                        <a:pt x="5" y="0"/>
                        <a:pt x="2" y="12"/>
                        <a:pt x="2" y="13"/>
                      </a:cubicBezTo>
                      <a:cubicBezTo>
                        <a:pt x="1" y="14"/>
                        <a:pt x="1" y="14"/>
                        <a:pt x="0" y="14"/>
                      </a:cubicBezTo>
                      <a:cubicBezTo>
                        <a:pt x="1" y="15"/>
                        <a:pt x="1" y="16"/>
                        <a:pt x="2" y="16"/>
                      </a:cubicBezTo>
                      <a:cubicBezTo>
                        <a:pt x="3" y="13"/>
                        <a:pt x="4" y="8"/>
                        <a:pt x="7" y="0"/>
                      </a:cubicBezTo>
                      <a:cubicBezTo>
                        <a:pt x="7" y="0"/>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39" name="Freeform 1054"/>
                <p:cNvSpPr>
                  <a:spLocks/>
                </p:cNvSpPr>
                <p:nvPr/>
              </p:nvSpPr>
              <p:spPr bwMode="auto">
                <a:xfrm>
                  <a:off x="13894" y="2226"/>
                  <a:ext cx="5" cy="40"/>
                </a:xfrm>
                <a:custGeom>
                  <a:avLst/>
                  <a:gdLst>
                    <a:gd name="T0" fmla="*/ 0 w 2"/>
                    <a:gd name="T1" fmla="*/ 0 h 17"/>
                    <a:gd name="T2" fmla="*/ 0 w 2"/>
                    <a:gd name="T3" fmla="*/ 17 h 17"/>
                    <a:gd name="T4" fmla="*/ 2 w 2"/>
                    <a:gd name="T5" fmla="*/ 17 h 17"/>
                    <a:gd name="T6" fmla="*/ 2 w 2"/>
                    <a:gd name="T7" fmla="*/ 0 h 17"/>
                    <a:gd name="T8" fmla="*/ 0 w 2"/>
                    <a:gd name="T9" fmla="*/ 0 h 17"/>
                  </a:gdLst>
                  <a:ahLst/>
                  <a:cxnLst>
                    <a:cxn ang="0">
                      <a:pos x="T0" y="T1"/>
                    </a:cxn>
                    <a:cxn ang="0">
                      <a:pos x="T2" y="T3"/>
                    </a:cxn>
                    <a:cxn ang="0">
                      <a:pos x="T4" y="T5"/>
                    </a:cxn>
                    <a:cxn ang="0">
                      <a:pos x="T6" y="T7"/>
                    </a:cxn>
                    <a:cxn ang="0">
                      <a:pos x="T8" y="T9"/>
                    </a:cxn>
                  </a:cxnLst>
                  <a:rect l="0" t="0" r="r" b="b"/>
                  <a:pathLst>
                    <a:path w="2" h="17">
                      <a:moveTo>
                        <a:pt x="0" y="0"/>
                      </a:moveTo>
                      <a:cubicBezTo>
                        <a:pt x="0" y="0"/>
                        <a:pt x="0" y="10"/>
                        <a:pt x="0" y="17"/>
                      </a:cubicBezTo>
                      <a:cubicBezTo>
                        <a:pt x="1" y="17"/>
                        <a:pt x="1" y="17"/>
                        <a:pt x="2" y="17"/>
                      </a:cubicBezTo>
                      <a:cubicBezTo>
                        <a:pt x="2" y="11"/>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0" name="Freeform 1055"/>
                <p:cNvSpPr>
                  <a:spLocks/>
                </p:cNvSpPr>
                <p:nvPr/>
              </p:nvSpPr>
              <p:spPr bwMode="auto">
                <a:xfrm>
                  <a:off x="14415" y="1350"/>
                  <a:ext cx="2" cy="34"/>
                </a:xfrm>
                <a:custGeom>
                  <a:avLst/>
                  <a:gdLst>
                    <a:gd name="T0" fmla="*/ 1 w 1"/>
                    <a:gd name="T1" fmla="*/ 0 h 14"/>
                    <a:gd name="T2" fmla="*/ 0 w 1"/>
                    <a:gd name="T3" fmla="*/ 0 h 14"/>
                    <a:gd name="T4" fmla="*/ 0 w 1"/>
                    <a:gd name="T5" fmla="*/ 14 h 14"/>
                    <a:gd name="T6" fmla="*/ 1 w 1"/>
                    <a:gd name="T7" fmla="*/ 13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0"/>
                        <a:pt x="0" y="0"/>
                        <a:pt x="0" y="0"/>
                      </a:cubicBezTo>
                      <a:cubicBezTo>
                        <a:pt x="0" y="0"/>
                        <a:pt x="0" y="8"/>
                        <a:pt x="0" y="14"/>
                      </a:cubicBezTo>
                      <a:cubicBezTo>
                        <a:pt x="1" y="14"/>
                        <a:pt x="1" y="13"/>
                        <a:pt x="1" y="13"/>
                      </a:cubicBezTo>
                      <a:cubicBezTo>
                        <a:pt x="1" y="7"/>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1" name="Freeform 1056"/>
                <p:cNvSpPr>
                  <a:spLocks/>
                </p:cNvSpPr>
                <p:nvPr/>
              </p:nvSpPr>
              <p:spPr bwMode="auto">
                <a:xfrm>
                  <a:off x="12439" y="1457"/>
                  <a:ext cx="12" cy="31"/>
                </a:xfrm>
                <a:custGeom>
                  <a:avLst/>
                  <a:gdLst>
                    <a:gd name="T0" fmla="*/ 4 w 5"/>
                    <a:gd name="T1" fmla="*/ 0 h 13"/>
                    <a:gd name="T2" fmla="*/ 0 w 5"/>
                    <a:gd name="T3" fmla="*/ 13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10"/>
                        <a:pt x="0" y="13"/>
                      </a:cubicBezTo>
                      <a:cubicBezTo>
                        <a:pt x="0" y="13"/>
                        <a:pt x="1" y="13"/>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2" name="Freeform 1057"/>
                <p:cNvSpPr>
                  <a:spLocks/>
                </p:cNvSpPr>
                <p:nvPr/>
              </p:nvSpPr>
              <p:spPr bwMode="auto">
                <a:xfrm>
                  <a:off x="12929"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1"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3" name="Freeform 1058"/>
                <p:cNvSpPr>
                  <a:spLocks/>
                </p:cNvSpPr>
                <p:nvPr/>
              </p:nvSpPr>
              <p:spPr bwMode="auto">
                <a:xfrm>
                  <a:off x="12898" y="1899"/>
                  <a:ext cx="2" cy="10"/>
                </a:xfrm>
                <a:custGeom>
                  <a:avLst/>
                  <a:gdLst>
                    <a:gd name="T0" fmla="*/ 0 w 1"/>
                    <a:gd name="T1" fmla="*/ 0 h 4"/>
                    <a:gd name="T2" fmla="*/ 0 w 1"/>
                    <a:gd name="T3" fmla="*/ 4 h 4"/>
                    <a:gd name="T4" fmla="*/ 1 w 1"/>
                    <a:gd name="T5" fmla="*/ 4 h 4"/>
                    <a:gd name="T6" fmla="*/ 1 w 1"/>
                    <a:gd name="T7" fmla="*/ 0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4" name="Freeform 1059"/>
                <p:cNvSpPr>
                  <a:spLocks/>
                </p:cNvSpPr>
                <p:nvPr/>
              </p:nvSpPr>
              <p:spPr bwMode="auto">
                <a:xfrm>
                  <a:off x="12860" y="1897"/>
                  <a:ext cx="5" cy="7"/>
                </a:xfrm>
                <a:custGeom>
                  <a:avLst/>
                  <a:gdLst>
                    <a:gd name="T0" fmla="*/ 0 w 2"/>
                    <a:gd name="T1" fmla="*/ 0 h 3"/>
                    <a:gd name="T2" fmla="*/ 1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1" y="3"/>
                      </a:cubicBezTo>
                      <a:cubicBezTo>
                        <a:pt x="2" y="3"/>
                        <a:pt x="2" y="3"/>
                        <a:pt x="2" y="3"/>
                      </a:cubicBezTo>
                      <a:cubicBezTo>
                        <a:pt x="2"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5" name="Freeform 1060"/>
                <p:cNvSpPr>
                  <a:spLocks/>
                </p:cNvSpPr>
                <p:nvPr/>
              </p:nvSpPr>
              <p:spPr bwMode="auto">
                <a:xfrm>
                  <a:off x="13123" y="1897"/>
                  <a:ext cx="9" cy="24"/>
                </a:xfrm>
                <a:custGeom>
                  <a:avLst/>
                  <a:gdLst>
                    <a:gd name="T0" fmla="*/ 0 w 4"/>
                    <a:gd name="T1" fmla="*/ 0 h 10"/>
                    <a:gd name="T2" fmla="*/ 3 w 4"/>
                    <a:gd name="T3" fmla="*/ 10 h 10"/>
                    <a:gd name="T4" fmla="*/ 4 w 4"/>
                    <a:gd name="T5" fmla="*/ 10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10"/>
                        <a:pt x="4" y="10"/>
                        <a:pt x="4" y="10"/>
                      </a:cubicBezTo>
                      <a:cubicBezTo>
                        <a:pt x="3" y="6"/>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6" name="Freeform 1061"/>
                <p:cNvSpPr>
                  <a:spLocks/>
                </p:cNvSpPr>
                <p:nvPr/>
              </p:nvSpPr>
              <p:spPr bwMode="auto">
                <a:xfrm>
                  <a:off x="13028" y="1899"/>
                  <a:ext cx="5" cy="19"/>
                </a:xfrm>
                <a:custGeom>
                  <a:avLst/>
                  <a:gdLst>
                    <a:gd name="T0" fmla="*/ 0 w 2"/>
                    <a:gd name="T1" fmla="*/ 0 h 8"/>
                    <a:gd name="T2" fmla="*/ 0 w 2"/>
                    <a:gd name="T3" fmla="*/ 7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4"/>
                        <a:pt x="0" y="7"/>
                      </a:cubicBezTo>
                      <a:cubicBezTo>
                        <a:pt x="1" y="7"/>
                        <a:pt x="1" y="8"/>
                        <a:pt x="2" y="8"/>
                      </a:cubicBezTo>
                      <a:cubicBezTo>
                        <a:pt x="2" y="3"/>
                        <a:pt x="2" y="0"/>
                        <a:pt x="2"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7" name="Freeform 1062"/>
                <p:cNvSpPr>
                  <a:spLocks/>
                </p:cNvSpPr>
                <p:nvPr/>
              </p:nvSpPr>
              <p:spPr bwMode="auto">
                <a:xfrm>
                  <a:off x="13090" y="1897"/>
                  <a:ext cx="12" cy="26"/>
                </a:xfrm>
                <a:custGeom>
                  <a:avLst/>
                  <a:gdLst>
                    <a:gd name="T0" fmla="*/ 3 w 5"/>
                    <a:gd name="T1" fmla="*/ 0 h 11"/>
                    <a:gd name="T2" fmla="*/ 0 w 5"/>
                    <a:gd name="T3" fmla="*/ 11 h 11"/>
                    <a:gd name="T4" fmla="*/ 1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cubicBezTo>
                        <a:pt x="3" y="0"/>
                        <a:pt x="1" y="8"/>
                        <a:pt x="0" y="11"/>
                      </a:cubicBezTo>
                      <a:cubicBezTo>
                        <a:pt x="1" y="11"/>
                        <a:pt x="1" y="11"/>
                        <a:pt x="1" y="11"/>
                      </a:cubicBezTo>
                      <a:cubicBezTo>
                        <a:pt x="2" y="8"/>
                        <a:pt x="3" y="5"/>
                        <a:pt x="5" y="0"/>
                      </a:cubicBezTo>
                      <a:cubicBezTo>
                        <a:pt x="5"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8" name="Freeform 1063"/>
                <p:cNvSpPr>
                  <a:spLocks/>
                </p:cNvSpPr>
                <p:nvPr/>
              </p:nvSpPr>
              <p:spPr bwMode="auto">
                <a:xfrm>
                  <a:off x="12993" y="1897"/>
                  <a:ext cx="7" cy="17"/>
                </a:xfrm>
                <a:custGeom>
                  <a:avLst/>
                  <a:gdLst>
                    <a:gd name="T0" fmla="*/ 0 w 3"/>
                    <a:gd name="T1" fmla="*/ 0 h 7"/>
                    <a:gd name="T2" fmla="*/ 2 w 3"/>
                    <a:gd name="T3" fmla="*/ 6 h 7"/>
                    <a:gd name="T4" fmla="*/ 3 w 3"/>
                    <a:gd name="T5" fmla="*/ 7 h 7"/>
                    <a:gd name="T6" fmla="*/ 1 w 3"/>
                    <a:gd name="T7" fmla="*/ 0 h 7"/>
                    <a:gd name="T8" fmla="*/ 0 w 3"/>
                    <a:gd name="T9" fmla="*/ 0 h 7"/>
                  </a:gdLst>
                  <a:ahLst/>
                  <a:cxnLst>
                    <a:cxn ang="0">
                      <a:pos x="T0" y="T1"/>
                    </a:cxn>
                    <a:cxn ang="0">
                      <a:pos x="T2" y="T3"/>
                    </a:cxn>
                    <a:cxn ang="0">
                      <a:pos x="T4" y="T5"/>
                    </a:cxn>
                    <a:cxn ang="0">
                      <a:pos x="T6" y="T7"/>
                    </a:cxn>
                    <a:cxn ang="0">
                      <a:pos x="T8" y="T9"/>
                    </a:cxn>
                  </a:cxnLst>
                  <a:rect l="0" t="0" r="r" b="b"/>
                  <a:pathLst>
                    <a:path w="3" h="7">
                      <a:moveTo>
                        <a:pt x="0" y="0"/>
                      </a:moveTo>
                      <a:cubicBezTo>
                        <a:pt x="0" y="0"/>
                        <a:pt x="0" y="0"/>
                        <a:pt x="2" y="6"/>
                      </a:cubicBezTo>
                      <a:cubicBezTo>
                        <a:pt x="2" y="6"/>
                        <a:pt x="2" y="7"/>
                        <a:pt x="3" y="7"/>
                      </a:cubicBezTo>
                      <a:cubicBezTo>
                        <a:pt x="2" y="3"/>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49" name="Freeform 1064"/>
                <p:cNvSpPr>
                  <a:spLocks/>
                </p:cNvSpPr>
                <p:nvPr/>
              </p:nvSpPr>
              <p:spPr bwMode="auto">
                <a:xfrm>
                  <a:off x="12964" y="1897"/>
                  <a:ext cx="5" cy="12"/>
                </a:xfrm>
                <a:custGeom>
                  <a:avLst/>
                  <a:gdLst>
                    <a:gd name="T0" fmla="*/ 1 w 2"/>
                    <a:gd name="T1" fmla="*/ 0 h 5"/>
                    <a:gd name="T2" fmla="*/ 0 w 2"/>
                    <a:gd name="T3" fmla="*/ 5 h 5"/>
                    <a:gd name="T4" fmla="*/ 1 w 2"/>
                    <a:gd name="T5" fmla="*/ 5 h 5"/>
                    <a:gd name="T6" fmla="*/ 2 w 2"/>
                    <a:gd name="T7" fmla="*/ 0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0"/>
                        <a:pt x="0" y="2"/>
                        <a:pt x="0" y="5"/>
                      </a:cubicBezTo>
                      <a:cubicBezTo>
                        <a:pt x="0" y="5"/>
                        <a:pt x="0" y="5"/>
                        <a:pt x="1" y="5"/>
                      </a:cubicBezTo>
                      <a:cubicBezTo>
                        <a:pt x="1" y="4"/>
                        <a:pt x="2" y="2"/>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0" name="Freeform 1065"/>
                <p:cNvSpPr>
                  <a:spLocks/>
                </p:cNvSpPr>
                <p:nvPr/>
              </p:nvSpPr>
              <p:spPr bwMode="auto">
                <a:xfrm>
                  <a:off x="12605" y="1753"/>
                  <a:ext cx="2" cy="4"/>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1" name="Freeform 1066"/>
                <p:cNvSpPr>
                  <a:spLocks/>
                </p:cNvSpPr>
                <p:nvPr/>
              </p:nvSpPr>
              <p:spPr bwMode="auto">
                <a:xfrm>
                  <a:off x="12460" y="1509"/>
                  <a:ext cx="3" cy="5"/>
                </a:xfrm>
                <a:custGeom>
                  <a:avLst/>
                  <a:gdLst>
                    <a:gd name="T0" fmla="*/ 0 w 1"/>
                    <a:gd name="T1" fmla="*/ 0 h 2"/>
                    <a:gd name="T2" fmla="*/ 0 w 1"/>
                    <a:gd name="T3" fmla="*/ 1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0" y="1"/>
                        <a:pt x="1" y="2"/>
                        <a:pt x="1" y="2"/>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2" name="Freeform 1067"/>
                <p:cNvSpPr>
                  <a:spLocks/>
                </p:cNvSpPr>
                <p:nvPr/>
              </p:nvSpPr>
              <p:spPr bwMode="auto">
                <a:xfrm>
                  <a:off x="13061" y="1899"/>
                  <a:ext cx="3" cy="22"/>
                </a:xfrm>
                <a:custGeom>
                  <a:avLst/>
                  <a:gdLst>
                    <a:gd name="T0" fmla="*/ 0 w 1"/>
                    <a:gd name="T1" fmla="*/ 0 h 9"/>
                    <a:gd name="T2" fmla="*/ 0 w 1"/>
                    <a:gd name="T3" fmla="*/ 9 h 9"/>
                    <a:gd name="T4" fmla="*/ 1 w 1"/>
                    <a:gd name="T5" fmla="*/ 9 h 9"/>
                    <a:gd name="T6" fmla="*/ 1 w 1"/>
                    <a:gd name="T7" fmla="*/ 0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0" y="4"/>
                        <a:pt x="0" y="9"/>
                      </a:cubicBezTo>
                      <a:cubicBezTo>
                        <a:pt x="0" y="9"/>
                        <a:pt x="0" y="9"/>
                        <a:pt x="1" y="9"/>
                      </a:cubicBezTo>
                      <a:cubicBezTo>
                        <a:pt x="1" y="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3" name="Freeform 1068"/>
                <p:cNvSpPr>
                  <a:spLocks/>
                </p:cNvSpPr>
                <p:nvPr/>
              </p:nvSpPr>
              <p:spPr bwMode="auto">
                <a:xfrm>
                  <a:off x="13414" y="1899"/>
                  <a:ext cx="9" cy="67"/>
                </a:xfrm>
                <a:custGeom>
                  <a:avLst/>
                  <a:gdLst>
                    <a:gd name="T0" fmla="*/ 2 w 4"/>
                    <a:gd name="T1" fmla="*/ 0 h 28"/>
                    <a:gd name="T2" fmla="*/ 2 w 4"/>
                    <a:gd name="T3" fmla="*/ 13 h 28"/>
                    <a:gd name="T4" fmla="*/ 0 w 4"/>
                    <a:gd name="T5" fmla="*/ 15 h 28"/>
                    <a:gd name="T6" fmla="*/ 0 w 4"/>
                    <a:gd name="T7" fmla="*/ 15 h 28"/>
                    <a:gd name="T8" fmla="*/ 4 w 4"/>
                    <a:gd name="T9" fmla="*/ 28 h 28"/>
                    <a:gd name="T10" fmla="*/ 4 w 4"/>
                    <a:gd name="T11" fmla="*/ 0 h 28"/>
                    <a:gd name="T12" fmla="*/ 2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2" y="0"/>
                      </a:moveTo>
                      <a:cubicBezTo>
                        <a:pt x="2" y="0"/>
                        <a:pt x="2" y="12"/>
                        <a:pt x="2" y="13"/>
                      </a:cubicBezTo>
                      <a:cubicBezTo>
                        <a:pt x="2" y="14"/>
                        <a:pt x="2" y="15"/>
                        <a:pt x="0" y="15"/>
                      </a:cubicBezTo>
                      <a:cubicBezTo>
                        <a:pt x="0" y="15"/>
                        <a:pt x="0" y="15"/>
                        <a:pt x="0" y="15"/>
                      </a:cubicBezTo>
                      <a:cubicBezTo>
                        <a:pt x="2" y="19"/>
                        <a:pt x="3" y="24"/>
                        <a:pt x="4" y="28"/>
                      </a:cubicBezTo>
                      <a:cubicBezTo>
                        <a:pt x="4" y="17"/>
                        <a:pt x="4" y="0"/>
                        <a:pt x="4"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4" name="Freeform 1069"/>
                <p:cNvSpPr>
                  <a:spLocks/>
                </p:cNvSpPr>
                <p:nvPr/>
              </p:nvSpPr>
              <p:spPr bwMode="auto">
                <a:xfrm>
                  <a:off x="13423" y="2044"/>
                  <a:ext cx="3" cy="57"/>
                </a:xfrm>
                <a:custGeom>
                  <a:avLst/>
                  <a:gdLst>
                    <a:gd name="T0" fmla="*/ 1 w 1"/>
                    <a:gd name="T1" fmla="*/ 0 h 24"/>
                    <a:gd name="T2" fmla="*/ 1 w 1"/>
                    <a:gd name="T3" fmla="*/ 24 h 24"/>
                    <a:gd name="T4" fmla="*/ 1 w 1"/>
                    <a:gd name="T5" fmla="*/ 0 h 24"/>
                    <a:gd name="T6" fmla="*/ 1 w 1"/>
                    <a:gd name="T7" fmla="*/ 0 h 24"/>
                  </a:gdLst>
                  <a:ahLst/>
                  <a:cxnLst>
                    <a:cxn ang="0">
                      <a:pos x="T0" y="T1"/>
                    </a:cxn>
                    <a:cxn ang="0">
                      <a:pos x="T2" y="T3"/>
                    </a:cxn>
                    <a:cxn ang="0">
                      <a:pos x="T4" y="T5"/>
                    </a:cxn>
                    <a:cxn ang="0">
                      <a:pos x="T6" y="T7"/>
                    </a:cxn>
                  </a:cxnLst>
                  <a:rect l="0" t="0" r="r" b="b"/>
                  <a:pathLst>
                    <a:path w="1" h="24">
                      <a:moveTo>
                        <a:pt x="1" y="0"/>
                      </a:moveTo>
                      <a:cubicBezTo>
                        <a:pt x="0" y="8"/>
                        <a:pt x="0" y="16"/>
                        <a:pt x="1" y="24"/>
                      </a:cubicBezTo>
                      <a:cubicBezTo>
                        <a:pt x="1" y="13"/>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5" name="Freeform 1070"/>
                <p:cNvSpPr>
                  <a:spLocks/>
                </p:cNvSpPr>
                <p:nvPr/>
              </p:nvSpPr>
              <p:spPr bwMode="auto">
                <a:xfrm>
                  <a:off x="13158" y="1899"/>
                  <a:ext cx="3" cy="12"/>
                </a:xfrm>
                <a:custGeom>
                  <a:avLst/>
                  <a:gdLst>
                    <a:gd name="T0" fmla="*/ 0 w 1"/>
                    <a:gd name="T1" fmla="*/ 0 h 5"/>
                    <a:gd name="T2" fmla="*/ 0 w 1"/>
                    <a:gd name="T3" fmla="*/ 5 h 5"/>
                    <a:gd name="T4" fmla="*/ 1 w 1"/>
                    <a:gd name="T5" fmla="*/ 5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5"/>
                        <a:pt x="0" y="5"/>
                        <a:pt x="1" y="5"/>
                      </a:cubicBezTo>
                      <a:cubicBezTo>
                        <a:pt x="1" y="2"/>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6" name="Freeform 1071"/>
                <p:cNvSpPr>
                  <a:spLocks/>
                </p:cNvSpPr>
                <p:nvPr/>
              </p:nvSpPr>
              <p:spPr bwMode="auto">
                <a:xfrm>
                  <a:off x="12836" y="1897"/>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7" name="Freeform 1072"/>
                <p:cNvSpPr>
                  <a:spLocks/>
                </p:cNvSpPr>
                <p:nvPr/>
              </p:nvSpPr>
              <p:spPr bwMode="auto">
                <a:xfrm>
                  <a:off x="12631" y="1750"/>
                  <a:ext cx="11" cy="31"/>
                </a:xfrm>
                <a:custGeom>
                  <a:avLst/>
                  <a:gdLst>
                    <a:gd name="T0" fmla="*/ 4 w 5"/>
                    <a:gd name="T1" fmla="*/ 0 h 13"/>
                    <a:gd name="T2" fmla="*/ 0 w 5"/>
                    <a:gd name="T3" fmla="*/ 12 h 13"/>
                    <a:gd name="T4" fmla="*/ 1 w 5"/>
                    <a:gd name="T5" fmla="*/ 13 h 13"/>
                    <a:gd name="T6" fmla="*/ 5 w 5"/>
                    <a:gd name="T7" fmla="*/ 0 h 13"/>
                    <a:gd name="T8" fmla="*/ 4 w 5"/>
                    <a:gd name="T9" fmla="*/ 0 h 13"/>
                  </a:gdLst>
                  <a:ahLst/>
                  <a:cxnLst>
                    <a:cxn ang="0">
                      <a:pos x="T0" y="T1"/>
                    </a:cxn>
                    <a:cxn ang="0">
                      <a:pos x="T2" y="T3"/>
                    </a:cxn>
                    <a:cxn ang="0">
                      <a:pos x="T4" y="T5"/>
                    </a:cxn>
                    <a:cxn ang="0">
                      <a:pos x="T6" y="T7"/>
                    </a:cxn>
                    <a:cxn ang="0">
                      <a:pos x="T8" y="T9"/>
                    </a:cxn>
                  </a:cxnLst>
                  <a:rect l="0" t="0" r="r" b="b"/>
                  <a:pathLst>
                    <a:path w="5" h="13">
                      <a:moveTo>
                        <a:pt x="4" y="0"/>
                      </a:moveTo>
                      <a:cubicBezTo>
                        <a:pt x="4" y="0"/>
                        <a:pt x="1" y="8"/>
                        <a:pt x="0" y="12"/>
                      </a:cubicBezTo>
                      <a:cubicBezTo>
                        <a:pt x="1" y="12"/>
                        <a:pt x="1" y="12"/>
                        <a:pt x="1" y="13"/>
                      </a:cubicBezTo>
                      <a:cubicBezTo>
                        <a:pt x="2" y="10"/>
                        <a:pt x="3" y="6"/>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8" name="Freeform 1073"/>
                <p:cNvSpPr>
                  <a:spLocks/>
                </p:cNvSpPr>
                <p:nvPr/>
              </p:nvSpPr>
              <p:spPr bwMode="auto">
                <a:xfrm>
                  <a:off x="15068" y="908"/>
                  <a:ext cx="2" cy="5"/>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1"/>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59" name="Freeform 1074"/>
                <p:cNvSpPr>
                  <a:spLocks/>
                </p:cNvSpPr>
                <p:nvPr/>
              </p:nvSpPr>
              <p:spPr bwMode="auto">
                <a:xfrm>
                  <a:off x="14867" y="1055"/>
                  <a:ext cx="7" cy="54"/>
                </a:xfrm>
                <a:custGeom>
                  <a:avLst/>
                  <a:gdLst>
                    <a:gd name="T0" fmla="*/ 3 w 3"/>
                    <a:gd name="T1" fmla="*/ 21 h 23"/>
                    <a:gd name="T2" fmla="*/ 3 w 3"/>
                    <a:gd name="T3" fmla="*/ 0 h 23"/>
                    <a:gd name="T4" fmla="*/ 2 w 3"/>
                    <a:gd name="T5" fmla="*/ 0 h 23"/>
                    <a:gd name="T6" fmla="*/ 2 w 3"/>
                    <a:gd name="T7" fmla="*/ 21 h 23"/>
                    <a:gd name="T8" fmla="*/ 0 w 3"/>
                    <a:gd name="T9" fmla="*/ 23 h 23"/>
                    <a:gd name="T10" fmla="*/ 3 w 3"/>
                    <a:gd name="T11" fmla="*/ 23 h 23"/>
                    <a:gd name="T12" fmla="*/ 3 w 3"/>
                    <a:gd name="T13" fmla="*/ 21 h 23"/>
                  </a:gdLst>
                  <a:ahLst/>
                  <a:cxnLst>
                    <a:cxn ang="0">
                      <a:pos x="T0" y="T1"/>
                    </a:cxn>
                    <a:cxn ang="0">
                      <a:pos x="T2" y="T3"/>
                    </a:cxn>
                    <a:cxn ang="0">
                      <a:pos x="T4" y="T5"/>
                    </a:cxn>
                    <a:cxn ang="0">
                      <a:pos x="T6" y="T7"/>
                    </a:cxn>
                    <a:cxn ang="0">
                      <a:pos x="T8" y="T9"/>
                    </a:cxn>
                    <a:cxn ang="0">
                      <a:pos x="T10" y="T11"/>
                    </a:cxn>
                    <a:cxn ang="0">
                      <a:pos x="T12" y="T13"/>
                    </a:cxn>
                  </a:cxnLst>
                  <a:rect l="0" t="0" r="r" b="b"/>
                  <a:pathLst>
                    <a:path w="3" h="23">
                      <a:moveTo>
                        <a:pt x="3" y="21"/>
                      </a:moveTo>
                      <a:cubicBezTo>
                        <a:pt x="3" y="19"/>
                        <a:pt x="3" y="0"/>
                        <a:pt x="3" y="0"/>
                      </a:cubicBezTo>
                      <a:cubicBezTo>
                        <a:pt x="2" y="0"/>
                        <a:pt x="2" y="0"/>
                        <a:pt x="2" y="0"/>
                      </a:cubicBezTo>
                      <a:cubicBezTo>
                        <a:pt x="2" y="0"/>
                        <a:pt x="2" y="19"/>
                        <a:pt x="2" y="21"/>
                      </a:cubicBezTo>
                      <a:cubicBezTo>
                        <a:pt x="2" y="22"/>
                        <a:pt x="1" y="23"/>
                        <a:pt x="0" y="23"/>
                      </a:cubicBezTo>
                      <a:cubicBezTo>
                        <a:pt x="1" y="23"/>
                        <a:pt x="2" y="23"/>
                        <a:pt x="3" y="23"/>
                      </a:cubicBezTo>
                      <a:cubicBezTo>
                        <a:pt x="3" y="23"/>
                        <a:pt x="3" y="22"/>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0" name="Freeform 1075"/>
                <p:cNvSpPr>
                  <a:spLocks/>
                </p:cNvSpPr>
                <p:nvPr/>
              </p:nvSpPr>
              <p:spPr bwMode="auto">
                <a:xfrm>
                  <a:off x="15111" y="870"/>
                  <a:ext cx="12" cy="26"/>
                </a:xfrm>
                <a:custGeom>
                  <a:avLst/>
                  <a:gdLst>
                    <a:gd name="T0" fmla="*/ 4 w 5"/>
                    <a:gd name="T1" fmla="*/ 0 h 11"/>
                    <a:gd name="T2" fmla="*/ 0 w 5"/>
                    <a:gd name="T3" fmla="*/ 11 h 11"/>
                    <a:gd name="T4" fmla="*/ 3 w 5"/>
                    <a:gd name="T5" fmla="*/ 7 h 11"/>
                    <a:gd name="T6" fmla="*/ 5 w 5"/>
                    <a:gd name="T7" fmla="*/ 0 h 11"/>
                    <a:gd name="T8" fmla="*/ 4 w 5"/>
                    <a:gd name="T9" fmla="*/ 0 h 11"/>
                  </a:gdLst>
                  <a:ahLst/>
                  <a:cxnLst>
                    <a:cxn ang="0">
                      <a:pos x="T0" y="T1"/>
                    </a:cxn>
                    <a:cxn ang="0">
                      <a:pos x="T2" y="T3"/>
                    </a:cxn>
                    <a:cxn ang="0">
                      <a:pos x="T4" y="T5"/>
                    </a:cxn>
                    <a:cxn ang="0">
                      <a:pos x="T6" y="T7"/>
                    </a:cxn>
                    <a:cxn ang="0">
                      <a:pos x="T8" y="T9"/>
                    </a:cxn>
                  </a:cxnLst>
                  <a:rect l="0" t="0" r="r" b="b"/>
                  <a:pathLst>
                    <a:path w="5" h="11">
                      <a:moveTo>
                        <a:pt x="4" y="0"/>
                      </a:moveTo>
                      <a:cubicBezTo>
                        <a:pt x="4" y="0"/>
                        <a:pt x="1" y="8"/>
                        <a:pt x="0" y="11"/>
                      </a:cubicBezTo>
                      <a:cubicBezTo>
                        <a:pt x="1" y="10"/>
                        <a:pt x="2" y="8"/>
                        <a:pt x="3" y="7"/>
                      </a:cubicBezTo>
                      <a:cubicBezTo>
                        <a:pt x="4" y="5"/>
                        <a:pt x="4" y="2"/>
                        <a:pt x="5" y="0"/>
                      </a:cubicBezTo>
                      <a:cubicBezTo>
                        <a:pt x="5" y="0"/>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1" name="Freeform 1076"/>
                <p:cNvSpPr>
                  <a:spLocks/>
                </p:cNvSpPr>
                <p:nvPr/>
              </p:nvSpPr>
              <p:spPr bwMode="auto">
                <a:xfrm>
                  <a:off x="15018" y="1019"/>
                  <a:ext cx="3" cy="12"/>
                </a:xfrm>
                <a:custGeom>
                  <a:avLst/>
                  <a:gdLst>
                    <a:gd name="T0" fmla="*/ 0 w 1"/>
                    <a:gd name="T1" fmla="*/ 0 h 5"/>
                    <a:gd name="T2" fmla="*/ 0 w 1"/>
                    <a:gd name="T3" fmla="*/ 5 h 5"/>
                    <a:gd name="T4" fmla="*/ 1 w 1"/>
                    <a:gd name="T5" fmla="*/ 2 h 5"/>
                    <a:gd name="T6" fmla="*/ 1 w 1"/>
                    <a:gd name="T7" fmla="*/ 0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2"/>
                        <a:pt x="0" y="5"/>
                      </a:cubicBezTo>
                      <a:cubicBezTo>
                        <a:pt x="0" y="4"/>
                        <a:pt x="0" y="3"/>
                        <a:pt x="1" y="2"/>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2" name="Freeform 1077"/>
                <p:cNvSpPr>
                  <a:spLocks/>
                </p:cNvSpPr>
                <p:nvPr/>
              </p:nvSpPr>
              <p:spPr bwMode="auto">
                <a:xfrm>
                  <a:off x="15014" y="870"/>
                  <a:ext cx="11" cy="33"/>
                </a:xfrm>
                <a:custGeom>
                  <a:avLst/>
                  <a:gdLst>
                    <a:gd name="T0" fmla="*/ 0 w 5"/>
                    <a:gd name="T1" fmla="*/ 0 h 14"/>
                    <a:gd name="T2" fmla="*/ 4 w 5"/>
                    <a:gd name="T3" fmla="*/ 14 h 14"/>
                    <a:gd name="T4" fmla="*/ 5 w 5"/>
                    <a:gd name="T5" fmla="*/ 12 h 14"/>
                    <a:gd name="T6" fmla="*/ 1 w 5"/>
                    <a:gd name="T7" fmla="*/ 0 h 14"/>
                    <a:gd name="T8" fmla="*/ 0 w 5"/>
                    <a:gd name="T9" fmla="*/ 0 h 14"/>
                  </a:gdLst>
                  <a:ahLst/>
                  <a:cxnLst>
                    <a:cxn ang="0">
                      <a:pos x="T0" y="T1"/>
                    </a:cxn>
                    <a:cxn ang="0">
                      <a:pos x="T2" y="T3"/>
                    </a:cxn>
                    <a:cxn ang="0">
                      <a:pos x="T4" y="T5"/>
                    </a:cxn>
                    <a:cxn ang="0">
                      <a:pos x="T6" y="T7"/>
                    </a:cxn>
                    <a:cxn ang="0">
                      <a:pos x="T8" y="T9"/>
                    </a:cxn>
                  </a:cxnLst>
                  <a:rect l="0" t="0" r="r" b="b"/>
                  <a:pathLst>
                    <a:path w="5" h="14">
                      <a:moveTo>
                        <a:pt x="0" y="0"/>
                      </a:moveTo>
                      <a:cubicBezTo>
                        <a:pt x="0" y="0"/>
                        <a:pt x="0" y="0"/>
                        <a:pt x="4" y="14"/>
                      </a:cubicBezTo>
                      <a:cubicBezTo>
                        <a:pt x="5" y="13"/>
                        <a:pt x="5" y="13"/>
                        <a:pt x="5" y="12"/>
                      </a:cubicBezTo>
                      <a:cubicBezTo>
                        <a:pt x="5" y="1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3" name="Freeform 1078"/>
                <p:cNvSpPr>
                  <a:spLocks/>
                </p:cNvSpPr>
                <p:nvPr/>
              </p:nvSpPr>
              <p:spPr bwMode="auto">
                <a:xfrm>
                  <a:off x="14417" y="468"/>
                  <a:ext cx="3" cy="23"/>
                </a:xfrm>
                <a:custGeom>
                  <a:avLst/>
                  <a:gdLst>
                    <a:gd name="T0" fmla="*/ 1 w 1"/>
                    <a:gd name="T1" fmla="*/ 0 h 10"/>
                    <a:gd name="T2" fmla="*/ 0 w 1"/>
                    <a:gd name="T3" fmla="*/ 0 h 10"/>
                    <a:gd name="T4" fmla="*/ 0 w 1"/>
                    <a:gd name="T5" fmla="*/ 5 h 10"/>
                    <a:gd name="T6" fmla="*/ 1 w 1"/>
                    <a:gd name="T7" fmla="*/ 10 h 10"/>
                    <a:gd name="T8" fmla="*/ 1 w 1"/>
                    <a:gd name="T9" fmla="*/ 0 h 10"/>
                  </a:gdLst>
                  <a:ahLst/>
                  <a:cxnLst>
                    <a:cxn ang="0">
                      <a:pos x="T0" y="T1"/>
                    </a:cxn>
                    <a:cxn ang="0">
                      <a:pos x="T2" y="T3"/>
                    </a:cxn>
                    <a:cxn ang="0">
                      <a:pos x="T4" y="T5"/>
                    </a:cxn>
                    <a:cxn ang="0">
                      <a:pos x="T6" y="T7"/>
                    </a:cxn>
                    <a:cxn ang="0">
                      <a:pos x="T8" y="T9"/>
                    </a:cxn>
                  </a:cxnLst>
                  <a:rect l="0" t="0" r="r" b="b"/>
                  <a:pathLst>
                    <a:path w="1" h="10">
                      <a:moveTo>
                        <a:pt x="1" y="0"/>
                      </a:moveTo>
                      <a:cubicBezTo>
                        <a:pt x="0" y="0"/>
                        <a:pt x="0" y="0"/>
                        <a:pt x="0" y="0"/>
                      </a:cubicBezTo>
                      <a:cubicBezTo>
                        <a:pt x="0" y="0"/>
                        <a:pt x="0" y="2"/>
                        <a:pt x="0" y="5"/>
                      </a:cubicBezTo>
                      <a:cubicBezTo>
                        <a:pt x="0" y="7"/>
                        <a:pt x="1" y="9"/>
                        <a:pt x="1" y="10"/>
                      </a:cubicBezTo>
                      <a:cubicBezTo>
                        <a:pt x="1" y="5"/>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4" name="Freeform 1079"/>
                <p:cNvSpPr>
                  <a:spLocks/>
                </p:cNvSpPr>
                <p:nvPr/>
              </p:nvSpPr>
              <p:spPr bwMode="auto">
                <a:xfrm>
                  <a:off x="14429" y="2039"/>
                  <a:ext cx="10" cy="24"/>
                </a:xfrm>
                <a:custGeom>
                  <a:avLst/>
                  <a:gdLst>
                    <a:gd name="T0" fmla="*/ 0 w 4"/>
                    <a:gd name="T1" fmla="*/ 0 h 10"/>
                    <a:gd name="T2" fmla="*/ 3 w 4"/>
                    <a:gd name="T3" fmla="*/ 10 h 10"/>
                    <a:gd name="T4" fmla="*/ 4 w 4"/>
                    <a:gd name="T5" fmla="*/ 8 h 10"/>
                    <a:gd name="T6" fmla="*/ 1 w 4"/>
                    <a:gd name="T7" fmla="*/ 0 h 10"/>
                    <a:gd name="T8" fmla="*/ 0 w 4"/>
                    <a:gd name="T9" fmla="*/ 0 h 10"/>
                  </a:gdLst>
                  <a:ahLst/>
                  <a:cxnLst>
                    <a:cxn ang="0">
                      <a:pos x="T0" y="T1"/>
                    </a:cxn>
                    <a:cxn ang="0">
                      <a:pos x="T2" y="T3"/>
                    </a:cxn>
                    <a:cxn ang="0">
                      <a:pos x="T4" y="T5"/>
                    </a:cxn>
                    <a:cxn ang="0">
                      <a:pos x="T6" y="T7"/>
                    </a:cxn>
                    <a:cxn ang="0">
                      <a:pos x="T8" y="T9"/>
                    </a:cxn>
                  </a:cxnLst>
                  <a:rect l="0" t="0" r="r" b="b"/>
                  <a:pathLst>
                    <a:path w="4" h="10">
                      <a:moveTo>
                        <a:pt x="0" y="0"/>
                      </a:moveTo>
                      <a:cubicBezTo>
                        <a:pt x="0" y="0"/>
                        <a:pt x="0" y="0"/>
                        <a:pt x="3" y="10"/>
                      </a:cubicBezTo>
                      <a:cubicBezTo>
                        <a:pt x="3" y="9"/>
                        <a:pt x="3" y="9"/>
                        <a:pt x="4" y="8"/>
                      </a:cubicBezTo>
                      <a:cubicBezTo>
                        <a:pt x="3" y="5"/>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5" name="Freeform 1080"/>
                <p:cNvSpPr>
                  <a:spLocks/>
                </p:cNvSpPr>
                <p:nvPr/>
              </p:nvSpPr>
              <p:spPr bwMode="auto">
                <a:xfrm>
                  <a:off x="15052" y="872"/>
                  <a:ext cx="2" cy="5"/>
                </a:xfrm>
                <a:custGeom>
                  <a:avLst/>
                  <a:gdLst>
                    <a:gd name="T0" fmla="*/ 0 w 1"/>
                    <a:gd name="T1" fmla="*/ 0 h 2"/>
                    <a:gd name="T2" fmla="*/ 0 w 1"/>
                    <a:gd name="T3" fmla="*/ 2 h 2"/>
                    <a:gd name="T4" fmla="*/ 1 w 1"/>
                    <a:gd name="T5" fmla="*/ 2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2"/>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6" name="Freeform 1081"/>
                <p:cNvSpPr>
                  <a:spLocks/>
                </p:cNvSpPr>
                <p:nvPr/>
              </p:nvSpPr>
              <p:spPr bwMode="auto">
                <a:xfrm>
                  <a:off x="14498" y="1166"/>
                  <a:ext cx="2" cy="26"/>
                </a:xfrm>
                <a:custGeom>
                  <a:avLst/>
                  <a:gdLst>
                    <a:gd name="T0" fmla="*/ 0 w 1"/>
                    <a:gd name="T1" fmla="*/ 0 h 11"/>
                    <a:gd name="T2" fmla="*/ 0 w 1"/>
                    <a:gd name="T3" fmla="*/ 11 h 11"/>
                    <a:gd name="T4" fmla="*/ 1 w 1"/>
                    <a:gd name="T5" fmla="*/ 10 h 11"/>
                    <a:gd name="T6" fmla="*/ 1 w 1"/>
                    <a:gd name="T7" fmla="*/ 0 h 11"/>
                    <a:gd name="T8" fmla="*/ 0 w 1"/>
                    <a:gd name="T9" fmla="*/ 0 h 11"/>
                  </a:gdLst>
                  <a:ahLst/>
                  <a:cxnLst>
                    <a:cxn ang="0">
                      <a:pos x="T0" y="T1"/>
                    </a:cxn>
                    <a:cxn ang="0">
                      <a:pos x="T2" y="T3"/>
                    </a:cxn>
                    <a:cxn ang="0">
                      <a:pos x="T4" y="T5"/>
                    </a:cxn>
                    <a:cxn ang="0">
                      <a:pos x="T6" y="T7"/>
                    </a:cxn>
                    <a:cxn ang="0">
                      <a:pos x="T8" y="T9"/>
                    </a:cxn>
                  </a:cxnLst>
                  <a:rect l="0" t="0" r="r" b="b"/>
                  <a:pathLst>
                    <a:path w="1" h="11">
                      <a:moveTo>
                        <a:pt x="0" y="0"/>
                      </a:moveTo>
                      <a:cubicBezTo>
                        <a:pt x="0" y="0"/>
                        <a:pt x="0" y="5"/>
                        <a:pt x="0" y="11"/>
                      </a:cubicBezTo>
                      <a:cubicBezTo>
                        <a:pt x="0" y="11"/>
                        <a:pt x="0" y="11"/>
                        <a:pt x="1" y="10"/>
                      </a:cubicBezTo>
                      <a:cubicBezTo>
                        <a:pt x="1" y="6"/>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7" name="Freeform 1082"/>
                <p:cNvSpPr>
                  <a:spLocks/>
                </p:cNvSpPr>
                <p:nvPr/>
              </p:nvSpPr>
              <p:spPr bwMode="auto">
                <a:xfrm>
                  <a:off x="14481" y="1201"/>
                  <a:ext cx="3" cy="5"/>
                </a:xfrm>
                <a:custGeom>
                  <a:avLst/>
                  <a:gdLst>
                    <a:gd name="T0" fmla="*/ 0 w 1"/>
                    <a:gd name="T1" fmla="*/ 0 h 2"/>
                    <a:gd name="T2" fmla="*/ 0 w 1"/>
                    <a:gd name="T3" fmla="*/ 2 h 2"/>
                    <a:gd name="T4" fmla="*/ 1 w 1"/>
                    <a:gd name="T5" fmla="*/ 1 h 2"/>
                    <a:gd name="T6" fmla="*/ 1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2"/>
                      </a:cubicBezTo>
                      <a:cubicBezTo>
                        <a:pt x="0" y="2"/>
                        <a:pt x="1" y="2"/>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8" name="Freeform 1083"/>
                <p:cNvSpPr>
                  <a:spLocks/>
                </p:cNvSpPr>
                <p:nvPr/>
              </p:nvSpPr>
              <p:spPr bwMode="auto">
                <a:xfrm>
                  <a:off x="14559" y="1163"/>
                  <a:ext cx="5" cy="5"/>
                </a:xfrm>
                <a:custGeom>
                  <a:avLst/>
                  <a:gdLst>
                    <a:gd name="T0" fmla="*/ 1 w 2"/>
                    <a:gd name="T1" fmla="*/ 0 h 2"/>
                    <a:gd name="T2" fmla="*/ 0 w 2"/>
                    <a:gd name="T3" fmla="*/ 0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0" y="0"/>
                      </a:cubicBezTo>
                      <a:cubicBezTo>
                        <a:pt x="0" y="0"/>
                        <a:pt x="0" y="0"/>
                        <a:pt x="1" y="2"/>
                      </a:cubicBezTo>
                      <a:cubicBezTo>
                        <a:pt x="1" y="2"/>
                        <a:pt x="1" y="2"/>
                        <a:pt x="2"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69" name="Freeform 1084"/>
                <p:cNvSpPr>
                  <a:spLocks/>
                </p:cNvSpPr>
                <p:nvPr/>
              </p:nvSpPr>
              <p:spPr bwMode="auto">
                <a:xfrm>
                  <a:off x="14531" y="1163"/>
                  <a:ext cx="7" cy="10"/>
                </a:xfrm>
                <a:custGeom>
                  <a:avLst/>
                  <a:gdLst>
                    <a:gd name="T0" fmla="*/ 1 w 3"/>
                    <a:gd name="T1" fmla="*/ 0 h 4"/>
                    <a:gd name="T2" fmla="*/ 0 w 3"/>
                    <a:gd name="T3" fmla="*/ 4 h 4"/>
                    <a:gd name="T4" fmla="*/ 2 w 3"/>
                    <a:gd name="T5" fmla="*/ 3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0"/>
                        <a:pt x="1" y="1"/>
                        <a:pt x="0" y="4"/>
                      </a:cubicBezTo>
                      <a:cubicBezTo>
                        <a:pt x="1" y="3"/>
                        <a:pt x="1" y="3"/>
                        <a:pt x="2" y="3"/>
                      </a:cubicBezTo>
                      <a:cubicBezTo>
                        <a:pt x="2" y="2"/>
                        <a:pt x="2" y="1"/>
                        <a:pt x="3" y="0"/>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0" name="Freeform 1085"/>
                <p:cNvSpPr>
                  <a:spLocks/>
                </p:cNvSpPr>
                <p:nvPr/>
              </p:nvSpPr>
              <p:spPr bwMode="auto">
                <a:xfrm>
                  <a:off x="14689" y="1163"/>
                  <a:ext cx="10" cy="19"/>
                </a:xfrm>
                <a:custGeom>
                  <a:avLst/>
                  <a:gdLst>
                    <a:gd name="T0" fmla="*/ 0 w 4"/>
                    <a:gd name="T1" fmla="*/ 0 h 8"/>
                    <a:gd name="T2" fmla="*/ 3 w 4"/>
                    <a:gd name="T3" fmla="*/ 8 h 8"/>
                    <a:gd name="T4" fmla="*/ 4 w 4"/>
                    <a:gd name="T5" fmla="*/ 7 h 8"/>
                    <a:gd name="T6" fmla="*/ 2 w 4"/>
                    <a:gd name="T7" fmla="*/ 0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0" y="0"/>
                        <a:pt x="0" y="0"/>
                        <a:pt x="3" y="8"/>
                      </a:cubicBezTo>
                      <a:cubicBezTo>
                        <a:pt x="3" y="8"/>
                        <a:pt x="3" y="7"/>
                        <a:pt x="4" y="7"/>
                      </a:cubicBezTo>
                      <a:cubicBezTo>
                        <a:pt x="3" y="4"/>
                        <a:pt x="2" y="0"/>
                        <a:pt x="2" y="0"/>
                      </a:cubicBezTo>
                      <a:cubicBezTo>
                        <a:pt x="2"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1" name="Freeform 1086"/>
                <p:cNvSpPr>
                  <a:spLocks/>
                </p:cNvSpPr>
                <p:nvPr/>
              </p:nvSpPr>
              <p:spPr bwMode="auto">
                <a:xfrm>
                  <a:off x="14611" y="1201"/>
                  <a:ext cx="3" cy="50"/>
                </a:xfrm>
                <a:custGeom>
                  <a:avLst/>
                  <a:gdLst>
                    <a:gd name="T0" fmla="*/ 0 w 1"/>
                    <a:gd name="T1" fmla="*/ 0 h 21"/>
                    <a:gd name="T2" fmla="*/ 0 w 1"/>
                    <a:gd name="T3" fmla="*/ 21 h 21"/>
                    <a:gd name="T4" fmla="*/ 1 w 1"/>
                    <a:gd name="T5" fmla="*/ 20 h 21"/>
                    <a:gd name="T6" fmla="*/ 1 w 1"/>
                    <a:gd name="T7" fmla="*/ 0 h 21"/>
                    <a:gd name="T8" fmla="*/ 0 w 1"/>
                    <a:gd name="T9" fmla="*/ 0 h 21"/>
                  </a:gdLst>
                  <a:ahLst/>
                  <a:cxnLst>
                    <a:cxn ang="0">
                      <a:pos x="T0" y="T1"/>
                    </a:cxn>
                    <a:cxn ang="0">
                      <a:pos x="T2" y="T3"/>
                    </a:cxn>
                    <a:cxn ang="0">
                      <a:pos x="T4" y="T5"/>
                    </a:cxn>
                    <a:cxn ang="0">
                      <a:pos x="T6" y="T7"/>
                    </a:cxn>
                    <a:cxn ang="0">
                      <a:pos x="T8" y="T9"/>
                    </a:cxn>
                  </a:cxnLst>
                  <a:rect l="0" t="0" r="r" b="b"/>
                  <a:pathLst>
                    <a:path w="1" h="21">
                      <a:moveTo>
                        <a:pt x="0" y="0"/>
                      </a:moveTo>
                      <a:cubicBezTo>
                        <a:pt x="0" y="0"/>
                        <a:pt x="0" y="17"/>
                        <a:pt x="0" y="21"/>
                      </a:cubicBezTo>
                      <a:cubicBezTo>
                        <a:pt x="1" y="21"/>
                        <a:pt x="1" y="20"/>
                        <a:pt x="1" y="20"/>
                      </a:cubicBezTo>
                      <a:cubicBezTo>
                        <a:pt x="1" y="15"/>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2" name="Freeform 1087"/>
                <p:cNvSpPr>
                  <a:spLocks/>
                </p:cNvSpPr>
                <p:nvPr/>
              </p:nvSpPr>
              <p:spPr bwMode="auto">
                <a:xfrm>
                  <a:off x="14261" y="2172"/>
                  <a:ext cx="52" cy="35"/>
                </a:xfrm>
                <a:custGeom>
                  <a:avLst/>
                  <a:gdLst>
                    <a:gd name="T0" fmla="*/ 16 w 22"/>
                    <a:gd name="T1" fmla="*/ 0 h 15"/>
                    <a:gd name="T2" fmla="*/ 6 w 22"/>
                    <a:gd name="T3" fmla="*/ 0 h 15"/>
                    <a:gd name="T4" fmla="*/ 0 w 22"/>
                    <a:gd name="T5" fmla="*/ 7 h 15"/>
                    <a:gd name="T6" fmla="*/ 0 w 22"/>
                    <a:gd name="T7" fmla="*/ 15 h 15"/>
                    <a:gd name="T8" fmla="*/ 4 w 22"/>
                    <a:gd name="T9" fmla="*/ 13 h 15"/>
                    <a:gd name="T10" fmla="*/ 4 w 22"/>
                    <a:gd name="T11" fmla="*/ 8 h 15"/>
                    <a:gd name="T12" fmla="*/ 5 w 22"/>
                    <a:gd name="T13" fmla="*/ 8 h 15"/>
                    <a:gd name="T14" fmla="*/ 5 w 22"/>
                    <a:gd name="T15" fmla="*/ 13 h 15"/>
                    <a:gd name="T16" fmla="*/ 22 w 22"/>
                    <a:gd name="T17" fmla="*/ 6 h 15"/>
                    <a:gd name="T18" fmla="*/ 16 w 2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6" y="0"/>
                      </a:moveTo>
                      <a:cubicBezTo>
                        <a:pt x="15" y="0"/>
                        <a:pt x="7" y="0"/>
                        <a:pt x="6" y="0"/>
                      </a:cubicBezTo>
                      <a:cubicBezTo>
                        <a:pt x="2" y="0"/>
                        <a:pt x="0" y="3"/>
                        <a:pt x="0" y="7"/>
                      </a:cubicBezTo>
                      <a:cubicBezTo>
                        <a:pt x="0" y="7"/>
                        <a:pt x="0" y="11"/>
                        <a:pt x="0" y="15"/>
                      </a:cubicBezTo>
                      <a:cubicBezTo>
                        <a:pt x="1" y="14"/>
                        <a:pt x="2" y="14"/>
                        <a:pt x="4" y="13"/>
                      </a:cubicBezTo>
                      <a:cubicBezTo>
                        <a:pt x="4" y="11"/>
                        <a:pt x="4" y="8"/>
                        <a:pt x="4" y="8"/>
                      </a:cubicBezTo>
                      <a:cubicBezTo>
                        <a:pt x="4" y="8"/>
                        <a:pt x="4" y="8"/>
                        <a:pt x="5" y="8"/>
                      </a:cubicBezTo>
                      <a:cubicBezTo>
                        <a:pt x="5" y="8"/>
                        <a:pt x="5" y="10"/>
                        <a:pt x="5" y="13"/>
                      </a:cubicBezTo>
                      <a:cubicBezTo>
                        <a:pt x="11" y="11"/>
                        <a:pt x="17"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3" name="Freeform 1088"/>
                <p:cNvSpPr>
                  <a:spLocks/>
                </p:cNvSpPr>
                <p:nvPr/>
              </p:nvSpPr>
              <p:spPr bwMode="auto">
                <a:xfrm>
                  <a:off x="14190" y="2174"/>
                  <a:ext cx="62" cy="50"/>
                </a:xfrm>
                <a:custGeom>
                  <a:avLst/>
                  <a:gdLst>
                    <a:gd name="T0" fmla="*/ 17 w 26"/>
                    <a:gd name="T1" fmla="*/ 0 h 21"/>
                    <a:gd name="T2" fmla="*/ 10 w 26"/>
                    <a:gd name="T3" fmla="*/ 0 h 21"/>
                    <a:gd name="T4" fmla="*/ 4 w 26"/>
                    <a:gd name="T5" fmla="*/ 4 h 21"/>
                    <a:gd name="T6" fmla="*/ 0 w 26"/>
                    <a:gd name="T7" fmla="*/ 18 h 21"/>
                    <a:gd name="T8" fmla="*/ 1 w 26"/>
                    <a:gd name="T9" fmla="*/ 20 h 21"/>
                    <a:gd name="T10" fmla="*/ 4 w 26"/>
                    <a:gd name="T11" fmla="*/ 19 h 21"/>
                    <a:gd name="T12" fmla="*/ 8 w 26"/>
                    <a:gd name="T13" fmla="*/ 6 h 21"/>
                    <a:gd name="T14" fmla="*/ 9 w 26"/>
                    <a:gd name="T15" fmla="*/ 6 h 21"/>
                    <a:gd name="T16" fmla="*/ 4 w 26"/>
                    <a:gd name="T17" fmla="*/ 21 h 21"/>
                    <a:gd name="T18" fmla="*/ 21 w 26"/>
                    <a:gd name="T19" fmla="*/ 17 h 21"/>
                    <a:gd name="T20" fmla="*/ 18 w 26"/>
                    <a:gd name="T21" fmla="*/ 6 h 21"/>
                    <a:gd name="T22" fmla="*/ 19 w 26"/>
                    <a:gd name="T23" fmla="*/ 6 h 21"/>
                    <a:gd name="T24" fmla="*/ 22 w 26"/>
                    <a:gd name="T25" fmla="*/ 16 h 21"/>
                    <a:gd name="T26" fmla="*/ 26 w 26"/>
                    <a:gd name="T27" fmla="*/ 15 h 21"/>
                    <a:gd name="T28" fmla="*/ 23 w 26"/>
                    <a:gd name="T29" fmla="*/ 4 h 21"/>
                    <a:gd name="T30" fmla="*/ 17 w 26"/>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1">
                      <a:moveTo>
                        <a:pt x="17" y="0"/>
                      </a:moveTo>
                      <a:cubicBezTo>
                        <a:pt x="16" y="0"/>
                        <a:pt x="11" y="0"/>
                        <a:pt x="10" y="0"/>
                      </a:cubicBezTo>
                      <a:cubicBezTo>
                        <a:pt x="7" y="0"/>
                        <a:pt x="5" y="2"/>
                        <a:pt x="4" y="4"/>
                      </a:cubicBezTo>
                      <a:cubicBezTo>
                        <a:pt x="2" y="10"/>
                        <a:pt x="0" y="17"/>
                        <a:pt x="0" y="18"/>
                      </a:cubicBezTo>
                      <a:cubicBezTo>
                        <a:pt x="0" y="19"/>
                        <a:pt x="0" y="20"/>
                        <a:pt x="1" y="20"/>
                      </a:cubicBezTo>
                      <a:cubicBezTo>
                        <a:pt x="2" y="20"/>
                        <a:pt x="3" y="20"/>
                        <a:pt x="4" y="19"/>
                      </a:cubicBezTo>
                      <a:cubicBezTo>
                        <a:pt x="4" y="18"/>
                        <a:pt x="8" y="6"/>
                        <a:pt x="8" y="6"/>
                      </a:cubicBezTo>
                      <a:cubicBezTo>
                        <a:pt x="9" y="6"/>
                        <a:pt x="9" y="6"/>
                        <a:pt x="9" y="6"/>
                      </a:cubicBezTo>
                      <a:cubicBezTo>
                        <a:pt x="6" y="13"/>
                        <a:pt x="5" y="18"/>
                        <a:pt x="4" y="21"/>
                      </a:cubicBezTo>
                      <a:cubicBezTo>
                        <a:pt x="10" y="20"/>
                        <a:pt x="16" y="18"/>
                        <a:pt x="21" y="17"/>
                      </a:cubicBezTo>
                      <a:cubicBezTo>
                        <a:pt x="18" y="6"/>
                        <a:pt x="18" y="6"/>
                        <a:pt x="18" y="6"/>
                      </a:cubicBezTo>
                      <a:cubicBezTo>
                        <a:pt x="19" y="6"/>
                        <a:pt x="19" y="6"/>
                        <a:pt x="19" y="6"/>
                      </a:cubicBezTo>
                      <a:cubicBezTo>
                        <a:pt x="19" y="6"/>
                        <a:pt x="21" y="12"/>
                        <a:pt x="22" y="16"/>
                      </a:cubicBezTo>
                      <a:cubicBezTo>
                        <a:pt x="23" y="16"/>
                        <a:pt x="25" y="15"/>
                        <a:pt x="26" y="15"/>
                      </a:cubicBezTo>
                      <a:cubicBezTo>
                        <a:pt x="25" y="12"/>
                        <a:pt x="24" y="8"/>
                        <a:pt x="23" y="4"/>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4" name="Oval 1089"/>
                <p:cNvSpPr>
                  <a:spLocks noChangeArrowheads="1"/>
                </p:cNvSpPr>
                <p:nvPr/>
              </p:nvSpPr>
              <p:spPr bwMode="auto">
                <a:xfrm>
                  <a:off x="14211"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5" name="Oval 1090"/>
                <p:cNvSpPr>
                  <a:spLocks noChangeArrowheads="1"/>
                </p:cNvSpPr>
                <p:nvPr/>
              </p:nvSpPr>
              <p:spPr bwMode="auto">
                <a:xfrm>
                  <a:off x="14342"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6" name="Oval 1091"/>
                <p:cNvSpPr>
                  <a:spLocks noChangeArrowheads="1"/>
                </p:cNvSpPr>
                <p:nvPr/>
              </p:nvSpPr>
              <p:spPr bwMode="auto">
                <a:xfrm>
                  <a:off x="1427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7" name="Freeform 1092"/>
                <p:cNvSpPr>
                  <a:spLocks/>
                </p:cNvSpPr>
                <p:nvPr/>
              </p:nvSpPr>
              <p:spPr bwMode="auto">
                <a:xfrm>
                  <a:off x="14387" y="2025"/>
                  <a:ext cx="56" cy="80"/>
                </a:xfrm>
                <a:custGeom>
                  <a:avLst/>
                  <a:gdLst>
                    <a:gd name="T0" fmla="*/ 23 w 24"/>
                    <a:gd name="T1" fmla="*/ 5 h 34"/>
                    <a:gd name="T2" fmla="*/ 17 w 24"/>
                    <a:gd name="T3" fmla="*/ 0 h 34"/>
                    <a:gd name="T4" fmla="*/ 10 w 24"/>
                    <a:gd name="T5" fmla="*/ 0 h 34"/>
                    <a:gd name="T6" fmla="*/ 4 w 24"/>
                    <a:gd name="T7" fmla="*/ 5 h 34"/>
                    <a:gd name="T8" fmla="*/ 0 w 24"/>
                    <a:gd name="T9" fmla="*/ 18 h 34"/>
                    <a:gd name="T10" fmla="*/ 1 w 24"/>
                    <a:gd name="T11" fmla="*/ 21 h 34"/>
                    <a:gd name="T12" fmla="*/ 4 w 24"/>
                    <a:gd name="T13" fmla="*/ 20 h 34"/>
                    <a:gd name="T14" fmla="*/ 7 w 24"/>
                    <a:gd name="T15" fmla="*/ 6 h 34"/>
                    <a:gd name="T16" fmla="*/ 9 w 24"/>
                    <a:gd name="T17" fmla="*/ 6 h 34"/>
                    <a:gd name="T18" fmla="*/ 2 w 24"/>
                    <a:gd name="T19" fmla="*/ 28 h 34"/>
                    <a:gd name="T20" fmla="*/ 8 w 24"/>
                    <a:gd name="T21" fmla="*/ 28 h 34"/>
                    <a:gd name="T22" fmla="*/ 8 w 24"/>
                    <a:gd name="T23" fmla="*/ 34 h 34"/>
                    <a:gd name="T24" fmla="*/ 21 w 24"/>
                    <a:gd name="T25" fmla="*/ 16 h 34"/>
                    <a:gd name="T26" fmla="*/ 18 w 24"/>
                    <a:gd name="T27" fmla="*/ 6 h 34"/>
                    <a:gd name="T28" fmla="*/ 19 w 24"/>
                    <a:gd name="T29" fmla="*/ 6 h 34"/>
                    <a:gd name="T30" fmla="*/ 22 w 24"/>
                    <a:gd name="T31" fmla="*/ 14 h 34"/>
                    <a:gd name="T32" fmla="*/ 24 w 24"/>
                    <a:gd name="T33" fmla="*/ 10 h 34"/>
                    <a:gd name="T34" fmla="*/ 23 w 24"/>
                    <a:gd name="T35"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4">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0"/>
                        <a:pt x="8" y="32"/>
                        <a:pt x="8" y="34"/>
                      </a:cubicBezTo>
                      <a:cubicBezTo>
                        <a:pt x="13" y="28"/>
                        <a:pt x="17" y="22"/>
                        <a:pt x="21" y="16"/>
                      </a:cubicBezTo>
                      <a:cubicBezTo>
                        <a:pt x="18" y="6"/>
                        <a:pt x="18" y="6"/>
                        <a:pt x="18" y="6"/>
                      </a:cubicBezTo>
                      <a:cubicBezTo>
                        <a:pt x="19" y="6"/>
                        <a:pt x="19" y="6"/>
                        <a:pt x="19" y="6"/>
                      </a:cubicBezTo>
                      <a:cubicBezTo>
                        <a:pt x="19" y="6"/>
                        <a:pt x="21" y="11"/>
                        <a:pt x="22" y="14"/>
                      </a:cubicBezTo>
                      <a:cubicBezTo>
                        <a:pt x="22" y="13"/>
                        <a:pt x="23" y="12"/>
                        <a:pt x="24" y="10"/>
                      </a:cubicBezTo>
                      <a:cubicBezTo>
                        <a:pt x="24" y="8"/>
                        <a:pt x="23" y="6"/>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8" name="Freeform 1093"/>
                <p:cNvSpPr>
                  <a:spLocks/>
                </p:cNvSpPr>
                <p:nvPr/>
              </p:nvSpPr>
              <p:spPr bwMode="auto">
                <a:xfrm>
                  <a:off x="14195"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79" name="Freeform 1094"/>
                <p:cNvSpPr>
                  <a:spLocks/>
                </p:cNvSpPr>
                <p:nvPr/>
              </p:nvSpPr>
              <p:spPr bwMode="auto">
                <a:xfrm>
                  <a:off x="14325" y="2025"/>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0" name="Oval 1095"/>
                <p:cNvSpPr>
                  <a:spLocks noChangeArrowheads="1"/>
                </p:cNvSpPr>
                <p:nvPr/>
              </p:nvSpPr>
              <p:spPr bwMode="auto">
                <a:xfrm>
                  <a:off x="14211"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1" name="Freeform 1096"/>
                <p:cNvSpPr>
                  <a:spLocks/>
                </p:cNvSpPr>
                <p:nvPr/>
              </p:nvSpPr>
              <p:spPr bwMode="auto">
                <a:xfrm>
                  <a:off x="14254" y="2025"/>
                  <a:ext cx="66"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6 h 47"/>
                    <a:gd name="T16" fmla="*/ 9 w 28"/>
                    <a:gd name="T17" fmla="*/ 6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6 h 47"/>
                    <a:gd name="T44" fmla="*/ 20 w 28"/>
                    <a:gd name="T45" fmla="*/ 6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2" name="Oval 1097"/>
                <p:cNvSpPr>
                  <a:spLocks noChangeArrowheads="1"/>
                </p:cNvSpPr>
                <p:nvPr/>
              </p:nvSpPr>
              <p:spPr bwMode="auto">
                <a:xfrm>
                  <a:off x="1427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3" name="Oval 1098"/>
                <p:cNvSpPr>
                  <a:spLocks noChangeArrowheads="1"/>
                </p:cNvSpPr>
                <p:nvPr/>
              </p:nvSpPr>
              <p:spPr bwMode="auto">
                <a:xfrm>
                  <a:off x="14408"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4" name="Freeform 1099"/>
                <p:cNvSpPr>
                  <a:spLocks/>
                </p:cNvSpPr>
                <p:nvPr/>
              </p:nvSpPr>
              <p:spPr bwMode="auto">
                <a:xfrm>
                  <a:off x="14342" y="2148"/>
                  <a:ext cx="21" cy="19"/>
                </a:xfrm>
                <a:custGeom>
                  <a:avLst/>
                  <a:gdLst>
                    <a:gd name="T0" fmla="*/ 5 w 9"/>
                    <a:gd name="T1" fmla="*/ 0 h 8"/>
                    <a:gd name="T2" fmla="*/ 0 w 9"/>
                    <a:gd name="T3" fmla="*/ 5 h 8"/>
                    <a:gd name="T4" fmla="*/ 1 w 9"/>
                    <a:gd name="T5" fmla="*/ 8 h 8"/>
                    <a:gd name="T6" fmla="*/ 9 w 9"/>
                    <a:gd name="T7" fmla="*/ 2 h 8"/>
                    <a:gd name="T8" fmla="*/ 5 w 9"/>
                    <a:gd name="T9" fmla="*/ 0 h 8"/>
                  </a:gdLst>
                  <a:ahLst/>
                  <a:cxnLst>
                    <a:cxn ang="0">
                      <a:pos x="T0" y="T1"/>
                    </a:cxn>
                    <a:cxn ang="0">
                      <a:pos x="T2" y="T3"/>
                    </a:cxn>
                    <a:cxn ang="0">
                      <a:pos x="T4" y="T5"/>
                    </a:cxn>
                    <a:cxn ang="0">
                      <a:pos x="T6" y="T7"/>
                    </a:cxn>
                    <a:cxn ang="0">
                      <a:pos x="T8" y="T9"/>
                    </a:cxn>
                  </a:cxnLst>
                  <a:rect l="0" t="0" r="r" b="b"/>
                  <a:pathLst>
                    <a:path w="9" h="8">
                      <a:moveTo>
                        <a:pt x="5" y="0"/>
                      </a:moveTo>
                      <a:cubicBezTo>
                        <a:pt x="2" y="0"/>
                        <a:pt x="0" y="2"/>
                        <a:pt x="0" y="5"/>
                      </a:cubicBezTo>
                      <a:cubicBezTo>
                        <a:pt x="0" y="6"/>
                        <a:pt x="1" y="7"/>
                        <a:pt x="1" y="8"/>
                      </a:cubicBezTo>
                      <a:cubicBezTo>
                        <a:pt x="4" y="6"/>
                        <a:pt x="7" y="4"/>
                        <a:pt x="9" y="2"/>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5" name="Oval 1100"/>
                <p:cNvSpPr>
                  <a:spLocks noChangeArrowheads="1"/>
                </p:cNvSpPr>
                <p:nvPr/>
              </p:nvSpPr>
              <p:spPr bwMode="auto">
                <a:xfrm>
                  <a:off x="13688"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6" name="Freeform 1101"/>
                <p:cNvSpPr>
                  <a:spLocks/>
                </p:cNvSpPr>
                <p:nvPr/>
              </p:nvSpPr>
              <p:spPr bwMode="auto">
                <a:xfrm>
                  <a:off x="13956" y="2295"/>
                  <a:ext cx="16" cy="19"/>
                </a:xfrm>
                <a:custGeom>
                  <a:avLst/>
                  <a:gdLst>
                    <a:gd name="T0" fmla="*/ 7 w 7"/>
                    <a:gd name="T1" fmla="*/ 4 h 8"/>
                    <a:gd name="T2" fmla="*/ 3 w 7"/>
                    <a:gd name="T3" fmla="*/ 0 h 8"/>
                    <a:gd name="T4" fmla="*/ 0 w 7"/>
                    <a:gd name="T5" fmla="*/ 1 h 8"/>
                    <a:gd name="T6" fmla="*/ 6 w 7"/>
                    <a:gd name="T7" fmla="*/ 8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2"/>
                        <a:pt x="5" y="0"/>
                        <a:pt x="3" y="0"/>
                      </a:cubicBezTo>
                      <a:cubicBezTo>
                        <a:pt x="2" y="0"/>
                        <a:pt x="1" y="0"/>
                        <a:pt x="0" y="1"/>
                      </a:cubicBezTo>
                      <a:cubicBezTo>
                        <a:pt x="2" y="3"/>
                        <a:pt x="4" y="5"/>
                        <a:pt x="6" y="8"/>
                      </a:cubicBezTo>
                      <a:cubicBezTo>
                        <a:pt x="7" y="7"/>
                        <a:pt x="7" y="6"/>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7" name="Freeform 1102"/>
                <p:cNvSpPr>
                  <a:spLocks/>
                </p:cNvSpPr>
                <p:nvPr/>
              </p:nvSpPr>
              <p:spPr bwMode="auto">
                <a:xfrm>
                  <a:off x="13871" y="2172"/>
                  <a:ext cx="52" cy="99"/>
                </a:xfrm>
                <a:custGeom>
                  <a:avLst/>
                  <a:gdLst>
                    <a:gd name="T0" fmla="*/ 18 w 22"/>
                    <a:gd name="T1" fmla="*/ 8 h 42"/>
                    <a:gd name="T2" fmla="*/ 18 w 22"/>
                    <a:gd name="T3" fmla="*/ 21 h 42"/>
                    <a:gd name="T4" fmla="*/ 20 w 22"/>
                    <a:gd name="T5" fmla="*/ 23 h 42"/>
                    <a:gd name="T6" fmla="*/ 22 w 22"/>
                    <a:gd name="T7" fmla="*/ 21 h 42"/>
                    <a:gd name="T8" fmla="*/ 22 w 22"/>
                    <a:gd name="T9" fmla="*/ 7 h 42"/>
                    <a:gd name="T10" fmla="*/ 16 w 22"/>
                    <a:gd name="T11" fmla="*/ 0 h 42"/>
                    <a:gd name="T12" fmla="*/ 6 w 22"/>
                    <a:gd name="T13" fmla="*/ 0 h 42"/>
                    <a:gd name="T14" fmla="*/ 0 w 22"/>
                    <a:gd name="T15" fmla="*/ 7 h 42"/>
                    <a:gd name="T16" fmla="*/ 0 w 22"/>
                    <a:gd name="T17" fmla="*/ 21 h 42"/>
                    <a:gd name="T18" fmla="*/ 2 w 22"/>
                    <a:gd name="T19" fmla="*/ 23 h 42"/>
                    <a:gd name="T20" fmla="*/ 4 w 22"/>
                    <a:gd name="T21" fmla="*/ 21 h 42"/>
                    <a:gd name="T22" fmla="*/ 4 w 22"/>
                    <a:gd name="T23" fmla="*/ 8 h 42"/>
                    <a:gd name="T24" fmla="*/ 5 w 22"/>
                    <a:gd name="T25" fmla="*/ 8 h 42"/>
                    <a:gd name="T26" fmla="*/ 5 w 22"/>
                    <a:gd name="T27" fmla="*/ 38 h 42"/>
                    <a:gd name="T28" fmla="*/ 10 w 22"/>
                    <a:gd name="T29" fmla="*/ 40 h 42"/>
                    <a:gd name="T30" fmla="*/ 10 w 22"/>
                    <a:gd name="T31" fmla="*/ 23 h 42"/>
                    <a:gd name="T32" fmla="*/ 12 w 22"/>
                    <a:gd name="T33" fmla="*/ 23 h 42"/>
                    <a:gd name="T34" fmla="*/ 12 w 22"/>
                    <a:gd name="T35" fmla="*/ 40 h 42"/>
                    <a:gd name="T36" fmla="*/ 17 w 22"/>
                    <a:gd name="T37" fmla="*/ 42 h 42"/>
                    <a:gd name="T38" fmla="*/ 17 w 22"/>
                    <a:gd name="T39" fmla="*/ 8 h 42"/>
                    <a:gd name="T40" fmla="*/ 18 w 22"/>
                    <a:gd name="T4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42">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7"/>
                        <a:pt x="5" y="38"/>
                      </a:cubicBezTo>
                      <a:cubicBezTo>
                        <a:pt x="7" y="39"/>
                        <a:pt x="9" y="39"/>
                        <a:pt x="10" y="40"/>
                      </a:cubicBezTo>
                      <a:cubicBezTo>
                        <a:pt x="10" y="33"/>
                        <a:pt x="10" y="23"/>
                        <a:pt x="10" y="23"/>
                      </a:cubicBezTo>
                      <a:cubicBezTo>
                        <a:pt x="10" y="23"/>
                        <a:pt x="10" y="23"/>
                        <a:pt x="12" y="23"/>
                      </a:cubicBezTo>
                      <a:cubicBezTo>
                        <a:pt x="12" y="23"/>
                        <a:pt x="12" y="34"/>
                        <a:pt x="12" y="40"/>
                      </a:cubicBezTo>
                      <a:cubicBezTo>
                        <a:pt x="13" y="41"/>
                        <a:pt x="15" y="41"/>
                        <a:pt x="17" y="42"/>
                      </a:cubicBezTo>
                      <a:cubicBezTo>
                        <a:pt x="17" y="34"/>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8" name="Freeform 1103"/>
                <p:cNvSpPr>
                  <a:spLocks/>
                </p:cNvSpPr>
                <p:nvPr/>
              </p:nvSpPr>
              <p:spPr bwMode="auto">
                <a:xfrm>
                  <a:off x="13972" y="2318"/>
                  <a:ext cx="17" cy="55"/>
                </a:xfrm>
                <a:custGeom>
                  <a:avLst/>
                  <a:gdLst>
                    <a:gd name="T0" fmla="*/ 3 w 7"/>
                    <a:gd name="T1" fmla="*/ 8 h 23"/>
                    <a:gd name="T2" fmla="*/ 3 w 7"/>
                    <a:gd name="T3" fmla="*/ 21 h 23"/>
                    <a:gd name="T4" fmla="*/ 5 w 7"/>
                    <a:gd name="T5" fmla="*/ 23 h 23"/>
                    <a:gd name="T6" fmla="*/ 7 w 7"/>
                    <a:gd name="T7" fmla="*/ 21 h 23"/>
                    <a:gd name="T8" fmla="*/ 7 w 7"/>
                    <a:gd name="T9" fmla="*/ 6 h 23"/>
                    <a:gd name="T10" fmla="*/ 1 w 7"/>
                    <a:gd name="T11" fmla="*/ 0 h 23"/>
                    <a:gd name="T12" fmla="*/ 0 w 7"/>
                    <a:gd name="T13" fmla="*/ 0 h 23"/>
                    <a:gd name="T14" fmla="*/ 2 w 7"/>
                    <a:gd name="T15" fmla="*/ 5 h 23"/>
                    <a:gd name="T16" fmla="*/ 2 w 7"/>
                    <a:gd name="T17" fmla="*/ 21 h 23"/>
                    <a:gd name="T18" fmla="*/ 2 w 7"/>
                    <a:gd name="T19" fmla="*/ 8 h 23"/>
                    <a:gd name="T20" fmla="*/ 3 w 7"/>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3">
                      <a:moveTo>
                        <a:pt x="3" y="8"/>
                      </a:moveTo>
                      <a:cubicBezTo>
                        <a:pt x="3" y="8"/>
                        <a:pt x="3" y="20"/>
                        <a:pt x="3" y="21"/>
                      </a:cubicBezTo>
                      <a:cubicBezTo>
                        <a:pt x="3" y="22"/>
                        <a:pt x="4" y="23"/>
                        <a:pt x="5" y="23"/>
                      </a:cubicBezTo>
                      <a:cubicBezTo>
                        <a:pt x="6" y="23"/>
                        <a:pt x="7" y="22"/>
                        <a:pt x="7" y="21"/>
                      </a:cubicBezTo>
                      <a:cubicBezTo>
                        <a:pt x="7" y="20"/>
                        <a:pt x="7" y="8"/>
                        <a:pt x="7" y="6"/>
                      </a:cubicBezTo>
                      <a:cubicBezTo>
                        <a:pt x="7" y="3"/>
                        <a:pt x="4" y="0"/>
                        <a:pt x="1" y="0"/>
                      </a:cubicBezTo>
                      <a:cubicBezTo>
                        <a:pt x="1" y="0"/>
                        <a:pt x="0" y="0"/>
                        <a:pt x="0" y="0"/>
                      </a:cubicBezTo>
                      <a:cubicBezTo>
                        <a:pt x="1" y="2"/>
                        <a:pt x="1" y="3"/>
                        <a:pt x="2" y="5"/>
                      </a:cubicBezTo>
                      <a:cubicBezTo>
                        <a:pt x="2" y="5"/>
                        <a:pt x="1" y="13"/>
                        <a:pt x="2" y="21"/>
                      </a:cubicBezTo>
                      <a:cubicBezTo>
                        <a:pt x="2" y="14"/>
                        <a:pt x="2" y="8"/>
                        <a:pt x="2" y="8"/>
                      </a:cubicBezTo>
                      <a:cubicBezTo>
                        <a:pt x="2" y="8"/>
                        <a:pt x="2"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89" name="Oval 1104"/>
                <p:cNvSpPr>
                  <a:spLocks noChangeArrowheads="1"/>
                </p:cNvSpPr>
                <p:nvPr/>
              </p:nvSpPr>
              <p:spPr bwMode="auto">
                <a:xfrm>
                  <a:off x="13688"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0" name="Freeform 1105"/>
                <p:cNvSpPr>
                  <a:spLocks/>
                </p:cNvSpPr>
                <p:nvPr/>
              </p:nvSpPr>
              <p:spPr bwMode="auto">
                <a:xfrm>
                  <a:off x="13755" y="2148"/>
                  <a:ext cx="21" cy="12"/>
                </a:xfrm>
                <a:custGeom>
                  <a:avLst/>
                  <a:gdLst>
                    <a:gd name="T0" fmla="*/ 5 w 9"/>
                    <a:gd name="T1" fmla="*/ 0 h 5"/>
                    <a:gd name="T2" fmla="*/ 0 w 9"/>
                    <a:gd name="T3" fmla="*/ 5 h 5"/>
                    <a:gd name="T4" fmla="*/ 0 w 9"/>
                    <a:gd name="T5" fmla="*/ 5 h 5"/>
                    <a:gd name="T6" fmla="*/ 9 w 9"/>
                    <a:gd name="T7" fmla="*/ 4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2" y="0"/>
                        <a:pt x="0" y="2"/>
                        <a:pt x="0" y="5"/>
                      </a:cubicBezTo>
                      <a:cubicBezTo>
                        <a:pt x="0" y="5"/>
                        <a:pt x="0" y="5"/>
                        <a:pt x="0" y="5"/>
                      </a:cubicBezTo>
                      <a:cubicBezTo>
                        <a:pt x="3" y="4"/>
                        <a:pt x="6" y="4"/>
                        <a:pt x="9" y="4"/>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1" name="Freeform 1106"/>
                <p:cNvSpPr>
                  <a:spLocks/>
                </p:cNvSpPr>
                <p:nvPr/>
              </p:nvSpPr>
              <p:spPr bwMode="auto">
                <a:xfrm>
                  <a:off x="13800" y="2174"/>
                  <a:ext cx="64" cy="73"/>
                </a:xfrm>
                <a:custGeom>
                  <a:avLst/>
                  <a:gdLst>
                    <a:gd name="T0" fmla="*/ 25 w 27"/>
                    <a:gd name="T1" fmla="*/ 28 h 31"/>
                    <a:gd name="T2" fmla="*/ 18 w 27"/>
                    <a:gd name="T3" fmla="*/ 6 h 31"/>
                    <a:gd name="T4" fmla="*/ 19 w 27"/>
                    <a:gd name="T5" fmla="*/ 6 h 31"/>
                    <a:gd name="T6" fmla="*/ 23 w 27"/>
                    <a:gd name="T7" fmla="*/ 19 h 31"/>
                    <a:gd name="T8" fmla="*/ 25 w 27"/>
                    <a:gd name="T9" fmla="*/ 20 h 31"/>
                    <a:gd name="T10" fmla="*/ 26 w 27"/>
                    <a:gd name="T11" fmla="*/ 18 h 31"/>
                    <a:gd name="T12" fmla="*/ 23 w 27"/>
                    <a:gd name="T13" fmla="*/ 4 h 31"/>
                    <a:gd name="T14" fmla="*/ 17 w 27"/>
                    <a:gd name="T15" fmla="*/ 0 h 31"/>
                    <a:gd name="T16" fmla="*/ 10 w 27"/>
                    <a:gd name="T17" fmla="*/ 0 h 31"/>
                    <a:gd name="T18" fmla="*/ 4 w 27"/>
                    <a:gd name="T19" fmla="*/ 4 h 31"/>
                    <a:gd name="T20" fmla="*/ 0 w 27"/>
                    <a:gd name="T21" fmla="*/ 18 h 31"/>
                    <a:gd name="T22" fmla="*/ 2 w 27"/>
                    <a:gd name="T23" fmla="*/ 20 h 31"/>
                    <a:gd name="T24" fmla="*/ 4 w 27"/>
                    <a:gd name="T25" fmla="*/ 19 h 31"/>
                    <a:gd name="T26" fmla="*/ 7 w 27"/>
                    <a:gd name="T27" fmla="*/ 6 h 31"/>
                    <a:gd name="T28" fmla="*/ 9 w 27"/>
                    <a:gd name="T29" fmla="*/ 6 h 31"/>
                    <a:gd name="T30" fmla="*/ 4 w 27"/>
                    <a:gd name="T31" fmla="*/ 22 h 31"/>
                    <a:gd name="T32" fmla="*/ 13 w 27"/>
                    <a:gd name="T33" fmla="*/ 29 h 31"/>
                    <a:gd name="T34" fmla="*/ 13 w 27"/>
                    <a:gd name="T35" fmla="*/ 28 h 31"/>
                    <a:gd name="T36" fmla="*/ 14 w 27"/>
                    <a:gd name="T37" fmla="*/ 28 h 31"/>
                    <a:gd name="T38" fmla="*/ 14 w 27"/>
                    <a:gd name="T39" fmla="*/ 29 h 31"/>
                    <a:gd name="T40" fmla="*/ 18 w 27"/>
                    <a:gd name="T41" fmla="*/ 31 h 31"/>
                    <a:gd name="T42" fmla="*/ 18 w 27"/>
                    <a:gd name="T43" fmla="*/ 28 h 31"/>
                    <a:gd name="T44" fmla="*/ 25 w 27"/>
                    <a:gd name="T4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
                      <a:moveTo>
                        <a:pt x="25" y="28"/>
                      </a:moveTo>
                      <a:cubicBezTo>
                        <a:pt x="18" y="6"/>
                        <a:pt x="18" y="6"/>
                        <a:pt x="18" y="6"/>
                      </a:cubicBezTo>
                      <a:cubicBezTo>
                        <a:pt x="19" y="6"/>
                        <a:pt x="19" y="6"/>
                        <a:pt x="19" y="6"/>
                      </a:cubicBezTo>
                      <a:cubicBezTo>
                        <a:pt x="19" y="6"/>
                        <a:pt x="23" y="18"/>
                        <a:pt x="23" y="19"/>
                      </a:cubicBezTo>
                      <a:cubicBezTo>
                        <a:pt x="23" y="20"/>
                        <a:pt x="24" y="20"/>
                        <a:pt x="25" y="20"/>
                      </a:cubicBezTo>
                      <a:cubicBezTo>
                        <a:pt x="26" y="20"/>
                        <a:pt x="27" y="19"/>
                        <a:pt x="26" y="18"/>
                      </a:cubicBezTo>
                      <a:cubicBezTo>
                        <a:pt x="26" y="17"/>
                        <a:pt x="24" y="10"/>
                        <a:pt x="23" y="4"/>
                      </a:cubicBezTo>
                      <a:cubicBezTo>
                        <a:pt x="22" y="2"/>
                        <a:pt x="20" y="0"/>
                        <a:pt x="17" y="0"/>
                      </a:cubicBezTo>
                      <a:cubicBezTo>
                        <a:pt x="16" y="0"/>
                        <a:pt x="11" y="0"/>
                        <a:pt x="10" y="0"/>
                      </a:cubicBezTo>
                      <a:cubicBezTo>
                        <a:pt x="7" y="0"/>
                        <a:pt x="5" y="2"/>
                        <a:pt x="4" y="4"/>
                      </a:cubicBezTo>
                      <a:cubicBezTo>
                        <a:pt x="3" y="9"/>
                        <a:pt x="1" y="16"/>
                        <a:pt x="0" y="18"/>
                      </a:cubicBezTo>
                      <a:cubicBezTo>
                        <a:pt x="1" y="18"/>
                        <a:pt x="1" y="19"/>
                        <a:pt x="2" y="20"/>
                      </a:cubicBezTo>
                      <a:cubicBezTo>
                        <a:pt x="3" y="20"/>
                        <a:pt x="3" y="20"/>
                        <a:pt x="4" y="19"/>
                      </a:cubicBezTo>
                      <a:cubicBezTo>
                        <a:pt x="4" y="18"/>
                        <a:pt x="7" y="6"/>
                        <a:pt x="7" y="6"/>
                      </a:cubicBezTo>
                      <a:cubicBezTo>
                        <a:pt x="9" y="6"/>
                        <a:pt x="9" y="6"/>
                        <a:pt x="9" y="6"/>
                      </a:cubicBezTo>
                      <a:cubicBezTo>
                        <a:pt x="6" y="14"/>
                        <a:pt x="5" y="19"/>
                        <a:pt x="4" y="22"/>
                      </a:cubicBezTo>
                      <a:cubicBezTo>
                        <a:pt x="6" y="25"/>
                        <a:pt x="9" y="27"/>
                        <a:pt x="13" y="29"/>
                      </a:cubicBezTo>
                      <a:cubicBezTo>
                        <a:pt x="13" y="28"/>
                        <a:pt x="13" y="28"/>
                        <a:pt x="13" y="28"/>
                      </a:cubicBezTo>
                      <a:cubicBezTo>
                        <a:pt x="14" y="28"/>
                        <a:pt x="14" y="28"/>
                        <a:pt x="14" y="28"/>
                      </a:cubicBezTo>
                      <a:cubicBezTo>
                        <a:pt x="14" y="28"/>
                        <a:pt x="14" y="28"/>
                        <a:pt x="14" y="29"/>
                      </a:cubicBezTo>
                      <a:cubicBezTo>
                        <a:pt x="15" y="30"/>
                        <a:pt x="17" y="31"/>
                        <a:pt x="18" y="31"/>
                      </a:cubicBezTo>
                      <a:cubicBezTo>
                        <a:pt x="18" y="30"/>
                        <a:pt x="18" y="29"/>
                        <a:pt x="18" y="28"/>
                      </a:cubicBezTo>
                      <a:cubicBezTo>
                        <a:pt x="25" y="28"/>
                        <a:pt x="25"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2" name="Freeform 1107"/>
                <p:cNvSpPr>
                  <a:spLocks/>
                </p:cNvSpPr>
                <p:nvPr/>
              </p:nvSpPr>
              <p:spPr bwMode="auto">
                <a:xfrm>
                  <a:off x="13790" y="2181"/>
                  <a:ext cx="3" cy="12"/>
                </a:xfrm>
                <a:custGeom>
                  <a:avLst/>
                  <a:gdLst>
                    <a:gd name="T0" fmla="*/ 0 w 1"/>
                    <a:gd name="T1" fmla="*/ 0 h 5"/>
                    <a:gd name="T2" fmla="*/ 1 w 1"/>
                    <a:gd name="T3" fmla="*/ 5 h 5"/>
                    <a:gd name="T4" fmla="*/ 1 w 1"/>
                    <a:gd name="T5" fmla="*/ 3 h 5"/>
                    <a:gd name="T6" fmla="*/ 0 w 1"/>
                    <a:gd name="T7" fmla="*/ 0 h 5"/>
                  </a:gdLst>
                  <a:ahLst/>
                  <a:cxnLst>
                    <a:cxn ang="0">
                      <a:pos x="T0" y="T1"/>
                    </a:cxn>
                    <a:cxn ang="0">
                      <a:pos x="T2" y="T3"/>
                    </a:cxn>
                    <a:cxn ang="0">
                      <a:pos x="T4" y="T5"/>
                    </a:cxn>
                    <a:cxn ang="0">
                      <a:pos x="T6" y="T7"/>
                    </a:cxn>
                  </a:cxnLst>
                  <a:rect l="0" t="0" r="r" b="b"/>
                  <a:pathLst>
                    <a:path w="1" h="5">
                      <a:moveTo>
                        <a:pt x="0" y="0"/>
                      </a:moveTo>
                      <a:cubicBezTo>
                        <a:pt x="0" y="2"/>
                        <a:pt x="1" y="4"/>
                        <a:pt x="1" y="5"/>
                      </a:cubicBezTo>
                      <a:cubicBezTo>
                        <a:pt x="1" y="4"/>
                        <a:pt x="1" y="3"/>
                        <a:pt x="1" y="3"/>
                      </a:cubicBezTo>
                      <a:cubicBezTo>
                        <a:pt x="1"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3" name="Freeform 1108"/>
                <p:cNvSpPr>
                  <a:spLocks/>
                </p:cNvSpPr>
                <p:nvPr/>
              </p:nvSpPr>
              <p:spPr bwMode="auto">
                <a:xfrm>
                  <a:off x="13672" y="2174"/>
                  <a:ext cx="52" cy="33"/>
                </a:xfrm>
                <a:custGeom>
                  <a:avLst/>
                  <a:gdLst>
                    <a:gd name="T0" fmla="*/ 16 w 22"/>
                    <a:gd name="T1" fmla="*/ 0 h 14"/>
                    <a:gd name="T2" fmla="*/ 8 w 22"/>
                    <a:gd name="T3" fmla="*/ 0 h 14"/>
                    <a:gd name="T4" fmla="*/ 3 w 22"/>
                    <a:gd name="T5" fmla="*/ 4 h 14"/>
                    <a:gd name="T6" fmla="*/ 0 w 22"/>
                    <a:gd name="T7" fmla="*/ 14 h 14"/>
                    <a:gd name="T8" fmla="*/ 4 w 22"/>
                    <a:gd name="T9" fmla="*/ 14 h 14"/>
                    <a:gd name="T10" fmla="*/ 6 w 22"/>
                    <a:gd name="T11" fmla="*/ 6 h 14"/>
                    <a:gd name="T12" fmla="*/ 7 w 22"/>
                    <a:gd name="T13" fmla="*/ 6 h 14"/>
                    <a:gd name="T14" fmla="*/ 5 w 22"/>
                    <a:gd name="T15" fmla="*/ 14 h 14"/>
                    <a:gd name="T16" fmla="*/ 11 w 22"/>
                    <a:gd name="T17" fmla="*/ 13 h 14"/>
                    <a:gd name="T18" fmla="*/ 18 w 22"/>
                    <a:gd name="T19" fmla="*/ 10 h 14"/>
                    <a:gd name="T20" fmla="*/ 17 w 22"/>
                    <a:gd name="T21" fmla="*/ 6 h 14"/>
                    <a:gd name="T22" fmla="*/ 18 w 22"/>
                    <a:gd name="T23" fmla="*/ 6 h 14"/>
                    <a:gd name="T24" fmla="*/ 19 w 22"/>
                    <a:gd name="T25" fmla="*/ 9 h 14"/>
                    <a:gd name="T26" fmla="*/ 22 w 22"/>
                    <a:gd name="T27" fmla="*/ 6 h 14"/>
                    <a:gd name="T28" fmla="*/ 21 w 22"/>
                    <a:gd name="T29" fmla="*/ 4 h 14"/>
                    <a:gd name="T30" fmla="*/ 16 w 22"/>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4">
                      <a:moveTo>
                        <a:pt x="16" y="0"/>
                      </a:moveTo>
                      <a:cubicBezTo>
                        <a:pt x="15" y="0"/>
                        <a:pt x="9" y="0"/>
                        <a:pt x="8" y="0"/>
                      </a:cubicBezTo>
                      <a:cubicBezTo>
                        <a:pt x="6" y="0"/>
                        <a:pt x="4" y="2"/>
                        <a:pt x="3" y="4"/>
                      </a:cubicBezTo>
                      <a:cubicBezTo>
                        <a:pt x="2" y="7"/>
                        <a:pt x="1" y="11"/>
                        <a:pt x="0" y="14"/>
                      </a:cubicBezTo>
                      <a:cubicBezTo>
                        <a:pt x="1" y="14"/>
                        <a:pt x="2" y="14"/>
                        <a:pt x="4" y="14"/>
                      </a:cubicBezTo>
                      <a:cubicBezTo>
                        <a:pt x="5" y="10"/>
                        <a:pt x="6" y="6"/>
                        <a:pt x="6" y="6"/>
                      </a:cubicBezTo>
                      <a:cubicBezTo>
                        <a:pt x="7" y="6"/>
                        <a:pt x="7" y="6"/>
                        <a:pt x="7" y="6"/>
                      </a:cubicBezTo>
                      <a:cubicBezTo>
                        <a:pt x="6" y="9"/>
                        <a:pt x="6" y="12"/>
                        <a:pt x="5" y="14"/>
                      </a:cubicBezTo>
                      <a:cubicBezTo>
                        <a:pt x="7" y="14"/>
                        <a:pt x="9" y="14"/>
                        <a:pt x="11" y="13"/>
                      </a:cubicBezTo>
                      <a:cubicBezTo>
                        <a:pt x="14" y="12"/>
                        <a:pt x="16" y="11"/>
                        <a:pt x="18" y="10"/>
                      </a:cubicBezTo>
                      <a:cubicBezTo>
                        <a:pt x="17" y="6"/>
                        <a:pt x="17" y="6"/>
                        <a:pt x="17" y="6"/>
                      </a:cubicBezTo>
                      <a:cubicBezTo>
                        <a:pt x="18" y="6"/>
                        <a:pt x="18" y="6"/>
                        <a:pt x="18" y="6"/>
                      </a:cubicBezTo>
                      <a:cubicBezTo>
                        <a:pt x="18" y="6"/>
                        <a:pt x="18" y="7"/>
                        <a:pt x="19" y="9"/>
                      </a:cubicBezTo>
                      <a:cubicBezTo>
                        <a:pt x="20" y="8"/>
                        <a:pt x="21" y="7"/>
                        <a:pt x="22" y="6"/>
                      </a:cubicBezTo>
                      <a:cubicBezTo>
                        <a:pt x="22" y="5"/>
                        <a:pt x="21" y="5"/>
                        <a:pt x="21" y="4"/>
                      </a:cubicBezTo>
                      <a:cubicBezTo>
                        <a:pt x="20" y="2"/>
                        <a:pt x="18"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4" name="Freeform 1109"/>
                <p:cNvSpPr>
                  <a:spLocks/>
                </p:cNvSpPr>
                <p:nvPr/>
              </p:nvSpPr>
              <p:spPr bwMode="auto">
                <a:xfrm>
                  <a:off x="13996" y="2318"/>
                  <a:ext cx="33" cy="88"/>
                </a:xfrm>
                <a:custGeom>
                  <a:avLst/>
                  <a:gdLst>
                    <a:gd name="T0" fmla="*/ 4 w 14"/>
                    <a:gd name="T1" fmla="*/ 5 h 37"/>
                    <a:gd name="T2" fmla="*/ 0 w 14"/>
                    <a:gd name="T3" fmla="*/ 19 h 37"/>
                    <a:gd name="T4" fmla="*/ 1 w 14"/>
                    <a:gd name="T5" fmla="*/ 21 h 37"/>
                    <a:gd name="T6" fmla="*/ 4 w 14"/>
                    <a:gd name="T7" fmla="*/ 20 h 37"/>
                    <a:gd name="T8" fmla="*/ 7 w 14"/>
                    <a:gd name="T9" fmla="*/ 7 h 37"/>
                    <a:gd name="T10" fmla="*/ 9 w 14"/>
                    <a:gd name="T11" fmla="*/ 7 h 37"/>
                    <a:gd name="T12" fmla="*/ 2 w 14"/>
                    <a:gd name="T13" fmla="*/ 28 h 37"/>
                    <a:gd name="T14" fmla="*/ 8 w 14"/>
                    <a:gd name="T15" fmla="*/ 28 h 37"/>
                    <a:gd name="T16" fmla="*/ 8 w 14"/>
                    <a:gd name="T17" fmla="*/ 37 h 37"/>
                    <a:gd name="T18" fmla="*/ 11 w 14"/>
                    <a:gd name="T19" fmla="*/ 33 h 37"/>
                    <a:gd name="T20" fmla="*/ 10 w 14"/>
                    <a:gd name="T21" fmla="*/ 0 h 37"/>
                    <a:gd name="T22" fmla="*/ 10 w 14"/>
                    <a:gd name="T23" fmla="*/ 0 h 37"/>
                    <a:gd name="T24" fmla="*/ 4 w 14"/>
                    <a:gd name="T2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37">
                      <a:moveTo>
                        <a:pt x="4" y="5"/>
                      </a:move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1"/>
                        <a:pt x="8" y="35"/>
                        <a:pt x="8" y="37"/>
                      </a:cubicBezTo>
                      <a:cubicBezTo>
                        <a:pt x="9" y="36"/>
                        <a:pt x="10" y="35"/>
                        <a:pt x="11" y="33"/>
                      </a:cubicBezTo>
                      <a:cubicBezTo>
                        <a:pt x="14" y="27"/>
                        <a:pt x="12" y="13"/>
                        <a:pt x="10" y="0"/>
                      </a:cubicBezTo>
                      <a:cubicBezTo>
                        <a:pt x="10" y="0"/>
                        <a:pt x="10" y="0"/>
                        <a:pt x="10" y="0"/>
                      </a:cubicBezTo>
                      <a:cubicBezTo>
                        <a:pt x="7" y="0"/>
                        <a:pt x="5"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5" name="Oval 1110"/>
                <p:cNvSpPr>
                  <a:spLocks noChangeArrowheads="1"/>
                </p:cNvSpPr>
                <p:nvPr/>
              </p:nvSpPr>
              <p:spPr bwMode="auto">
                <a:xfrm>
                  <a:off x="14017"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6" name="Oval 1111"/>
                <p:cNvSpPr>
                  <a:spLocks noChangeArrowheads="1"/>
                </p:cNvSpPr>
                <p:nvPr/>
              </p:nvSpPr>
              <p:spPr bwMode="auto">
                <a:xfrm>
                  <a:off x="1395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7" name="Freeform 1112"/>
                <p:cNvSpPr>
                  <a:spLocks/>
                </p:cNvSpPr>
                <p:nvPr/>
              </p:nvSpPr>
              <p:spPr bwMode="auto">
                <a:xfrm>
                  <a:off x="13935" y="2025"/>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8" name="Oval 1113"/>
                <p:cNvSpPr>
                  <a:spLocks noChangeArrowheads="1"/>
                </p:cNvSpPr>
                <p:nvPr/>
              </p:nvSpPr>
              <p:spPr bwMode="auto">
                <a:xfrm>
                  <a:off x="1395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199" name="Freeform 1114"/>
                <p:cNvSpPr>
                  <a:spLocks/>
                </p:cNvSpPr>
                <p:nvPr/>
              </p:nvSpPr>
              <p:spPr bwMode="auto">
                <a:xfrm>
                  <a:off x="14017" y="2299"/>
                  <a:ext cx="3" cy="15"/>
                </a:xfrm>
                <a:custGeom>
                  <a:avLst/>
                  <a:gdLst>
                    <a:gd name="T0" fmla="*/ 1 w 1"/>
                    <a:gd name="T1" fmla="*/ 6 h 6"/>
                    <a:gd name="T2" fmla="*/ 0 w 1"/>
                    <a:gd name="T3" fmla="*/ 0 h 6"/>
                    <a:gd name="T4" fmla="*/ 0 w 1"/>
                    <a:gd name="T5" fmla="*/ 2 h 6"/>
                    <a:gd name="T6" fmla="*/ 1 w 1"/>
                    <a:gd name="T7" fmla="*/ 6 h 6"/>
                  </a:gdLst>
                  <a:ahLst/>
                  <a:cxnLst>
                    <a:cxn ang="0">
                      <a:pos x="T0" y="T1"/>
                    </a:cxn>
                    <a:cxn ang="0">
                      <a:pos x="T2" y="T3"/>
                    </a:cxn>
                    <a:cxn ang="0">
                      <a:pos x="T4" y="T5"/>
                    </a:cxn>
                    <a:cxn ang="0">
                      <a:pos x="T6" y="T7"/>
                    </a:cxn>
                  </a:cxnLst>
                  <a:rect l="0" t="0" r="r" b="b"/>
                  <a:pathLst>
                    <a:path w="1" h="6">
                      <a:moveTo>
                        <a:pt x="1" y="6"/>
                      </a:moveTo>
                      <a:cubicBezTo>
                        <a:pt x="1" y="4"/>
                        <a:pt x="0" y="2"/>
                        <a:pt x="0" y="0"/>
                      </a:cubicBezTo>
                      <a:cubicBezTo>
                        <a:pt x="0" y="1"/>
                        <a:pt x="0" y="2"/>
                        <a:pt x="0" y="2"/>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0" name="Freeform 1115"/>
                <p:cNvSpPr>
                  <a:spLocks/>
                </p:cNvSpPr>
                <p:nvPr/>
              </p:nvSpPr>
              <p:spPr bwMode="auto">
                <a:xfrm>
                  <a:off x="13996"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1" name="Oval 1116"/>
                <p:cNvSpPr>
                  <a:spLocks noChangeArrowheads="1"/>
                </p:cNvSpPr>
                <p:nvPr/>
              </p:nvSpPr>
              <p:spPr bwMode="auto">
                <a:xfrm>
                  <a:off x="1382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2" name="Oval 1117"/>
                <p:cNvSpPr>
                  <a:spLocks noChangeArrowheads="1"/>
                </p:cNvSpPr>
                <p:nvPr/>
              </p:nvSpPr>
              <p:spPr bwMode="auto">
                <a:xfrm>
                  <a:off x="14017" y="2148"/>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3" name="Freeform 1118"/>
                <p:cNvSpPr>
                  <a:spLocks/>
                </p:cNvSpPr>
                <p:nvPr/>
              </p:nvSpPr>
              <p:spPr bwMode="auto">
                <a:xfrm>
                  <a:off x="13804" y="2025"/>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4" name="Oval 1119"/>
                <p:cNvSpPr>
                  <a:spLocks noChangeArrowheads="1"/>
                </p:cNvSpPr>
                <p:nvPr/>
              </p:nvSpPr>
              <p:spPr bwMode="auto">
                <a:xfrm>
                  <a:off x="1382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5" name="Freeform 1120"/>
                <p:cNvSpPr>
                  <a:spLocks/>
                </p:cNvSpPr>
                <p:nvPr/>
              </p:nvSpPr>
              <p:spPr bwMode="auto">
                <a:xfrm>
                  <a:off x="13864" y="2025"/>
                  <a:ext cx="63"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6" name="Freeform 1121"/>
                <p:cNvSpPr>
                  <a:spLocks/>
                </p:cNvSpPr>
                <p:nvPr/>
              </p:nvSpPr>
              <p:spPr bwMode="auto">
                <a:xfrm>
                  <a:off x="13733" y="2025"/>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4"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7" name="Oval 1122"/>
                <p:cNvSpPr>
                  <a:spLocks noChangeArrowheads="1"/>
                </p:cNvSpPr>
                <p:nvPr/>
              </p:nvSpPr>
              <p:spPr bwMode="auto">
                <a:xfrm>
                  <a:off x="13885"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8" name="Oval 1123"/>
                <p:cNvSpPr>
                  <a:spLocks noChangeArrowheads="1"/>
                </p:cNvSpPr>
                <p:nvPr/>
              </p:nvSpPr>
              <p:spPr bwMode="auto">
                <a:xfrm>
                  <a:off x="13885"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09" name="Freeform 1124"/>
                <p:cNvSpPr>
                  <a:spLocks/>
                </p:cNvSpPr>
                <p:nvPr/>
              </p:nvSpPr>
              <p:spPr bwMode="auto">
                <a:xfrm>
                  <a:off x="13930" y="2174"/>
                  <a:ext cx="64" cy="109"/>
                </a:xfrm>
                <a:custGeom>
                  <a:avLst/>
                  <a:gdLst>
                    <a:gd name="T0" fmla="*/ 23 w 27"/>
                    <a:gd name="T1" fmla="*/ 4 h 46"/>
                    <a:gd name="T2" fmla="*/ 18 w 27"/>
                    <a:gd name="T3" fmla="*/ 0 h 46"/>
                    <a:gd name="T4" fmla="*/ 10 w 27"/>
                    <a:gd name="T5" fmla="*/ 0 h 46"/>
                    <a:gd name="T6" fmla="*/ 5 w 27"/>
                    <a:gd name="T7" fmla="*/ 4 h 46"/>
                    <a:gd name="T8" fmla="*/ 0 w 27"/>
                    <a:gd name="T9" fmla="*/ 18 h 46"/>
                    <a:gd name="T10" fmla="*/ 2 w 27"/>
                    <a:gd name="T11" fmla="*/ 20 h 46"/>
                    <a:gd name="T12" fmla="*/ 4 w 27"/>
                    <a:gd name="T13" fmla="*/ 19 h 46"/>
                    <a:gd name="T14" fmla="*/ 8 w 27"/>
                    <a:gd name="T15" fmla="*/ 6 h 46"/>
                    <a:gd name="T16" fmla="*/ 9 w 27"/>
                    <a:gd name="T17" fmla="*/ 6 h 46"/>
                    <a:gd name="T18" fmla="*/ 3 w 27"/>
                    <a:gd name="T19" fmla="*/ 28 h 46"/>
                    <a:gd name="T20" fmla="*/ 9 w 27"/>
                    <a:gd name="T21" fmla="*/ 28 h 46"/>
                    <a:gd name="T22" fmla="*/ 9 w 27"/>
                    <a:gd name="T23" fmla="*/ 44 h 46"/>
                    <a:gd name="T24" fmla="*/ 11 w 27"/>
                    <a:gd name="T25" fmla="*/ 46 h 46"/>
                    <a:gd name="T26" fmla="*/ 13 w 27"/>
                    <a:gd name="T27" fmla="*/ 44 h 46"/>
                    <a:gd name="T28" fmla="*/ 13 w 27"/>
                    <a:gd name="T29" fmla="*/ 28 h 46"/>
                    <a:gd name="T30" fmla="*/ 14 w 27"/>
                    <a:gd name="T31" fmla="*/ 28 h 46"/>
                    <a:gd name="T32" fmla="*/ 14 w 27"/>
                    <a:gd name="T33" fmla="*/ 44 h 46"/>
                    <a:gd name="T34" fmla="*/ 17 w 27"/>
                    <a:gd name="T35" fmla="*/ 46 h 46"/>
                    <a:gd name="T36" fmla="*/ 19 w 27"/>
                    <a:gd name="T37" fmla="*/ 44 h 46"/>
                    <a:gd name="T38" fmla="*/ 19 w 27"/>
                    <a:gd name="T39" fmla="*/ 28 h 46"/>
                    <a:gd name="T40" fmla="*/ 25 w 27"/>
                    <a:gd name="T41" fmla="*/ 28 h 46"/>
                    <a:gd name="T42" fmla="*/ 18 w 27"/>
                    <a:gd name="T43" fmla="*/ 6 h 46"/>
                    <a:gd name="T44" fmla="*/ 20 w 27"/>
                    <a:gd name="T45" fmla="*/ 6 h 46"/>
                    <a:gd name="T46" fmla="*/ 23 w 27"/>
                    <a:gd name="T47" fmla="*/ 19 h 46"/>
                    <a:gd name="T48" fmla="*/ 26 w 27"/>
                    <a:gd name="T49" fmla="*/ 20 h 46"/>
                    <a:gd name="T50" fmla="*/ 27 w 27"/>
                    <a:gd name="T51" fmla="*/ 18 h 46"/>
                    <a:gd name="T52" fmla="*/ 23 w 27"/>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0"/>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0" name="Freeform 1125"/>
                <p:cNvSpPr>
                  <a:spLocks/>
                </p:cNvSpPr>
                <p:nvPr/>
              </p:nvSpPr>
              <p:spPr bwMode="auto">
                <a:xfrm>
                  <a:off x="14126" y="2025"/>
                  <a:ext cx="64" cy="111"/>
                </a:xfrm>
                <a:custGeom>
                  <a:avLst/>
                  <a:gdLst>
                    <a:gd name="T0" fmla="*/ 23 w 27"/>
                    <a:gd name="T1" fmla="*/ 5 h 47"/>
                    <a:gd name="T2" fmla="*/ 18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1" name="Oval 1126"/>
                <p:cNvSpPr>
                  <a:spLocks noChangeArrowheads="1"/>
                </p:cNvSpPr>
                <p:nvPr/>
              </p:nvSpPr>
              <p:spPr bwMode="auto">
                <a:xfrm>
                  <a:off x="13755"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2" name="Oval 1127"/>
                <p:cNvSpPr>
                  <a:spLocks noChangeArrowheads="1"/>
                </p:cNvSpPr>
                <p:nvPr/>
              </p:nvSpPr>
              <p:spPr bwMode="auto">
                <a:xfrm>
                  <a:off x="14148" y="2148"/>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3" name="Oval 1128"/>
                <p:cNvSpPr>
                  <a:spLocks noChangeArrowheads="1"/>
                </p:cNvSpPr>
                <p:nvPr/>
              </p:nvSpPr>
              <p:spPr bwMode="auto">
                <a:xfrm>
                  <a:off x="14081"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4" name="Freeform 1129"/>
                <p:cNvSpPr>
                  <a:spLocks/>
                </p:cNvSpPr>
                <p:nvPr/>
              </p:nvSpPr>
              <p:spPr bwMode="auto">
                <a:xfrm>
                  <a:off x="14067"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5" name="Oval 1130"/>
                <p:cNvSpPr>
                  <a:spLocks noChangeArrowheads="1"/>
                </p:cNvSpPr>
                <p:nvPr/>
              </p:nvSpPr>
              <p:spPr bwMode="auto">
                <a:xfrm>
                  <a:off x="14148" y="1999"/>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6" name="Freeform 1131"/>
                <p:cNvSpPr>
                  <a:spLocks/>
                </p:cNvSpPr>
                <p:nvPr/>
              </p:nvSpPr>
              <p:spPr bwMode="auto">
                <a:xfrm>
                  <a:off x="14001" y="2172"/>
                  <a:ext cx="54" cy="111"/>
                </a:xfrm>
                <a:custGeom>
                  <a:avLst/>
                  <a:gdLst>
                    <a:gd name="T0" fmla="*/ 19 w 23"/>
                    <a:gd name="T1" fmla="*/ 8 h 47"/>
                    <a:gd name="T2" fmla="*/ 19 w 23"/>
                    <a:gd name="T3" fmla="*/ 21 h 47"/>
                    <a:gd name="T4" fmla="*/ 21 w 23"/>
                    <a:gd name="T5" fmla="*/ 23 h 47"/>
                    <a:gd name="T6" fmla="*/ 23 w 23"/>
                    <a:gd name="T7" fmla="*/ 21 h 47"/>
                    <a:gd name="T8" fmla="*/ 23 w 23"/>
                    <a:gd name="T9" fmla="*/ 7 h 47"/>
                    <a:gd name="T10" fmla="*/ 17 w 23"/>
                    <a:gd name="T11" fmla="*/ 0 h 47"/>
                    <a:gd name="T12" fmla="*/ 6 w 23"/>
                    <a:gd name="T13" fmla="*/ 0 h 47"/>
                    <a:gd name="T14" fmla="*/ 0 w 23"/>
                    <a:gd name="T15" fmla="*/ 7 h 47"/>
                    <a:gd name="T16" fmla="*/ 0 w 23"/>
                    <a:gd name="T17" fmla="*/ 21 h 47"/>
                    <a:gd name="T18" fmla="*/ 2 w 23"/>
                    <a:gd name="T19" fmla="*/ 23 h 47"/>
                    <a:gd name="T20" fmla="*/ 4 w 23"/>
                    <a:gd name="T21" fmla="*/ 21 h 47"/>
                    <a:gd name="T22" fmla="*/ 4 w 23"/>
                    <a:gd name="T23" fmla="*/ 8 h 47"/>
                    <a:gd name="T24" fmla="*/ 5 w 23"/>
                    <a:gd name="T25" fmla="*/ 8 h 47"/>
                    <a:gd name="T26" fmla="*/ 5 w 23"/>
                    <a:gd name="T27" fmla="*/ 45 h 47"/>
                    <a:gd name="T28" fmla="*/ 6 w 23"/>
                    <a:gd name="T29" fmla="*/ 47 h 47"/>
                    <a:gd name="T30" fmla="*/ 6 w 23"/>
                    <a:gd name="T31" fmla="*/ 39 h 47"/>
                    <a:gd name="T32" fmla="*/ 11 w 23"/>
                    <a:gd name="T33" fmla="*/ 38 h 47"/>
                    <a:gd name="T34" fmla="*/ 11 w 23"/>
                    <a:gd name="T35" fmla="*/ 23 h 47"/>
                    <a:gd name="T36" fmla="*/ 12 w 23"/>
                    <a:gd name="T37" fmla="*/ 23 h 47"/>
                    <a:gd name="T38" fmla="*/ 12 w 23"/>
                    <a:gd name="T39" fmla="*/ 38 h 47"/>
                    <a:gd name="T40" fmla="*/ 17 w 23"/>
                    <a:gd name="T41" fmla="*/ 37 h 47"/>
                    <a:gd name="T42" fmla="*/ 17 w 23"/>
                    <a:gd name="T43" fmla="*/ 8 h 47"/>
                    <a:gd name="T44" fmla="*/ 19 w 23"/>
                    <a:gd name="T4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9" y="8"/>
                      </a:move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5"/>
                      </a:cubicBezTo>
                      <a:cubicBezTo>
                        <a:pt x="5" y="45"/>
                        <a:pt x="6" y="46"/>
                        <a:pt x="6" y="47"/>
                      </a:cubicBezTo>
                      <a:cubicBezTo>
                        <a:pt x="6" y="44"/>
                        <a:pt x="6" y="41"/>
                        <a:pt x="6" y="39"/>
                      </a:cubicBezTo>
                      <a:cubicBezTo>
                        <a:pt x="8" y="39"/>
                        <a:pt x="9" y="39"/>
                        <a:pt x="11" y="38"/>
                      </a:cubicBezTo>
                      <a:cubicBezTo>
                        <a:pt x="11" y="32"/>
                        <a:pt x="11" y="23"/>
                        <a:pt x="11" y="23"/>
                      </a:cubicBezTo>
                      <a:cubicBezTo>
                        <a:pt x="11" y="23"/>
                        <a:pt x="11" y="23"/>
                        <a:pt x="12" y="23"/>
                      </a:cubicBezTo>
                      <a:cubicBezTo>
                        <a:pt x="12" y="23"/>
                        <a:pt x="12" y="32"/>
                        <a:pt x="12" y="38"/>
                      </a:cubicBezTo>
                      <a:cubicBezTo>
                        <a:pt x="14" y="38"/>
                        <a:pt x="16" y="37"/>
                        <a:pt x="17" y="37"/>
                      </a:cubicBezTo>
                      <a:cubicBezTo>
                        <a:pt x="17" y="26"/>
                        <a:pt x="17" y="8"/>
                        <a:pt x="17" y="8"/>
                      </a:cubicBezTo>
                      <a:cubicBezTo>
                        <a:pt x="17" y="8"/>
                        <a:pt x="17"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7" name="Freeform 1132"/>
                <p:cNvSpPr>
                  <a:spLocks/>
                </p:cNvSpPr>
                <p:nvPr/>
              </p:nvSpPr>
              <p:spPr bwMode="auto">
                <a:xfrm>
                  <a:off x="13674" y="2025"/>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0"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8" name="Freeform 1133"/>
                <p:cNvSpPr>
                  <a:spLocks/>
                </p:cNvSpPr>
                <p:nvPr/>
              </p:nvSpPr>
              <p:spPr bwMode="auto">
                <a:xfrm>
                  <a:off x="14062" y="2174"/>
                  <a:ext cx="64" cy="76"/>
                </a:xfrm>
                <a:custGeom>
                  <a:avLst/>
                  <a:gdLst>
                    <a:gd name="T0" fmla="*/ 24 w 27"/>
                    <a:gd name="T1" fmla="*/ 28 h 32"/>
                    <a:gd name="T2" fmla="*/ 18 w 27"/>
                    <a:gd name="T3" fmla="*/ 6 h 32"/>
                    <a:gd name="T4" fmla="*/ 19 w 27"/>
                    <a:gd name="T5" fmla="*/ 6 h 32"/>
                    <a:gd name="T6" fmla="*/ 23 w 27"/>
                    <a:gd name="T7" fmla="*/ 19 h 32"/>
                    <a:gd name="T8" fmla="*/ 25 w 27"/>
                    <a:gd name="T9" fmla="*/ 20 h 32"/>
                    <a:gd name="T10" fmla="*/ 26 w 27"/>
                    <a:gd name="T11" fmla="*/ 18 h 32"/>
                    <a:gd name="T12" fmla="*/ 22 w 27"/>
                    <a:gd name="T13" fmla="*/ 4 h 32"/>
                    <a:gd name="T14" fmla="*/ 17 w 27"/>
                    <a:gd name="T15" fmla="*/ 0 h 32"/>
                    <a:gd name="T16" fmla="*/ 9 w 27"/>
                    <a:gd name="T17" fmla="*/ 0 h 32"/>
                    <a:gd name="T18" fmla="*/ 4 w 27"/>
                    <a:gd name="T19" fmla="*/ 4 h 32"/>
                    <a:gd name="T20" fmla="*/ 0 w 27"/>
                    <a:gd name="T21" fmla="*/ 18 h 32"/>
                    <a:gd name="T22" fmla="*/ 1 w 27"/>
                    <a:gd name="T23" fmla="*/ 20 h 32"/>
                    <a:gd name="T24" fmla="*/ 3 w 27"/>
                    <a:gd name="T25" fmla="*/ 19 h 32"/>
                    <a:gd name="T26" fmla="*/ 7 w 27"/>
                    <a:gd name="T27" fmla="*/ 6 h 32"/>
                    <a:gd name="T28" fmla="*/ 8 w 27"/>
                    <a:gd name="T29" fmla="*/ 6 h 32"/>
                    <a:gd name="T30" fmla="*/ 2 w 27"/>
                    <a:gd name="T31" fmla="*/ 28 h 32"/>
                    <a:gd name="T32" fmla="*/ 8 w 27"/>
                    <a:gd name="T33" fmla="*/ 28 h 32"/>
                    <a:gd name="T34" fmla="*/ 8 w 27"/>
                    <a:gd name="T35" fmla="*/ 32 h 32"/>
                    <a:gd name="T36" fmla="*/ 13 w 27"/>
                    <a:gd name="T37" fmla="*/ 32 h 32"/>
                    <a:gd name="T38" fmla="*/ 13 w 27"/>
                    <a:gd name="T39" fmla="*/ 28 h 32"/>
                    <a:gd name="T40" fmla="*/ 14 w 27"/>
                    <a:gd name="T41" fmla="*/ 28 h 32"/>
                    <a:gd name="T42" fmla="*/ 14 w 27"/>
                    <a:gd name="T43" fmla="*/ 31 h 32"/>
                    <a:gd name="T44" fmla="*/ 18 w 27"/>
                    <a:gd name="T45" fmla="*/ 30 h 32"/>
                    <a:gd name="T46" fmla="*/ 18 w 27"/>
                    <a:gd name="T47" fmla="*/ 28 h 32"/>
                    <a:gd name="T48" fmla="*/ 24 w 27"/>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2">
                      <a:moveTo>
                        <a:pt x="24" y="28"/>
                      </a:moveTo>
                      <a:cubicBezTo>
                        <a:pt x="18" y="6"/>
                        <a:pt x="18" y="6"/>
                        <a:pt x="18" y="6"/>
                      </a:cubicBezTo>
                      <a:cubicBezTo>
                        <a:pt x="19" y="6"/>
                        <a:pt x="19" y="6"/>
                        <a:pt x="19" y="6"/>
                      </a:cubicBezTo>
                      <a:cubicBezTo>
                        <a:pt x="19" y="6"/>
                        <a:pt x="22" y="18"/>
                        <a:pt x="23" y="19"/>
                      </a:cubicBezTo>
                      <a:cubicBezTo>
                        <a:pt x="23" y="20"/>
                        <a:pt x="24" y="20"/>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0"/>
                        <a:pt x="3" y="20"/>
                        <a:pt x="3" y="19"/>
                      </a:cubicBezTo>
                      <a:cubicBezTo>
                        <a:pt x="4" y="18"/>
                        <a:pt x="7" y="6"/>
                        <a:pt x="7" y="6"/>
                      </a:cubicBezTo>
                      <a:cubicBezTo>
                        <a:pt x="8" y="6"/>
                        <a:pt x="8" y="6"/>
                        <a:pt x="8" y="6"/>
                      </a:cubicBezTo>
                      <a:cubicBezTo>
                        <a:pt x="2" y="28"/>
                        <a:pt x="2" y="28"/>
                        <a:pt x="2" y="28"/>
                      </a:cubicBezTo>
                      <a:cubicBezTo>
                        <a:pt x="8" y="28"/>
                        <a:pt x="8" y="28"/>
                        <a:pt x="8" y="28"/>
                      </a:cubicBezTo>
                      <a:cubicBezTo>
                        <a:pt x="8" y="29"/>
                        <a:pt x="8" y="31"/>
                        <a:pt x="8" y="32"/>
                      </a:cubicBezTo>
                      <a:cubicBezTo>
                        <a:pt x="10" y="32"/>
                        <a:pt x="11" y="32"/>
                        <a:pt x="13" y="32"/>
                      </a:cubicBezTo>
                      <a:cubicBezTo>
                        <a:pt x="13" y="29"/>
                        <a:pt x="13" y="28"/>
                        <a:pt x="13" y="28"/>
                      </a:cubicBezTo>
                      <a:cubicBezTo>
                        <a:pt x="14" y="28"/>
                        <a:pt x="14" y="28"/>
                        <a:pt x="14" y="28"/>
                      </a:cubicBezTo>
                      <a:cubicBezTo>
                        <a:pt x="14" y="28"/>
                        <a:pt x="14" y="29"/>
                        <a:pt x="14" y="31"/>
                      </a:cubicBezTo>
                      <a:cubicBezTo>
                        <a:pt x="15" y="31"/>
                        <a:pt x="17" y="31"/>
                        <a:pt x="18" y="30"/>
                      </a:cubicBezTo>
                      <a:cubicBezTo>
                        <a:pt x="18" y="30"/>
                        <a:pt x="18" y="29"/>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19" name="Freeform 1134"/>
                <p:cNvSpPr>
                  <a:spLocks/>
                </p:cNvSpPr>
                <p:nvPr/>
              </p:nvSpPr>
              <p:spPr bwMode="auto">
                <a:xfrm>
                  <a:off x="14131" y="2172"/>
                  <a:ext cx="54" cy="66"/>
                </a:xfrm>
                <a:custGeom>
                  <a:avLst/>
                  <a:gdLst>
                    <a:gd name="T0" fmla="*/ 19 w 23"/>
                    <a:gd name="T1" fmla="*/ 8 h 28"/>
                    <a:gd name="T2" fmla="*/ 19 w 23"/>
                    <a:gd name="T3" fmla="*/ 21 h 28"/>
                    <a:gd name="T4" fmla="*/ 21 w 23"/>
                    <a:gd name="T5" fmla="*/ 23 h 28"/>
                    <a:gd name="T6" fmla="*/ 23 w 23"/>
                    <a:gd name="T7" fmla="*/ 21 h 28"/>
                    <a:gd name="T8" fmla="*/ 23 w 23"/>
                    <a:gd name="T9" fmla="*/ 7 h 28"/>
                    <a:gd name="T10" fmla="*/ 17 w 23"/>
                    <a:gd name="T11" fmla="*/ 0 h 28"/>
                    <a:gd name="T12" fmla="*/ 7 w 23"/>
                    <a:gd name="T13" fmla="*/ 0 h 28"/>
                    <a:gd name="T14" fmla="*/ 0 w 23"/>
                    <a:gd name="T15" fmla="*/ 7 h 28"/>
                    <a:gd name="T16" fmla="*/ 0 w 23"/>
                    <a:gd name="T17" fmla="*/ 21 h 28"/>
                    <a:gd name="T18" fmla="*/ 3 w 23"/>
                    <a:gd name="T19" fmla="*/ 23 h 28"/>
                    <a:gd name="T20" fmla="*/ 5 w 23"/>
                    <a:gd name="T21" fmla="*/ 21 h 28"/>
                    <a:gd name="T22" fmla="*/ 5 w 23"/>
                    <a:gd name="T23" fmla="*/ 8 h 28"/>
                    <a:gd name="T24" fmla="*/ 6 w 23"/>
                    <a:gd name="T25" fmla="*/ 8 h 28"/>
                    <a:gd name="T26" fmla="*/ 6 w 23"/>
                    <a:gd name="T27" fmla="*/ 28 h 28"/>
                    <a:gd name="T28" fmla="*/ 11 w 23"/>
                    <a:gd name="T29" fmla="*/ 27 h 28"/>
                    <a:gd name="T30" fmla="*/ 11 w 23"/>
                    <a:gd name="T31" fmla="*/ 23 h 28"/>
                    <a:gd name="T32" fmla="*/ 12 w 23"/>
                    <a:gd name="T33" fmla="*/ 23 h 28"/>
                    <a:gd name="T34" fmla="*/ 12 w 23"/>
                    <a:gd name="T35" fmla="*/ 26 h 28"/>
                    <a:gd name="T36" fmla="*/ 18 w 23"/>
                    <a:gd name="T37" fmla="*/ 25 h 28"/>
                    <a:gd name="T38" fmla="*/ 18 w 23"/>
                    <a:gd name="T39" fmla="*/ 8 h 28"/>
                    <a:gd name="T40" fmla="*/ 19 w 23"/>
                    <a:gd name="T4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8">
                      <a:moveTo>
                        <a:pt x="19" y="8"/>
                      </a:move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18"/>
                        <a:pt x="6" y="28"/>
                      </a:cubicBezTo>
                      <a:cubicBezTo>
                        <a:pt x="7" y="28"/>
                        <a:pt x="9" y="27"/>
                        <a:pt x="11" y="27"/>
                      </a:cubicBezTo>
                      <a:cubicBezTo>
                        <a:pt x="11" y="25"/>
                        <a:pt x="11" y="23"/>
                        <a:pt x="11" y="23"/>
                      </a:cubicBezTo>
                      <a:cubicBezTo>
                        <a:pt x="11" y="23"/>
                        <a:pt x="11" y="23"/>
                        <a:pt x="12" y="23"/>
                      </a:cubicBezTo>
                      <a:cubicBezTo>
                        <a:pt x="12" y="23"/>
                        <a:pt x="12" y="25"/>
                        <a:pt x="12" y="26"/>
                      </a:cubicBezTo>
                      <a:cubicBezTo>
                        <a:pt x="14" y="26"/>
                        <a:pt x="16" y="26"/>
                        <a:pt x="18" y="25"/>
                      </a:cubicBezTo>
                      <a:cubicBezTo>
                        <a:pt x="18" y="16"/>
                        <a:pt x="18" y="8"/>
                        <a:pt x="18" y="8"/>
                      </a:cubicBezTo>
                      <a:cubicBezTo>
                        <a:pt x="18" y="8"/>
                        <a:pt x="18" y="8"/>
                        <a:pt x="1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0" name="Oval 1135"/>
                <p:cNvSpPr>
                  <a:spLocks noChangeArrowheads="1"/>
                </p:cNvSpPr>
                <p:nvPr/>
              </p:nvSpPr>
              <p:spPr bwMode="auto">
                <a:xfrm>
                  <a:off x="14081"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1" name="Freeform 1136"/>
                <p:cNvSpPr>
                  <a:spLocks/>
                </p:cNvSpPr>
                <p:nvPr/>
              </p:nvSpPr>
              <p:spPr bwMode="auto">
                <a:xfrm>
                  <a:off x="13473" y="2025"/>
                  <a:ext cx="64" cy="111"/>
                </a:xfrm>
                <a:custGeom>
                  <a:avLst/>
                  <a:gdLst>
                    <a:gd name="T0" fmla="*/ 23 w 27"/>
                    <a:gd name="T1" fmla="*/ 5 h 47"/>
                    <a:gd name="T2" fmla="*/ 18 w 27"/>
                    <a:gd name="T3" fmla="*/ 0 h 47"/>
                    <a:gd name="T4" fmla="*/ 10 w 27"/>
                    <a:gd name="T5" fmla="*/ 0 h 47"/>
                    <a:gd name="T6" fmla="*/ 5 w 27"/>
                    <a:gd name="T7" fmla="*/ 5 h 47"/>
                    <a:gd name="T8" fmla="*/ 1 w 27"/>
                    <a:gd name="T9" fmla="*/ 18 h 47"/>
                    <a:gd name="T10" fmla="*/ 2 w 27"/>
                    <a:gd name="T11" fmla="*/ 21 h 47"/>
                    <a:gd name="T12" fmla="*/ 4 w 27"/>
                    <a:gd name="T13" fmla="*/ 20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ubicBezTo>
                        <a:pt x="3" y="21"/>
                        <a:pt x="4" y="20"/>
                        <a:pt x="4" y="20"/>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2" name="Oval 1137"/>
                <p:cNvSpPr>
                  <a:spLocks noChangeArrowheads="1"/>
                </p:cNvSpPr>
                <p:nvPr/>
              </p:nvSpPr>
              <p:spPr bwMode="auto">
                <a:xfrm>
                  <a:off x="13561"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3" name="Oval 1138"/>
                <p:cNvSpPr>
                  <a:spLocks noChangeArrowheads="1"/>
                </p:cNvSpPr>
                <p:nvPr/>
              </p:nvSpPr>
              <p:spPr bwMode="auto">
                <a:xfrm>
                  <a:off x="13561"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4" name="Freeform 1139"/>
                <p:cNvSpPr>
                  <a:spLocks/>
                </p:cNvSpPr>
                <p:nvPr/>
              </p:nvSpPr>
              <p:spPr bwMode="auto">
                <a:xfrm>
                  <a:off x="13438" y="2148"/>
                  <a:ext cx="14" cy="19"/>
                </a:xfrm>
                <a:custGeom>
                  <a:avLst/>
                  <a:gdLst>
                    <a:gd name="T0" fmla="*/ 6 w 6"/>
                    <a:gd name="T1" fmla="*/ 5 h 8"/>
                    <a:gd name="T2" fmla="*/ 1 w 6"/>
                    <a:gd name="T3" fmla="*/ 0 h 8"/>
                    <a:gd name="T4" fmla="*/ 0 w 6"/>
                    <a:gd name="T5" fmla="*/ 0 h 8"/>
                    <a:gd name="T6" fmla="*/ 5 w 6"/>
                    <a:gd name="T7" fmla="*/ 8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6" y="2"/>
                        <a:pt x="4" y="0"/>
                        <a:pt x="1" y="0"/>
                      </a:cubicBezTo>
                      <a:cubicBezTo>
                        <a:pt x="1" y="0"/>
                        <a:pt x="1" y="0"/>
                        <a:pt x="0" y="0"/>
                      </a:cubicBezTo>
                      <a:cubicBezTo>
                        <a:pt x="2" y="3"/>
                        <a:pt x="3" y="5"/>
                        <a:pt x="5" y="8"/>
                      </a:cubicBezTo>
                      <a:cubicBezTo>
                        <a:pt x="6" y="7"/>
                        <a:pt x="6"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5" name="Oval 1140"/>
                <p:cNvSpPr>
                  <a:spLocks noChangeArrowheads="1"/>
                </p:cNvSpPr>
                <p:nvPr/>
              </p:nvSpPr>
              <p:spPr bwMode="auto">
                <a:xfrm>
                  <a:off x="13494" y="2148"/>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6" name="Freeform 1141"/>
                <p:cNvSpPr>
                  <a:spLocks/>
                </p:cNvSpPr>
                <p:nvPr/>
              </p:nvSpPr>
              <p:spPr bwMode="auto">
                <a:xfrm>
                  <a:off x="13544" y="2025"/>
                  <a:ext cx="54"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7" name="Freeform 1142"/>
                <p:cNvSpPr>
                  <a:spLocks/>
                </p:cNvSpPr>
                <p:nvPr/>
              </p:nvSpPr>
              <p:spPr bwMode="auto">
                <a:xfrm>
                  <a:off x="13539" y="2174"/>
                  <a:ext cx="64" cy="80"/>
                </a:xfrm>
                <a:custGeom>
                  <a:avLst/>
                  <a:gdLst>
                    <a:gd name="T0" fmla="*/ 18 w 27"/>
                    <a:gd name="T1" fmla="*/ 0 h 34"/>
                    <a:gd name="T2" fmla="*/ 10 w 27"/>
                    <a:gd name="T3" fmla="*/ 0 h 34"/>
                    <a:gd name="T4" fmla="*/ 4 w 27"/>
                    <a:gd name="T5" fmla="*/ 4 h 34"/>
                    <a:gd name="T6" fmla="*/ 0 w 27"/>
                    <a:gd name="T7" fmla="*/ 18 h 34"/>
                    <a:gd name="T8" fmla="*/ 2 w 27"/>
                    <a:gd name="T9" fmla="*/ 20 h 34"/>
                    <a:gd name="T10" fmla="*/ 4 w 27"/>
                    <a:gd name="T11" fmla="*/ 19 h 34"/>
                    <a:gd name="T12" fmla="*/ 8 w 27"/>
                    <a:gd name="T13" fmla="*/ 6 h 34"/>
                    <a:gd name="T14" fmla="*/ 9 w 27"/>
                    <a:gd name="T15" fmla="*/ 6 h 34"/>
                    <a:gd name="T16" fmla="*/ 3 w 27"/>
                    <a:gd name="T17" fmla="*/ 28 h 34"/>
                    <a:gd name="T18" fmla="*/ 9 w 27"/>
                    <a:gd name="T19" fmla="*/ 28 h 34"/>
                    <a:gd name="T20" fmla="*/ 9 w 27"/>
                    <a:gd name="T21" fmla="*/ 32 h 34"/>
                    <a:gd name="T22" fmla="*/ 13 w 27"/>
                    <a:gd name="T23" fmla="*/ 33 h 34"/>
                    <a:gd name="T24" fmla="*/ 13 w 27"/>
                    <a:gd name="T25" fmla="*/ 28 h 34"/>
                    <a:gd name="T26" fmla="*/ 14 w 27"/>
                    <a:gd name="T27" fmla="*/ 28 h 34"/>
                    <a:gd name="T28" fmla="*/ 14 w 27"/>
                    <a:gd name="T29" fmla="*/ 34 h 34"/>
                    <a:gd name="T30" fmla="*/ 19 w 27"/>
                    <a:gd name="T31" fmla="*/ 34 h 34"/>
                    <a:gd name="T32" fmla="*/ 19 w 27"/>
                    <a:gd name="T33" fmla="*/ 28 h 34"/>
                    <a:gd name="T34" fmla="*/ 25 w 27"/>
                    <a:gd name="T35" fmla="*/ 28 h 34"/>
                    <a:gd name="T36" fmla="*/ 19 w 27"/>
                    <a:gd name="T37" fmla="*/ 6 h 34"/>
                    <a:gd name="T38" fmla="*/ 20 w 27"/>
                    <a:gd name="T39" fmla="*/ 6 h 34"/>
                    <a:gd name="T40" fmla="*/ 23 w 27"/>
                    <a:gd name="T41" fmla="*/ 19 h 34"/>
                    <a:gd name="T42" fmla="*/ 24 w 27"/>
                    <a:gd name="T43" fmla="*/ 20 h 34"/>
                    <a:gd name="T44" fmla="*/ 27 w 27"/>
                    <a:gd name="T45" fmla="*/ 17 h 34"/>
                    <a:gd name="T46" fmla="*/ 23 w 27"/>
                    <a:gd name="T47" fmla="*/ 4 h 34"/>
                    <a:gd name="T48" fmla="*/ 18 w 27"/>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34">
                      <a:moveTo>
                        <a:pt x="18" y="0"/>
                      </a:moveTo>
                      <a:cubicBezTo>
                        <a:pt x="16" y="0"/>
                        <a:pt x="11" y="0"/>
                        <a:pt x="10" y="0"/>
                      </a:cubicBezTo>
                      <a:cubicBezTo>
                        <a:pt x="8" y="0"/>
                        <a:pt x="5" y="2"/>
                        <a:pt x="4" y="4"/>
                      </a:cubicBezTo>
                      <a:cubicBezTo>
                        <a:pt x="3" y="10"/>
                        <a:pt x="1" y="17"/>
                        <a:pt x="0" y="18"/>
                      </a:cubicBezTo>
                      <a:cubicBezTo>
                        <a:pt x="0" y="19"/>
                        <a:pt x="1" y="20"/>
                        <a:pt x="2" y="20"/>
                      </a:cubicBezTo>
                      <a:cubicBezTo>
                        <a:pt x="3" y="20"/>
                        <a:pt x="4" y="20"/>
                        <a:pt x="4" y="19"/>
                      </a:cubicBezTo>
                      <a:cubicBezTo>
                        <a:pt x="4" y="18"/>
                        <a:pt x="8" y="6"/>
                        <a:pt x="8" y="6"/>
                      </a:cubicBezTo>
                      <a:cubicBezTo>
                        <a:pt x="9" y="6"/>
                        <a:pt x="9" y="6"/>
                        <a:pt x="9" y="6"/>
                      </a:cubicBezTo>
                      <a:cubicBezTo>
                        <a:pt x="3" y="28"/>
                        <a:pt x="3" y="28"/>
                        <a:pt x="3" y="28"/>
                      </a:cubicBezTo>
                      <a:cubicBezTo>
                        <a:pt x="9" y="28"/>
                        <a:pt x="9" y="28"/>
                        <a:pt x="9" y="28"/>
                      </a:cubicBezTo>
                      <a:cubicBezTo>
                        <a:pt x="9" y="29"/>
                        <a:pt x="9" y="31"/>
                        <a:pt x="9" y="32"/>
                      </a:cubicBezTo>
                      <a:cubicBezTo>
                        <a:pt x="10" y="33"/>
                        <a:pt x="12" y="33"/>
                        <a:pt x="13" y="33"/>
                      </a:cubicBezTo>
                      <a:cubicBezTo>
                        <a:pt x="13" y="30"/>
                        <a:pt x="13" y="28"/>
                        <a:pt x="13" y="28"/>
                      </a:cubicBezTo>
                      <a:cubicBezTo>
                        <a:pt x="14" y="28"/>
                        <a:pt x="14" y="28"/>
                        <a:pt x="14" y="28"/>
                      </a:cubicBezTo>
                      <a:cubicBezTo>
                        <a:pt x="14" y="28"/>
                        <a:pt x="14" y="30"/>
                        <a:pt x="14" y="34"/>
                      </a:cubicBezTo>
                      <a:cubicBezTo>
                        <a:pt x="16" y="34"/>
                        <a:pt x="17" y="34"/>
                        <a:pt x="19" y="34"/>
                      </a:cubicBezTo>
                      <a:cubicBezTo>
                        <a:pt x="19" y="32"/>
                        <a:pt x="19" y="30"/>
                        <a:pt x="19" y="28"/>
                      </a:cubicBezTo>
                      <a:cubicBezTo>
                        <a:pt x="25" y="28"/>
                        <a:pt x="25" y="28"/>
                        <a:pt x="25" y="28"/>
                      </a:cubicBezTo>
                      <a:cubicBezTo>
                        <a:pt x="19" y="6"/>
                        <a:pt x="19" y="6"/>
                        <a:pt x="19" y="6"/>
                      </a:cubicBezTo>
                      <a:cubicBezTo>
                        <a:pt x="20" y="6"/>
                        <a:pt x="20" y="6"/>
                        <a:pt x="20" y="6"/>
                      </a:cubicBezTo>
                      <a:cubicBezTo>
                        <a:pt x="20" y="6"/>
                        <a:pt x="23" y="18"/>
                        <a:pt x="23" y="19"/>
                      </a:cubicBezTo>
                      <a:cubicBezTo>
                        <a:pt x="24" y="19"/>
                        <a:pt x="24" y="20"/>
                        <a:pt x="24" y="20"/>
                      </a:cubicBezTo>
                      <a:cubicBezTo>
                        <a:pt x="25" y="19"/>
                        <a:pt x="26" y="18"/>
                        <a:pt x="27" y="17"/>
                      </a:cubicBezTo>
                      <a:cubicBezTo>
                        <a:pt x="26" y="15"/>
                        <a:pt x="24" y="9"/>
                        <a:pt x="23" y="4"/>
                      </a:cubicBezTo>
                      <a:cubicBezTo>
                        <a:pt x="22" y="2"/>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8" name="Oval 1143"/>
                <p:cNvSpPr>
                  <a:spLocks noChangeArrowheads="1"/>
                </p:cNvSpPr>
                <p:nvPr/>
              </p:nvSpPr>
              <p:spPr bwMode="auto">
                <a:xfrm>
                  <a:off x="13627" y="1999"/>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29" name="Freeform 1144"/>
                <p:cNvSpPr>
                  <a:spLocks/>
                </p:cNvSpPr>
                <p:nvPr/>
              </p:nvSpPr>
              <p:spPr bwMode="auto">
                <a:xfrm>
                  <a:off x="13480" y="2172"/>
                  <a:ext cx="52" cy="61"/>
                </a:xfrm>
                <a:custGeom>
                  <a:avLst/>
                  <a:gdLst>
                    <a:gd name="T0" fmla="*/ 18 w 22"/>
                    <a:gd name="T1" fmla="*/ 8 h 26"/>
                    <a:gd name="T2" fmla="*/ 18 w 22"/>
                    <a:gd name="T3" fmla="*/ 21 h 26"/>
                    <a:gd name="T4" fmla="*/ 20 w 22"/>
                    <a:gd name="T5" fmla="*/ 23 h 26"/>
                    <a:gd name="T6" fmla="*/ 22 w 22"/>
                    <a:gd name="T7" fmla="*/ 21 h 26"/>
                    <a:gd name="T8" fmla="*/ 22 w 22"/>
                    <a:gd name="T9" fmla="*/ 7 h 26"/>
                    <a:gd name="T10" fmla="*/ 16 w 22"/>
                    <a:gd name="T11" fmla="*/ 0 h 26"/>
                    <a:gd name="T12" fmla="*/ 6 w 22"/>
                    <a:gd name="T13" fmla="*/ 0 h 26"/>
                    <a:gd name="T14" fmla="*/ 0 w 22"/>
                    <a:gd name="T15" fmla="*/ 7 h 26"/>
                    <a:gd name="T16" fmla="*/ 0 w 22"/>
                    <a:gd name="T17" fmla="*/ 13 h 26"/>
                    <a:gd name="T18" fmla="*/ 4 w 22"/>
                    <a:gd name="T19" fmla="*/ 17 h 26"/>
                    <a:gd name="T20" fmla="*/ 4 w 22"/>
                    <a:gd name="T21" fmla="*/ 8 h 26"/>
                    <a:gd name="T22" fmla="*/ 5 w 22"/>
                    <a:gd name="T23" fmla="*/ 8 h 26"/>
                    <a:gd name="T24" fmla="*/ 5 w 22"/>
                    <a:gd name="T25" fmla="*/ 18 h 26"/>
                    <a:gd name="T26" fmla="*/ 17 w 22"/>
                    <a:gd name="T27" fmla="*/ 26 h 26"/>
                    <a:gd name="T28" fmla="*/ 17 w 22"/>
                    <a:gd name="T29" fmla="*/ 8 h 26"/>
                    <a:gd name="T30" fmla="*/ 18 w 22"/>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7" y="0"/>
                        <a:pt x="6" y="0"/>
                      </a:cubicBezTo>
                      <a:cubicBezTo>
                        <a:pt x="2" y="0"/>
                        <a:pt x="0" y="3"/>
                        <a:pt x="0" y="7"/>
                      </a:cubicBezTo>
                      <a:cubicBezTo>
                        <a:pt x="0" y="7"/>
                        <a:pt x="0" y="10"/>
                        <a:pt x="0" y="13"/>
                      </a:cubicBezTo>
                      <a:cubicBezTo>
                        <a:pt x="1" y="14"/>
                        <a:pt x="2" y="15"/>
                        <a:pt x="4" y="17"/>
                      </a:cubicBezTo>
                      <a:cubicBezTo>
                        <a:pt x="4" y="13"/>
                        <a:pt x="4" y="8"/>
                        <a:pt x="4" y="8"/>
                      </a:cubicBezTo>
                      <a:cubicBezTo>
                        <a:pt x="4" y="8"/>
                        <a:pt x="4" y="8"/>
                        <a:pt x="5" y="8"/>
                      </a:cubicBezTo>
                      <a:cubicBezTo>
                        <a:pt x="5" y="8"/>
                        <a:pt x="5" y="12"/>
                        <a:pt x="5" y="18"/>
                      </a:cubicBezTo>
                      <a:cubicBezTo>
                        <a:pt x="9" y="20"/>
                        <a:pt x="13" y="23"/>
                        <a:pt x="17" y="26"/>
                      </a:cubicBezTo>
                      <a:cubicBezTo>
                        <a:pt x="17" y="17"/>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0" name="Freeform 1145"/>
                <p:cNvSpPr>
                  <a:spLocks/>
                </p:cNvSpPr>
                <p:nvPr/>
              </p:nvSpPr>
              <p:spPr bwMode="auto">
                <a:xfrm>
                  <a:off x="13426" y="2025"/>
                  <a:ext cx="42" cy="111"/>
                </a:xfrm>
                <a:custGeom>
                  <a:avLst/>
                  <a:gdLst>
                    <a:gd name="T0" fmla="*/ 6 w 18"/>
                    <a:gd name="T1" fmla="*/ 44 h 47"/>
                    <a:gd name="T2" fmla="*/ 6 w 18"/>
                    <a:gd name="T3" fmla="*/ 23 h 47"/>
                    <a:gd name="T4" fmla="*/ 7 w 18"/>
                    <a:gd name="T5" fmla="*/ 23 h 47"/>
                    <a:gd name="T6" fmla="*/ 7 w 18"/>
                    <a:gd name="T7" fmla="*/ 44 h 47"/>
                    <a:gd name="T8" fmla="*/ 10 w 18"/>
                    <a:gd name="T9" fmla="*/ 47 h 47"/>
                    <a:gd name="T10" fmla="*/ 12 w 18"/>
                    <a:gd name="T11" fmla="*/ 44 h 47"/>
                    <a:gd name="T12" fmla="*/ 12 w 18"/>
                    <a:gd name="T13" fmla="*/ 8 h 47"/>
                    <a:gd name="T14" fmla="*/ 13 w 18"/>
                    <a:gd name="T15" fmla="*/ 8 h 47"/>
                    <a:gd name="T16" fmla="*/ 13 w 18"/>
                    <a:gd name="T17" fmla="*/ 21 h 47"/>
                    <a:gd name="T18" fmla="*/ 16 w 18"/>
                    <a:gd name="T19" fmla="*/ 23 h 47"/>
                    <a:gd name="T20" fmla="*/ 18 w 18"/>
                    <a:gd name="T21" fmla="*/ 21 h 47"/>
                    <a:gd name="T22" fmla="*/ 18 w 18"/>
                    <a:gd name="T23" fmla="*/ 6 h 47"/>
                    <a:gd name="T24" fmla="*/ 11 w 18"/>
                    <a:gd name="T25" fmla="*/ 0 h 47"/>
                    <a:gd name="T26" fmla="*/ 1 w 18"/>
                    <a:gd name="T27" fmla="*/ 0 h 47"/>
                    <a:gd name="T28" fmla="*/ 0 w 18"/>
                    <a:gd name="T29" fmla="*/ 0 h 47"/>
                    <a:gd name="T30" fmla="*/ 0 w 18"/>
                    <a:gd name="T31" fmla="*/ 8 h 47"/>
                    <a:gd name="T32" fmla="*/ 0 w 18"/>
                    <a:gd name="T33" fmla="*/ 8 h 47"/>
                    <a:gd name="T34" fmla="*/ 0 w 18"/>
                    <a:gd name="T35" fmla="*/ 32 h 47"/>
                    <a:gd name="T36" fmla="*/ 3 w 18"/>
                    <a:gd name="T37" fmla="*/ 47 h 47"/>
                    <a:gd name="T38" fmla="*/ 6 w 18"/>
                    <a:gd name="T39"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47">
                      <a:moveTo>
                        <a:pt x="6" y="44"/>
                      </a:moveTo>
                      <a:cubicBezTo>
                        <a:pt x="6" y="42"/>
                        <a:pt x="6" y="23"/>
                        <a:pt x="6" y="23"/>
                      </a:cubicBezTo>
                      <a:cubicBezTo>
                        <a:pt x="6" y="23"/>
                        <a:pt x="6" y="23"/>
                        <a:pt x="7" y="23"/>
                      </a:cubicBezTo>
                      <a:cubicBezTo>
                        <a:pt x="7" y="23"/>
                        <a:pt x="7" y="42"/>
                        <a:pt x="7" y="44"/>
                      </a:cubicBezTo>
                      <a:cubicBezTo>
                        <a:pt x="7" y="46"/>
                        <a:pt x="8" y="47"/>
                        <a:pt x="10" y="47"/>
                      </a:cubicBezTo>
                      <a:cubicBezTo>
                        <a:pt x="11" y="47"/>
                        <a:pt x="12" y="46"/>
                        <a:pt x="12" y="44"/>
                      </a:cubicBezTo>
                      <a:cubicBezTo>
                        <a:pt x="12" y="42"/>
                        <a:pt x="12" y="8"/>
                        <a:pt x="12" y="8"/>
                      </a:cubicBezTo>
                      <a:cubicBezTo>
                        <a:pt x="12" y="8"/>
                        <a:pt x="12" y="8"/>
                        <a:pt x="13" y="8"/>
                      </a:cubicBezTo>
                      <a:cubicBezTo>
                        <a:pt x="13" y="8"/>
                        <a:pt x="13" y="19"/>
                        <a:pt x="13" y="21"/>
                      </a:cubicBezTo>
                      <a:cubicBezTo>
                        <a:pt x="13" y="22"/>
                        <a:pt x="14" y="23"/>
                        <a:pt x="16" y="23"/>
                      </a:cubicBezTo>
                      <a:cubicBezTo>
                        <a:pt x="17" y="23"/>
                        <a:pt x="18" y="22"/>
                        <a:pt x="18" y="21"/>
                      </a:cubicBezTo>
                      <a:cubicBezTo>
                        <a:pt x="18" y="20"/>
                        <a:pt x="18" y="8"/>
                        <a:pt x="18" y="6"/>
                      </a:cubicBezTo>
                      <a:cubicBezTo>
                        <a:pt x="18" y="3"/>
                        <a:pt x="15" y="0"/>
                        <a:pt x="11" y="0"/>
                      </a:cubicBezTo>
                      <a:cubicBezTo>
                        <a:pt x="10" y="0"/>
                        <a:pt x="3" y="0"/>
                        <a:pt x="1" y="0"/>
                      </a:cubicBezTo>
                      <a:cubicBezTo>
                        <a:pt x="1" y="0"/>
                        <a:pt x="0" y="0"/>
                        <a:pt x="0" y="0"/>
                      </a:cubicBezTo>
                      <a:cubicBezTo>
                        <a:pt x="0" y="3"/>
                        <a:pt x="0" y="5"/>
                        <a:pt x="0" y="8"/>
                      </a:cubicBezTo>
                      <a:cubicBezTo>
                        <a:pt x="0" y="8"/>
                        <a:pt x="0" y="8"/>
                        <a:pt x="0" y="8"/>
                      </a:cubicBezTo>
                      <a:cubicBezTo>
                        <a:pt x="0" y="8"/>
                        <a:pt x="0" y="21"/>
                        <a:pt x="0" y="32"/>
                      </a:cubicBezTo>
                      <a:cubicBezTo>
                        <a:pt x="1" y="37"/>
                        <a:pt x="2" y="42"/>
                        <a:pt x="3" y="47"/>
                      </a:cubicBezTo>
                      <a:cubicBezTo>
                        <a:pt x="5" y="46"/>
                        <a:pt x="6" y="45"/>
                        <a:pt x="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1" name="Oval 1146"/>
                <p:cNvSpPr>
                  <a:spLocks noChangeArrowheads="1"/>
                </p:cNvSpPr>
                <p:nvPr/>
              </p:nvSpPr>
              <p:spPr bwMode="auto">
                <a:xfrm>
                  <a:off x="13494" y="1999"/>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2" name="Freeform 1147"/>
                <p:cNvSpPr>
                  <a:spLocks/>
                </p:cNvSpPr>
                <p:nvPr/>
              </p:nvSpPr>
              <p:spPr bwMode="auto">
                <a:xfrm>
                  <a:off x="13454" y="2174"/>
                  <a:ext cx="10" cy="14"/>
                </a:xfrm>
                <a:custGeom>
                  <a:avLst/>
                  <a:gdLst>
                    <a:gd name="T0" fmla="*/ 0 w 4"/>
                    <a:gd name="T1" fmla="*/ 0 h 6"/>
                    <a:gd name="T2" fmla="*/ 3 w 4"/>
                    <a:gd name="T3" fmla="*/ 4 h 6"/>
                    <a:gd name="T4" fmla="*/ 4 w 4"/>
                    <a:gd name="T5" fmla="*/ 6 h 6"/>
                    <a:gd name="T6" fmla="*/ 4 w 4"/>
                    <a:gd name="T7" fmla="*/ 4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1"/>
                        <a:pt x="1" y="2"/>
                        <a:pt x="3" y="4"/>
                      </a:cubicBezTo>
                      <a:cubicBezTo>
                        <a:pt x="3" y="4"/>
                        <a:pt x="3" y="5"/>
                        <a:pt x="4" y="6"/>
                      </a:cubicBezTo>
                      <a:cubicBezTo>
                        <a:pt x="4" y="5"/>
                        <a:pt x="4" y="4"/>
                        <a:pt x="4" y="4"/>
                      </a:cubicBezTo>
                      <a:cubicBezTo>
                        <a:pt x="3"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3" name="Oval 1148"/>
                <p:cNvSpPr>
                  <a:spLocks noChangeArrowheads="1"/>
                </p:cNvSpPr>
                <p:nvPr/>
              </p:nvSpPr>
              <p:spPr bwMode="auto">
                <a:xfrm>
                  <a:off x="13430" y="1999"/>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4" name="Oval 1149"/>
                <p:cNvSpPr>
                  <a:spLocks noChangeArrowheads="1"/>
                </p:cNvSpPr>
                <p:nvPr/>
              </p:nvSpPr>
              <p:spPr bwMode="auto">
                <a:xfrm>
                  <a:off x="13627" y="214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5" name="Freeform 1150"/>
                <p:cNvSpPr>
                  <a:spLocks/>
                </p:cNvSpPr>
                <p:nvPr/>
              </p:nvSpPr>
              <p:spPr bwMode="auto">
                <a:xfrm>
                  <a:off x="13610" y="2172"/>
                  <a:ext cx="55" cy="35"/>
                </a:xfrm>
                <a:custGeom>
                  <a:avLst/>
                  <a:gdLst>
                    <a:gd name="T0" fmla="*/ 17 w 23"/>
                    <a:gd name="T1" fmla="*/ 0 h 15"/>
                    <a:gd name="T2" fmla="*/ 6 w 23"/>
                    <a:gd name="T3" fmla="*/ 0 h 15"/>
                    <a:gd name="T4" fmla="*/ 0 w 23"/>
                    <a:gd name="T5" fmla="*/ 7 h 15"/>
                    <a:gd name="T6" fmla="*/ 0 w 23"/>
                    <a:gd name="T7" fmla="*/ 15 h 15"/>
                    <a:gd name="T8" fmla="*/ 4 w 23"/>
                    <a:gd name="T9" fmla="*/ 12 h 15"/>
                    <a:gd name="T10" fmla="*/ 4 w 23"/>
                    <a:gd name="T11" fmla="*/ 8 h 15"/>
                    <a:gd name="T12" fmla="*/ 5 w 23"/>
                    <a:gd name="T13" fmla="*/ 8 h 15"/>
                    <a:gd name="T14" fmla="*/ 5 w 23"/>
                    <a:gd name="T15" fmla="*/ 12 h 15"/>
                    <a:gd name="T16" fmla="*/ 17 w 23"/>
                    <a:gd name="T17" fmla="*/ 13 h 15"/>
                    <a:gd name="T18" fmla="*/ 17 w 23"/>
                    <a:gd name="T19" fmla="*/ 8 h 15"/>
                    <a:gd name="T20" fmla="*/ 19 w 23"/>
                    <a:gd name="T21" fmla="*/ 8 h 15"/>
                    <a:gd name="T22" fmla="*/ 19 w 23"/>
                    <a:gd name="T23" fmla="*/ 13 h 15"/>
                    <a:gd name="T24" fmla="*/ 23 w 23"/>
                    <a:gd name="T25" fmla="*/ 14 h 15"/>
                    <a:gd name="T26" fmla="*/ 23 w 23"/>
                    <a:gd name="T27" fmla="*/ 7 h 15"/>
                    <a:gd name="T28" fmla="*/ 17 w 23"/>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5">
                      <a:moveTo>
                        <a:pt x="17" y="0"/>
                      </a:moveTo>
                      <a:cubicBezTo>
                        <a:pt x="15" y="0"/>
                        <a:pt x="8" y="0"/>
                        <a:pt x="6" y="0"/>
                      </a:cubicBezTo>
                      <a:cubicBezTo>
                        <a:pt x="3" y="0"/>
                        <a:pt x="0" y="3"/>
                        <a:pt x="0" y="7"/>
                      </a:cubicBezTo>
                      <a:cubicBezTo>
                        <a:pt x="0" y="7"/>
                        <a:pt x="0" y="11"/>
                        <a:pt x="0" y="15"/>
                      </a:cubicBezTo>
                      <a:cubicBezTo>
                        <a:pt x="1" y="14"/>
                        <a:pt x="3" y="13"/>
                        <a:pt x="4" y="12"/>
                      </a:cubicBezTo>
                      <a:cubicBezTo>
                        <a:pt x="4" y="10"/>
                        <a:pt x="4" y="8"/>
                        <a:pt x="4" y="8"/>
                      </a:cubicBezTo>
                      <a:cubicBezTo>
                        <a:pt x="4" y="8"/>
                        <a:pt x="4" y="8"/>
                        <a:pt x="5" y="8"/>
                      </a:cubicBezTo>
                      <a:cubicBezTo>
                        <a:pt x="5" y="8"/>
                        <a:pt x="5" y="10"/>
                        <a:pt x="5" y="12"/>
                      </a:cubicBezTo>
                      <a:cubicBezTo>
                        <a:pt x="9" y="11"/>
                        <a:pt x="13" y="12"/>
                        <a:pt x="17" y="13"/>
                      </a:cubicBezTo>
                      <a:cubicBezTo>
                        <a:pt x="17" y="10"/>
                        <a:pt x="17" y="8"/>
                        <a:pt x="17" y="8"/>
                      </a:cubicBezTo>
                      <a:cubicBezTo>
                        <a:pt x="17" y="8"/>
                        <a:pt x="17" y="8"/>
                        <a:pt x="19" y="8"/>
                      </a:cubicBezTo>
                      <a:cubicBezTo>
                        <a:pt x="19" y="8"/>
                        <a:pt x="19" y="10"/>
                        <a:pt x="19" y="13"/>
                      </a:cubicBezTo>
                      <a:cubicBezTo>
                        <a:pt x="20" y="13"/>
                        <a:pt x="21" y="14"/>
                        <a:pt x="23" y="14"/>
                      </a:cubicBezTo>
                      <a:cubicBezTo>
                        <a:pt x="23" y="11"/>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6" name="Freeform 1151"/>
                <p:cNvSpPr>
                  <a:spLocks/>
                </p:cNvSpPr>
                <p:nvPr/>
              </p:nvSpPr>
              <p:spPr bwMode="auto">
                <a:xfrm>
                  <a:off x="13606" y="2025"/>
                  <a:ext cx="63"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8 w 27"/>
                    <a:gd name="T15" fmla="*/ 6 h 47"/>
                    <a:gd name="T16" fmla="*/ 9 w 27"/>
                    <a:gd name="T17" fmla="*/ 6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6 h 47"/>
                    <a:gd name="T44" fmla="*/ 19 w 27"/>
                    <a:gd name="T45" fmla="*/ 6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7" name="Oval 1152"/>
                <p:cNvSpPr>
                  <a:spLocks noChangeArrowheads="1"/>
                </p:cNvSpPr>
                <p:nvPr/>
              </p:nvSpPr>
              <p:spPr bwMode="auto">
                <a:xfrm>
                  <a:off x="14732"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8" name="Freeform 1153"/>
                <p:cNvSpPr>
                  <a:spLocks/>
                </p:cNvSpPr>
                <p:nvPr/>
              </p:nvSpPr>
              <p:spPr bwMode="auto">
                <a:xfrm>
                  <a:off x="14798" y="390"/>
                  <a:ext cx="15" cy="21"/>
                </a:xfrm>
                <a:custGeom>
                  <a:avLst/>
                  <a:gdLst>
                    <a:gd name="T0" fmla="*/ 0 w 6"/>
                    <a:gd name="T1" fmla="*/ 5 h 9"/>
                    <a:gd name="T2" fmla="*/ 5 w 6"/>
                    <a:gd name="T3" fmla="*/ 9 h 9"/>
                    <a:gd name="T4" fmla="*/ 6 w 6"/>
                    <a:gd name="T5" fmla="*/ 9 h 9"/>
                    <a:gd name="T6" fmla="*/ 5 w 6"/>
                    <a:gd name="T7" fmla="*/ 0 h 9"/>
                    <a:gd name="T8" fmla="*/ 5 w 6"/>
                    <a:gd name="T9" fmla="*/ 0 h 9"/>
                    <a:gd name="T10" fmla="*/ 0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0" y="5"/>
                      </a:moveTo>
                      <a:cubicBezTo>
                        <a:pt x="0" y="7"/>
                        <a:pt x="2" y="9"/>
                        <a:pt x="5" y="9"/>
                      </a:cubicBezTo>
                      <a:cubicBezTo>
                        <a:pt x="5" y="9"/>
                        <a:pt x="6" y="9"/>
                        <a:pt x="6" y="9"/>
                      </a:cubicBezTo>
                      <a:cubicBezTo>
                        <a:pt x="6" y="6"/>
                        <a:pt x="5" y="3"/>
                        <a:pt x="5" y="0"/>
                      </a:cubicBezTo>
                      <a:cubicBezTo>
                        <a:pt x="5" y="0"/>
                        <a:pt x="5" y="0"/>
                        <a:pt x="5"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39" name="Freeform 1154"/>
                <p:cNvSpPr>
                  <a:spLocks/>
                </p:cNvSpPr>
                <p:nvPr/>
              </p:nvSpPr>
              <p:spPr bwMode="auto">
                <a:xfrm>
                  <a:off x="14796" y="352"/>
                  <a:ext cx="9" cy="26"/>
                </a:xfrm>
                <a:custGeom>
                  <a:avLst/>
                  <a:gdLst>
                    <a:gd name="T0" fmla="*/ 0 w 4"/>
                    <a:gd name="T1" fmla="*/ 9 h 11"/>
                    <a:gd name="T2" fmla="*/ 3 w 4"/>
                    <a:gd name="T3" fmla="*/ 11 h 11"/>
                    <a:gd name="T4" fmla="*/ 4 w 4"/>
                    <a:gd name="T5" fmla="*/ 10 h 11"/>
                    <a:gd name="T6" fmla="*/ 0 w 4"/>
                    <a:gd name="T7" fmla="*/ 0 h 11"/>
                    <a:gd name="T8" fmla="*/ 0 w 4"/>
                    <a:gd name="T9" fmla="*/ 9 h 11"/>
                  </a:gdLst>
                  <a:ahLst/>
                  <a:cxnLst>
                    <a:cxn ang="0">
                      <a:pos x="T0" y="T1"/>
                    </a:cxn>
                    <a:cxn ang="0">
                      <a:pos x="T2" y="T3"/>
                    </a:cxn>
                    <a:cxn ang="0">
                      <a:pos x="T4" y="T5"/>
                    </a:cxn>
                    <a:cxn ang="0">
                      <a:pos x="T6" y="T7"/>
                    </a:cxn>
                    <a:cxn ang="0">
                      <a:pos x="T8" y="T9"/>
                    </a:cxn>
                  </a:cxnLst>
                  <a:rect l="0" t="0" r="r" b="b"/>
                  <a:pathLst>
                    <a:path w="4" h="11">
                      <a:moveTo>
                        <a:pt x="0" y="9"/>
                      </a:moveTo>
                      <a:cubicBezTo>
                        <a:pt x="0" y="10"/>
                        <a:pt x="1" y="11"/>
                        <a:pt x="3" y="11"/>
                      </a:cubicBezTo>
                      <a:cubicBezTo>
                        <a:pt x="3" y="11"/>
                        <a:pt x="4" y="11"/>
                        <a:pt x="4" y="10"/>
                      </a:cubicBezTo>
                      <a:cubicBezTo>
                        <a:pt x="3" y="7"/>
                        <a:pt x="2" y="3"/>
                        <a:pt x="0" y="0"/>
                      </a:cubicBezTo>
                      <a:cubicBezTo>
                        <a:pt x="0" y="4"/>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0" name="Freeform 1155"/>
                <p:cNvSpPr>
                  <a:spLocks/>
                </p:cNvSpPr>
                <p:nvPr/>
              </p:nvSpPr>
              <p:spPr bwMode="auto">
                <a:xfrm>
                  <a:off x="14782" y="413"/>
                  <a:ext cx="42" cy="112"/>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20 h 47"/>
                    <a:gd name="T30" fmla="*/ 14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3"/>
                        <a:pt x="18" y="30"/>
                        <a:pt x="18" y="20"/>
                      </a:cubicBezTo>
                      <a:cubicBezTo>
                        <a:pt x="16" y="14"/>
                        <a:pt x="15" y="7"/>
                        <a:pt x="14" y="0"/>
                      </a:cubicBezTo>
                      <a:cubicBezTo>
                        <a:pt x="11"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1" name="Freeform 1156"/>
                <p:cNvSpPr>
                  <a:spLocks/>
                </p:cNvSpPr>
                <p:nvPr/>
              </p:nvSpPr>
              <p:spPr bwMode="auto">
                <a:xfrm>
                  <a:off x="14782" y="328"/>
                  <a:ext cx="4" cy="5"/>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1" y="1"/>
                        <a:pt x="1" y="0"/>
                      </a:cubicBezTo>
                      <a:cubicBezTo>
                        <a:pt x="0" y="2"/>
                        <a:pt x="0" y="2"/>
                        <a:pt x="0"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2" name="Freeform 1157"/>
                <p:cNvSpPr>
                  <a:spLocks/>
                </p:cNvSpPr>
                <p:nvPr/>
              </p:nvSpPr>
              <p:spPr bwMode="auto">
                <a:xfrm>
                  <a:off x="14954" y="581"/>
                  <a:ext cx="17" cy="29"/>
                </a:xfrm>
                <a:custGeom>
                  <a:avLst/>
                  <a:gdLst>
                    <a:gd name="T0" fmla="*/ 0 w 7"/>
                    <a:gd name="T1" fmla="*/ 0 h 12"/>
                    <a:gd name="T2" fmla="*/ 4 w 7"/>
                    <a:gd name="T3" fmla="*/ 11 h 12"/>
                    <a:gd name="T4" fmla="*/ 6 w 7"/>
                    <a:gd name="T5" fmla="*/ 12 h 12"/>
                    <a:gd name="T6" fmla="*/ 7 w 7"/>
                    <a:gd name="T7" fmla="*/ 10 h 12"/>
                    <a:gd name="T8" fmla="*/ 7 w 7"/>
                    <a:gd name="T9" fmla="*/ 8 h 12"/>
                    <a:gd name="T10" fmla="*/ 5 w 7"/>
                    <a:gd name="T11" fmla="*/ 6 h 12"/>
                    <a:gd name="T12" fmla="*/ 0 w 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0" y="0"/>
                      </a:moveTo>
                      <a:cubicBezTo>
                        <a:pt x="1" y="3"/>
                        <a:pt x="3" y="10"/>
                        <a:pt x="4" y="11"/>
                      </a:cubicBezTo>
                      <a:cubicBezTo>
                        <a:pt x="4" y="12"/>
                        <a:pt x="5" y="12"/>
                        <a:pt x="6" y="12"/>
                      </a:cubicBezTo>
                      <a:cubicBezTo>
                        <a:pt x="7" y="12"/>
                        <a:pt x="7" y="11"/>
                        <a:pt x="7" y="10"/>
                      </a:cubicBezTo>
                      <a:cubicBezTo>
                        <a:pt x="7" y="9"/>
                        <a:pt x="7" y="9"/>
                        <a:pt x="7" y="8"/>
                      </a:cubicBezTo>
                      <a:cubicBezTo>
                        <a:pt x="6" y="8"/>
                        <a:pt x="6" y="7"/>
                        <a:pt x="5" y="6"/>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3" name="Freeform 1158"/>
                <p:cNvSpPr>
                  <a:spLocks/>
                </p:cNvSpPr>
                <p:nvPr/>
              </p:nvSpPr>
              <p:spPr bwMode="auto">
                <a:xfrm>
                  <a:off x="14907" y="560"/>
                  <a:ext cx="59" cy="111"/>
                </a:xfrm>
                <a:custGeom>
                  <a:avLst/>
                  <a:gdLst>
                    <a:gd name="T0" fmla="*/ 5 w 25"/>
                    <a:gd name="T1" fmla="*/ 5 h 47"/>
                    <a:gd name="T2" fmla="*/ 1 w 25"/>
                    <a:gd name="T3" fmla="*/ 19 h 47"/>
                    <a:gd name="T4" fmla="*/ 2 w 25"/>
                    <a:gd name="T5" fmla="*/ 21 h 47"/>
                    <a:gd name="T6" fmla="*/ 4 w 25"/>
                    <a:gd name="T7" fmla="*/ 20 h 47"/>
                    <a:gd name="T8" fmla="*/ 8 w 25"/>
                    <a:gd name="T9" fmla="*/ 7 h 47"/>
                    <a:gd name="T10" fmla="*/ 9 w 25"/>
                    <a:gd name="T11" fmla="*/ 7 h 47"/>
                    <a:gd name="T12" fmla="*/ 3 w 25"/>
                    <a:gd name="T13" fmla="*/ 28 h 47"/>
                    <a:gd name="T14" fmla="*/ 9 w 25"/>
                    <a:gd name="T15" fmla="*/ 28 h 47"/>
                    <a:gd name="T16" fmla="*/ 9 w 25"/>
                    <a:gd name="T17" fmla="*/ 45 h 47"/>
                    <a:gd name="T18" fmla="*/ 11 w 25"/>
                    <a:gd name="T19" fmla="*/ 47 h 47"/>
                    <a:gd name="T20" fmla="*/ 13 w 25"/>
                    <a:gd name="T21" fmla="*/ 45 h 47"/>
                    <a:gd name="T22" fmla="*/ 13 w 25"/>
                    <a:gd name="T23" fmla="*/ 28 h 47"/>
                    <a:gd name="T24" fmla="*/ 14 w 25"/>
                    <a:gd name="T25" fmla="*/ 28 h 47"/>
                    <a:gd name="T26" fmla="*/ 14 w 25"/>
                    <a:gd name="T27" fmla="*/ 45 h 47"/>
                    <a:gd name="T28" fmla="*/ 17 w 25"/>
                    <a:gd name="T29" fmla="*/ 47 h 47"/>
                    <a:gd name="T30" fmla="*/ 19 w 25"/>
                    <a:gd name="T31" fmla="*/ 45 h 47"/>
                    <a:gd name="T32" fmla="*/ 19 w 25"/>
                    <a:gd name="T33" fmla="*/ 28 h 47"/>
                    <a:gd name="T34" fmla="*/ 25 w 25"/>
                    <a:gd name="T35" fmla="*/ 28 h 47"/>
                    <a:gd name="T36" fmla="*/ 19 w 25"/>
                    <a:gd name="T37" fmla="*/ 7 h 47"/>
                    <a:gd name="T38" fmla="*/ 10 w 25"/>
                    <a:gd name="T39" fmla="*/ 0 h 47"/>
                    <a:gd name="T40" fmla="*/ 5 w 25"/>
                    <a:gd name="T41"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5" y="5"/>
                      </a:move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20" y="13"/>
                        <a:pt x="19" y="8"/>
                        <a:pt x="19" y="7"/>
                      </a:cubicBezTo>
                      <a:cubicBezTo>
                        <a:pt x="16" y="5"/>
                        <a:pt x="13" y="2"/>
                        <a:pt x="10" y="0"/>
                      </a:cubicBezTo>
                      <a:cubicBezTo>
                        <a:pt x="8" y="1"/>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4" name="Freeform 1159"/>
                <p:cNvSpPr>
                  <a:spLocks/>
                </p:cNvSpPr>
                <p:nvPr/>
              </p:nvSpPr>
              <p:spPr bwMode="auto">
                <a:xfrm>
                  <a:off x="14760" y="309"/>
                  <a:ext cx="10" cy="12"/>
                </a:xfrm>
                <a:custGeom>
                  <a:avLst/>
                  <a:gdLst>
                    <a:gd name="T0" fmla="*/ 0 w 4"/>
                    <a:gd name="T1" fmla="*/ 3 h 5"/>
                    <a:gd name="T2" fmla="*/ 2 w 4"/>
                    <a:gd name="T3" fmla="*/ 5 h 5"/>
                    <a:gd name="T4" fmla="*/ 4 w 4"/>
                    <a:gd name="T5" fmla="*/ 3 h 5"/>
                    <a:gd name="T6" fmla="*/ 0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5"/>
                      </a:cubicBezTo>
                      <a:cubicBezTo>
                        <a:pt x="3" y="5"/>
                        <a:pt x="4" y="4"/>
                        <a:pt x="4" y="3"/>
                      </a:cubicBezTo>
                      <a:cubicBezTo>
                        <a:pt x="3" y="2"/>
                        <a:pt x="1" y="1"/>
                        <a:pt x="0" y="0"/>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5" name="Freeform 1160"/>
                <p:cNvSpPr>
                  <a:spLocks/>
                </p:cNvSpPr>
                <p:nvPr/>
              </p:nvSpPr>
              <p:spPr bwMode="auto">
                <a:xfrm>
                  <a:off x="14715" y="560"/>
                  <a:ext cx="55" cy="111"/>
                </a:xfrm>
                <a:custGeom>
                  <a:avLst/>
                  <a:gdLst>
                    <a:gd name="T0" fmla="*/ 23 w 23"/>
                    <a:gd name="T1" fmla="*/ 21 h 47"/>
                    <a:gd name="T2" fmla="*/ 23 w 23"/>
                    <a:gd name="T3" fmla="*/ 6 h 47"/>
                    <a:gd name="T4" fmla="*/ 17 w 23"/>
                    <a:gd name="T5" fmla="*/ 0 h 47"/>
                    <a:gd name="T6" fmla="*/ 7 w 23"/>
                    <a:gd name="T7" fmla="*/ 0 h 47"/>
                    <a:gd name="T8" fmla="*/ 0 w 23"/>
                    <a:gd name="T9" fmla="*/ 6 h 47"/>
                    <a:gd name="T10" fmla="*/ 0 w 23"/>
                    <a:gd name="T11" fmla="*/ 21 h 47"/>
                    <a:gd name="T12" fmla="*/ 3 w 23"/>
                    <a:gd name="T13" fmla="*/ 23 h 47"/>
                    <a:gd name="T14" fmla="*/ 5 w 23"/>
                    <a:gd name="T15" fmla="*/ 21 h 47"/>
                    <a:gd name="T16" fmla="*/ 5 w 23"/>
                    <a:gd name="T17" fmla="*/ 8 h 47"/>
                    <a:gd name="T18" fmla="*/ 6 w 23"/>
                    <a:gd name="T19" fmla="*/ 8 h 47"/>
                    <a:gd name="T20" fmla="*/ 6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6" name="Oval 1161"/>
                <p:cNvSpPr>
                  <a:spLocks noChangeArrowheads="1"/>
                </p:cNvSpPr>
                <p:nvPr/>
              </p:nvSpPr>
              <p:spPr bwMode="auto">
                <a:xfrm>
                  <a:off x="14732"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7" name="Freeform 1162"/>
                <p:cNvSpPr>
                  <a:spLocks/>
                </p:cNvSpPr>
                <p:nvPr/>
              </p:nvSpPr>
              <p:spPr bwMode="auto">
                <a:xfrm>
                  <a:off x="14730" y="302"/>
                  <a:ext cx="28" cy="76"/>
                </a:xfrm>
                <a:custGeom>
                  <a:avLst/>
                  <a:gdLst>
                    <a:gd name="T0" fmla="*/ 0 w 12"/>
                    <a:gd name="T1" fmla="*/ 29 h 32"/>
                    <a:gd name="T2" fmla="*/ 2 w 12"/>
                    <a:gd name="T3" fmla="*/ 32 h 32"/>
                    <a:gd name="T4" fmla="*/ 5 w 12"/>
                    <a:gd name="T5" fmla="*/ 29 h 32"/>
                    <a:gd name="T6" fmla="*/ 5 w 12"/>
                    <a:gd name="T7" fmla="*/ 8 h 32"/>
                    <a:gd name="T8" fmla="*/ 6 w 12"/>
                    <a:gd name="T9" fmla="*/ 8 h 32"/>
                    <a:gd name="T10" fmla="*/ 6 w 12"/>
                    <a:gd name="T11" fmla="*/ 29 h 32"/>
                    <a:gd name="T12" fmla="*/ 9 w 12"/>
                    <a:gd name="T13" fmla="*/ 32 h 32"/>
                    <a:gd name="T14" fmla="*/ 12 w 12"/>
                    <a:gd name="T15" fmla="*/ 29 h 32"/>
                    <a:gd name="T16" fmla="*/ 12 w 12"/>
                    <a:gd name="T17" fmla="*/ 3 h 32"/>
                    <a:gd name="T18" fmla="*/ 0 w 12"/>
                    <a:gd name="T19" fmla="*/ 0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0"/>
                        <a:pt x="1" y="32"/>
                        <a:pt x="2" y="32"/>
                      </a:cubicBezTo>
                      <a:cubicBezTo>
                        <a:pt x="4" y="32"/>
                        <a:pt x="5" y="30"/>
                        <a:pt x="5" y="29"/>
                      </a:cubicBezTo>
                      <a:cubicBezTo>
                        <a:pt x="5" y="27"/>
                        <a:pt x="5" y="8"/>
                        <a:pt x="5" y="8"/>
                      </a:cubicBezTo>
                      <a:cubicBezTo>
                        <a:pt x="5" y="8"/>
                        <a:pt x="5" y="8"/>
                        <a:pt x="6" y="8"/>
                      </a:cubicBezTo>
                      <a:cubicBezTo>
                        <a:pt x="6" y="8"/>
                        <a:pt x="6" y="27"/>
                        <a:pt x="6" y="29"/>
                      </a:cubicBezTo>
                      <a:cubicBezTo>
                        <a:pt x="6" y="30"/>
                        <a:pt x="8" y="32"/>
                        <a:pt x="9" y="32"/>
                      </a:cubicBezTo>
                      <a:cubicBezTo>
                        <a:pt x="11" y="32"/>
                        <a:pt x="12" y="30"/>
                        <a:pt x="12" y="29"/>
                      </a:cubicBezTo>
                      <a:cubicBezTo>
                        <a:pt x="12" y="27"/>
                        <a:pt x="12" y="13"/>
                        <a:pt x="12" y="3"/>
                      </a:cubicBezTo>
                      <a:cubicBezTo>
                        <a:pt x="9" y="1"/>
                        <a:pt x="5" y="0"/>
                        <a:pt x="0" y="0"/>
                      </a:cubicBezTo>
                      <a:cubicBezTo>
                        <a:pt x="0" y="10"/>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8" name="Freeform 1163"/>
                <p:cNvSpPr>
                  <a:spLocks/>
                </p:cNvSpPr>
                <p:nvPr/>
              </p:nvSpPr>
              <p:spPr bwMode="auto">
                <a:xfrm>
                  <a:off x="14715" y="302"/>
                  <a:ext cx="12" cy="19"/>
                </a:xfrm>
                <a:custGeom>
                  <a:avLst/>
                  <a:gdLst>
                    <a:gd name="T0" fmla="*/ 3 w 5"/>
                    <a:gd name="T1" fmla="*/ 8 h 8"/>
                    <a:gd name="T2" fmla="*/ 5 w 5"/>
                    <a:gd name="T3" fmla="*/ 6 h 8"/>
                    <a:gd name="T4" fmla="*/ 5 w 5"/>
                    <a:gd name="T5" fmla="*/ 0 h 8"/>
                    <a:gd name="T6" fmla="*/ 0 w 5"/>
                    <a:gd name="T7" fmla="*/ 0 h 8"/>
                    <a:gd name="T8" fmla="*/ 0 w 5"/>
                    <a:gd name="T9" fmla="*/ 6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3" y="8"/>
                      </a:moveTo>
                      <a:cubicBezTo>
                        <a:pt x="4" y="8"/>
                        <a:pt x="5" y="7"/>
                        <a:pt x="5" y="6"/>
                      </a:cubicBezTo>
                      <a:cubicBezTo>
                        <a:pt x="5" y="5"/>
                        <a:pt x="5" y="3"/>
                        <a:pt x="5" y="0"/>
                      </a:cubicBezTo>
                      <a:cubicBezTo>
                        <a:pt x="3" y="0"/>
                        <a:pt x="2" y="0"/>
                        <a:pt x="0" y="0"/>
                      </a:cubicBezTo>
                      <a:cubicBezTo>
                        <a:pt x="0" y="2"/>
                        <a:pt x="0" y="5"/>
                        <a:pt x="0" y="6"/>
                      </a:cubicBezTo>
                      <a:cubicBezTo>
                        <a:pt x="0" y="7"/>
                        <a:pt x="1"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49" name="Oval 1164"/>
                <p:cNvSpPr>
                  <a:spLocks noChangeArrowheads="1"/>
                </p:cNvSpPr>
                <p:nvPr/>
              </p:nvSpPr>
              <p:spPr bwMode="auto">
                <a:xfrm>
                  <a:off x="14798"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0" name="Freeform 1165"/>
                <p:cNvSpPr>
                  <a:spLocks/>
                </p:cNvSpPr>
                <p:nvPr/>
              </p:nvSpPr>
              <p:spPr bwMode="auto">
                <a:xfrm>
                  <a:off x="14711" y="413"/>
                  <a:ext cx="64" cy="112"/>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1" name="Oval 1166"/>
                <p:cNvSpPr>
                  <a:spLocks noChangeArrowheads="1"/>
                </p:cNvSpPr>
                <p:nvPr/>
              </p:nvSpPr>
              <p:spPr bwMode="auto">
                <a:xfrm>
                  <a:off x="14862"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2" name="Freeform 1167"/>
                <p:cNvSpPr>
                  <a:spLocks/>
                </p:cNvSpPr>
                <p:nvPr/>
              </p:nvSpPr>
              <p:spPr bwMode="auto">
                <a:xfrm>
                  <a:off x="14848" y="56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3" name="Freeform 1168"/>
                <p:cNvSpPr>
                  <a:spLocks/>
                </p:cNvSpPr>
                <p:nvPr/>
              </p:nvSpPr>
              <p:spPr bwMode="auto">
                <a:xfrm>
                  <a:off x="14777" y="56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4" name="Oval 1169"/>
                <p:cNvSpPr>
                  <a:spLocks noChangeArrowheads="1"/>
                </p:cNvSpPr>
                <p:nvPr/>
              </p:nvSpPr>
              <p:spPr bwMode="auto">
                <a:xfrm>
                  <a:off x="1453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5" name="Freeform 1170"/>
                <p:cNvSpPr>
                  <a:spLocks/>
                </p:cNvSpPr>
                <p:nvPr/>
              </p:nvSpPr>
              <p:spPr bwMode="auto">
                <a:xfrm>
                  <a:off x="14304" y="577"/>
                  <a:ext cx="16" cy="33"/>
                </a:xfrm>
                <a:custGeom>
                  <a:avLst/>
                  <a:gdLst>
                    <a:gd name="T0" fmla="*/ 3 w 7"/>
                    <a:gd name="T1" fmla="*/ 13 h 14"/>
                    <a:gd name="T2" fmla="*/ 5 w 7"/>
                    <a:gd name="T3" fmla="*/ 14 h 14"/>
                    <a:gd name="T4" fmla="*/ 6 w 7"/>
                    <a:gd name="T5" fmla="*/ 12 h 14"/>
                    <a:gd name="T6" fmla="*/ 3 w 7"/>
                    <a:gd name="T7" fmla="*/ 0 h 14"/>
                    <a:gd name="T8" fmla="*/ 0 w 7"/>
                    <a:gd name="T9" fmla="*/ 3 h 14"/>
                    <a:gd name="T10" fmla="*/ 3 w 7"/>
                    <a:gd name="T11" fmla="*/ 13 h 14"/>
                  </a:gdLst>
                  <a:ahLst/>
                  <a:cxnLst>
                    <a:cxn ang="0">
                      <a:pos x="T0" y="T1"/>
                    </a:cxn>
                    <a:cxn ang="0">
                      <a:pos x="T2" y="T3"/>
                    </a:cxn>
                    <a:cxn ang="0">
                      <a:pos x="T4" y="T5"/>
                    </a:cxn>
                    <a:cxn ang="0">
                      <a:pos x="T6" y="T7"/>
                    </a:cxn>
                    <a:cxn ang="0">
                      <a:pos x="T8" y="T9"/>
                    </a:cxn>
                    <a:cxn ang="0">
                      <a:pos x="T10" y="T11"/>
                    </a:cxn>
                  </a:cxnLst>
                  <a:rect l="0" t="0" r="r" b="b"/>
                  <a:pathLst>
                    <a:path w="7" h="14">
                      <a:moveTo>
                        <a:pt x="3" y="13"/>
                      </a:moveTo>
                      <a:cubicBezTo>
                        <a:pt x="3" y="14"/>
                        <a:pt x="4" y="14"/>
                        <a:pt x="5" y="14"/>
                      </a:cubicBezTo>
                      <a:cubicBezTo>
                        <a:pt x="6" y="14"/>
                        <a:pt x="7" y="13"/>
                        <a:pt x="6" y="12"/>
                      </a:cubicBezTo>
                      <a:cubicBezTo>
                        <a:pt x="6" y="11"/>
                        <a:pt x="4" y="5"/>
                        <a:pt x="3" y="0"/>
                      </a:cubicBezTo>
                      <a:cubicBezTo>
                        <a:pt x="2" y="1"/>
                        <a:pt x="1" y="2"/>
                        <a:pt x="0" y="3"/>
                      </a:cubicBezTo>
                      <a:cubicBezTo>
                        <a:pt x="1" y="6"/>
                        <a:pt x="2" y="12"/>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6" name="Freeform 1171"/>
                <p:cNvSpPr>
                  <a:spLocks/>
                </p:cNvSpPr>
                <p:nvPr/>
              </p:nvSpPr>
              <p:spPr bwMode="auto">
                <a:xfrm>
                  <a:off x="14524" y="413"/>
                  <a:ext cx="52" cy="112"/>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7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ubicBezTo>
                        <a:pt x="0" y="22"/>
                        <a:pt x="0"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7" name="Oval 1172"/>
                <p:cNvSpPr>
                  <a:spLocks noChangeArrowheads="1"/>
                </p:cNvSpPr>
                <p:nvPr/>
              </p:nvSpPr>
              <p:spPr bwMode="auto">
                <a:xfrm>
                  <a:off x="1466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8" name="Freeform 1173"/>
                <p:cNvSpPr>
                  <a:spLocks/>
                </p:cNvSpPr>
                <p:nvPr/>
              </p:nvSpPr>
              <p:spPr bwMode="auto">
                <a:xfrm>
                  <a:off x="14583" y="413"/>
                  <a:ext cx="64" cy="112"/>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59" name="Freeform 1174"/>
                <p:cNvSpPr>
                  <a:spLocks/>
                </p:cNvSpPr>
                <p:nvPr/>
              </p:nvSpPr>
              <p:spPr bwMode="auto">
                <a:xfrm>
                  <a:off x="14342" y="539"/>
                  <a:ext cx="21" cy="19"/>
                </a:xfrm>
                <a:custGeom>
                  <a:avLst/>
                  <a:gdLst>
                    <a:gd name="T0" fmla="*/ 5 w 9"/>
                    <a:gd name="T1" fmla="*/ 8 h 8"/>
                    <a:gd name="T2" fmla="*/ 9 w 9"/>
                    <a:gd name="T3" fmla="*/ 3 h 8"/>
                    <a:gd name="T4" fmla="*/ 8 w 9"/>
                    <a:gd name="T5" fmla="*/ 0 h 8"/>
                    <a:gd name="T6" fmla="*/ 4 w 9"/>
                    <a:gd name="T7" fmla="*/ 3 h 8"/>
                    <a:gd name="T8" fmla="*/ 0 w 9"/>
                    <a:gd name="T9" fmla="*/ 5 h 8"/>
                    <a:gd name="T10" fmla="*/ 5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5" y="8"/>
                      </a:moveTo>
                      <a:cubicBezTo>
                        <a:pt x="7" y="8"/>
                        <a:pt x="9" y="6"/>
                        <a:pt x="9" y="3"/>
                      </a:cubicBezTo>
                      <a:cubicBezTo>
                        <a:pt x="9" y="2"/>
                        <a:pt x="9" y="1"/>
                        <a:pt x="8" y="0"/>
                      </a:cubicBezTo>
                      <a:cubicBezTo>
                        <a:pt x="7" y="1"/>
                        <a:pt x="6" y="2"/>
                        <a:pt x="4" y="3"/>
                      </a:cubicBezTo>
                      <a:cubicBezTo>
                        <a:pt x="3" y="3"/>
                        <a:pt x="2" y="4"/>
                        <a:pt x="0" y="5"/>
                      </a:cubicBezTo>
                      <a:cubicBezTo>
                        <a:pt x="1" y="7"/>
                        <a:pt x="3"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0" name="Freeform 1175"/>
                <p:cNvSpPr>
                  <a:spLocks/>
                </p:cNvSpPr>
                <p:nvPr/>
              </p:nvSpPr>
              <p:spPr bwMode="auto">
                <a:xfrm>
                  <a:off x="14649" y="56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2"/>
                        <a:pt x="19" y="0"/>
                        <a:pt x="17" y="0"/>
                      </a:cubicBezTo>
                      <a:cubicBezTo>
                        <a:pt x="16" y="0"/>
                        <a:pt x="10" y="0"/>
                        <a:pt x="9" y="0"/>
                      </a:cubicBezTo>
                      <a:cubicBezTo>
                        <a:pt x="7" y="0"/>
                        <a:pt x="5" y="2"/>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1" name="Oval 1176"/>
                <p:cNvSpPr>
                  <a:spLocks noChangeArrowheads="1"/>
                </p:cNvSpPr>
                <p:nvPr/>
              </p:nvSpPr>
              <p:spPr bwMode="auto">
                <a:xfrm>
                  <a:off x="14604" y="39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2" name="Oval 1177"/>
                <p:cNvSpPr>
                  <a:spLocks noChangeArrowheads="1"/>
                </p:cNvSpPr>
                <p:nvPr/>
              </p:nvSpPr>
              <p:spPr bwMode="auto">
                <a:xfrm>
                  <a:off x="14538" y="536"/>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3" name="Freeform 1178"/>
                <p:cNvSpPr>
                  <a:spLocks/>
                </p:cNvSpPr>
                <p:nvPr/>
              </p:nvSpPr>
              <p:spPr bwMode="auto">
                <a:xfrm>
                  <a:off x="14275" y="586"/>
                  <a:ext cx="38" cy="85"/>
                </a:xfrm>
                <a:custGeom>
                  <a:avLst/>
                  <a:gdLst>
                    <a:gd name="T0" fmla="*/ 2 w 16"/>
                    <a:gd name="T1" fmla="*/ 36 h 36"/>
                    <a:gd name="T2" fmla="*/ 5 w 16"/>
                    <a:gd name="T3" fmla="*/ 34 h 36"/>
                    <a:gd name="T4" fmla="*/ 5 w 16"/>
                    <a:gd name="T5" fmla="*/ 17 h 36"/>
                    <a:gd name="T6" fmla="*/ 6 w 16"/>
                    <a:gd name="T7" fmla="*/ 17 h 36"/>
                    <a:gd name="T8" fmla="*/ 6 w 16"/>
                    <a:gd name="T9" fmla="*/ 34 h 36"/>
                    <a:gd name="T10" fmla="*/ 8 w 16"/>
                    <a:gd name="T11" fmla="*/ 36 h 36"/>
                    <a:gd name="T12" fmla="*/ 10 w 16"/>
                    <a:gd name="T13" fmla="*/ 34 h 36"/>
                    <a:gd name="T14" fmla="*/ 10 w 16"/>
                    <a:gd name="T15" fmla="*/ 17 h 36"/>
                    <a:gd name="T16" fmla="*/ 16 w 16"/>
                    <a:gd name="T17" fmla="*/ 17 h 36"/>
                    <a:gd name="T18" fmla="*/ 11 w 16"/>
                    <a:gd name="T19" fmla="*/ 0 h 36"/>
                    <a:gd name="T20" fmla="*/ 0 w 16"/>
                    <a:gd name="T21" fmla="*/ 20 h 36"/>
                    <a:gd name="T22" fmla="*/ 0 w 16"/>
                    <a:gd name="T23" fmla="*/ 34 h 36"/>
                    <a:gd name="T24" fmla="*/ 2 w 1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6">
                      <a:moveTo>
                        <a:pt x="2" y="36"/>
                      </a:moveTo>
                      <a:cubicBezTo>
                        <a:pt x="3" y="36"/>
                        <a:pt x="5" y="35"/>
                        <a:pt x="5" y="34"/>
                      </a:cubicBezTo>
                      <a:cubicBezTo>
                        <a:pt x="5" y="32"/>
                        <a:pt x="5" y="17"/>
                        <a:pt x="5" y="17"/>
                      </a:cubicBezTo>
                      <a:cubicBezTo>
                        <a:pt x="6" y="17"/>
                        <a:pt x="6" y="17"/>
                        <a:pt x="6" y="17"/>
                      </a:cubicBezTo>
                      <a:cubicBezTo>
                        <a:pt x="6" y="17"/>
                        <a:pt x="6" y="32"/>
                        <a:pt x="6" y="34"/>
                      </a:cubicBezTo>
                      <a:cubicBezTo>
                        <a:pt x="6" y="35"/>
                        <a:pt x="7" y="36"/>
                        <a:pt x="8" y="36"/>
                      </a:cubicBezTo>
                      <a:cubicBezTo>
                        <a:pt x="9" y="36"/>
                        <a:pt x="10" y="35"/>
                        <a:pt x="10" y="34"/>
                      </a:cubicBezTo>
                      <a:cubicBezTo>
                        <a:pt x="10" y="33"/>
                        <a:pt x="10" y="25"/>
                        <a:pt x="10" y="17"/>
                      </a:cubicBezTo>
                      <a:cubicBezTo>
                        <a:pt x="16" y="17"/>
                        <a:pt x="16" y="17"/>
                        <a:pt x="16" y="17"/>
                      </a:cubicBezTo>
                      <a:cubicBezTo>
                        <a:pt x="14" y="8"/>
                        <a:pt x="12" y="3"/>
                        <a:pt x="11" y="0"/>
                      </a:cubicBezTo>
                      <a:cubicBezTo>
                        <a:pt x="6" y="6"/>
                        <a:pt x="2" y="12"/>
                        <a:pt x="0" y="20"/>
                      </a:cubicBezTo>
                      <a:cubicBezTo>
                        <a:pt x="0" y="27"/>
                        <a:pt x="0" y="33"/>
                        <a:pt x="0" y="34"/>
                      </a:cubicBezTo>
                      <a:cubicBezTo>
                        <a:pt x="0" y="35"/>
                        <a:pt x="1"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4" name="Freeform 1179"/>
                <p:cNvSpPr>
                  <a:spLocks/>
                </p:cNvSpPr>
                <p:nvPr/>
              </p:nvSpPr>
              <p:spPr bwMode="auto">
                <a:xfrm>
                  <a:off x="14325" y="560"/>
                  <a:ext cx="54" cy="111"/>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5" name="Oval 1180"/>
                <p:cNvSpPr>
                  <a:spLocks noChangeArrowheads="1"/>
                </p:cNvSpPr>
                <p:nvPr/>
              </p:nvSpPr>
              <p:spPr bwMode="auto">
                <a:xfrm>
                  <a:off x="14408" y="536"/>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6" name="Oval 1181"/>
                <p:cNvSpPr>
                  <a:spLocks noChangeArrowheads="1"/>
                </p:cNvSpPr>
                <p:nvPr/>
              </p:nvSpPr>
              <p:spPr bwMode="auto">
                <a:xfrm>
                  <a:off x="14472" y="536"/>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7" name="Freeform 1182"/>
                <p:cNvSpPr>
                  <a:spLocks/>
                </p:cNvSpPr>
                <p:nvPr/>
              </p:nvSpPr>
              <p:spPr bwMode="auto">
                <a:xfrm>
                  <a:off x="14387" y="560"/>
                  <a:ext cx="63" cy="111"/>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8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2"/>
                        <a:pt x="20" y="0"/>
                        <a:pt x="17" y="0"/>
                      </a:cubicBezTo>
                      <a:cubicBezTo>
                        <a:pt x="16" y="0"/>
                        <a:pt x="11" y="0"/>
                        <a:pt x="10" y="0"/>
                      </a:cubicBezTo>
                      <a:cubicBezTo>
                        <a:pt x="7" y="0"/>
                        <a:pt x="5" y="2"/>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8" name="Freeform 1183"/>
                <p:cNvSpPr>
                  <a:spLocks/>
                </p:cNvSpPr>
                <p:nvPr/>
              </p:nvSpPr>
              <p:spPr bwMode="auto">
                <a:xfrm>
                  <a:off x="14458" y="560"/>
                  <a:ext cx="52" cy="111"/>
                </a:xfrm>
                <a:custGeom>
                  <a:avLst/>
                  <a:gdLst>
                    <a:gd name="T0" fmla="*/ 22 w 22"/>
                    <a:gd name="T1" fmla="*/ 21 h 47"/>
                    <a:gd name="T2" fmla="*/ 22 w 22"/>
                    <a:gd name="T3" fmla="*/ 6 h 47"/>
                    <a:gd name="T4" fmla="*/ 16 w 22"/>
                    <a:gd name="T5" fmla="*/ 0 h 47"/>
                    <a:gd name="T6" fmla="*/ 6 w 22"/>
                    <a:gd name="T7" fmla="*/ 0 h 47"/>
                    <a:gd name="T8" fmla="*/ 0 w 22"/>
                    <a:gd name="T9" fmla="*/ 6 h 47"/>
                    <a:gd name="T10" fmla="*/ 0 w 22"/>
                    <a:gd name="T11" fmla="*/ 21 h 47"/>
                    <a:gd name="T12" fmla="*/ 2 w 22"/>
                    <a:gd name="T13" fmla="*/ 23 h 47"/>
                    <a:gd name="T14" fmla="*/ 4 w 22"/>
                    <a:gd name="T15" fmla="*/ 21 h 47"/>
                    <a:gd name="T16" fmla="*/ 4 w 22"/>
                    <a:gd name="T17" fmla="*/ 8 h 47"/>
                    <a:gd name="T18" fmla="*/ 5 w 22"/>
                    <a:gd name="T19" fmla="*/ 8 h 47"/>
                    <a:gd name="T20" fmla="*/ 5 w 22"/>
                    <a:gd name="T21" fmla="*/ 44 h 47"/>
                    <a:gd name="T22" fmla="*/ 8 w 22"/>
                    <a:gd name="T23" fmla="*/ 47 h 47"/>
                    <a:gd name="T24" fmla="*/ 11 w 22"/>
                    <a:gd name="T25" fmla="*/ 44 h 47"/>
                    <a:gd name="T26" fmla="*/ 11 w 22"/>
                    <a:gd name="T27" fmla="*/ 23 h 47"/>
                    <a:gd name="T28" fmla="*/ 12 w 22"/>
                    <a:gd name="T29" fmla="*/ 23 h 47"/>
                    <a:gd name="T30" fmla="*/ 12 w 22"/>
                    <a:gd name="T31" fmla="*/ 44 h 47"/>
                    <a:gd name="T32" fmla="*/ 14 w 22"/>
                    <a:gd name="T33" fmla="*/ 47 h 47"/>
                    <a:gd name="T34" fmla="*/ 17 w 22"/>
                    <a:gd name="T35" fmla="*/ 44 h 47"/>
                    <a:gd name="T36" fmla="*/ 17 w 22"/>
                    <a:gd name="T37" fmla="*/ 8 h 47"/>
                    <a:gd name="T38" fmla="*/ 18 w 22"/>
                    <a:gd name="T39" fmla="*/ 8 h 47"/>
                    <a:gd name="T40" fmla="*/ 18 w 22"/>
                    <a:gd name="T41" fmla="*/ 21 h 47"/>
                    <a:gd name="T42" fmla="*/ 20 w 22"/>
                    <a:gd name="T43" fmla="*/ 23 h 47"/>
                    <a:gd name="T44" fmla="*/ 22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2" y="21"/>
                      </a:moveTo>
                      <a:cubicBezTo>
                        <a:pt x="22" y="20"/>
                        <a:pt x="22" y="8"/>
                        <a:pt x="22" y="6"/>
                      </a:cubicBezTo>
                      <a:cubicBezTo>
                        <a:pt x="22" y="3"/>
                        <a:pt x="20" y="0"/>
                        <a:pt x="16" y="0"/>
                      </a:cubicBezTo>
                      <a:cubicBezTo>
                        <a:pt x="15" y="0"/>
                        <a:pt x="8"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69" name="Oval 1184"/>
                <p:cNvSpPr>
                  <a:spLocks noChangeArrowheads="1"/>
                </p:cNvSpPr>
                <p:nvPr/>
              </p:nvSpPr>
              <p:spPr bwMode="auto">
                <a:xfrm>
                  <a:off x="14668" y="39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0" name="Freeform 1185"/>
                <p:cNvSpPr>
                  <a:spLocks/>
                </p:cNvSpPr>
                <p:nvPr/>
              </p:nvSpPr>
              <p:spPr bwMode="auto">
                <a:xfrm>
                  <a:off x="14654" y="41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0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1" name="Freeform 1186"/>
                <p:cNvSpPr>
                  <a:spLocks/>
                </p:cNvSpPr>
                <p:nvPr/>
              </p:nvSpPr>
              <p:spPr bwMode="auto">
                <a:xfrm>
                  <a:off x="14517" y="56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2"/>
                        <a:pt x="20" y="0"/>
                        <a:pt x="18" y="0"/>
                      </a:cubicBezTo>
                      <a:cubicBezTo>
                        <a:pt x="16" y="0"/>
                        <a:pt x="11" y="0"/>
                        <a:pt x="10" y="0"/>
                      </a:cubicBezTo>
                      <a:cubicBezTo>
                        <a:pt x="8" y="0"/>
                        <a:pt x="5" y="2"/>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2" name="Freeform 1187"/>
                <p:cNvSpPr>
                  <a:spLocks/>
                </p:cNvSpPr>
                <p:nvPr/>
              </p:nvSpPr>
              <p:spPr bwMode="auto">
                <a:xfrm>
                  <a:off x="14453" y="413"/>
                  <a:ext cx="64" cy="112"/>
                </a:xfrm>
                <a:custGeom>
                  <a:avLst/>
                  <a:gdLst>
                    <a:gd name="T0" fmla="*/ 1 w 27"/>
                    <a:gd name="T1" fmla="*/ 21 h 47"/>
                    <a:gd name="T2" fmla="*/ 3 w 27"/>
                    <a:gd name="T3" fmla="*/ 20 h 47"/>
                    <a:gd name="T4" fmla="*/ 7 w 27"/>
                    <a:gd name="T5" fmla="*/ 7 h 47"/>
                    <a:gd name="T6" fmla="*/ 8 w 27"/>
                    <a:gd name="T7" fmla="*/ 7 h 47"/>
                    <a:gd name="T8" fmla="*/ 2 w 27"/>
                    <a:gd name="T9" fmla="*/ 29 h 47"/>
                    <a:gd name="T10" fmla="*/ 8 w 27"/>
                    <a:gd name="T11" fmla="*/ 29 h 47"/>
                    <a:gd name="T12" fmla="*/ 8 w 27"/>
                    <a:gd name="T13" fmla="*/ 45 h 47"/>
                    <a:gd name="T14" fmla="*/ 10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8 w 27"/>
                    <a:gd name="T27" fmla="*/ 45 h 47"/>
                    <a:gd name="T28" fmla="*/ 18 w 27"/>
                    <a:gd name="T29" fmla="*/ 29 h 47"/>
                    <a:gd name="T30" fmla="*/ 24 w 27"/>
                    <a:gd name="T31" fmla="*/ 29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3" name="Freeform 1188"/>
                <p:cNvSpPr>
                  <a:spLocks/>
                </p:cNvSpPr>
                <p:nvPr/>
              </p:nvSpPr>
              <p:spPr bwMode="auto">
                <a:xfrm>
                  <a:off x="14699" y="300"/>
                  <a:ext cx="14" cy="16"/>
                </a:xfrm>
                <a:custGeom>
                  <a:avLst/>
                  <a:gdLst>
                    <a:gd name="T0" fmla="*/ 0 w 6"/>
                    <a:gd name="T1" fmla="*/ 0 h 7"/>
                    <a:gd name="T2" fmla="*/ 2 w 6"/>
                    <a:gd name="T3" fmla="*/ 5 h 7"/>
                    <a:gd name="T4" fmla="*/ 4 w 6"/>
                    <a:gd name="T5" fmla="*/ 7 h 7"/>
                    <a:gd name="T6" fmla="*/ 5 w 6"/>
                    <a:gd name="T7" fmla="*/ 4 h 7"/>
                    <a:gd name="T8" fmla="*/ 4 w 6"/>
                    <a:gd name="T9" fmla="*/ 0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0" y="0"/>
                      </a:moveTo>
                      <a:cubicBezTo>
                        <a:pt x="1" y="3"/>
                        <a:pt x="2" y="5"/>
                        <a:pt x="2" y="5"/>
                      </a:cubicBezTo>
                      <a:cubicBezTo>
                        <a:pt x="2" y="6"/>
                        <a:pt x="3" y="7"/>
                        <a:pt x="4" y="7"/>
                      </a:cubicBezTo>
                      <a:cubicBezTo>
                        <a:pt x="5" y="6"/>
                        <a:pt x="6" y="5"/>
                        <a:pt x="5" y="4"/>
                      </a:cubicBezTo>
                      <a:cubicBezTo>
                        <a:pt x="5" y="4"/>
                        <a:pt x="5" y="2"/>
                        <a:pt x="4"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4" name="Freeform 1189"/>
                <p:cNvSpPr>
                  <a:spLocks/>
                </p:cNvSpPr>
                <p:nvPr/>
              </p:nvSpPr>
              <p:spPr bwMode="auto">
                <a:xfrm>
                  <a:off x="14524" y="314"/>
                  <a:ext cx="52" cy="64"/>
                </a:xfrm>
                <a:custGeom>
                  <a:avLst/>
                  <a:gdLst>
                    <a:gd name="T0" fmla="*/ 6 w 22"/>
                    <a:gd name="T1" fmla="*/ 8 h 27"/>
                    <a:gd name="T2" fmla="*/ 6 w 22"/>
                    <a:gd name="T3" fmla="*/ 25 h 27"/>
                    <a:gd name="T4" fmla="*/ 8 w 22"/>
                    <a:gd name="T5" fmla="*/ 27 h 27"/>
                    <a:gd name="T6" fmla="*/ 10 w 22"/>
                    <a:gd name="T7" fmla="*/ 25 h 27"/>
                    <a:gd name="T8" fmla="*/ 10 w 22"/>
                    <a:gd name="T9" fmla="*/ 8 h 27"/>
                    <a:gd name="T10" fmla="*/ 11 w 22"/>
                    <a:gd name="T11" fmla="*/ 8 h 27"/>
                    <a:gd name="T12" fmla="*/ 11 w 22"/>
                    <a:gd name="T13" fmla="*/ 25 h 27"/>
                    <a:gd name="T14" fmla="*/ 14 w 22"/>
                    <a:gd name="T15" fmla="*/ 27 h 27"/>
                    <a:gd name="T16" fmla="*/ 16 w 22"/>
                    <a:gd name="T17" fmla="*/ 25 h 27"/>
                    <a:gd name="T18" fmla="*/ 16 w 22"/>
                    <a:gd name="T19" fmla="*/ 8 h 27"/>
                    <a:gd name="T20" fmla="*/ 22 w 22"/>
                    <a:gd name="T21" fmla="*/ 8 h 27"/>
                    <a:gd name="T22" fmla="*/ 20 w 22"/>
                    <a:gd name="T23" fmla="*/ 0 h 27"/>
                    <a:gd name="T24" fmla="*/ 11 w 22"/>
                    <a:gd name="T25" fmla="*/ 1 h 27"/>
                    <a:gd name="T26" fmla="*/ 1 w 22"/>
                    <a:gd name="T27" fmla="*/ 4 h 27"/>
                    <a:gd name="T28" fmla="*/ 0 w 22"/>
                    <a:gd name="T29" fmla="*/ 8 h 27"/>
                    <a:gd name="T30" fmla="*/ 6 w 22"/>
                    <a:gd name="T3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7">
                      <a:moveTo>
                        <a:pt x="6" y="8"/>
                      </a:moveTo>
                      <a:cubicBezTo>
                        <a:pt x="6" y="16"/>
                        <a:pt x="6" y="24"/>
                        <a:pt x="6" y="25"/>
                      </a:cubicBezTo>
                      <a:cubicBezTo>
                        <a:pt x="6" y="26"/>
                        <a:pt x="7" y="27"/>
                        <a:pt x="8" y="27"/>
                      </a:cubicBezTo>
                      <a:cubicBezTo>
                        <a:pt x="9" y="27"/>
                        <a:pt x="10" y="26"/>
                        <a:pt x="10" y="25"/>
                      </a:cubicBezTo>
                      <a:cubicBezTo>
                        <a:pt x="10" y="23"/>
                        <a:pt x="10" y="8"/>
                        <a:pt x="10" y="8"/>
                      </a:cubicBezTo>
                      <a:cubicBezTo>
                        <a:pt x="11" y="8"/>
                        <a:pt x="11" y="8"/>
                        <a:pt x="11" y="8"/>
                      </a:cubicBezTo>
                      <a:cubicBezTo>
                        <a:pt x="11" y="8"/>
                        <a:pt x="11" y="23"/>
                        <a:pt x="11" y="25"/>
                      </a:cubicBezTo>
                      <a:cubicBezTo>
                        <a:pt x="11" y="26"/>
                        <a:pt x="12" y="27"/>
                        <a:pt x="14" y="27"/>
                      </a:cubicBezTo>
                      <a:cubicBezTo>
                        <a:pt x="15" y="27"/>
                        <a:pt x="16" y="26"/>
                        <a:pt x="16" y="25"/>
                      </a:cubicBezTo>
                      <a:cubicBezTo>
                        <a:pt x="16" y="24"/>
                        <a:pt x="16" y="16"/>
                        <a:pt x="16" y="8"/>
                      </a:cubicBezTo>
                      <a:cubicBezTo>
                        <a:pt x="22" y="8"/>
                        <a:pt x="22" y="8"/>
                        <a:pt x="22" y="8"/>
                      </a:cubicBezTo>
                      <a:cubicBezTo>
                        <a:pt x="21" y="5"/>
                        <a:pt x="20" y="2"/>
                        <a:pt x="20" y="0"/>
                      </a:cubicBezTo>
                      <a:cubicBezTo>
                        <a:pt x="16" y="0"/>
                        <a:pt x="14" y="1"/>
                        <a:pt x="11" y="1"/>
                      </a:cubicBezTo>
                      <a:cubicBezTo>
                        <a:pt x="7" y="2"/>
                        <a:pt x="4" y="3"/>
                        <a:pt x="1" y="4"/>
                      </a:cubicBezTo>
                      <a:cubicBezTo>
                        <a:pt x="0" y="8"/>
                        <a:pt x="0" y="8"/>
                        <a:pt x="0" y="8"/>
                      </a:cubicBezTo>
                      <a:cubicBezTo>
                        <a:pt x="6"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5" name="Freeform 1190"/>
                <p:cNvSpPr>
                  <a:spLocks/>
                </p:cNvSpPr>
                <p:nvPr/>
              </p:nvSpPr>
              <p:spPr bwMode="auto">
                <a:xfrm>
                  <a:off x="14573" y="312"/>
                  <a:ext cx="8" cy="4"/>
                </a:xfrm>
                <a:custGeom>
                  <a:avLst/>
                  <a:gdLst>
                    <a:gd name="T0" fmla="*/ 2 w 3"/>
                    <a:gd name="T1" fmla="*/ 2 h 2"/>
                    <a:gd name="T2" fmla="*/ 3 w 3"/>
                    <a:gd name="T3" fmla="*/ 0 h 2"/>
                    <a:gd name="T4" fmla="*/ 0 w 3"/>
                    <a:gd name="T5" fmla="*/ 1 h 2"/>
                    <a:gd name="T6" fmla="*/ 2 w 3"/>
                    <a:gd name="T7" fmla="*/ 2 h 2"/>
                  </a:gdLst>
                  <a:ahLst/>
                  <a:cxnLst>
                    <a:cxn ang="0">
                      <a:pos x="T0" y="T1"/>
                    </a:cxn>
                    <a:cxn ang="0">
                      <a:pos x="T2" y="T3"/>
                    </a:cxn>
                    <a:cxn ang="0">
                      <a:pos x="T4" y="T5"/>
                    </a:cxn>
                    <a:cxn ang="0">
                      <a:pos x="T6" y="T7"/>
                    </a:cxn>
                  </a:cxnLst>
                  <a:rect l="0" t="0" r="r" b="b"/>
                  <a:pathLst>
                    <a:path w="3" h="2">
                      <a:moveTo>
                        <a:pt x="2" y="2"/>
                      </a:moveTo>
                      <a:cubicBezTo>
                        <a:pt x="3" y="1"/>
                        <a:pt x="3" y="1"/>
                        <a:pt x="3" y="0"/>
                      </a:cubicBezTo>
                      <a:cubicBezTo>
                        <a:pt x="2" y="0"/>
                        <a:pt x="1" y="0"/>
                        <a:pt x="0" y="1"/>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6" name="Freeform 1191"/>
                <p:cNvSpPr>
                  <a:spLocks/>
                </p:cNvSpPr>
                <p:nvPr/>
              </p:nvSpPr>
              <p:spPr bwMode="auto">
                <a:xfrm>
                  <a:off x="14600" y="304"/>
                  <a:ext cx="30" cy="74"/>
                </a:xfrm>
                <a:custGeom>
                  <a:avLst/>
                  <a:gdLst>
                    <a:gd name="T0" fmla="*/ 0 w 13"/>
                    <a:gd name="T1" fmla="*/ 28 h 31"/>
                    <a:gd name="T2" fmla="*/ 3 w 13"/>
                    <a:gd name="T3" fmla="*/ 31 h 31"/>
                    <a:gd name="T4" fmla="*/ 6 w 13"/>
                    <a:gd name="T5" fmla="*/ 28 h 31"/>
                    <a:gd name="T6" fmla="*/ 6 w 13"/>
                    <a:gd name="T7" fmla="*/ 7 h 31"/>
                    <a:gd name="T8" fmla="*/ 7 w 13"/>
                    <a:gd name="T9" fmla="*/ 7 h 31"/>
                    <a:gd name="T10" fmla="*/ 7 w 13"/>
                    <a:gd name="T11" fmla="*/ 28 h 31"/>
                    <a:gd name="T12" fmla="*/ 10 w 13"/>
                    <a:gd name="T13" fmla="*/ 31 h 31"/>
                    <a:gd name="T14" fmla="*/ 13 w 13"/>
                    <a:gd name="T15" fmla="*/ 28 h 31"/>
                    <a:gd name="T16" fmla="*/ 13 w 13"/>
                    <a:gd name="T17" fmla="*/ 0 h 31"/>
                    <a:gd name="T18" fmla="*/ 0 w 13"/>
                    <a:gd name="T19" fmla="*/ 2 h 31"/>
                    <a:gd name="T20" fmla="*/ 0 w 13"/>
                    <a:gd name="T21"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1">
                      <a:moveTo>
                        <a:pt x="0" y="28"/>
                      </a:moveTo>
                      <a:cubicBezTo>
                        <a:pt x="0" y="29"/>
                        <a:pt x="2" y="31"/>
                        <a:pt x="3" y="31"/>
                      </a:cubicBezTo>
                      <a:cubicBezTo>
                        <a:pt x="5" y="31"/>
                        <a:pt x="6" y="29"/>
                        <a:pt x="6" y="28"/>
                      </a:cubicBezTo>
                      <a:cubicBezTo>
                        <a:pt x="6" y="26"/>
                        <a:pt x="6" y="7"/>
                        <a:pt x="6" y="7"/>
                      </a:cubicBezTo>
                      <a:cubicBezTo>
                        <a:pt x="6" y="7"/>
                        <a:pt x="6" y="7"/>
                        <a:pt x="7" y="7"/>
                      </a:cubicBezTo>
                      <a:cubicBezTo>
                        <a:pt x="7" y="7"/>
                        <a:pt x="7" y="26"/>
                        <a:pt x="7" y="28"/>
                      </a:cubicBezTo>
                      <a:cubicBezTo>
                        <a:pt x="7" y="29"/>
                        <a:pt x="8" y="31"/>
                        <a:pt x="10" y="31"/>
                      </a:cubicBezTo>
                      <a:cubicBezTo>
                        <a:pt x="11" y="31"/>
                        <a:pt x="13" y="29"/>
                        <a:pt x="13" y="28"/>
                      </a:cubicBezTo>
                      <a:cubicBezTo>
                        <a:pt x="13" y="26"/>
                        <a:pt x="13" y="10"/>
                        <a:pt x="13" y="0"/>
                      </a:cubicBezTo>
                      <a:cubicBezTo>
                        <a:pt x="8" y="1"/>
                        <a:pt x="4" y="1"/>
                        <a:pt x="0" y="2"/>
                      </a:cubicBezTo>
                      <a:cubicBezTo>
                        <a:pt x="0" y="12"/>
                        <a:pt x="0" y="26"/>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7" name="Freeform 1192"/>
                <p:cNvSpPr>
                  <a:spLocks/>
                </p:cNvSpPr>
                <p:nvPr/>
              </p:nvSpPr>
              <p:spPr bwMode="auto">
                <a:xfrm>
                  <a:off x="14588" y="309"/>
                  <a:ext cx="9" cy="12"/>
                </a:xfrm>
                <a:custGeom>
                  <a:avLst/>
                  <a:gdLst>
                    <a:gd name="T0" fmla="*/ 2 w 4"/>
                    <a:gd name="T1" fmla="*/ 5 h 5"/>
                    <a:gd name="T2" fmla="*/ 4 w 4"/>
                    <a:gd name="T3" fmla="*/ 3 h 5"/>
                    <a:gd name="T4" fmla="*/ 4 w 4"/>
                    <a:gd name="T5" fmla="*/ 0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2"/>
                        <a:pt x="4" y="1"/>
                        <a:pt x="4" y="0"/>
                      </a:cubicBezTo>
                      <a:cubicBezTo>
                        <a:pt x="3" y="0"/>
                        <a:pt x="1" y="0"/>
                        <a:pt x="0" y="0"/>
                      </a:cubicBezTo>
                      <a:cubicBezTo>
                        <a:pt x="0" y="2"/>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8" name="Freeform 1193"/>
                <p:cNvSpPr>
                  <a:spLocks/>
                </p:cNvSpPr>
                <p:nvPr/>
              </p:nvSpPr>
              <p:spPr bwMode="auto">
                <a:xfrm>
                  <a:off x="14633" y="304"/>
                  <a:ext cx="9" cy="17"/>
                </a:xfrm>
                <a:custGeom>
                  <a:avLst/>
                  <a:gdLst>
                    <a:gd name="T0" fmla="*/ 0 w 4"/>
                    <a:gd name="T1" fmla="*/ 5 h 7"/>
                    <a:gd name="T2" fmla="*/ 2 w 4"/>
                    <a:gd name="T3" fmla="*/ 7 h 7"/>
                    <a:gd name="T4" fmla="*/ 4 w 4"/>
                    <a:gd name="T5" fmla="*/ 5 h 7"/>
                    <a:gd name="T6" fmla="*/ 4 w 4"/>
                    <a:gd name="T7" fmla="*/ 0 h 7"/>
                    <a:gd name="T8" fmla="*/ 0 w 4"/>
                    <a:gd name="T9" fmla="*/ 0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4"/>
                        <a:pt x="4" y="2"/>
                        <a:pt x="4" y="0"/>
                      </a:cubicBezTo>
                      <a:cubicBezTo>
                        <a:pt x="2" y="0"/>
                        <a:pt x="1" y="0"/>
                        <a:pt x="0" y="0"/>
                      </a:cubicBezTo>
                      <a:cubicBezTo>
                        <a:pt x="0" y="2"/>
                        <a:pt x="0"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79" name="Freeform 1194"/>
                <p:cNvSpPr>
                  <a:spLocks/>
                </p:cNvSpPr>
                <p:nvPr/>
              </p:nvSpPr>
              <p:spPr bwMode="auto">
                <a:xfrm>
                  <a:off x="14654" y="300"/>
                  <a:ext cx="52" cy="78"/>
                </a:xfrm>
                <a:custGeom>
                  <a:avLst/>
                  <a:gdLst>
                    <a:gd name="T0" fmla="*/ 0 w 22"/>
                    <a:gd name="T1" fmla="*/ 14 h 33"/>
                    <a:gd name="T2" fmla="*/ 6 w 22"/>
                    <a:gd name="T3" fmla="*/ 14 h 33"/>
                    <a:gd name="T4" fmla="*/ 6 w 22"/>
                    <a:gd name="T5" fmla="*/ 31 h 33"/>
                    <a:gd name="T6" fmla="*/ 8 w 22"/>
                    <a:gd name="T7" fmla="*/ 33 h 33"/>
                    <a:gd name="T8" fmla="*/ 11 w 22"/>
                    <a:gd name="T9" fmla="*/ 31 h 33"/>
                    <a:gd name="T10" fmla="*/ 11 w 22"/>
                    <a:gd name="T11" fmla="*/ 14 h 33"/>
                    <a:gd name="T12" fmla="*/ 12 w 22"/>
                    <a:gd name="T13" fmla="*/ 14 h 33"/>
                    <a:gd name="T14" fmla="*/ 12 w 22"/>
                    <a:gd name="T15" fmla="*/ 31 h 33"/>
                    <a:gd name="T16" fmla="*/ 14 w 22"/>
                    <a:gd name="T17" fmla="*/ 33 h 33"/>
                    <a:gd name="T18" fmla="*/ 16 w 22"/>
                    <a:gd name="T19" fmla="*/ 31 h 33"/>
                    <a:gd name="T20" fmla="*/ 16 w 22"/>
                    <a:gd name="T21" fmla="*/ 14 h 33"/>
                    <a:gd name="T22" fmla="*/ 22 w 22"/>
                    <a:gd name="T23" fmla="*/ 14 h 33"/>
                    <a:gd name="T24" fmla="*/ 18 w 22"/>
                    <a:gd name="T25" fmla="*/ 0 h 33"/>
                    <a:gd name="T26" fmla="*/ 4 w 22"/>
                    <a:gd name="T27" fmla="*/ 1 h 33"/>
                    <a:gd name="T28" fmla="*/ 0 w 22"/>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3">
                      <a:moveTo>
                        <a:pt x="0" y="14"/>
                      </a:moveTo>
                      <a:cubicBezTo>
                        <a:pt x="6" y="14"/>
                        <a:pt x="6" y="14"/>
                        <a:pt x="6" y="14"/>
                      </a:cubicBezTo>
                      <a:cubicBezTo>
                        <a:pt x="6" y="22"/>
                        <a:pt x="6" y="30"/>
                        <a:pt x="6" y="31"/>
                      </a:cubicBezTo>
                      <a:cubicBezTo>
                        <a:pt x="6" y="32"/>
                        <a:pt x="7" y="33"/>
                        <a:pt x="8"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5" y="33"/>
                        <a:pt x="16" y="32"/>
                        <a:pt x="16" y="31"/>
                      </a:cubicBezTo>
                      <a:cubicBezTo>
                        <a:pt x="16" y="30"/>
                        <a:pt x="16" y="22"/>
                        <a:pt x="16" y="14"/>
                      </a:cubicBezTo>
                      <a:cubicBezTo>
                        <a:pt x="22" y="14"/>
                        <a:pt x="22" y="14"/>
                        <a:pt x="22" y="14"/>
                      </a:cubicBezTo>
                      <a:cubicBezTo>
                        <a:pt x="21" y="8"/>
                        <a:pt x="19" y="3"/>
                        <a:pt x="18" y="0"/>
                      </a:cubicBezTo>
                      <a:cubicBezTo>
                        <a:pt x="14" y="0"/>
                        <a:pt x="9" y="1"/>
                        <a:pt x="4" y="1"/>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0" name="Freeform 1195"/>
                <p:cNvSpPr>
                  <a:spLocks/>
                </p:cNvSpPr>
                <p:nvPr/>
              </p:nvSpPr>
              <p:spPr bwMode="auto">
                <a:xfrm>
                  <a:off x="14649" y="302"/>
                  <a:ext cx="12" cy="14"/>
                </a:xfrm>
                <a:custGeom>
                  <a:avLst/>
                  <a:gdLst>
                    <a:gd name="T0" fmla="*/ 1 w 5"/>
                    <a:gd name="T1" fmla="*/ 6 h 6"/>
                    <a:gd name="T2" fmla="*/ 3 w 5"/>
                    <a:gd name="T3" fmla="*/ 4 h 6"/>
                    <a:gd name="T4" fmla="*/ 5 w 5"/>
                    <a:gd name="T5" fmla="*/ 0 h 6"/>
                    <a:gd name="T6" fmla="*/ 1 w 5"/>
                    <a:gd name="T7" fmla="*/ 0 h 6"/>
                    <a:gd name="T8" fmla="*/ 0 w 5"/>
                    <a:gd name="T9" fmla="*/ 3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5"/>
                        <a:pt x="3" y="4"/>
                      </a:cubicBezTo>
                      <a:cubicBezTo>
                        <a:pt x="4" y="4"/>
                        <a:pt x="4" y="2"/>
                        <a:pt x="5" y="0"/>
                      </a:cubicBezTo>
                      <a:cubicBezTo>
                        <a:pt x="3" y="0"/>
                        <a:pt x="2" y="0"/>
                        <a:pt x="1" y="0"/>
                      </a:cubicBezTo>
                      <a:cubicBezTo>
                        <a:pt x="0" y="2"/>
                        <a:pt x="0" y="3"/>
                        <a:pt x="0" y="3"/>
                      </a:cubicBezTo>
                      <a:cubicBezTo>
                        <a:pt x="0" y="4"/>
                        <a:pt x="0"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1" name="Freeform 1196"/>
                <p:cNvSpPr>
                  <a:spLocks/>
                </p:cNvSpPr>
                <p:nvPr/>
              </p:nvSpPr>
              <p:spPr bwMode="auto">
                <a:xfrm>
                  <a:off x="14405" y="510"/>
                  <a:ext cx="12" cy="15"/>
                </a:xfrm>
                <a:custGeom>
                  <a:avLst/>
                  <a:gdLst>
                    <a:gd name="T0" fmla="*/ 2 w 5"/>
                    <a:gd name="T1" fmla="*/ 6 h 6"/>
                    <a:gd name="T2" fmla="*/ 5 w 5"/>
                    <a:gd name="T3" fmla="*/ 3 h 6"/>
                    <a:gd name="T4" fmla="*/ 5 w 5"/>
                    <a:gd name="T5" fmla="*/ 0 h 6"/>
                    <a:gd name="T6" fmla="*/ 0 w 5"/>
                    <a:gd name="T7" fmla="*/ 5 h 6"/>
                    <a:gd name="T8" fmla="*/ 2 w 5"/>
                    <a:gd name="T9" fmla="*/ 6 h 6"/>
                  </a:gdLst>
                  <a:ahLst/>
                  <a:cxnLst>
                    <a:cxn ang="0">
                      <a:pos x="T0" y="T1"/>
                    </a:cxn>
                    <a:cxn ang="0">
                      <a:pos x="T2" y="T3"/>
                    </a:cxn>
                    <a:cxn ang="0">
                      <a:pos x="T4" y="T5"/>
                    </a:cxn>
                    <a:cxn ang="0">
                      <a:pos x="T6" y="T7"/>
                    </a:cxn>
                    <a:cxn ang="0">
                      <a:pos x="T8" y="T9"/>
                    </a:cxn>
                  </a:cxnLst>
                  <a:rect l="0" t="0" r="r" b="b"/>
                  <a:pathLst>
                    <a:path w="5" h="6">
                      <a:moveTo>
                        <a:pt x="2" y="6"/>
                      </a:moveTo>
                      <a:cubicBezTo>
                        <a:pt x="4" y="6"/>
                        <a:pt x="5" y="5"/>
                        <a:pt x="5" y="3"/>
                      </a:cubicBezTo>
                      <a:cubicBezTo>
                        <a:pt x="5" y="3"/>
                        <a:pt x="5" y="2"/>
                        <a:pt x="5" y="0"/>
                      </a:cubicBezTo>
                      <a:cubicBezTo>
                        <a:pt x="3" y="2"/>
                        <a:pt x="1" y="4"/>
                        <a:pt x="0"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2" name="Freeform 1197"/>
                <p:cNvSpPr>
                  <a:spLocks/>
                </p:cNvSpPr>
                <p:nvPr/>
              </p:nvSpPr>
              <p:spPr bwMode="auto">
                <a:xfrm>
                  <a:off x="14588" y="560"/>
                  <a:ext cx="54" cy="111"/>
                </a:xfrm>
                <a:custGeom>
                  <a:avLst/>
                  <a:gdLst>
                    <a:gd name="T0" fmla="*/ 23 w 23"/>
                    <a:gd name="T1" fmla="*/ 21 h 47"/>
                    <a:gd name="T2" fmla="*/ 23 w 23"/>
                    <a:gd name="T3" fmla="*/ 6 h 47"/>
                    <a:gd name="T4" fmla="*/ 17 w 23"/>
                    <a:gd name="T5" fmla="*/ 0 h 47"/>
                    <a:gd name="T6" fmla="*/ 6 w 23"/>
                    <a:gd name="T7" fmla="*/ 0 h 47"/>
                    <a:gd name="T8" fmla="*/ 0 w 23"/>
                    <a:gd name="T9" fmla="*/ 6 h 47"/>
                    <a:gd name="T10" fmla="*/ 0 w 23"/>
                    <a:gd name="T11" fmla="*/ 21 h 47"/>
                    <a:gd name="T12" fmla="*/ 2 w 23"/>
                    <a:gd name="T13" fmla="*/ 23 h 47"/>
                    <a:gd name="T14" fmla="*/ 4 w 23"/>
                    <a:gd name="T15" fmla="*/ 21 h 47"/>
                    <a:gd name="T16" fmla="*/ 4 w 23"/>
                    <a:gd name="T17" fmla="*/ 8 h 47"/>
                    <a:gd name="T18" fmla="*/ 5 w 23"/>
                    <a:gd name="T19" fmla="*/ 8 h 47"/>
                    <a:gd name="T20" fmla="*/ 5 w 23"/>
                    <a:gd name="T21" fmla="*/ 44 h 47"/>
                    <a:gd name="T22" fmla="*/ 8 w 23"/>
                    <a:gd name="T23" fmla="*/ 47 h 47"/>
                    <a:gd name="T24" fmla="*/ 11 w 23"/>
                    <a:gd name="T25" fmla="*/ 44 h 47"/>
                    <a:gd name="T26" fmla="*/ 11 w 23"/>
                    <a:gd name="T27" fmla="*/ 23 h 47"/>
                    <a:gd name="T28" fmla="*/ 12 w 23"/>
                    <a:gd name="T29" fmla="*/ 23 h 47"/>
                    <a:gd name="T30" fmla="*/ 12 w 23"/>
                    <a:gd name="T31" fmla="*/ 44 h 47"/>
                    <a:gd name="T32" fmla="*/ 15 w 23"/>
                    <a:gd name="T33" fmla="*/ 47 h 47"/>
                    <a:gd name="T34" fmla="*/ 18 w 23"/>
                    <a:gd name="T35" fmla="*/ 44 h 47"/>
                    <a:gd name="T36" fmla="*/ 18 w 23"/>
                    <a:gd name="T37" fmla="*/ 8 h 47"/>
                    <a:gd name="T38" fmla="*/ 19 w 23"/>
                    <a:gd name="T39" fmla="*/ 8 h 47"/>
                    <a:gd name="T40" fmla="*/ 19 w 23"/>
                    <a:gd name="T41" fmla="*/ 21 h 47"/>
                    <a:gd name="T42" fmla="*/ 21 w 23"/>
                    <a:gd name="T43" fmla="*/ 23 h 47"/>
                    <a:gd name="T44" fmla="*/ 23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3" y="21"/>
                      </a:move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3" name="Freeform 1198"/>
                <p:cNvSpPr>
                  <a:spLocks/>
                </p:cNvSpPr>
                <p:nvPr/>
              </p:nvSpPr>
              <p:spPr bwMode="auto">
                <a:xfrm>
                  <a:off x="14488" y="359"/>
                  <a:ext cx="10" cy="19"/>
                </a:xfrm>
                <a:custGeom>
                  <a:avLst/>
                  <a:gdLst>
                    <a:gd name="T0" fmla="*/ 4 w 4"/>
                    <a:gd name="T1" fmla="*/ 5 h 8"/>
                    <a:gd name="T2" fmla="*/ 4 w 4"/>
                    <a:gd name="T3" fmla="*/ 0 h 8"/>
                    <a:gd name="T4" fmla="*/ 1 w 4"/>
                    <a:gd name="T5" fmla="*/ 5 h 8"/>
                    <a:gd name="T6" fmla="*/ 0 w 4"/>
                    <a:gd name="T7" fmla="*/ 7 h 8"/>
                    <a:gd name="T8" fmla="*/ 1 w 4"/>
                    <a:gd name="T9" fmla="*/ 8 h 8"/>
                    <a:gd name="T10" fmla="*/ 4 w 4"/>
                    <a:gd name="T11" fmla="*/ 5 h 8"/>
                  </a:gdLst>
                  <a:ahLst/>
                  <a:cxnLst>
                    <a:cxn ang="0">
                      <a:pos x="T0" y="T1"/>
                    </a:cxn>
                    <a:cxn ang="0">
                      <a:pos x="T2" y="T3"/>
                    </a:cxn>
                    <a:cxn ang="0">
                      <a:pos x="T4" y="T5"/>
                    </a:cxn>
                    <a:cxn ang="0">
                      <a:pos x="T6" y="T7"/>
                    </a:cxn>
                    <a:cxn ang="0">
                      <a:pos x="T8" y="T9"/>
                    </a:cxn>
                    <a:cxn ang="0">
                      <a:pos x="T10" y="T11"/>
                    </a:cxn>
                  </a:cxnLst>
                  <a:rect l="0" t="0" r="r" b="b"/>
                  <a:pathLst>
                    <a:path w="4" h="8">
                      <a:moveTo>
                        <a:pt x="4" y="5"/>
                      </a:moveTo>
                      <a:cubicBezTo>
                        <a:pt x="4" y="4"/>
                        <a:pt x="4" y="2"/>
                        <a:pt x="4" y="0"/>
                      </a:cubicBezTo>
                      <a:cubicBezTo>
                        <a:pt x="3" y="1"/>
                        <a:pt x="3" y="3"/>
                        <a:pt x="1" y="5"/>
                      </a:cubicBezTo>
                      <a:cubicBezTo>
                        <a:pt x="1" y="6"/>
                        <a:pt x="0" y="6"/>
                        <a:pt x="0" y="7"/>
                      </a:cubicBezTo>
                      <a:cubicBezTo>
                        <a:pt x="0" y="7"/>
                        <a:pt x="1" y="8"/>
                        <a:pt x="1" y="8"/>
                      </a:cubicBezTo>
                      <a:cubicBezTo>
                        <a:pt x="3" y="8"/>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4" name="Freeform 1199"/>
                <p:cNvSpPr>
                  <a:spLocks/>
                </p:cNvSpPr>
                <p:nvPr/>
              </p:nvSpPr>
              <p:spPr bwMode="auto">
                <a:xfrm>
                  <a:off x="14415" y="451"/>
                  <a:ext cx="19" cy="74"/>
                </a:xfrm>
                <a:custGeom>
                  <a:avLst/>
                  <a:gdLst>
                    <a:gd name="T0" fmla="*/ 1 w 8"/>
                    <a:gd name="T1" fmla="*/ 5 h 31"/>
                    <a:gd name="T2" fmla="*/ 1 w 8"/>
                    <a:gd name="T3" fmla="*/ 12 h 31"/>
                    <a:gd name="T4" fmla="*/ 1 w 8"/>
                    <a:gd name="T5" fmla="*/ 7 h 31"/>
                    <a:gd name="T6" fmla="*/ 2 w 8"/>
                    <a:gd name="T7" fmla="*/ 7 h 31"/>
                    <a:gd name="T8" fmla="*/ 2 w 8"/>
                    <a:gd name="T9" fmla="*/ 17 h 31"/>
                    <a:gd name="T10" fmla="*/ 2 w 8"/>
                    <a:gd name="T11" fmla="*/ 23 h 31"/>
                    <a:gd name="T12" fmla="*/ 2 w 8"/>
                    <a:gd name="T13" fmla="*/ 28 h 31"/>
                    <a:gd name="T14" fmla="*/ 5 w 8"/>
                    <a:gd name="T15" fmla="*/ 31 h 31"/>
                    <a:gd name="T16" fmla="*/ 8 w 8"/>
                    <a:gd name="T17" fmla="*/ 28 h 31"/>
                    <a:gd name="T18" fmla="*/ 8 w 8"/>
                    <a:gd name="T19" fmla="*/ 0 h 31"/>
                    <a:gd name="T20" fmla="*/ 1 w 8"/>
                    <a:gd name="T21"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1">
                      <a:moveTo>
                        <a:pt x="1" y="5"/>
                      </a:moveTo>
                      <a:cubicBezTo>
                        <a:pt x="0" y="7"/>
                        <a:pt x="0" y="9"/>
                        <a:pt x="1" y="12"/>
                      </a:cubicBezTo>
                      <a:cubicBezTo>
                        <a:pt x="1" y="9"/>
                        <a:pt x="1" y="7"/>
                        <a:pt x="1" y="7"/>
                      </a:cubicBezTo>
                      <a:cubicBezTo>
                        <a:pt x="1" y="7"/>
                        <a:pt x="1" y="7"/>
                        <a:pt x="2" y="7"/>
                      </a:cubicBezTo>
                      <a:cubicBezTo>
                        <a:pt x="2" y="7"/>
                        <a:pt x="2" y="12"/>
                        <a:pt x="2" y="17"/>
                      </a:cubicBezTo>
                      <a:cubicBezTo>
                        <a:pt x="2" y="20"/>
                        <a:pt x="2" y="21"/>
                        <a:pt x="2" y="23"/>
                      </a:cubicBezTo>
                      <a:cubicBezTo>
                        <a:pt x="2" y="26"/>
                        <a:pt x="2" y="28"/>
                        <a:pt x="2" y="28"/>
                      </a:cubicBezTo>
                      <a:cubicBezTo>
                        <a:pt x="2" y="30"/>
                        <a:pt x="3" y="31"/>
                        <a:pt x="5" y="31"/>
                      </a:cubicBezTo>
                      <a:cubicBezTo>
                        <a:pt x="6" y="31"/>
                        <a:pt x="8" y="30"/>
                        <a:pt x="8" y="28"/>
                      </a:cubicBezTo>
                      <a:cubicBezTo>
                        <a:pt x="8" y="27"/>
                        <a:pt x="8" y="10"/>
                        <a:pt x="8" y="0"/>
                      </a:cubicBezTo>
                      <a:cubicBezTo>
                        <a:pt x="5" y="1"/>
                        <a:pt x="3"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5" name="Oval 1200"/>
                <p:cNvSpPr>
                  <a:spLocks noChangeArrowheads="1"/>
                </p:cNvSpPr>
                <p:nvPr/>
              </p:nvSpPr>
              <p:spPr bwMode="auto">
                <a:xfrm>
                  <a:off x="14604" y="536"/>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6" name="Freeform 1201"/>
                <p:cNvSpPr>
                  <a:spLocks/>
                </p:cNvSpPr>
                <p:nvPr/>
              </p:nvSpPr>
              <p:spPr bwMode="auto">
                <a:xfrm>
                  <a:off x="14472" y="390"/>
                  <a:ext cx="23" cy="21"/>
                </a:xfrm>
                <a:custGeom>
                  <a:avLst/>
                  <a:gdLst>
                    <a:gd name="T0" fmla="*/ 5 w 10"/>
                    <a:gd name="T1" fmla="*/ 9 h 9"/>
                    <a:gd name="T2" fmla="*/ 10 w 10"/>
                    <a:gd name="T3" fmla="*/ 5 h 9"/>
                    <a:gd name="T4" fmla="*/ 5 w 10"/>
                    <a:gd name="T5" fmla="*/ 0 h 9"/>
                    <a:gd name="T6" fmla="*/ 3 w 10"/>
                    <a:gd name="T7" fmla="*/ 0 h 9"/>
                    <a:gd name="T8" fmla="*/ 0 w 10"/>
                    <a:gd name="T9" fmla="*/ 4 h 9"/>
                    <a:gd name="T10" fmla="*/ 0 w 10"/>
                    <a:gd name="T11" fmla="*/ 5 h 9"/>
                    <a:gd name="T12" fmla="*/ 5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5" y="9"/>
                      </a:moveTo>
                      <a:cubicBezTo>
                        <a:pt x="8" y="9"/>
                        <a:pt x="10" y="7"/>
                        <a:pt x="10" y="5"/>
                      </a:cubicBezTo>
                      <a:cubicBezTo>
                        <a:pt x="10" y="2"/>
                        <a:pt x="8" y="0"/>
                        <a:pt x="5" y="0"/>
                      </a:cubicBezTo>
                      <a:cubicBezTo>
                        <a:pt x="4" y="0"/>
                        <a:pt x="4" y="0"/>
                        <a:pt x="3" y="0"/>
                      </a:cubicBezTo>
                      <a:cubicBezTo>
                        <a:pt x="2" y="2"/>
                        <a:pt x="1" y="3"/>
                        <a:pt x="0" y="4"/>
                      </a:cubicBezTo>
                      <a:cubicBezTo>
                        <a:pt x="0" y="4"/>
                        <a:pt x="0" y="5"/>
                        <a:pt x="0" y="5"/>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287" name="Freeform 1202"/>
                <p:cNvSpPr>
                  <a:spLocks/>
                </p:cNvSpPr>
                <p:nvPr/>
              </p:nvSpPr>
              <p:spPr bwMode="auto">
                <a:xfrm>
                  <a:off x="14436" y="442"/>
                  <a:ext cx="10" cy="26"/>
                </a:xfrm>
                <a:custGeom>
                  <a:avLst/>
                  <a:gdLst>
                    <a:gd name="T0" fmla="*/ 0 w 4"/>
                    <a:gd name="T1" fmla="*/ 9 h 11"/>
                    <a:gd name="T2" fmla="*/ 2 w 4"/>
                    <a:gd name="T3" fmla="*/ 11 h 11"/>
                    <a:gd name="T4" fmla="*/ 4 w 4"/>
                    <a:gd name="T5" fmla="*/ 9 h 11"/>
                    <a:gd name="T6" fmla="*/ 4 w 4"/>
                    <a:gd name="T7" fmla="*/ 0 h 11"/>
                    <a:gd name="T8" fmla="*/ 0 w 4"/>
                    <a:gd name="T9" fmla="*/ 3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4"/>
                        <a:pt x="4" y="0"/>
                      </a:cubicBezTo>
                      <a:cubicBezTo>
                        <a:pt x="3" y="1"/>
                        <a:pt x="1" y="2"/>
                        <a:pt x="0" y="3"/>
                      </a:cubicBezTo>
                      <a:cubicBezTo>
                        <a:pt x="0" y="6"/>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29" name="Group 1404"/>
              <p:cNvGrpSpPr>
                <a:grpSpLocks/>
              </p:cNvGrpSpPr>
              <p:nvPr/>
            </p:nvGrpSpPr>
            <p:grpSpPr bwMode="auto">
              <a:xfrm>
                <a:off x="19885026" y="957263"/>
                <a:ext cx="4159250" cy="1506538"/>
                <a:chOff x="12526" y="603"/>
                <a:chExt cx="2620" cy="949"/>
              </a:xfrm>
              <a:grpFill/>
            </p:grpSpPr>
            <p:sp>
              <p:nvSpPr>
                <p:cNvPr id="888" name="Freeform 1204"/>
                <p:cNvSpPr>
                  <a:spLocks/>
                </p:cNvSpPr>
                <p:nvPr/>
              </p:nvSpPr>
              <p:spPr bwMode="auto">
                <a:xfrm>
                  <a:off x="12974" y="652"/>
                  <a:ext cx="9" cy="19"/>
                </a:xfrm>
                <a:custGeom>
                  <a:avLst/>
                  <a:gdLst>
                    <a:gd name="T0" fmla="*/ 2 w 4"/>
                    <a:gd name="T1" fmla="*/ 8 h 8"/>
                    <a:gd name="T2" fmla="*/ 4 w 4"/>
                    <a:gd name="T3" fmla="*/ 6 h 8"/>
                    <a:gd name="T4" fmla="*/ 4 w 4"/>
                    <a:gd name="T5" fmla="*/ 4 h 8"/>
                    <a:gd name="T6" fmla="*/ 0 w 4"/>
                    <a:gd name="T7" fmla="*/ 0 h 8"/>
                    <a:gd name="T8" fmla="*/ 0 w 4"/>
                    <a:gd name="T9" fmla="*/ 6 h 8"/>
                    <a:gd name="T10" fmla="*/ 2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2" y="8"/>
                      </a:moveTo>
                      <a:cubicBezTo>
                        <a:pt x="3" y="8"/>
                        <a:pt x="4" y="7"/>
                        <a:pt x="4" y="6"/>
                      </a:cubicBezTo>
                      <a:cubicBezTo>
                        <a:pt x="4" y="6"/>
                        <a:pt x="4" y="5"/>
                        <a:pt x="4" y="4"/>
                      </a:cubicBezTo>
                      <a:cubicBezTo>
                        <a:pt x="3" y="3"/>
                        <a:pt x="1" y="1"/>
                        <a:pt x="0" y="0"/>
                      </a:cubicBezTo>
                      <a:cubicBezTo>
                        <a:pt x="0" y="3"/>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9" name="Freeform 1205"/>
                <p:cNvSpPr>
                  <a:spLocks/>
                </p:cNvSpPr>
                <p:nvPr/>
              </p:nvSpPr>
              <p:spPr bwMode="auto">
                <a:xfrm>
                  <a:off x="12986" y="664"/>
                  <a:ext cx="9" cy="7"/>
                </a:xfrm>
                <a:custGeom>
                  <a:avLst/>
                  <a:gdLst>
                    <a:gd name="T0" fmla="*/ 0 w 4"/>
                    <a:gd name="T1" fmla="*/ 1 h 3"/>
                    <a:gd name="T2" fmla="*/ 2 w 4"/>
                    <a:gd name="T3" fmla="*/ 3 h 3"/>
                    <a:gd name="T4" fmla="*/ 4 w 4"/>
                    <a:gd name="T5" fmla="*/ 3 h 3"/>
                    <a:gd name="T6" fmla="*/ 0 w 4"/>
                    <a:gd name="T7" fmla="*/ 0 h 3"/>
                    <a:gd name="T8" fmla="*/ 0 w 4"/>
                    <a:gd name="T9" fmla="*/ 1 h 3"/>
                  </a:gdLst>
                  <a:ahLst/>
                  <a:cxnLst>
                    <a:cxn ang="0">
                      <a:pos x="T0" y="T1"/>
                    </a:cxn>
                    <a:cxn ang="0">
                      <a:pos x="T2" y="T3"/>
                    </a:cxn>
                    <a:cxn ang="0">
                      <a:pos x="T4" y="T5"/>
                    </a:cxn>
                    <a:cxn ang="0">
                      <a:pos x="T6" y="T7"/>
                    </a:cxn>
                    <a:cxn ang="0">
                      <a:pos x="T8" y="T9"/>
                    </a:cxn>
                  </a:cxnLst>
                  <a:rect l="0" t="0" r="r" b="b"/>
                  <a:pathLst>
                    <a:path w="4" h="3">
                      <a:moveTo>
                        <a:pt x="0" y="1"/>
                      </a:moveTo>
                      <a:cubicBezTo>
                        <a:pt x="0" y="2"/>
                        <a:pt x="1" y="3"/>
                        <a:pt x="2" y="3"/>
                      </a:cubicBezTo>
                      <a:cubicBezTo>
                        <a:pt x="3" y="3"/>
                        <a:pt x="3" y="3"/>
                        <a:pt x="4" y="3"/>
                      </a:cubicBezTo>
                      <a:cubicBezTo>
                        <a:pt x="2" y="2"/>
                        <a:pt x="1"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0" name="Freeform 1206"/>
                <p:cNvSpPr>
                  <a:spLocks/>
                </p:cNvSpPr>
                <p:nvPr/>
              </p:nvSpPr>
              <p:spPr bwMode="auto">
                <a:xfrm>
                  <a:off x="12905" y="605"/>
                  <a:ext cx="29" cy="66"/>
                </a:xfrm>
                <a:custGeom>
                  <a:avLst/>
                  <a:gdLst>
                    <a:gd name="T0" fmla="*/ 0 w 12"/>
                    <a:gd name="T1" fmla="*/ 25 h 28"/>
                    <a:gd name="T2" fmla="*/ 2 w 12"/>
                    <a:gd name="T3" fmla="*/ 28 h 28"/>
                    <a:gd name="T4" fmla="*/ 5 w 12"/>
                    <a:gd name="T5" fmla="*/ 25 h 28"/>
                    <a:gd name="T6" fmla="*/ 5 w 12"/>
                    <a:gd name="T7" fmla="*/ 4 h 28"/>
                    <a:gd name="T8" fmla="*/ 6 w 12"/>
                    <a:gd name="T9" fmla="*/ 4 h 28"/>
                    <a:gd name="T10" fmla="*/ 6 w 12"/>
                    <a:gd name="T11" fmla="*/ 25 h 28"/>
                    <a:gd name="T12" fmla="*/ 9 w 12"/>
                    <a:gd name="T13" fmla="*/ 28 h 28"/>
                    <a:gd name="T14" fmla="*/ 12 w 12"/>
                    <a:gd name="T15" fmla="*/ 25 h 28"/>
                    <a:gd name="T16" fmla="*/ 12 w 12"/>
                    <a:gd name="T17" fmla="*/ 7 h 28"/>
                    <a:gd name="T18" fmla="*/ 0 w 12"/>
                    <a:gd name="T19" fmla="*/ 0 h 28"/>
                    <a:gd name="T20" fmla="*/ 0 w 12"/>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8">
                      <a:moveTo>
                        <a:pt x="0" y="25"/>
                      </a:moveTo>
                      <a:cubicBezTo>
                        <a:pt x="0" y="27"/>
                        <a:pt x="1" y="28"/>
                        <a:pt x="2" y="28"/>
                      </a:cubicBezTo>
                      <a:cubicBezTo>
                        <a:pt x="4" y="28"/>
                        <a:pt x="5" y="27"/>
                        <a:pt x="5" y="25"/>
                      </a:cubicBezTo>
                      <a:cubicBezTo>
                        <a:pt x="5" y="23"/>
                        <a:pt x="5" y="4"/>
                        <a:pt x="5" y="4"/>
                      </a:cubicBezTo>
                      <a:cubicBezTo>
                        <a:pt x="5" y="4"/>
                        <a:pt x="5" y="4"/>
                        <a:pt x="6" y="4"/>
                      </a:cubicBezTo>
                      <a:cubicBezTo>
                        <a:pt x="6" y="4"/>
                        <a:pt x="6" y="23"/>
                        <a:pt x="6" y="25"/>
                      </a:cubicBezTo>
                      <a:cubicBezTo>
                        <a:pt x="6" y="27"/>
                        <a:pt x="8" y="28"/>
                        <a:pt x="9" y="28"/>
                      </a:cubicBezTo>
                      <a:cubicBezTo>
                        <a:pt x="11" y="28"/>
                        <a:pt x="12" y="27"/>
                        <a:pt x="12" y="25"/>
                      </a:cubicBezTo>
                      <a:cubicBezTo>
                        <a:pt x="12" y="24"/>
                        <a:pt x="12" y="16"/>
                        <a:pt x="12" y="7"/>
                      </a:cubicBezTo>
                      <a:cubicBezTo>
                        <a:pt x="7" y="4"/>
                        <a:pt x="3"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1" name="Freeform 1207"/>
                <p:cNvSpPr>
                  <a:spLocks/>
                </p:cNvSpPr>
                <p:nvPr/>
              </p:nvSpPr>
              <p:spPr bwMode="auto">
                <a:xfrm>
                  <a:off x="12853" y="610"/>
                  <a:ext cx="26" cy="61"/>
                </a:xfrm>
                <a:custGeom>
                  <a:avLst/>
                  <a:gdLst>
                    <a:gd name="T0" fmla="*/ 0 w 11"/>
                    <a:gd name="T1" fmla="*/ 7 h 26"/>
                    <a:gd name="T2" fmla="*/ 1 w 11"/>
                    <a:gd name="T3" fmla="*/ 7 h 26"/>
                    <a:gd name="T4" fmla="*/ 1 w 11"/>
                    <a:gd name="T5" fmla="*/ 24 h 26"/>
                    <a:gd name="T6" fmla="*/ 3 w 11"/>
                    <a:gd name="T7" fmla="*/ 26 h 26"/>
                    <a:gd name="T8" fmla="*/ 5 w 11"/>
                    <a:gd name="T9" fmla="*/ 24 h 26"/>
                    <a:gd name="T10" fmla="*/ 5 w 11"/>
                    <a:gd name="T11" fmla="*/ 7 h 26"/>
                    <a:gd name="T12" fmla="*/ 11 w 11"/>
                    <a:gd name="T13" fmla="*/ 7 h 26"/>
                    <a:gd name="T14" fmla="*/ 9 w 11"/>
                    <a:gd name="T15" fmla="*/ 0 h 26"/>
                    <a:gd name="T16" fmla="*/ 0 w 1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6">
                      <a:moveTo>
                        <a:pt x="0" y="7"/>
                      </a:moveTo>
                      <a:cubicBezTo>
                        <a:pt x="1" y="7"/>
                        <a:pt x="1" y="7"/>
                        <a:pt x="1" y="7"/>
                      </a:cubicBezTo>
                      <a:cubicBezTo>
                        <a:pt x="1" y="7"/>
                        <a:pt x="1" y="22"/>
                        <a:pt x="1" y="24"/>
                      </a:cubicBezTo>
                      <a:cubicBezTo>
                        <a:pt x="1" y="25"/>
                        <a:pt x="2" y="26"/>
                        <a:pt x="3" y="26"/>
                      </a:cubicBezTo>
                      <a:cubicBezTo>
                        <a:pt x="4" y="26"/>
                        <a:pt x="5" y="25"/>
                        <a:pt x="5" y="24"/>
                      </a:cubicBezTo>
                      <a:cubicBezTo>
                        <a:pt x="5" y="23"/>
                        <a:pt x="5" y="15"/>
                        <a:pt x="5" y="7"/>
                      </a:cubicBezTo>
                      <a:cubicBezTo>
                        <a:pt x="11" y="7"/>
                        <a:pt x="11" y="7"/>
                        <a:pt x="11" y="7"/>
                      </a:cubicBezTo>
                      <a:cubicBezTo>
                        <a:pt x="10" y="4"/>
                        <a:pt x="10" y="2"/>
                        <a:pt x="9" y="0"/>
                      </a:cubicBezTo>
                      <a:cubicBezTo>
                        <a:pt x="6" y="1"/>
                        <a:pt x="3"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2" name="Freeform 1208"/>
                <p:cNvSpPr>
                  <a:spLocks/>
                </p:cNvSpPr>
                <p:nvPr/>
              </p:nvSpPr>
              <p:spPr bwMode="auto">
                <a:xfrm>
                  <a:off x="12841" y="629"/>
                  <a:ext cx="12" cy="42"/>
                </a:xfrm>
                <a:custGeom>
                  <a:avLst/>
                  <a:gdLst>
                    <a:gd name="T0" fmla="*/ 2 w 5"/>
                    <a:gd name="T1" fmla="*/ 18 h 18"/>
                    <a:gd name="T2" fmla="*/ 5 w 5"/>
                    <a:gd name="T3" fmla="*/ 16 h 18"/>
                    <a:gd name="T4" fmla="*/ 5 w 5"/>
                    <a:gd name="T5" fmla="*/ 0 h 18"/>
                    <a:gd name="T6" fmla="*/ 0 w 5"/>
                    <a:gd name="T7" fmla="*/ 7 h 18"/>
                    <a:gd name="T8" fmla="*/ 0 w 5"/>
                    <a:gd name="T9" fmla="*/ 16 h 18"/>
                    <a:gd name="T10" fmla="*/ 2 w 5"/>
                    <a:gd name="T11" fmla="*/ 18 h 18"/>
                  </a:gdLst>
                  <a:ahLst/>
                  <a:cxnLst>
                    <a:cxn ang="0">
                      <a:pos x="T0" y="T1"/>
                    </a:cxn>
                    <a:cxn ang="0">
                      <a:pos x="T2" y="T3"/>
                    </a:cxn>
                    <a:cxn ang="0">
                      <a:pos x="T4" y="T5"/>
                    </a:cxn>
                    <a:cxn ang="0">
                      <a:pos x="T6" y="T7"/>
                    </a:cxn>
                    <a:cxn ang="0">
                      <a:pos x="T8" y="T9"/>
                    </a:cxn>
                    <a:cxn ang="0">
                      <a:pos x="T10" y="T11"/>
                    </a:cxn>
                  </a:cxnLst>
                  <a:rect l="0" t="0" r="r" b="b"/>
                  <a:pathLst>
                    <a:path w="5" h="18">
                      <a:moveTo>
                        <a:pt x="2" y="18"/>
                      </a:moveTo>
                      <a:cubicBezTo>
                        <a:pt x="4" y="18"/>
                        <a:pt x="5" y="17"/>
                        <a:pt x="5" y="16"/>
                      </a:cubicBezTo>
                      <a:cubicBezTo>
                        <a:pt x="5" y="14"/>
                        <a:pt x="5" y="2"/>
                        <a:pt x="5" y="0"/>
                      </a:cubicBezTo>
                      <a:cubicBezTo>
                        <a:pt x="3" y="2"/>
                        <a:pt x="2" y="4"/>
                        <a:pt x="0" y="7"/>
                      </a:cubicBezTo>
                      <a:cubicBezTo>
                        <a:pt x="0" y="12"/>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3" name="Freeform 1209"/>
                <p:cNvSpPr>
                  <a:spLocks/>
                </p:cNvSpPr>
                <p:nvPr/>
              </p:nvSpPr>
              <p:spPr bwMode="auto">
                <a:xfrm>
                  <a:off x="12891" y="603"/>
                  <a:ext cx="12" cy="11"/>
                </a:xfrm>
                <a:custGeom>
                  <a:avLst/>
                  <a:gdLst>
                    <a:gd name="T0" fmla="*/ 3 w 5"/>
                    <a:gd name="T1" fmla="*/ 5 h 5"/>
                    <a:gd name="T2" fmla="*/ 5 w 5"/>
                    <a:gd name="T3" fmla="*/ 3 h 5"/>
                    <a:gd name="T4" fmla="*/ 5 w 5"/>
                    <a:gd name="T5" fmla="*/ 0 h 5"/>
                    <a:gd name="T6" fmla="*/ 3 w 5"/>
                    <a:gd name="T7" fmla="*/ 0 h 5"/>
                    <a:gd name="T8" fmla="*/ 0 w 5"/>
                    <a:gd name="T9" fmla="*/ 0 h 5"/>
                    <a:gd name="T10" fmla="*/ 0 w 5"/>
                    <a:gd name="T11" fmla="*/ 3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4" y="5"/>
                        <a:pt x="5" y="4"/>
                        <a:pt x="5" y="3"/>
                      </a:cubicBezTo>
                      <a:cubicBezTo>
                        <a:pt x="5" y="3"/>
                        <a:pt x="5" y="2"/>
                        <a:pt x="5" y="0"/>
                      </a:cubicBezTo>
                      <a:cubicBezTo>
                        <a:pt x="4" y="0"/>
                        <a:pt x="3" y="0"/>
                        <a:pt x="3" y="0"/>
                      </a:cubicBezTo>
                      <a:cubicBezTo>
                        <a:pt x="2" y="0"/>
                        <a:pt x="1" y="0"/>
                        <a:pt x="0" y="0"/>
                      </a:cubicBezTo>
                      <a:cubicBezTo>
                        <a:pt x="0" y="2"/>
                        <a:pt x="0" y="3"/>
                        <a:pt x="0" y="3"/>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4" name="Freeform 1210"/>
                <p:cNvSpPr>
                  <a:spLocks/>
                </p:cNvSpPr>
                <p:nvPr/>
              </p:nvSpPr>
              <p:spPr bwMode="auto">
                <a:xfrm>
                  <a:off x="12877" y="605"/>
                  <a:ext cx="9" cy="5"/>
                </a:xfrm>
                <a:custGeom>
                  <a:avLst/>
                  <a:gdLst>
                    <a:gd name="T0" fmla="*/ 2 w 4"/>
                    <a:gd name="T1" fmla="*/ 2 h 2"/>
                    <a:gd name="T2" fmla="*/ 3 w 4"/>
                    <a:gd name="T3" fmla="*/ 0 h 2"/>
                    <a:gd name="T4" fmla="*/ 0 w 4"/>
                    <a:gd name="T5" fmla="*/ 1 h 2"/>
                    <a:gd name="T6" fmla="*/ 2 w 4"/>
                    <a:gd name="T7" fmla="*/ 2 h 2"/>
                  </a:gdLst>
                  <a:ahLst/>
                  <a:cxnLst>
                    <a:cxn ang="0">
                      <a:pos x="T0" y="T1"/>
                    </a:cxn>
                    <a:cxn ang="0">
                      <a:pos x="T2" y="T3"/>
                    </a:cxn>
                    <a:cxn ang="0">
                      <a:pos x="T4" y="T5"/>
                    </a:cxn>
                    <a:cxn ang="0">
                      <a:pos x="T6" y="T7"/>
                    </a:cxn>
                  </a:cxnLst>
                  <a:rect l="0" t="0" r="r" b="b"/>
                  <a:pathLst>
                    <a:path w="4" h="2">
                      <a:moveTo>
                        <a:pt x="2" y="2"/>
                      </a:moveTo>
                      <a:cubicBezTo>
                        <a:pt x="3" y="2"/>
                        <a:pt x="4" y="1"/>
                        <a:pt x="3" y="0"/>
                      </a:cubicBezTo>
                      <a:cubicBezTo>
                        <a:pt x="2" y="0"/>
                        <a:pt x="1" y="1"/>
                        <a:pt x="0" y="1"/>
                      </a:cubicBezTo>
                      <a:cubicBezTo>
                        <a:pt x="0"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5" name="Freeform 1211"/>
                <p:cNvSpPr>
                  <a:spLocks/>
                </p:cNvSpPr>
                <p:nvPr/>
              </p:nvSpPr>
              <p:spPr bwMode="auto">
                <a:xfrm>
                  <a:off x="14905" y="707"/>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3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6" name="Oval 1212"/>
                <p:cNvSpPr>
                  <a:spLocks noChangeArrowheads="1"/>
                </p:cNvSpPr>
                <p:nvPr/>
              </p:nvSpPr>
              <p:spPr bwMode="auto">
                <a:xfrm>
                  <a:off x="1479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7" name="Freeform 1213"/>
                <p:cNvSpPr>
                  <a:spLocks/>
                </p:cNvSpPr>
                <p:nvPr/>
              </p:nvSpPr>
              <p:spPr bwMode="auto">
                <a:xfrm>
                  <a:off x="14713"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4"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8" name="Oval 1214"/>
                <p:cNvSpPr>
                  <a:spLocks noChangeArrowheads="1"/>
                </p:cNvSpPr>
                <p:nvPr/>
              </p:nvSpPr>
              <p:spPr bwMode="auto">
                <a:xfrm>
                  <a:off x="14926"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99" name="Oval 1215"/>
                <p:cNvSpPr>
                  <a:spLocks noChangeArrowheads="1"/>
                </p:cNvSpPr>
                <p:nvPr/>
              </p:nvSpPr>
              <p:spPr bwMode="auto">
                <a:xfrm>
                  <a:off x="1492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0" name="Oval 1216"/>
                <p:cNvSpPr>
                  <a:spLocks noChangeArrowheads="1"/>
                </p:cNvSpPr>
                <p:nvPr/>
              </p:nvSpPr>
              <p:spPr bwMode="auto">
                <a:xfrm>
                  <a:off x="14730"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1" name="Freeform 1217"/>
                <p:cNvSpPr>
                  <a:spLocks/>
                </p:cNvSpPr>
                <p:nvPr/>
              </p:nvSpPr>
              <p:spPr bwMode="auto">
                <a:xfrm>
                  <a:off x="14775" y="1000"/>
                  <a:ext cx="64" cy="111"/>
                </a:xfrm>
                <a:custGeom>
                  <a:avLst/>
                  <a:gdLst>
                    <a:gd name="T0" fmla="*/ 23 w 27"/>
                    <a:gd name="T1" fmla="*/ 5 h 47"/>
                    <a:gd name="T2" fmla="*/ 17 w 27"/>
                    <a:gd name="T3" fmla="*/ 0 h 47"/>
                    <a:gd name="T4" fmla="*/ 10 w 27"/>
                    <a:gd name="T5" fmla="*/ 0 h 47"/>
                    <a:gd name="T6" fmla="*/ 4 w 27"/>
                    <a:gd name="T7" fmla="*/ 5 h 47"/>
                    <a:gd name="T8" fmla="*/ 0 w 27"/>
                    <a:gd name="T9" fmla="*/ 18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2" name="Freeform 1218"/>
                <p:cNvSpPr>
                  <a:spLocks/>
                </p:cNvSpPr>
                <p:nvPr/>
              </p:nvSpPr>
              <p:spPr bwMode="auto">
                <a:xfrm>
                  <a:off x="14779" y="853"/>
                  <a:ext cx="55"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3" name="Freeform 1219"/>
                <p:cNvSpPr>
                  <a:spLocks/>
                </p:cNvSpPr>
                <p:nvPr/>
              </p:nvSpPr>
              <p:spPr bwMode="auto">
                <a:xfrm>
                  <a:off x="15037"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4" name="Oval 1220"/>
                <p:cNvSpPr>
                  <a:spLocks noChangeArrowheads="1"/>
                </p:cNvSpPr>
                <p:nvPr/>
              </p:nvSpPr>
              <p:spPr bwMode="auto">
                <a:xfrm>
                  <a:off x="15056"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5" name="Oval 1221"/>
                <p:cNvSpPr>
                  <a:spLocks noChangeArrowheads="1"/>
                </p:cNvSpPr>
                <p:nvPr/>
              </p:nvSpPr>
              <p:spPr bwMode="auto">
                <a:xfrm>
                  <a:off x="14992"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6" name="Freeform 1222"/>
                <p:cNvSpPr>
                  <a:spLocks/>
                </p:cNvSpPr>
                <p:nvPr/>
              </p:nvSpPr>
              <p:spPr bwMode="auto">
                <a:xfrm>
                  <a:off x="14910" y="853"/>
                  <a:ext cx="54" cy="112"/>
                </a:xfrm>
                <a:custGeom>
                  <a:avLst/>
                  <a:gdLst>
                    <a:gd name="T0" fmla="*/ 17 w 23"/>
                    <a:gd name="T1" fmla="*/ 0 h 47"/>
                    <a:gd name="T2" fmla="*/ 7 w 23"/>
                    <a:gd name="T3" fmla="*/ 0 h 47"/>
                    <a:gd name="T4" fmla="*/ 0 w 23"/>
                    <a:gd name="T5" fmla="*/ 6 h 47"/>
                    <a:gd name="T6" fmla="*/ 0 w 23"/>
                    <a:gd name="T7" fmla="*/ 21 h 47"/>
                    <a:gd name="T8" fmla="*/ 2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6"/>
                      </a:cubicBezTo>
                      <a:cubicBezTo>
                        <a:pt x="0" y="8"/>
                        <a:pt x="0" y="20"/>
                        <a:pt x="0" y="21"/>
                      </a:cubicBez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7" name="Freeform 1223"/>
                <p:cNvSpPr>
                  <a:spLocks/>
                </p:cNvSpPr>
                <p:nvPr/>
              </p:nvSpPr>
              <p:spPr bwMode="auto">
                <a:xfrm>
                  <a:off x="14905" y="1000"/>
                  <a:ext cx="64" cy="66"/>
                </a:xfrm>
                <a:custGeom>
                  <a:avLst/>
                  <a:gdLst>
                    <a:gd name="T0" fmla="*/ 20 w 27"/>
                    <a:gd name="T1" fmla="*/ 7 h 28"/>
                    <a:gd name="T2" fmla="*/ 23 w 27"/>
                    <a:gd name="T3" fmla="*/ 20 h 28"/>
                    <a:gd name="T4" fmla="*/ 26 w 27"/>
                    <a:gd name="T5" fmla="*/ 21 h 28"/>
                    <a:gd name="T6" fmla="*/ 27 w 27"/>
                    <a:gd name="T7" fmla="*/ 18 h 28"/>
                    <a:gd name="T8" fmla="*/ 23 w 27"/>
                    <a:gd name="T9" fmla="*/ 5 h 28"/>
                    <a:gd name="T10" fmla="*/ 18 w 27"/>
                    <a:gd name="T11" fmla="*/ 0 h 28"/>
                    <a:gd name="T12" fmla="*/ 10 w 27"/>
                    <a:gd name="T13" fmla="*/ 0 h 28"/>
                    <a:gd name="T14" fmla="*/ 5 w 27"/>
                    <a:gd name="T15" fmla="*/ 5 h 28"/>
                    <a:gd name="T16" fmla="*/ 0 w 27"/>
                    <a:gd name="T17" fmla="*/ 18 h 28"/>
                    <a:gd name="T18" fmla="*/ 2 w 27"/>
                    <a:gd name="T19" fmla="*/ 21 h 28"/>
                    <a:gd name="T20" fmla="*/ 4 w 27"/>
                    <a:gd name="T21" fmla="*/ 20 h 28"/>
                    <a:gd name="T22" fmla="*/ 8 w 27"/>
                    <a:gd name="T23" fmla="*/ 7 h 28"/>
                    <a:gd name="T24" fmla="*/ 9 w 27"/>
                    <a:gd name="T25" fmla="*/ 7 h 28"/>
                    <a:gd name="T26" fmla="*/ 3 w 27"/>
                    <a:gd name="T27" fmla="*/ 28 h 28"/>
                    <a:gd name="T28" fmla="*/ 5 w 27"/>
                    <a:gd name="T29" fmla="*/ 28 h 28"/>
                    <a:gd name="T30" fmla="*/ 5 w 27"/>
                    <a:gd name="T31" fmla="*/ 28 h 28"/>
                    <a:gd name="T32" fmla="*/ 24 w 27"/>
                    <a:gd name="T33" fmla="*/ 25 h 28"/>
                    <a:gd name="T34" fmla="*/ 19 w 27"/>
                    <a:gd name="T35" fmla="*/ 7 h 28"/>
                    <a:gd name="T36" fmla="*/ 20 w 27"/>
                    <a:gd name="T3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0" y="7"/>
                      </a:move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4" y="28"/>
                        <a:pt x="4" y="28"/>
                        <a:pt x="5" y="28"/>
                      </a:cubicBezTo>
                      <a:cubicBezTo>
                        <a:pt x="5" y="28"/>
                        <a:pt x="5" y="28"/>
                        <a:pt x="5" y="28"/>
                      </a:cubicBezTo>
                      <a:cubicBezTo>
                        <a:pt x="9" y="26"/>
                        <a:pt x="16" y="26"/>
                        <a:pt x="24" y="25"/>
                      </a:cubicBezTo>
                      <a:cubicBezTo>
                        <a:pt x="19" y="7"/>
                        <a:pt x="19" y="7"/>
                        <a:pt x="19" y="7"/>
                      </a:cubicBezTo>
                      <a:cubicBezTo>
                        <a:pt x="20" y="7"/>
                        <a:pt x="20" y="7"/>
                        <a:pt x="2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8" name="Oval 1224"/>
                <p:cNvSpPr>
                  <a:spLocks noChangeArrowheads="1"/>
                </p:cNvSpPr>
                <p:nvPr/>
              </p:nvSpPr>
              <p:spPr bwMode="auto">
                <a:xfrm>
                  <a:off x="14926"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09" name="Freeform 1225"/>
                <p:cNvSpPr>
                  <a:spLocks/>
                </p:cNvSpPr>
                <p:nvPr/>
              </p:nvSpPr>
              <p:spPr bwMode="auto">
                <a:xfrm>
                  <a:off x="14976" y="707"/>
                  <a:ext cx="54" cy="109"/>
                </a:xfrm>
                <a:custGeom>
                  <a:avLst/>
                  <a:gdLst>
                    <a:gd name="T0" fmla="*/ 2 w 23"/>
                    <a:gd name="T1" fmla="*/ 23 h 46"/>
                    <a:gd name="T2" fmla="*/ 4 w 23"/>
                    <a:gd name="T3" fmla="*/ 20 h 46"/>
                    <a:gd name="T4" fmla="*/ 4 w 23"/>
                    <a:gd name="T5" fmla="*/ 7 h 46"/>
                    <a:gd name="T6" fmla="*/ 5 w 23"/>
                    <a:gd name="T7" fmla="*/ 7 h 46"/>
                    <a:gd name="T8" fmla="*/ 5 w 23"/>
                    <a:gd name="T9" fmla="*/ 44 h 46"/>
                    <a:gd name="T10" fmla="*/ 8 w 23"/>
                    <a:gd name="T11" fmla="*/ 46 h 46"/>
                    <a:gd name="T12" fmla="*/ 11 w 23"/>
                    <a:gd name="T13" fmla="*/ 44 h 46"/>
                    <a:gd name="T14" fmla="*/ 11 w 23"/>
                    <a:gd name="T15" fmla="*/ 23 h 46"/>
                    <a:gd name="T16" fmla="*/ 12 w 23"/>
                    <a:gd name="T17" fmla="*/ 23 h 46"/>
                    <a:gd name="T18" fmla="*/ 12 w 23"/>
                    <a:gd name="T19" fmla="*/ 44 h 46"/>
                    <a:gd name="T20" fmla="*/ 15 w 23"/>
                    <a:gd name="T21" fmla="*/ 46 h 46"/>
                    <a:gd name="T22" fmla="*/ 18 w 23"/>
                    <a:gd name="T23" fmla="*/ 44 h 46"/>
                    <a:gd name="T24" fmla="*/ 18 w 23"/>
                    <a:gd name="T25" fmla="*/ 7 h 46"/>
                    <a:gd name="T26" fmla="*/ 19 w 23"/>
                    <a:gd name="T27" fmla="*/ 7 h 46"/>
                    <a:gd name="T28" fmla="*/ 19 w 23"/>
                    <a:gd name="T29" fmla="*/ 20 h 46"/>
                    <a:gd name="T30" fmla="*/ 21 w 23"/>
                    <a:gd name="T31" fmla="*/ 23 h 46"/>
                    <a:gd name="T32" fmla="*/ 23 w 23"/>
                    <a:gd name="T33" fmla="*/ 20 h 46"/>
                    <a:gd name="T34" fmla="*/ 23 w 23"/>
                    <a:gd name="T35" fmla="*/ 6 h 46"/>
                    <a:gd name="T36" fmla="*/ 17 w 23"/>
                    <a:gd name="T37" fmla="*/ 0 h 46"/>
                    <a:gd name="T38" fmla="*/ 6 w 23"/>
                    <a:gd name="T39" fmla="*/ 0 h 46"/>
                    <a:gd name="T40" fmla="*/ 0 w 23"/>
                    <a:gd name="T41" fmla="*/ 6 h 46"/>
                    <a:gd name="T42" fmla="*/ 0 w 23"/>
                    <a:gd name="T43" fmla="*/ 20 h 46"/>
                    <a:gd name="T44" fmla="*/ 2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0" name="Oval 1226"/>
                <p:cNvSpPr>
                  <a:spLocks noChangeArrowheads="1"/>
                </p:cNvSpPr>
                <p:nvPr/>
              </p:nvSpPr>
              <p:spPr bwMode="auto">
                <a:xfrm>
                  <a:off x="14992"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1" name="Freeform 1227"/>
                <p:cNvSpPr>
                  <a:spLocks/>
                </p:cNvSpPr>
                <p:nvPr/>
              </p:nvSpPr>
              <p:spPr bwMode="auto">
                <a:xfrm>
                  <a:off x="15056" y="683"/>
                  <a:ext cx="24" cy="21"/>
                </a:xfrm>
                <a:custGeom>
                  <a:avLst/>
                  <a:gdLst>
                    <a:gd name="T0" fmla="*/ 5 w 10"/>
                    <a:gd name="T1" fmla="*/ 9 h 9"/>
                    <a:gd name="T2" fmla="*/ 10 w 10"/>
                    <a:gd name="T3" fmla="*/ 4 h 9"/>
                    <a:gd name="T4" fmla="*/ 8 w 10"/>
                    <a:gd name="T5" fmla="*/ 0 h 9"/>
                    <a:gd name="T6" fmla="*/ 0 w 10"/>
                    <a:gd name="T7" fmla="*/ 4 h 9"/>
                    <a:gd name="T8" fmla="*/ 0 w 10"/>
                    <a:gd name="T9" fmla="*/ 4 h 9"/>
                    <a:gd name="T10" fmla="*/ 5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5" y="9"/>
                      </a:moveTo>
                      <a:cubicBezTo>
                        <a:pt x="8" y="9"/>
                        <a:pt x="10" y="7"/>
                        <a:pt x="10" y="4"/>
                      </a:cubicBezTo>
                      <a:cubicBezTo>
                        <a:pt x="10" y="2"/>
                        <a:pt x="9" y="1"/>
                        <a:pt x="8" y="0"/>
                      </a:cubicBezTo>
                      <a:cubicBezTo>
                        <a:pt x="5" y="1"/>
                        <a:pt x="3" y="3"/>
                        <a:pt x="0" y="4"/>
                      </a:cubicBezTo>
                      <a:cubicBezTo>
                        <a:pt x="0" y="4"/>
                        <a:pt x="0" y="4"/>
                        <a:pt x="0" y="4"/>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2" name="Freeform 1228"/>
                <p:cNvSpPr>
                  <a:spLocks/>
                </p:cNvSpPr>
                <p:nvPr/>
              </p:nvSpPr>
              <p:spPr bwMode="auto">
                <a:xfrm>
                  <a:off x="15123" y="830"/>
                  <a:ext cx="11" cy="21"/>
                </a:xfrm>
                <a:custGeom>
                  <a:avLst/>
                  <a:gdLst>
                    <a:gd name="T0" fmla="*/ 0 w 5"/>
                    <a:gd name="T1" fmla="*/ 4 h 9"/>
                    <a:gd name="T2" fmla="*/ 3 w 5"/>
                    <a:gd name="T3" fmla="*/ 9 h 9"/>
                    <a:gd name="T4" fmla="*/ 4 w 5"/>
                    <a:gd name="T5" fmla="*/ 7 h 9"/>
                    <a:gd name="T6" fmla="*/ 5 w 5"/>
                    <a:gd name="T7" fmla="*/ 0 h 9"/>
                    <a:gd name="T8" fmla="*/ 5 w 5"/>
                    <a:gd name="T9" fmla="*/ 0 h 9"/>
                    <a:gd name="T10" fmla="*/ 0 w 5"/>
                    <a:gd name="T11" fmla="*/ 4 h 9"/>
                  </a:gdLst>
                  <a:ahLst/>
                  <a:cxnLst>
                    <a:cxn ang="0">
                      <a:pos x="T0" y="T1"/>
                    </a:cxn>
                    <a:cxn ang="0">
                      <a:pos x="T2" y="T3"/>
                    </a:cxn>
                    <a:cxn ang="0">
                      <a:pos x="T4" y="T5"/>
                    </a:cxn>
                    <a:cxn ang="0">
                      <a:pos x="T6" y="T7"/>
                    </a:cxn>
                    <a:cxn ang="0">
                      <a:pos x="T8" y="T9"/>
                    </a:cxn>
                    <a:cxn ang="0">
                      <a:pos x="T10" y="T11"/>
                    </a:cxn>
                  </a:cxnLst>
                  <a:rect l="0" t="0" r="r" b="b"/>
                  <a:pathLst>
                    <a:path w="5" h="9">
                      <a:moveTo>
                        <a:pt x="0" y="4"/>
                      </a:moveTo>
                      <a:cubicBezTo>
                        <a:pt x="0" y="6"/>
                        <a:pt x="1" y="8"/>
                        <a:pt x="3" y="9"/>
                      </a:cubicBezTo>
                      <a:cubicBezTo>
                        <a:pt x="3" y="8"/>
                        <a:pt x="3" y="8"/>
                        <a:pt x="4" y="7"/>
                      </a:cubicBezTo>
                      <a:cubicBezTo>
                        <a:pt x="4" y="5"/>
                        <a:pt x="4" y="2"/>
                        <a:pt x="5"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3" name="Freeform 1229"/>
                <p:cNvSpPr>
                  <a:spLocks/>
                </p:cNvSpPr>
                <p:nvPr/>
              </p:nvSpPr>
              <p:spPr bwMode="auto">
                <a:xfrm>
                  <a:off x="15106" y="707"/>
                  <a:ext cx="40" cy="109"/>
                </a:xfrm>
                <a:custGeom>
                  <a:avLst/>
                  <a:gdLst>
                    <a:gd name="T0" fmla="*/ 0 w 17"/>
                    <a:gd name="T1" fmla="*/ 6 h 46"/>
                    <a:gd name="T2" fmla="*/ 0 w 17"/>
                    <a:gd name="T3" fmla="*/ 20 h 46"/>
                    <a:gd name="T4" fmla="*/ 3 w 17"/>
                    <a:gd name="T5" fmla="*/ 23 h 46"/>
                    <a:gd name="T6" fmla="*/ 5 w 17"/>
                    <a:gd name="T7" fmla="*/ 20 h 46"/>
                    <a:gd name="T8" fmla="*/ 5 w 17"/>
                    <a:gd name="T9" fmla="*/ 7 h 46"/>
                    <a:gd name="T10" fmla="*/ 6 w 17"/>
                    <a:gd name="T11" fmla="*/ 7 h 46"/>
                    <a:gd name="T12" fmla="*/ 6 w 17"/>
                    <a:gd name="T13" fmla="*/ 44 h 46"/>
                    <a:gd name="T14" fmla="*/ 8 w 17"/>
                    <a:gd name="T15" fmla="*/ 46 h 46"/>
                    <a:gd name="T16" fmla="*/ 11 w 17"/>
                    <a:gd name="T17" fmla="*/ 44 h 46"/>
                    <a:gd name="T18" fmla="*/ 11 w 17"/>
                    <a:gd name="T19" fmla="*/ 23 h 46"/>
                    <a:gd name="T20" fmla="*/ 12 w 17"/>
                    <a:gd name="T21" fmla="*/ 23 h 46"/>
                    <a:gd name="T22" fmla="*/ 12 w 17"/>
                    <a:gd name="T23" fmla="*/ 44 h 46"/>
                    <a:gd name="T24" fmla="*/ 13 w 17"/>
                    <a:gd name="T25" fmla="*/ 45 h 46"/>
                    <a:gd name="T26" fmla="*/ 12 w 17"/>
                    <a:gd name="T27" fmla="*/ 0 h 46"/>
                    <a:gd name="T28" fmla="*/ 7 w 17"/>
                    <a:gd name="T29" fmla="*/ 0 h 46"/>
                    <a:gd name="T30" fmla="*/ 0 w 17"/>
                    <a:gd name="T31"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46">
                      <a:moveTo>
                        <a:pt x="0" y="6"/>
                      </a:moveTo>
                      <a:cubicBezTo>
                        <a:pt x="0" y="7"/>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4"/>
                        <a:pt x="13" y="45"/>
                        <a:pt x="13" y="45"/>
                      </a:cubicBezTo>
                      <a:cubicBezTo>
                        <a:pt x="15" y="29"/>
                        <a:pt x="17" y="12"/>
                        <a:pt x="12" y="0"/>
                      </a:cubicBezTo>
                      <a:cubicBezTo>
                        <a:pt x="10" y="0"/>
                        <a:pt x="7"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4" name="Freeform 1230"/>
                <p:cNvSpPr>
                  <a:spLocks/>
                </p:cNvSpPr>
                <p:nvPr/>
              </p:nvSpPr>
              <p:spPr bwMode="auto">
                <a:xfrm>
                  <a:off x="14841"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5" name="Freeform 1231"/>
                <p:cNvSpPr>
                  <a:spLocks/>
                </p:cNvSpPr>
                <p:nvPr/>
              </p:nvSpPr>
              <p:spPr bwMode="auto">
                <a:xfrm>
                  <a:off x="15123" y="688"/>
                  <a:ext cx="11" cy="16"/>
                </a:xfrm>
                <a:custGeom>
                  <a:avLst/>
                  <a:gdLst>
                    <a:gd name="T0" fmla="*/ 5 w 5"/>
                    <a:gd name="T1" fmla="*/ 7 h 7"/>
                    <a:gd name="T2" fmla="*/ 0 w 5"/>
                    <a:gd name="T3" fmla="*/ 0 h 7"/>
                    <a:gd name="T4" fmla="*/ 0 w 5"/>
                    <a:gd name="T5" fmla="*/ 2 h 7"/>
                    <a:gd name="T6" fmla="*/ 5 w 5"/>
                    <a:gd name="T7" fmla="*/ 7 h 7"/>
                  </a:gdLst>
                  <a:ahLst/>
                  <a:cxnLst>
                    <a:cxn ang="0">
                      <a:pos x="T0" y="T1"/>
                    </a:cxn>
                    <a:cxn ang="0">
                      <a:pos x="T2" y="T3"/>
                    </a:cxn>
                    <a:cxn ang="0">
                      <a:pos x="T4" y="T5"/>
                    </a:cxn>
                    <a:cxn ang="0">
                      <a:pos x="T6" y="T7"/>
                    </a:cxn>
                  </a:cxnLst>
                  <a:rect l="0" t="0" r="r" b="b"/>
                  <a:pathLst>
                    <a:path w="5" h="7">
                      <a:moveTo>
                        <a:pt x="5" y="7"/>
                      </a:moveTo>
                      <a:cubicBezTo>
                        <a:pt x="4" y="4"/>
                        <a:pt x="2" y="2"/>
                        <a:pt x="0" y="0"/>
                      </a:cubicBezTo>
                      <a:cubicBezTo>
                        <a:pt x="0" y="1"/>
                        <a:pt x="0" y="1"/>
                        <a:pt x="0" y="2"/>
                      </a:cubicBezTo>
                      <a:cubicBezTo>
                        <a:pt x="0" y="4"/>
                        <a:pt x="2"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6" name="Freeform 1232"/>
                <p:cNvSpPr>
                  <a:spLocks/>
                </p:cNvSpPr>
                <p:nvPr/>
              </p:nvSpPr>
              <p:spPr bwMode="auto">
                <a:xfrm>
                  <a:off x="1470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7" name="Oval 1233"/>
                <p:cNvSpPr>
                  <a:spLocks noChangeArrowheads="1"/>
                </p:cNvSpPr>
                <p:nvPr/>
              </p:nvSpPr>
              <p:spPr bwMode="auto">
                <a:xfrm>
                  <a:off x="14860"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8" name="Oval 1234"/>
                <p:cNvSpPr>
                  <a:spLocks noChangeArrowheads="1"/>
                </p:cNvSpPr>
                <p:nvPr/>
              </p:nvSpPr>
              <p:spPr bwMode="auto">
                <a:xfrm>
                  <a:off x="14730"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19" name="Oval 1235"/>
                <p:cNvSpPr>
                  <a:spLocks noChangeArrowheads="1"/>
                </p:cNvSpPr>
                <p:nvPr/>
              </p:nvSpPr>
              <p:spPr bwMode="auto">
                <a:xfrm>
                  <a:off x="14730"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0" name="Freeform 1236"/>
                <p:cNvSpPr>
                  <a:spLocks/>
                </p:cNvSpPr>
                <p:nvPr/>
              </p:nvSpPr>
              <p:spPr bwMode="auto">
                <a:xfrm>
                  <a:off x="14713"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1" name="Freeform 1237"/>
                <p:cNvSpPr>
                  <a:spLocks/>
                </p:cNvSpPr>
                <p:nvPr/>
              </p:nvSpPr>
              <p:spPr bwMode="auto">
                <a:xfrm>
                  <a:off x="14992" y="681"/>
                  <a:ext cx="22" cy="23"/>
                </a:xfrm>
                <a:custGeom>
                  <a:avLst/>
                  <a:gdLst>
                    <a:gd name="T0" fmla="*/ 0 w 9"/>
                    <a:gd name="T1" fmla="*/ 5 h 10"/>
                    <a:gd name="T2" fmla="*/ 4 w 9"/>
                    <a:gd name="T3" fmla="*/ 10 h 10"/>
                    <a:gd name="T4" fmla="*/ 9 w 9"/>
                    <a:gd name="T5" fmla="*/ 5 h 10"/>
                    <a:gd name="T6" fmla="*/ 9 w 9"/>
                    <a:gd name="T7" fmla="*/ 3 h 10"/>
                    <a:gd name="T8" fmla="*/ 5 w 9"/>
                    <a:gd name="T9" fmla="*/ 0 h 10"/>
                    <a:gd name="T10" fmla="*/ 4 w 9"/>
                    <a:gd name="T11" fmla="*/ 0 h 10"/>
                    <a:gd name="T12" fmla="*/ 0 w 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0" y="5"/>
                      </a:moveTo>
                      <a:cubicBezTo>
                        <a:pt x="0" y="8"/>
                        <a:pt x="2" y="10"/>
                        <a:pt x="4" y="10"/>
                      </a:cubicBezTo>
                      <a:cubicBezTo>
                        <a:pt x="7" y="10"/>
                        <a:pt x="9" y="8"/>
                        <a:pt x="9" y="5"/>
                      </a:cubicBezTo>
                      <a:cubicBezTo>
                        <a:pt x="9" y="4"/>
                        <a:pt x="9" y="3"/>
                        <a:pt x="9" y="3"/>
                      </a:cubicBezTo>
                      <a:cubicBezTo>
                        <a:pt x="8" y="2"/>
                        <a:pt x="7" y="1"/>
                        <a:pt x="5" y="0"/>
                      </a:cubicBezTo>
                      <a:cubicBezTo>
                        <a:pt x="5" y="0"/>
                        <a:pt x="5" y="0"/>
                        <a:pt x="4" y="0"/>
                      </a:cubicBezTo>
                      <a:cubicBezTo>
                        <a:pt x="2"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2" name="Freeform 1238"/>
                <p:cNvSpPr>
                  <a:spLocks/>
                </p:cNvSpPr>
                <p:nvPr/>
              </p:nvSpPr>
              <p:spPr bwMode="auto">
                <a:xfrm>
                  <a:off x="14846" y="1000"/>
                  <a:ext cx="52" cy="109"/>
                </a:xfrm>
                <a:custGeom>
                  <a:avLst/>
                  <a:gdLst>
                    <a:gd name="T0" fmla="*/ 17 w 22"/>
                    <a:gd name="T1" fmla="*/ 8 h 46"/>
                    <a:gd name="T2" fmla="*/ 18 w 22"/>
                    <a:gd name="T3" fmla="*/ 8 h 46"/>
                    <a:gd name="T4" fmla="*/ 18 w 22"/>
                    <a:gd name="T5" fmla="*/ 21 h 46"/>
                    <a:gd name="T6" fmla="*/ 20 w 22"/>
                    <a:gd name="T7" fmla="*/ 23 h 46"/>
                    <a:gd name="T8" fmla="*/ 22 w 22"/>
                    <a:gd name="T9" fmla="*/ 21 h 46"/>
                    <a:gd name="T10" fmla="*/ 22 w 22"/>
                    <a:gd name="T11" fmla="*/ 6 h 46"/>
                    <a:gd name="T12" fmla="*/ 16 w 22"/>
                    <a:gd name="T13" fmla="*/ 0 h 46"/>
                    <a:gd name="T14" fmla="*/ 6 w 22"/>
                    <a:gd name="T15" fmla="*/ 0 h 46"/>
                    <a:gd name="T16" fmla="*/ 0 w 22"/>
                    <a:gd name="T17" fmla="*/ 6 h 46"/>
                    <a:gd name="T18" fmla="*/ 0 w 22"/>
                    <a:gd name="T19" fmla="*/ 21 h 46"/>
                    <a:gd name="T20" fmla="*/ 2 w 22"/>
                    <a:gd name="T21" fmla="*/ 23 h 46"/>
                    <a:gd name="T22" fmla="*/ 4 w 22"/>
                    <a:gd name="T23" fmla="*/ 21 h 46"/>
                    <a:gd name="T24" fmla="*/ 4 w 22"/>
                    <a:gd name="T25" fmla="*/ 8 h 46"/>
                    <a:gd name="T26" fmla="*/ 5 w 22"/>
                    <a:gd name="T27" fmla="*/ 8 h 46"/>
                    <a:gd name="T28" fmla="*/ 5 w 22"/>
                    <a:gd name="T29" fmla="*/ 44 h 46"/>
                    <a:gd name="T30" fmla="*/ 6 w 22"/>
                    <a:gd name="T31" fmla="*/ 46 h 46"/>
                    <a:gd name="T32" fmla="*/ 9 w 22"/>
                    <a:gd name="T33" fmla="*/ 46 h 46"/>
                    <a:gd name="T34" fmla="*/ 11 w 22"/>
                    <a:gd name="T35" fmla="*/ 44 h 46"/>
                    <a:gd name="T36" fmla="*/ 11 w 22"/>
                    <a:gd name="T37" fmla="*/ 23 h 46"/>
                    <a:gd name="T38" fmla="*/ 12 w 22"/>
                    <a:gd name="T39" fmla="*/ 23 h 46"/>
                    <a:gd name="T40" fmla="*/ 12 w 22"/>
                    <a:gd name="T41" fmla="*/ 44 h 46"/>
                    <a:gd name="T42" fmla="*/ 12 w 22"/>
                    <a:gd name="T43" fmla="*/ 46 h 46"/>
                    <a:gd name="T44" fmla="*/ 16 w 22"/>
                    <a:gd name="T45" fmla="*/ 46 h 46"/>
                    <a:gd name="T46" fmla="*/ 17 w 22"/>
                    <a:gd name="T47" fmla="*/ 44 h 46"/>
                    <a:gd name="T48" fmla="*/ 17 w 22"/>
                    <a:gd name="T4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6">
                      <a:moveTo>
                        <a:pt x="17" y="8"/>
                      </a:move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5"/>
                        <a:pt x="6" y="46"/>
                        <a:pt x="6" y="46"/>
                      </a:cubicBezTo>
                      <a:cubicBezTo>
                        <a:pt x="7" y="46"/>
                        <a:pt x="8" y="46"/>
                        <a:pt x="9" y="46"/>
                      </a:cubicBezTo>
                      <a:cubicBezTo>
                        <a:pt x="10" y="46"/>
                        <a:pt x="11" y="45"/>
                        <a:pt x="11" y="44"/>
                      </a:cubicBezTo>
                      <a:cubicBezTo>
                        <a:pt x="11" y="42"/>
                        <a:pt x="11" y="23"/>
                        <a:pt x="11" y="23"/>
                      </a:cubicBezTo>
                      <a:cubicBezTo>
                        <a:pt x="11" y="23"/>
                        <a:pt x="11" y="23"/>
                        <a:pt x="12" y="23"/>
                      </a:cubicBezTo>
                      <a:cubicBezTo>
                        <a:pt x="12" y="23"/>
                        <a:pt x="12" y="42"/>
                        <a:pt x="12" y="44"/>
                      </a:cubicBezTo>
                      <a:cubicBezTo>
                        <a:pt x="12" y="45"/>
                        <a:pt x="12" y="46"/>
                        <a:pt x="12" y="46"/>
                      </a:cubicBezTo>
                      <a:cubicBezTo>
                        <a:pt x="14" y="46"/>
                        <a:pt x="15" y="46"/>
                        <a:pt x="16" y="46"/>
                      </a:cubicBezTo>
                      <a:cubicBezTo>
                        <a:pt x="17" y="45"/>
                        <a:pt x="17" y="45"/>
                        <a:pt x="17" y="44"/>
                      </a:cubicBezTo>
                      <a:cubicBezTo>
                        <a:pt x="17" y="42"/>
                        <a:pt x="17"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3" name="Oval 1239"/>
                <p:cNvSpPr>
                  <a:spLocks noChangeArrowheads="1"/>
                </p:cNvSpPr>
                <p:nvPr/>
              </p:nvSpPr>
              <p:spPr bwMode="auto">
                <a:xfrm>
                  <a:off x="14860"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4" name="Oval 1240"/>
                <p:cNvSpPr>
                  <a:spLocks noChangeArrowheads="1"/>
                </p:cNvSpPr>
                <p:nvPr/>
              </p:nvSpPr>
              <p:spPr bwMode="auto">
                <a:xfrm>
                  <a:off x="1479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5" name="Freeform 1241"/>
                <p:cNvSpPr>
                  <a:spLocks/>
                </p:cNvSpPr>
                <p:nvPr/>
              </p:nvSpPr>
              <p:spPr bwMode="auto">
                <a:xfrm>
                  <a:off x="14971" y="853"/>
                  <a:ext cx="62" cy="112"/>
                </a:xfrm>
                <a:custGeom>
                  <a:avLst/>
                  <a:gdLst>
                    <a:gd name="T0" fmla="*/ 17 w 26"/>
                    <a:gd name="T1" fmla="*/ 0 h 47"/>
                    <a:gd name="T2" fmla="*/ 10 w 26"/>
                    <a:gd name="T3" fmla="*/ 0 h 47"/>
                    <a:gd name="T4" fmla="*/ 4 w 26"/>
                    <a:gd name="T5" fmla="*/ 5 h 47"/>
                    <a:gd name="T6" fmla="*/ 0 w 26"/>
                    <a:gd name="T7" fmla="*/ 19 h 47"/>
                    <a:gd name="T8" fmla="*/ 1 w 26"/>
                    <a:gd name="T9" fmla="*/ 21 h 47"/>
                    <a:gd name="T10" fmla="*/ 4 w 26"/>
                    <a:gd name="T11" fmla="*/ 20 h 47"/>
                    <a:gd name="T12" fmla="*/ 8 w 26"/>
                    <a:gd name="T13" fmla="*/ 7 h 47"/>
                    <a:gd name="T14" fmla="*/ 9 w 26"/>
                    <a:gd name="T15" fmla="*/ 7 h 47"/>
                    <a:gd name="T16" fmla="*/ 2 w 26"/>
                    <a:gd name="T17" fmla="*/ 28 h 47"/>
                    <a:gd name="T18" fmla="*/ 9 w 26"/>
                    <a:gd name="T19" fmla="*/ 28 h 47"/>
                    <a:gd name="T20" fmla="*/ 9 w 26"/>
                    <a:gd name="T21" fmla="*/ 45 h 47"/>
                    <a:gd name="T22" fmla="*/ 11 w 26"/>
                    <a:gd name="T23" fmla="*/ 47 h 47"/>
                    <a:gd name="T24" fmla="*/ 13 w 26"/>
                    <a:gd name="T25" fmla="*/ 45 h 47"/>
                    <a:gd name="T26" fmla="*/ 13 w 26"/>
                    <a:gd name="T27" fmla="*/ 28 h 47"/>
                    <a:gd name="T28" fmla="*/ 14 w 26"/>
                    <a:gd name="T29" fmla="*/ 28 h 47"/>
                    <a:gd name="T30" fmla="*/ 14 w 26"/>
                    <a:gd name="T31" fmla="*/ 45 h 47"/>
                    <a:gd name="T32" fmla="*/ 16 w 26"/>
                    <a:gd name="T33" fmla="*/ 47 h 47"/>
                    <a:gd name="T34" fmla="*/ 19 w 26"/>
                    <a:gd name="T35" fmla="*/ 45 h 47"/>
                    <a:gd name="T36" fmla="*/ 19 w 26"/>
                    <a:gd name="T37" fmla="*/ 28 h 47"/>
                    <a:gd name="T38" fmla="*/ 21 w 26"/>
                    <a:gd name="T39" fmla="*/ 28 h 47"/>
                    <a:gd name="T40" fmla="*/ 22 w 26"/>
                    <a:gd name="T41" fmla="*/ 21 h 47"/>
                    <a:gd name="T42" fmla="*/ 18 w 26"/>
                    <a:gd name="T43" fmla="*/ 7 h 47"/>
                    <a:gd name="T44" fmla="*/ 19 w 26"/>
                    <a:gd name="T45" fmla="*/ 7 h 47"/>
                    <a:gd name="T46" fmla="*/ 23 w 26"/>
                    <a:gd name="T47" fmla="*/ 19 h 47"/>
                    <a:gd name="T48" fmla="*/ 26 w 26"/>
                    <a:gd name="T49" fmla="*/ 15 h 47"/>
                    <a:gd name="T50" fmla="*/ 23 w 26"/>
                    <a:gd name="T51" fmla="*/ 5 h 47"/>
                    <a:gd name="T52" fmla="*/ 17 w 26"/>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19" y="28"/>
                        <a:pt x="20" y="28"/>
                        <a:pt x="21" y="28"/>
                      </a:cubicBezTo>
                      <a:cubicBezTo>
                        <a:pt x="21" y="26"/>
                        <a:pt x="22" y="23"/>
                        <a:pt x="22" y="21"/>
                      </a:cubicBezTo>
                      <a:cubicBezTo>
                        <a:pt x="18" y="7"/>
                        <a:pt x="18" y="7"/>
                        <a:pt x="18" y="7"/>
                      </a:cubicBezTo>
                      <a:cubicBezTo>
                        <a:pt x="19" y="7"/>
                        <a:pt x="19" y="7"/>
                        <a:pt x="19" y="7"/>
                      </a:cubicBezTo>
                      <a:cubicBezTo>
                        <a:pt x="19" y="7"/>
                        <a:pt x="23" y="17"/>
                        <a:pt x="23" y="19"/>
                      </a:cubicBezTo>
                      <a:cubicBezTo>
                        <a:pt x="24" y="18"/>
                        <a:pt x="25" y="17"/>
                        <a:pt x="26" y="15"/>
                      </a:cubicBezTo>
                      <a:cubicBezTo>
                        <a:pt x="25" y="13"/>
                        <a:pt x="24" y="8"/>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6" name="Oval 1242"/>
                <p:cNvSpPr>
                  <a:spLocks noChangeArrowheads="1"/>
                </p:cNvSpPr>
                <p:nvPr/>
              </p:nvSpPr>
              <p:spPr bwMode="auto">
                <a:xfrm>
                  <a:off x="1479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7" name="Freeform 1243"/>
                <p:cNvSpPr>
                  <a:spLocks/>
                </p:cNvSpPr>
                <p:nvPr/>
              </p:nvSpPr>
              <p:spPr bwMode="auto">
                <a:xfrm>
                  <a:off x="14976" y="1000"/>
                  <a:ext cx="47" cy="55"/>
                </a:xfrm>
                <a:custGeom>
                  <a:avLst/>
                  <a:gdLst>
                    <a:gd name="T0" fmla="*/ 6 w 20"/>
                    <a:gd name="T1" fmla="*/ 0 h 23"/>
                    <a:gd name="T2" fmla="*/ 0 w 20"/>
                    <a:gd name="T3" fmla="*/ 6 h 23"/>
                    <a:gd name="T4" fmla="*/ 0 w 20"/>
                    <a:gd name="T5" fmla="*/ 21 h 23"/>
                    <a:gd name="T6" fmla="*/ 2 w 20"/>
                    <a:gd name="T7" fmla="*/ 23 h 23"/>
                    <a:gd name="T8" fmla="*/ 4 w 20"/>
                    <a:gd name="T9" fmla="*/ 21 h 23"/>
                    <a:gd name="T10" fmla="*/ 4 w 20"/>
                    <a:gd name="T11" fmla="*/ 8 h 23"/>
                    <a:gd name="T12" fmla="*/ 5 w 20"/>
                    <a:gd name="T13" fmla="*/ 8 h 23"/>
                    <a:gd name="T14" fmla="*/ 5 w 20"/>
                    <a:gd name="T15" fmla="*/ 23 h 23"/>
                    <a:gd name="T16" fmla="*/ 13 w 20"/>
                    <a:gd name="T17" fmla="*/ 20 h 23"/>
                    <a:gd name="T18" fmla="*/ 18 w 20"/>
                    <a:gd name="T19" fmla="*/ 13 h 23"/>
                    <a:gd name="T20" fmla="*/ 18 w 20"/>
                    <a:gd name="T21" fmla="*/ 8 h 23"/>
                    <a:gd name="T22" fmla="*/ 19 w 20"/>
                    <a:gd name="T23" fmla="*/ 8 h 23"/>
                    <a:gd name="T24" fmla="*/ 19 w 20"/>
                    <a:gd name="T25" fmla="*/ 10 h 23"/>
                    <a:gd name="T26" fmla="*/ 20 w 20"/>
                    <a:gd name="T27" fmla="*/ 1 h 23"/>
                    <a:gd name="T28" fmla="*/ 17 w 20"/>
                    <a:gd name="T29" fmla="*/ 0 h 23"/>
                    <a:gd name="T30" fmla="*/ 6 w 20"/>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3">
                      <a:moveTo>
                        <a:pt x="6" y="0"/>
                      </a:move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15"/>
                        <a:pt x="5" y="23"/>
                      </a:cubicBezTo>
                      <a:cubicBezTo>
                        <a:pt x="8" y="22"/>
                        <a:pt x="11" y="21"/>
                        <a:pt x="13" y="20"/>
                      </a:cubicBezTo>
                      <a:cubicBezTo>
                        <a:pt x="15" y="18"/>
                        <a:pt x="16" y="16"/>
                        <a:pt x="18" y="13"/>
                      </a:cubicBezTo>
                      <a:cubicBezTo>
                        <a:pt x="18" y="10"/>
                        <a:pt x="18" y="8"/>
                        <a:pt x="18" y="8"/>
                      </a:cubicBezTo>
                      <a:cubicBezTo>
                        <a:pt x="18" y="8"/>
                        <a:pt x="18" y="8"/>
                        <a:pt x="19" y="8"/>
                      </a:cubicBezTo>
                      <a:cubicBezTo>
                        <a:pt x="19" y="8"/>
                        <a:pt x="19" y="8"/>
                        <a:pt x="19" y="10"/>
                      </a:cubicBezTo>
                      <a:cubicBezTo>
                        <a:pt x="19" y="7"/>
                        <a:pt x="20" y="4"/>
                        <a:pt x="20" y="1"/>
                      </a:cubicBezTo>
                      <a:cubicBezTo>
                        <a:pt x="19" y="0"/>
                        <a:pt x="18" y="0"/>
                        <a:pt x="17"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8" name="Freeform 1244"/>
                <p:cNvSpPr>
                  <a:spLocks/>
                </p:cNvSpPr>
                <p:nvPr/>
              </p:nvSpPr>
              <p:spPr bwMode="auto">
                <a:xfrm>
                  <a:off x="14775" y="707"/>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29" name="Freeform 1245"/>
                <p:cNvSpPr>
                  <a:spLocks/>
                </p:cNvSpPr>
                <p:nvPr/>
              </p:nvSpPr>
              <p:spPr bwMode="auto">
                <a:xfrm>
                  <a:off x="15042" y="853"/>
                  <a:ext cx="52" cy="67"/>
                </a:xfrm>
                <a:custGeom>
                  <a:avLst/>
                  <a:gdLst>
                    <a:gd name="T0" fmla="*/ 18 w 22"/>
                    <a:gd name="T1" fmla="*/ 8 h 28"/>
                    <a:gd name="T2" fmla="*/ 18 w 22"/>
                    <a:gd name="T3" fmla="*/ 21 h 28"/>
                    <a:gd name="T4" fmla="*/ 20 w 22"/>
                    <a:gd name="T5" fmla="*/ 23 h 28"/>
                    <a:gd name="T6" fmla="*/ 22 w 22"/>
                    <a:gd name="T7" fmla="*/ 21 h 28"/>
                    <a:gd name="T8" fmla="*/ 22 w 22"/>
                    <a:gd name="T9" fmla="*/ 6 h 28"/>
                    <a:gd name="T10" fmla="*/ 16 w 22"/>
                    <a:gd name="T11" fmla="*/ 0 h 28"/>
                    <a:gd name="T12" fmla="*/ 6 w 22"/>
                    <a:gd name="T13" fmla="*/ 0 h 28"/>
                    <a:gd name="T14" fmla="*/ 0 w 22"/>
                    <a:gd name="T15" fmla="*/ 6 h 28"/>
                    <a:gd name="T16" fmla="*/ 0 w 22"/>
                    <a:gd name="T17" fmla="*/ 12 h 28"/>
                    <a:gd name="T18" fmla="*/ 4 w 22"/>
                    <a:gd name="T19" fmla="*/ 10 h 28"/>
                    <a:gd name="T20" fmla="*/ 4 w 22"/>
                    <a:gd name="T21" fmla="*/ 8 h 28"/>
                    <a:gd name="T22" fmla="*/ 5 w 22"/>
                    <a:gd name="T23" fmla="*/ 8 h 28"/>
                    <a:gd name="T24" fmla="*/ 5 w 22"/>
                    <a:gd name="T25" fmla="*/ 10 h 28"/>
                    <a:gd name="T26" fmla="*/ 6 w 22"/>
                    <a:gd name="T27" fmla="*/ 10 h 28"/>
                    <a:gd name="T28" fmla="*/ 11 w 22"/>
                    <a:gd name="T29" fmla="*/ 23 h 28"/>
                    <a:gd name="T30" fmla="*/ 12 w 22"/>
                    <a:gd name="T31" fmla="*/ 23 h 28"/>
                    <a:gd name="T32" fmla="*/ 12 w 22"/>
                    <a:gd name="T33" fmla="*/ 25 h 28"/>
                    <a:gd name="T34" fmla="*/ 17 w 22"/>
                    <a:gd name="T35" fmla="*/ 28 h 28"/>
                    <a:gd name="T36" fmla="*/ 17 w 22"/>
                    <a:gd name="T37" fmla="*/ 8 h 28"/>
                    <a:gd name="T38" fmla="*/ 18 w 22"/>
                    <a:gd name="T39"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8">
                      <a:moveTo>
                        <a:pt x="18" y="8"/>
                      </a:move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7"/>
                        <a:pt x="0" y="9"/>
                        <a:pt x="0" y="12"/>
                      </a:cubicBezTo>
                      <a:cubicBezTo>
                        <a:pt x="1" y="11"/>
                        <a:pt x="2" y="11"/>
                        <a:pt x="4" y="10"/>
                      </a:cubicBezTo>
                      <a:cubicBezTo>
                        <a:pt x="4" y="9"/>
                        <a:pt x="4" y="8"/>
                        <a:pt x="4" y="8"/>
                      </a:cubicBezTo>
                      <a:cubicBezTo>
                        <a:pt x="4" y="8"/>
                        <a:pt x="4" y="8"/>
                        <a:pt x="5" y="8"/>
                      </a:cubicBezTo>
                      <a:cubicBezTo>
                        <a:pt x="5" y="8"/>
                        <a:pt x="5" y="9"/>
                        <a:pt x="5" y="10"/>
                      </a:cubicBezTo>
                      <a:cubicBezTo>
                        <a:pt x="5" y="10"/>
                        <a:pt x="6" y="10"/>
                        <a:pt x="6" y="10"/>
                      </a:cubicBezTo>
                      <a:cubicBezTo>
                        <a:pt x="7" y="16"/>
                        <a:pt x="9" y="20"/>
                        <a:pt x="11" y="23"/>
                      </a:cubicBezTo>
                      <a:cubicBezTo>
                        <a:pt x="11" y="23"/>
                        <a:pt x="11" y="23"/>
                        <a:pt x="12" y="23"/>
                      </a:cubicBezTo>
                      <a:cubicBezTo>
                        <a:pt x="12" y="23"/>
                        <a:pt x="12" y="24"/>
                        <a:pt x="12" y="25"/>
                      </a:cubicBezTo>
                      <a:cubicBezTo>
                        <a:pt x="13" y="27"/>
                        <a:pt x="15" y="28"/>
                        <a:pt x="17" y="28"/>
                      </a:cubicBezTo>
                      <a:cubicBezTo>
                        <a:pt x="17" y="19"/>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0" name="Freeform 1246"/>
                <p:cNvSpPr>
                  <a:spLocks/>
                </p:cNvSpPr>
                <p:nvPr/>
              </p:nvSpPr>
              <p:spPr bwMode="auto">
                <a:xfrm>
                  <a:off x="15101" y="853"/>
                  <a:ext cx="29" cy="50"/>
                </a:xfrm>
                <a:custGeom>
                  <a:avLst/>
                  <a:gdLst>
                    <a:gd name="T0" fmla="*/ 5 w 12"/>
                    <a:gd name="T1" fmla="*/ 5 h 21"/>
                    <a:gd name="T2" fmla="*/ 1 w 12"/>
                    <a:gd name="T3" fmla="*/ 19 h 21"/>
                    <a:gd name="T4" fmla="*/ 2 w 12"/>
                    <a:gd name="T5" fmla="*/ 21 h 21"/>
                    <a:gd name="T6" fmla="*/ 3 w 12"/>
                    <a:gd name="T7" fmla="*/ 21 h 21"/>
                    <a:gd name="T8" fmla="*/ 4 w 12"/>
                    <a:gd name="T9" fmla="*/ 18 h 21"/>
                    <a:gd name="T10" fmla="*/ 8 w 12"/>
                    <a:gd name="T11" fmla="*/ 7 h 21"/>
                    <a:gd name="T12" fmla="*/ 9 w 12"/>
                    <a:gd name="T13" fmla="*/ 7 h 21"/>
                    <a:gd name="T14" fmla="*/ 7 w 12"/>
                    <a:gd name="T15" fmla="*/ 14 h 21"/>
                    <a:gd name="T16" fmla="*/ 12 w 12"/>
                    <a:gd name="T17" fmla="*/ 0 h 21"/>
                    <a:gd name="T18" fmla="*/ 10 w 12"/>
                    <a:gd name="T19" fmla="*/ 0 h 21"/>
                    <a:gd name="T20" fmla="*/ 5 w 12"/>
                    <a:gd name="T21"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21">
                      <a:moveTo>
                        <a:pt x="5" y="5"/>
                      </a:moveTo>
                      <a:cubicBezTo>
                        <a:pt x="3" y="11"/>
                        <a:pt x="1" y="18"/>
                        <a:pt x="1" y="19"/>
                      </a:cubicBezTo>
                      <a:cubicBezTo>
                        <a:pt x="0" y="20"/>
                        <a:pt x="1" y="21"/>
                        <a:pt x="2" y="21"/>
                      </a:cubicBezTo>
                      <a:cubicBezTo>
                        <a:pt x="2" y="21"/>
                        <a:pt x="3" y="21"/>
                        <a:pt x="3" y="21"/>
                      </a:cubicBezTo>
                      <a:cubicBezTo>
                        <a:pt x="3" y="20"/>
                        <a:pt x="4" y="19"/>
                        <a:pt x="4" y="18"/>
                      </a:cubicBezTo>
                      <a:cubicBezTo>
                        <a:pt x="5" y="15"/>
                        <a:pt x="8" y="7"/>
                        <a:pt x="8" y="7"/>
                      </a:cubicBezTo>
                      <a:cubicBezTo>
                        <a:pt x="9" y="7"/>
                        <a:pt x="9" y="7"/>
                        <a:pt x="9" y="7"/>
                      </a:cubicBezTo>
                      <a:cubicBezTo>
                        <a:pt x="8" y="9"/>
                        <a:pt x="8" y="12"/>
                        <a:pt x="7" y="14"/>
                      </a:cubicBezTo>
                      <a:cubicBezTo>
                        <a:pt x="9" y="10"/>
                        <a:pt x="11" y="5"/>
                        <a:pt x="12" y="0"/>
                      </a:cubicBezTo>
                      <a:cubicBezTo>
                        <a:pt x="11" y="0"/>
                        <a:pt x="10" y="0"/>
                        <a:pt x="10" y="0"/>
                      </a:cubicBezTo>
                      <a:cubicBezTo>
                        <a:pt x="8" y="0"/>
                        <a:pt x="5" y="3"/>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1" name="Freeform 1247"/>
                <p:cNvSpPr>
                  <a:spLocks/>
                </p:cNvSpPr>
                <p:nvPr/>
              </p:nvSpPr>
              <p:spPr bwMode="auto">
                <a:xfrm>
                  <a:off x="14846" y="707"/>
                  <a:ext cx="52" cy="109"/>
                </a:xfrm>
                <a:custGeom>
                  <a:avLst/>
                  <a:gdLst>
                    <a:gd name="T0" fmla="*/ 2 w 22"/>
                    <a:gd name="T1" fmla="*/ 23 h 46"/>
                    <a:gd name="T2" fmla="*/ 4 w 22"/>
                    <a:gd name="T3" fmla="*/ 20 h 46"/>
                    <a:gd name="T4" fmla="*/ 4 w 22"/>
                    <a:gd name="T5" fmla="*/ 7 h 46"/>
                    <a:gd name="T6" fmla="*/ 5 w 22"/>
                    <a:gd name="T7" fmla="*/ 7 h 46"/>
                    <a:gd name="T8" fmla="*/ 5 w 22"/>
                    <a:gd name="T9" fmla="*/ 44 h 46"/>
                    <a:gd name="T10" fmla="*/ 8 w 22"/>
                    <a:gd name="T11" fmla="*/ 46 h 46"/>
                    <a:gd name="T12" fmla="*/ 11 w 22"/>
                    <a:gd name="T13" fmla="*/ 44 h 46"/>
                    <a:gd name="T14" fmla="*/ 11 w 22"/>
                    <a:gd name="T15" fmla="*/ 23 h 46"/>
                    <a:gd name="T16" fmla="*/ 12 w 22"/>
                    <a:gd name="T17" fmla="*/ 23 h 46"/>
                    <a:gd name="T18" fmla="*/ 12 w 22"/>
                    <a:gd name="T19" fmla="*/ 44 h 46"/>
                    <a:gd name="T20" fmla="*/ 14 w 22"/>
                    <a:gd name="T21" fmla="*/ 46 h 46"/>
                    <a:gd name="T22" fmla="*/ 17 w 22"/>
                    <a:gd name="T23" fmla="*/ 44 h 46"/>
                    <a:gd name="T24" fmla="*/ 17 w 22"/>
                    <a:gd name="T25" fmla="*/ 7 h 46"/>
                    <a:gd name="T26" fmla="*/ 18 w 22"/>
                    <a:gd name="T27" fmla="*/ 7 h 46"/>
                    <a:gd name="T28" fmla="*/ 18 w 22"/>
                    <a:gd name="T29" fmla="*/ 20 h 46"/>
                    <a:gd name="T30" fmla="*/ 20 w 22"/>
                    <a:gd name="T31" fmla="*/ 23 h 46"/>
                    <a:gd name="T32" fmla="*/ 22 w 22"/>
                    <a:gd name="T33" fmla="*/ 20 h 46"/>
                    <a:gd name="T34" fmla="*/ 22 w 22"/>
                    <a:gd name="T35" fmla="*/ 6 h 46"/>
                    <a:gd name="T36" fmla="*/ 16 w 22"/>
                    <a:gd name="T37" fmla="*/ 0 h 46"/>
                    <a:gd name="T38" fmla="*/ 6 w 22"/>
                    <a:gd name="T39" fmla="*/ 0 h 46"/>
                    <a:gd name="T40" fmla="*/ 0 w 22"/>
                    <a:gd name="T41" fmla="*/ 6 h 46"/>
                    <a:gd name="T42" fmla="*/ 0 w 22"/>
                    <a:gd name="T43" fmla="*/ 20 h 46"/>
                    <a:gd name="T44" fmla="*/ 2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 y="23"/>
                      </a:move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3"/>
                        <a:pt x="20" y="0"/>
                        <a:pt x="16" y="0"/>
                      </a:cubicBezTo>
                      <a:cubicBezTo>
                        <a:pt x="15" y="0"/>
                        <a:pt x="7" y="0"/>
                        <a:pt x="6" y="0"/>
                      </a:cubicBezTo>
                      <a:cubicBezTo>
                        <a:pt x="2" y="0"/>
                        <a:pt x="0" y="3"/>
                        <a:pt x="0" y="6"/>
                      </a:cubicBezTo>
                      <a:cubicBezTo>
                        <a:pt x="0" y="7"/>
                        <a:pt x="0" y="19"/>
                        <a:pt x="0" y="20"/>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2" name="Oval 1248"/>
                <p:cNvSpPr>
                  <a:spLocks noChangeArrowheads="1"/>
                </p:cNvSpPr>
                <p:nvPr/>
              </p:nvSpPr>
              <p:spPr bwMode="auto">
                <a:xfrm>
                  <a:off x="14860"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3" name="Freeform 1249"/>
                <p:cNvSpPr>
                  <a:spLocks/>
                </p:cNvSpPr>
                <p:nvPr/>
              </p:nvSpPr>
              <p:spPr bwMode="auto">
                <a:xfrm>
                  <a:off x="14192" y="1000"/>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6 h 47"/>
                    <a:gd name="T36" fmla="*/ 16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1"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4" name="Freeform 1250"/>
                <p:cNvSpPr>
                  <a:spLocks/>
                </p:cNvSpPr>
                <p:nvPr/>
              </p:nvSpPr>
              <p:spPr bwMode="auto">
                <a:xfrm>
                  <a:off x="14252"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4 w 27"/>
                    <a:gd name="T17" fmla="*/ 45 h 47"/>
                    <a:gd name="T18" fmla="*/ 14 w 27"/>
                    <a:gd name="T19" fmla="*/ 28 h 47"/>
                    <a:gd name="T20" fmla="*/ 15 w 27"/>
                    <a:gd name="T21" fmla="*/ 28 h 47"/>
                    <a:gd name="T22" fmla="*/ 15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5" name="Oval 1251"/>
                <p:cNvSpPr>
                  <a:spLocks noChangeArrowheads="1"/>
                </p:cNvSpPr>
                <p:nvPr/>
              </p:nvSpPr>
              <p:spPr bwMode="auto">
                <a:xfrm>
                  <a:off x="14273"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6" name="Oval 1252"/>
                <p:cNvSpPr>
                  <a:spLocks noChangeArrowheads="1"/>
                </p:cNvSpPr>
                <p:nvPr/>
              </p:nvSpPr>
              <p:spPr bwMode="auto">
                <a:xfrm>
                  <a:off x="142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7" name="Freeform 1253"/>
                <p:cNvSpPr>
                  <a:spLocks/>
                </p:cNvSpPr>
                <p:nvPr/>
              </p:nvSpPr>
              <p:spPr bwMode="auto">
                <a:xfrm>
                  <a:off x="14188" y="889"/>
                  <a:ext cx="12" cy="14"/>
                </a:xfrm>
                <a:custGeom>
                  <a:avLst/>
                  <a:gdLst>
                    <a:gd name="T0" fmla="*/ 1 w 5"/>
                    <a:gd name="T1" fmla="*/ 6 h 6"/>
                    <a:gd name="T2" fmla="*/ 4 w 5"/>
                    <a:gd name="T3" fmla="*/ 5 h 6"/>
                    <a:gd name="T4" fmla="*/ 5 w 5"/>
                    <a:gd name="T5" fmla="*/ 0 h 6"/>
                    <a:gd name="T6" fmla="*/ 1 w 5"/>
                    <a:gd name="T7" fmla="*/ 1 h 6"/>
                    <a:gd name="T8" fmla="*/ 0 w 5"/>
                    <a:gd name="T9" fmla="*/ 4 h 6"/>
                    <a:gd name="T10" fmla="*/ 1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1" y="6"/>
                      </a:moveTo>
                      <a:cubicBezTo>
                        <a:pt x="2" y="6"/>
                        <a:pt x="3" y="6"/>
                        <a:pt x="4" y="5"/>
                      </a:cubicBezTo>
                      <a:cubicBezTo>
                        <a:pt x="4" y="4"/>
                        <a:pt x="4" y="2"/>
                        <a:pt x="5" y="0"/>
                      </a:cubicBezTo>
                      <a:cubicBezTo>
                        <a:pt x="4" y="0"/>
                        <a:pt x="2" y="1"/>
                        <a:pt x="1" y="1"/>
                      </a:cubicBezTo>
                      <a:cubicBezTo>
                        <a:pt x="0" y="2"/>
                        <a:pt x="0" y="3"/>
                        <a:pt x="0" y="4"/>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8" name="Freeform 1254"/>
                <p:cNvSpPr>
                  <a:spLocks/>
                </p:cNvSpPr>
                <p:nvPr/>
              </p:nvSpPr>
              <p:spPr bwMode="auto">
                <a:xfrm>
                  <a:off x="14273" y="681"/>
                  <a:ext cx="24" cy="16"/>
                </a:xfrm>
                <a:custGeom>
                  <a:avLst/>
                  <a:gdLst>
                    <a:gd name="T0" fmla="*/ 5 w 10"/>
                    <a:gd name="T1" fmla="*/ 0 h 7"/>
                    <a:gd name="T2" fmla="*/ 0 w 10"/>
                    <a:gd name="T3" fmla="*/ 5 h 7"/>
                    <a:gd name="T4" fmla="*/ 1 w 10"/>
                    <a:gd name="T5" fmla="*/ 7 h 7"/>
                    <a:gd name="T6" fmla="*/ 9 w 10"/>
                    <a:gd name="T7" fmla="*/ 7 h 7"/>
                    <a:gd name="T8" fmla="*/ 10 w 10"/>
                    <a:gd name="T9" fmla="*/ 5 h 7"/>
                    <a:gd name="T10" fmla="*/ 5 w 10"/>
                    <a:gd name="T11" fmla="*/ 0 h 7"/>
                  </a:gdLst>
                  <a:ahLst/>
                  <a:cxnLst>
                    <a:cxn ang="0">
                      <a:pos x="T0" y="T1"/>
                    </a:cxn>
                    <a:cxn ang="0">
                      <a:pos x="T2" y="T3"/>
                    </a:cxn>
                    <a:cxn ang="0">
                      <a:pos x="T4" y="T5"/>
                    </a:cxn>
                    <a:cxn ang="0">
                      <a:pos x="T6" y="T7"/>
                    </a:cxn>
                    <a:cxn ang="0">
                      <a:pos x="T8" y="T9"/>
                    </a:cxn>
                    <a:cxn ang="0">
                      <a:pos x="T10" y="T11"/>
                    </a:cxn>
                  </a:cxnLst>
                  <a:rect l="0" t="0" r="r" b="b"/>
                  <a:pathLst>
                    <a:path w="10" h="7">
                      <a:moveTo>
                        <a:pt x="5" y="0"/>
                      </a:moveTo>
                      <a:cubicBezTo>
                        <a:pt x="2" y="0"/>
                        <a:pt x="0" y="2"/>
                        <a:pt x="0" y="5"/>
                      </a:cubicBezTo>
                      <a:cubicBezTo>
                        <a:pt x="0" y="6"/>
                        <a:pt x="0" y="6"/>
                        <a:pt x="1" y="7"/>
                      </a:cubicBezTo>
                      <a:cubicBezTo>
                        <a:pt x="3" y="7"/>
                        <a:pt x="6" y="7"/>
                        <a:pt x="9" y="7"/>
                      </a:cubicBezTo>
                      <a:cubicBezTo>
                        <a:pt x="10" y="6"/>
                        <a:pt x="10" y="6"/>
                        <a:pt x="10" y="5"/>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39" name="Freeform 1255"/>
                <p:cNvSpPr>
                  <a:spLocks/>
                </p:cNvSpPr>
                <p:nvPr/>
              </p:nvSpPr>
              <p:spPr bwMode="auto">
                <a:xfrm>
                  <a:off x="14339" y="681"/>
                  <a:ext cx="22" cy="14"/>
                </a:xfrm>
                <a:custGeom>
                  <a:avLst/>
                  <a:gdLst>
                    <a:gd name="T0" fmla="*/ 5 w 9"/>
                    <a:gd name="T1" fmla="*/ 0 h 6"/>
                    <a:gd name="T2" fmla="*/ 0 w 9"/>
                    <a:gd name="T3" fmla="*/ 5 h 6"/>
                    <a:gd name="T4" fmla="*/ 0 w 9"/>
                    <a:gd name="T5" fmla="*/ 6 h 6"/>
                    <a:gd name="T6" fmla="*/ 9 w 9"/>
                    <a:gd name="T7" fmla="*/ 5 h 6"/>
                    <a:gd name="T8" fmla="*/ 9 w 9"/>
                    <a:gd name="T9" fmla="*/ 5 h 6"/>
                    <a:gd name="T10" fmla="*/ 5 w 9"/>
                    <a:gd name="T11" fmla="*/ 0 h 6"/>
                  </a:gdLst>
                  <a:ahLst/>
                  <a:cxnLst>
                    <a:cxn ang="0">
                      <a:pos x="T0" y="T1"/>
                    </a:cxn>
                    <a:cxn ang="0">
                      <a:pos x="T2" y="T3"/>
                    </a:cxn>
                    <a:cxn ang="0">
                      <a:pos x="T4" y="T5"/>
                    </a:cxn>
                    <a:cxn ang="0">
                      <a:pos x="T6" y="T7"/>
                    </a:cxn>
                    <a:cxn ang="0">
                      <a:pos x="T8" y="T9"/>
                    </a:cxn>
                    <a:cxn ang="0">
                      <a:pos x="T10" y="T11"/>
                    </a:cxn>
                  </a:cxnLst>
                  <a:rect l="0" t="0" r="r" b="b"/>
                  <a:pathLst>
                    <a:path w="9" h="6">
                      <a:moveTo>
                        <a:pt x="5" y="0"/>
                      </a:moveTo>
                      <a:cubicBezTo>
                        <a:pt x="2" y="0"/>
                        <a:pt x="0" y="2"/>
                        <a:pt x="0" y="5"/>
                      </a:cubicBezTo>
                      <a:cubicBezTo>
                        <a:pt x="0" y="5"/>
                        <a:pt x="0" y="5"/>
                        <a:pt x="0" y="6"/>
                      </a:cubicBezTo>
                      <a:cubicBezTo>
                        <a:pt x="3" y="6"/>
                        <a:pt x="6" y="5"/>
                        <a:pt x="9" y="5"/>
                      </a:cubicBezTo>
                      <a:cubicBezTo>
                        <a:pt x="9" y="5"/>
                        <a:pt x="9" y="5"/>
                        <a:pt x="9" y="5"/>
                      </a:cubicBezTo>
                      <a:cubicBezTo>
                        <a:pt x="9"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0" name="Freeform 1256"/>
                <p:cNvSpPr>
                  <a:spLocks/>
                </p:cNvSpPr>
                <p:nvPr/>
              </p:nvSpPr>
              <p:spPr bwMode="auto">
                <a:xfrm>
                  <a:off x="14439" y="745"/>
                  <a:ext cx="9" cy="11"/>
                </a:xfrm>
                <a:custGeom>
                  <a:avLst/>
                  <a:gdLst>
                    <a:gd name="T0" fmla="*/ 2 w 4"/>
                    <a:gd name="T1" fmla="*/ 4 h 5"/>
                    <a:gd name="T2" fmla="*/ 4 w 4"/>
                    <a:gd name="T3" fmla="*/ 2 h 5"/>
                    <a:gd name="T4" fmla="*/ 3 w 4"/>
                    <a:gd name="T5" fmla="*/ 0 h 5"/>
                    <a:gd name="T6" fmla="*/ 0 w 4"/>
                    <a:gd name="T7" fmla="*/ 4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4" y="3"/>
                        <a:pt x="4" y="2"/>
                      </a:cubicBezTo>
                      <a:cubicBezTo>
                        <a:pt x="3" y="2"/>
                        <a:pt x="3" y="1"/>
                        <a:pt x="3" y="0"/>
                      </a:cubicBezTo>
                      <a:cubicBezTo>
                        <a:pt x="2" y="1"/>
                        <a:pt x="2" y="3"/>
                        <a:pt x="0" y="4"/>
                      </a:cubicBezTo>
                      <a:cubicBezTo>
                        <a:pt x="1" y="4"/>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1" name="Freeform 1257"/>
                <p:cNvSpPr>
                  <a:spLocks/>
                </p:cNvSpPr>
                <p:nvPr/>
              </p:nvSpPr>
              <p:spPr bwMode="auto">
                <a:xfrm>
                  <a:off x="14585" y="707"/>
                  <a:ext cx="55" cy="109"/>
                </a:xfrm>
                <a:custGeom>
                  <a:avLst/>
                  <a:gdLst>
                    <a:gd name="T0" fmla="*/ 21 w 23"/>
                    <a:gd name="T1" fmla="*/ 23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3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3"/>
                      </a:moveTo>
                      <a:cubicBezTo>
                        <a:pt x="22" y="23"/>
                        <a:pt x="23" y="22"/>
                        <a:pt x="23" y="20"/>
                      </a:cubicBezTo>
                      <a:cubicBezTo>
                        <a:pt x="23" y="19"/>
                        <a:pt x="23" y="7"/>
                        <a:pt x="23" y="6"/>
                      </a:cubicBezTo>
                      <a:cubicBezTo>
                        <a:pt x="23" y="3"/>
                        <a:pt x="20" y="0"/>
                        <a:pt x="17" y="0"/>
                      </a:cubicBezTo>
                      <a:cubicBezTo>
                        <a:pt x="15" y="0"/>
                        <a:pt x="8" y="0"/>
                        <a:pt x="6" y="0"/>
                      </a:cubicBezTo>
                      <a:cubicBezTo>
                        <a:pt x="3"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2" name="Freeform 1258"/>
                <p:cNvSpPr>
                  <a:spLocks/>
                </p:cNvSpPr>
                <p:nvPr/>
              </p:nvSpPr>
              <p:spPr bwMode="auto">
                <a:xfrm>
                  <a:off x="14405" y="681"/>
                  <a:ext cx="22" cy="19"/>
                </a:xfrm>
                <a:custGeom>
                  <a:avLst/>
                  <a:gdLst>
                    <a:gd name="T0" fmla="*/ 9 w 9"/>
                    <a:gd name="T1" fmla="*/ 5 h 8"/>
                    <a:gd name="T2" fmla="*/ 4 w 9"/>
                    <a:gd name="T3" fmla="*/ 0 h 8"/>
                    <a:gd name="T4" fmla="*/ 0 w 9"/>
                    <a:gd name="T5" fmla="*/ 5 h 8"/>
                    <a:gd name="T6" fmla="*/ 0 w 9"/>
                    <a:gd name="T7" fmla="*/ 6 h 8"/>
                    <a:gd name="T8" fmla="*/ 7 w 9"/>
                    <a:gd name="T9" fmla="*/ 8 h 8"/>
                    <a:gd name="T10" fmla="*/ 9 w 9"/>
                    <a:gd name="T11" fmla="*/ 5 h 8"/>
                  </a:gdLst>
                  <a:ahLst/>
                  <a:cxnLst>
                    <a:cxn ang="0">
                      <a:pos x="T0" y="T1"/>
                    </a:cxn>
                    <a:cxn ang="0">
                      <a:pos x="T2" y="T3"/>
                    </a:cxn>
                    <a:cxn ang="0">
                      <a:pos x="T4" y="T5"/>
                    </a:cxn>
                    <a:cxn ang="0">
                      <a:pos x="T6" y="T7"/>
                    </a:cxn>
                    <a:cxn ang="0">
                      <a:pos x="T8" y="T9"/>
                    </a:cxn>
                    <a:cxn ang="0">
                      <a:pos x="T10" y="T11"/>
                    </a:cxn>
                  </a:cxnLst>
                  <a:rect l="0" t="0" r="r" b="b"/>
                  <a:pathLst>
                    <a:path w="9" h="8">
                      <a:moveTo>
                        <a:pt x="9" y="5"/>
                      </a:moveTo>
                      <a:cubicBezTo>
                        <a:pt x="9" y="2"/>
                        <a:pt x="7" y="0"/>
                        <a:pt x="4" y="0"/>
                      </a:cubicBezTo>
                      <a:cubicBezTo>
                        <a:pt x="2" y="0"/>
                        <a:pt x="0" y="2"/>
                        <a:pt x="0" y="5"/>
                      </a:cubicBezTo>
                      <a:cubicBezTo>
                        <a:pt x="0" y="5"/>
                        <a:pt x="0" y="6"/>
                        <a:pt x="0" y="6"/>
                      </a:cubicBezTo>
                      <a:cubicBezTo>
                        <a:pt x="3" y="7"/>
                        <a:pt x="6" y="7"/>
                        <a:pt x="7" y="8"/>
                      </a:cubicBezTo>
                      <a:cubicBezTo>
                        <a:pt x="8" y="8"/>
                        <a:pt x="9" y="6"/>
                        <a:pt x="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3" name="Oval 1259"/>
                <p:cNvSpPr>
                  <a:spLocks noChangeArrowheads="1"/>
                </p:cNvSpPr>
                <p:nvPr/>
              </p:nvSpPr>
              <p:spPr bwMode="auto">
                <a:xfrm>
                  <a:off x="14602"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4" name="Freeform 1260"/>
                <p:cNvSpPr>
                  <a:spLocks/>
                </p:cNvSpPr>
                <p:nvPr/>
              </p:nvSpPr>
              <p:spPr bwMode="auto">
                <a:xfrm>
                  <a:off x="14644" y="707"/>
                  <a:ext cx="67"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5" name="Oval 1261"/>
                <p:cNvSpPr>
                  <a:spLocks noChangeArrowheads="1"/>
                </p:cNvSpPr>
                <p:nvPr/>
              </p:nvSpPr>
              <p:spPr bwMode="auto">
                <a:xfrm>
                  <a:off x="14666" y="681"/>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6" name="Oval 1262"/>
                <p:cNvSpPr>
                  <a:spLocks noChangeArrowheads="1"/>
                </p:cNvSpPr>
                <p:nvPr/>
              </p:nvSpPr>
              <p:spPr bwMode="auto">
                <a:xfrm>
                  <a:off x="14602"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7" name="Freeform 1263"/>
                <p:cNvSpPr>
                  <a:spLocks/>
                </p:cNvSpPr>
                <p:nvPr/>
              </p:nvSpPr>
              <p:spPr bwMode="auto">
                <a:xfrm>
                  <a:off x="14403" y="756"/>
                  <a:ext cx="38" cy="62"/>
                </a:xfrm>
                <a:custGeom>
                  <a:avLst/>
                  <a:gdLst>
                    <a:gd name="T0" fmla="*/ 3 w 16"/>
                    <a:gd name="T1" fmla="*/ 26 h 26"/>
                    <a:gd name="T2" fmla="*/ 5 w 16"/>
                    <a:gd name="T3" fmla="*/ 23 h 26"/>
                    <a:gd name="T4" fmla="*/ 5 w 16"/>
                    <a:gd name="T5" fmla="*/ 7 h 26"/>
                    <a:gd name="T6" fmla="*/ 6 w 16"/>
                    <a:gd name="T7" fmla="*/ 7 h 26"/>
                    <a:gd name="T8" fmla="*/ 6 w 16"/>
                    <a:gd name="T9" fmla="*/ 23 h 26"/>
                    <a:gd name="T10" fmla="*/ 8 w 16"/>
                    <a:gd name="T11" fmla="*/ 26 h 26"/>
                    <a:gd name="T12" fmla="*/ 10 w 16"/>
                    <a:gd name="T13" fmla="*/ 23 h 26"/>
                    <a:gd name="T14" fmla="*/ 10 w 16"/>
                    <a:gd name="T15" fmla="*/ 7 h 26"/>
                    <a:gd name="T16" fmla="*/ 16 w 16"/>
                    <a:gd name="T17" fmla="*/ 7 h 26"/>
                    <a:gd name="T18" fmla="*/ 14 w 16"/>
                    <a:gd name="T19" fmla="*/ 0 h 26"/>
                    <a:gd name="T20" fmla="*/ 0 w 16"/>
                    <a:gd name="T21" fmla="*/ 8 h 26"/>
                    <a:gd name="T22" fmla="*/ 0 w 16"/>
                    <a:gd name="T23" fmla="*/ 23 h 26"/>
                    <a:gd name="T24" fmla="*/ 3 w 16"/>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3" y="26"/>
                      </a:moveTo>
                      <a:cubicBezTo>
                        <a:pt x="4" y="26"/>
                        <a:pt x="5" y="25"/>
                        <a:pt x="5" y="23"/>
                      </a:cubicBezTo>
                      <a:cubicBezTo>
                        <a:pt x="5" y="22"/>
                        <a:pt x="5" y="7"/>
                        <a:pt x="5" y="7"/>
                      </a:cubicBezTo>
                      <a:cubicBezTo>
                        <a:pt x="6" y="7"/>
                        <a:pt x="6" y="7"/>
                        <a:pt x="6" y="7"/>
                      </a:cubicBezTo>
                      <a:cubicBezTo>
                        <a:pt x="6" y="7"/>
                        <a:pt x="6" y="22"/>
                        <a:pt x="6" y="23"/>
                      </a:cubicBezTo>
                      <a:cubicBezTo>
                        <a:pt x="6" y="25"/>
                        <a:pt x="7" y="26"/>
                        <a:pt x="8" y="26"/>
                      </a:cubicBezTo>
                      <a:cubicBezTo>
                        <a:pt x="9" y="26"/>
                        <a:pt x="10" y="25"/>
                        <a:pt x="10" y="23"/>
                      </a:cubicBezTo>
                      <a:cubicBezTo>
                        <a:pt x="10" y="22"/>
                        <a:pt x="10" y="15"/>
                        <a:pt x="10" y="7"/>
                      </a:cubicBezTo>
                      <a:cubicBezTo>
                        <a:pt x="16" y="7"/>
                        <a:pt x="16" y="7"/>
                        <a:pt x="16" y="7"/>
                      </a:cubicBezTo>
                      <a:cubicBezTo>
                        <a:pt x="16" y="4"/>
                        <a:pt x="15" y="2"/>
                        <a:pt x="14" y="0"/>
                      </a:cubicBezTo>
                      <a:cubicBezTo>
                        <a:pt x="11" y="3"/>
                        <a:pt x="6" y="6"/>
                        <a:pt x="0" y="8"/>
                      </a:cubicBezTo>
                      <a:cubicBezTo>
                        <a:pt x="0" y="15"/>
                        <a:pt x="0" y="23"/>
                        <a:pt x="0" y="23"/>
                      </a:cubicBezTo>
                      <a:cubicBezTo>
                        <a:pt x="0" y="25"/>
                        <a:pt x="1" y="26"/>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8" name="Freeform 1264"/>
                <p:cNvSpPr>
                  <a:spLocks/>
                </p:cNvSpPr>
                <p:nvPr/>
              </p:nvSpPr>
              <p:spPr bwMode="auto">
                <a:xfrm>
                  <a:off x="14581" y="853"/>
                  <a:ext cx="63"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49" name="Oval 1265"/>
                <p:cNvSpPr>
                  <a:spLocks noChangeArrowheads="1"/>
                </p:cNvSpPr>
                <p:nvPr/>
              </p:nvSpPr>
              <p:spPr bwMode="auto">
                <a:xfrm>
                  <a:off x="14666"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0" name="Freeform 1266"/>
                <p:cNvSpPr>
                  <a:spLocks/>
                </p:cNvSpPr>
                <p:nvPr/>
              </p:nvSpPr>
              <p:spPr bwMode="auto">
                <a:xfrm>
                  <a:off x="14351" y="790"/>
                  <a:ext cx="14" cy="26"/>
                </a:xfrm>
                <a:custGeom>
                  <a:avLst/>
                  <a:gdLst>
                    <a:gd name="T0" fmla="*/ 0 w 6"/>
                    <a:gd name="T1" fmla="*/ 2 h 11"/>
                    <a:gd name="T2" fmla="*/ 0 w 6"/>
                    <a:gd name="T3" fmla="*/ 9 h 11"/>
                    <a:gd name="T4" fmla="*/ 3 w 6"/>
                    <a:gd name="T5" fmla="*/ 11 h 11"/>
                    <a:gd name="T6" fmla="*/ 6 w 6"/>
                    <a:gd name="T7" fmla="*/ 9 h 11"/>
                    <a:gd name="T8" fmla="*/ 6 w 6"/>
                    <a:gd name="T9" fmla="*/ 0 h 11"/>
                    <a:gd name="T10" fmla="*/ 2 w 6"/>
                    <a:gd name="T11" fmla="*/ 1 h 11"/>
                    <a:gd name="T12" fmla="*/ 0 w 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6" h="11">
                      <a:moveTo>
                        <a:pt x="0" y="2"/>
                      </a:moveTo>
                      <a:cubicBezTo>
                        <a:pt x="0" y="5"/>
                        <a:pt x="0" y="8"/>
                        <a:pt x="0" y="9"/>
                      </a:cubicBezTo>
                      <a:cubicBezTo>
                        <a:pt x="0" y="10"/>
                        <a:pt x="1" y="11"/>
                        <a:pt x="3" y="11"/>
                      </a:cubicBezTo>
                      <a:cubicBezTo>
                        <a:pt x="4" y="11"/>
                        <a:pt x="6" y="10"/>
                        <a:pt x="6" y="9"/>
                      </a:cubicBezTo>
                      <a:cubicBezTo>
                        <a:pt x="6" y="8"/>
                        <a:pt x="6" y="4"/>
                        <a:pt x="6" y="0"/>
                      </a:cubicBezTo>
                      <a:cubicBezTo>
                        <a:pt x="4" y="0"/>
                        <a:pt x="3" y="1"/>
                        <a:pt x="2" y="1"/>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1" name="Freeform 1267"/>
                <p:cNvSpPr>
                  <a:spLocks/>
                </p:cNvSpPr>
                <p:nvPr/>
              </p:nvSpPr>
              <p:spPr bwMode="auto">
                <a:xfrm>
                  <a:off x="14652" y="853"/>
                  <a:ext cx="52" cy="112"/>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2" name="Freeform 1268"/>
                <p:cNvSpPr>
                  <a:spLocks/>
                </p:cNvSpPr>
                <p:nvPr/>
              </p:nvSpPr>
              <p:spPr bwMode="auto">
                <a:xfrm>
                  <a:off x="14585" y="1000"/>
                  <a:ext cx="55" cy="111"/>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3" name="Freeform 1269"/>
                <p:cNvSpPr>
                  <a:spLocks/>
                </p:cNvSpPr>
                <p:nvPr/>
              </p:nvSpPr>
              <p:spPr bwMode="auto">
                <a:xfrm>
                  <a:off x="14192" y="877"/>
                  <a:ext cx="55" cy="88"/>
                </a:xfrm>
                <a:custGeom>
                  <a:avLst/>
                  <a:gdLst>
                    <a:gd name="T0" fmla="*/ 4 w 23"/>
                    <a:gd name="T1" fmla="*/ 5 h 37"/>
                    <a:gd name="T2" fmla="*/ 0 w 23"/>
                    <a:gd name="T3" fmla="*/ 18 h 37"/>
                    <a:gd name="T4" fmla="*/ 6 w 23"/>
                    <a:gd name="T5" fmla="*/ 18 h 37"/>
                    <a:gd name="T6" fmla="*/ 6 w 23"/>
                    <a:gd name="T7" fmla="*/ 35 h 37"/>
                    <a:gd name="T8" fmla="*/ 9 w 23"/>
                    <a:gd name="T9" fmla="*/ 37 h 37"/>
                    <a:gd name="T10" fmla="*/ 11 w 23"/>
                    <a:gd name="T11" fmla="*/ 35 h 37"/>
                    <a:gd name="T12" fmla="*/ 11 w 23"/>
                    <a:gd name="T13" fmla="*/ 18 h 37"/>
                    <a:gd name="T14" fmla="*/ 12 w 23"/>
                    <a:gd name="T15" fmla="*/ 18 h 37"/>
                    <a:gd name="T16" fmla="*/ 12 w 23"/>
                    <a:gd name="T17" fmla="*/ 35 h 37"/>
                    <a:gd name="T18" fmla="*/ 14 w 23"/>
                    <a:gd name="T19" fmla="*/ 37 h 37"/>
                    <a:gd name="T20" fmla="*/ 16 w 23"/>
                    <a:gd name="T21" fmla="*/ 35 h 37"/>
                    <a:gd name="T22" fmla="*/ 16 w 23"/>
                    <a:gd name="T23" fmla="*/ 18 h 37"/>
                    <a:gd name="T24" fmla="*/ 23 w 23"/>
                    <a:gd name="T25" fmla="*/ 18 h 37"/>
                    <a:gd name="T26" fmla="*/ 17 w 23"/>
                    <a:gd name="T27" fmla="*/ 0 h 37"/>
                    <a:gd name="T28" fmla="*/ 9 w 23"/>
                    <a:gd name="T29" fmla="*/ 3 h 37"/>
                    <a:gd name="T30" fmla="*/ 4 w 23"/>
                    <a:gd name="T3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7">
                      <a:moveTo>
                        <a:pt x="4" y="5"/>
                      </a:moveTo>
                      <a:cubicBezTo>
                        <a:pt x="0" y="18"/>
                        <a:pt x="0" y="18"/>
                        <a:pt x="0" y="18"/>
                      </a:cubicBezTo>
                      <a:cubicBezTo>
                        <a:pt x="6" y="18"/>
                        <a:pt x="6" y="18"/>
                        <a:pt x="6" y="18"/>
                      </a:cubicBezTo>
                      <a:cubicBezTo>
                        <a:pt x="6" y="26"/>
                        <a:pt x="6" y="34"/>
                        <a:pt x="6" y="35"/>
                      </a:cubicBezTo>
                      <a:cubicBezTo>
                        <a:pt x="6" y="36"/>
                        <a:pt x="7" y="37"/>
                        <a:pt x="9" y="37"/>
                      </a:cubicBezTo>
                      <a:cubicBezTo>
                        <a:pt x="10" y="37"/>
                        <a:pt x="11" y="36"/>
                        <a:pt x="11" y="35"/>
                      </a:cubicBezTo>
                      <a:cubicBezTo>
                        <a:pt x="11" y="33"/>
                        <a:pt x="11" y="18"/>
                        <a:pt x="11" y="18"/>
                      </a:cubicBezTo>
                      <a:cubicBezTo>
                        <a:pt x="12" y="18"/>
                        <a:pt x="12" y="18"/>
                        <a:pt x="12" y="18"/>
                      </a:cubicBezTo>
                      <a:cubicBezTo>
                        <a:pt x="12" y="18"/>
                        <a:pt x="12" y="33"/>
                        <a:pt x="12" y="35"/>
                      </a:cubicBezTo>
                      <a:cubicBezTo>
                        <a:pt x="12" y="36"/>
                        <a:pt x="13" y="37"/>
                        <a:pt x="14" y="37"/>
                      </a:cubicBezTo>
                      <a:cubicBezTo>
                        <a:pt x="15" y="37"/>
                        <a:pt x="16" y="36"/>
                        <a:pt x="16" y="35"/>
                      </a:cubicBezTo>
                      <a:cubicBezTo>
                        <a:pt x="16" y="34"/>
                        <a:pt x="16" y="26"/>
                        <a:pt x="16" y="18"/>
                      </a:cubicBezTo>
                      <a:cubicBezTo>
                        <a:pt x="23" y="18"/>
                        <a:pt x="23" y="18"/>
                        <a:pt x="23" y="18"/>
                      </a:cubicBezTo>
                      <a:cubicBezTo>
                        <a:pt x="20" y="8"/>
                        <a:pt x="18" y="3"/>
                        <a:pt x="17" y="0"/>
                      </a:cubicBezTo>
                      <a:cubicBezTo>
                        <a:pt x="14" y="1"/>
                        <a:pt x="12" y="2"/>
                        <a:pt x="9" y="3"/>
                      </a:cubicBezTo>
                      <a:cubicBezTo>
                        <a:pt x="7" y="4"/>
                        <a:pt x="6"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4" name="Oval 1270"/>
                <p:cNvSpPr>
                  <a:spLocks noChangeArrowheads="1"/>
                </p:cNvSpPr>
                <p:nvPr/>
              </p:nvSpPr>
              <p:spPr bwMode="auto">
                <a:xfrm>
                  <a:off x="14602"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5" name="Freeform 1271"/>
                <p:cNvSpPr>
                  <a:spLocks/>
                </p:cNvSpPr>
                <p:nvPr/>
              </p:nvSpPr>
              <p:spPr bwMode="auto">
                <a:xfrm>
                  <a:off x="14644" y="1000"/>
                  <a:ext cx="67" cy="111"/>
                </a:xfrm>
                <a:custGeom>
                  <a:avLst/>
                  <a:gdLst>
                    <a:gd name="T0" fmla="*/ 23 w 28"/>
                    <a:gd name="T1" fmla="*/ 5 h 47"/>
                    <a:gd name="T2" fmla="*/ 18 w 28"/>
                    <a:gd name="T3" fmla="*/ 0 h 47"/>
                    <a:gd name="T4" fmla="*/ 10 w 28"/>
                    <a:gd name="T5" fmla="*/ 0 h 47"/>
                    <a:gd name="T6" fmla="*/ 5 w 28"/>
                    <a:gd name="T7" fmla="*/ 5 h 47"/>
                    <a:gd name="T8" fmla="*/ 1 w 28"/>
                    <a:gd name="T9" fmla="*/ 18 h 47"/>
                    <a:gd name="T10" fmla="*/ 2 w 28"/>
                    <a:gd name="T11" fmla="*/ 21 h 47"/>
                    <a:gd name="T12" fmla="*/ 4 w 28"/>
                    <a:gd name="T13" fmla="*/ 20 h 47"/>
                    <a:gd name="T14" fmla="*/ 8 w 28"/>
                    <a:gd name="T15" fmla="*/ 7 h 47"/>
                    <a:gd name="T16" fmla="*/ 9 w 28"/>
                    <a:gd name="T17" fmla="*/ 7 h 47"/>
                    <a:gd name="T18" fmla="*/ 3 w 28"/>
                    <a:gd name="T19" fmla="*/ 28 h 47"/>
                    <a:gd name="T20" fmla="*/ 9 w 28"/>
                    <a:gd name="T21" fmla="*/ 28 h 47"/>
                    <a:gd name="T22" fmla="*/ 9 w 28"/>
                    <a:gd name="T23" fmla="*/ 45 h 47"/>
                    <a:gd name="T24" fmla="*/ 11 w 28"/>
                    <a:gd name="T25" fmla="*/ 47 h 47"/>
                    <a:gd name="T26" fmla="*/ 14 w 28"/>
                    <a:gd name="T27" fmla="*/ 45 h 47"/>
                    <a:gd name="T28" fmla="*/ 14 w 28"/>
                    <a:gd name="T29" fmla="*/ 28 h 47"/>
                    <a:gd name="T30" fmla="*/ 15 w 28"/>
                    <a:gd name="T31" fmla="*/ 28 h 47"/>
                    <a:gd name="T32" fmla="*/ 15 w 28"/>
                    <a:gd name="T33" fmla="*/ 45 h 47"/>
                    <a:gd name="T34" fmla="*/ 17 w 28"/>
                    <a:gd name="T35" fmla="*/ 47 h 47"/>
                    <a:gd name="T36" fmla="*/ 19 w 28"/>
                    <a:gd name="T37" fmla="*/ 45 h 47"/>
                    <a:gd name="T38" fmla="*/ 19 w 28"/>
                    <a:gd name="T39" fmla="*/ 28 h 47"/>
                    <a:gd name="T40" fmla="*/ 25 w 28"/>
                    <a:gd name="T41" fmla="*/ 28 h 47"/>
                    <a:gd name="T42" fmla="*/ 19 w 28"/>
                    <a:gd name="T43" fmla="*/ 7 h 47"/>
                    <a:gd name="T44" fmla="*/ 20 w 28"/>
                    <a:gd name="T45" fmla="*/ 7 h 47"/>
                    <a:gd name="T46" fmla="*/ 24 w 28"/>
                    <a:gd name="T47" fmla="*/ 20 h 47"/>
                    <a:gd name="T48" fmla="*/ 26 w 28"/>
                    <a:gd name="T49" fmla="*/ 21 h 47"/>
                    <a:gd name="T50" fmla="*/ 27 w 28"/>
                    <a:gd name="T51" fmla="*/ 18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2"/>
                        <a:pt x="20" y="0"/>
                        <a:pt x="18" y="0"/>
                      </a:cubicBezTo>
                      <a:cubicBezTo>
                        <a:pt x="17" y="0"/>
                        <a:pt x="11" y="0"/>
                        <a:pt x="10" y="0"/>
                      </a:cubicBezTo>
                      <a:cubicBezTo>
                        <a:pt x="8" y="0"/>
                        <a:pt x="6" y="2"/>
                        <a:pt x="5" y="5"/>
                      </a:cubicBezTo>
                      <a:cubicBezTo>
                        <a:pt x="3" y="10"/>
                        <a:pt x="1" y="18"/>
                        <a:pt x="1" y="18"/>
                      </a:cubicBezTo>
                      <a:cubicBezTo>
                        <a:pt x="0" y="19"/>
                        <a:pt x="1" y="20"/>
                        <a:pt x="2" y="21"/>
                      </a:cubicBez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3"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8"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6" name="Freeform 1272"/>
                <p:cNvSpPr>
                  <a:spLocks/>
                </p:cNvSpPr>
                <p:nvPr/>
              </p:nvSpPr>
              <p:spPr bwMode="auto">
                <a:xfrm>
                  <a:off x="14235" y="872"/>
                  <a:ext cx="17" cy="31"/>
                </a:xfrm>
                <a:custGeom>
                  <a:avLst/>
                  <a:gdLst>
                    <a:gd name="T0" fmla="*/ 3 w 7"/>
                    <a:gd name="T1" fmla="*/ 12 h 13"/>
                    <a:gd name="T2" fmla="*/ 5 w 7"/>
                    <a:gd name="T3" fmla="*/ 13 h 13"/>
                    <a:gd name="T4" fmla="*/ 6 w 7"/>
                    <a:gd name="T5" fmla="*/ 11 h 13"/>
                    <a:gd name="T6" fmla="*/ 3 w 7"/>
                    <a:gd name="T7" fmla="*/ 0 h 13"/>
                    <a:gd name="T8" fmla="*/ 0 w 7"/>
                    <a:gd name="T9" fmla="*/ 2 h 13"/>
                    <a:gd name="T10" fmla="*/ 3 w 7"/>
                    <a:gd name="T11" fmla="*/ 12 h 13"/>
                  </a:gdLst>
                  <a:ahLst/>
                  <a:cxnLst>
                    <a:cxn ang="0">
                      <a:pos x="T0" y="T1"/>
                    </a:cxn>
                    <a:cxn ang="0">
                      <a:pos x="T2" y="T3"/>
                    </a:cxn>
                    <a:cxn ang="0">
                      <a:pos x="T4" y="T5"/>
                    </a:cxn>
                    <a:cxn ang="0">
                      <a:pos x="T6" y="T7"/>
                    </a:cxn>
                    <a:cxn ang="0">
                      <a:pos x="T8" y="T9"/>
                    </a:cxn>
                    <a:cxn ang="0">
                      <a:pos x="T10" y="T11"/>
                    </a:cxn>
                  </a:cxnLst>
                  <a:rect l="0" t="0" r="r" b="b"/>
                  <a:pathLst>
                    <a:path w="7" h="13">
                      <a:moveTo>
                        <a:pt x="3" y="12"/>
                      </a:moveTo>
                      <a:cubicBezTo>
                        <a:pt x="3" y="13"/>
                        <a:pt x="4" y="13"/>
                        <a:pt x="5" y="13"/>
                      </a:cubicBezTo>
                      <a:cubicBezTo>
                        <a:pt x="6" y="13"/>
                        <a:pt x="7" y="12"/>
                        <a:pt x="6" y="11"/>
                      </a:cubicBezTo>
                      <a:cubicBezTo>
                        <a:pt x="6" y="10"/>
                        <a:pt x="5" y="5"/>
                        <a:pt x="3" y="0"/>
                      </a:cubicBezTo>
                      <a:cubicBezTo>
                        <a:pt x="2" y="0"/>
                        <a:pt x="1" y="1"/>
                        <a:pt x="0" y="2"/>
                      </a:cubicBezTo>
                      <a:cubicBezTo>
                        <a:pt x="1" y="5"/>
                        <a:pt x="3" y="11"/>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7" name="Freeform 1273"/>
                <p:cNvSpPr>
                  <a:spLocks/>
                </p:cNvSpPr>
                <p:nvPr/>
              </p:nvSpPr>
              <p:spPr bwMode="auto">
                <a:xfrm>
                  <a:off x="14337" y="797"/>
                  <a:ext cx="12" cy="19"/>
                </a:xfrm>
                <a:custGeom>
                  <a:avLst/>
                  <a:gdLst>
                    <a:gd name="T0" fmla="*/ 2 w 5"/>
                    <a:gd name="T1" fmla="*/ 8 h 8"/>
                    <a:gd name="T2" fmla="*/ 5 w 5"/>
                    <a:gd name="T3" fmla="*/ 6 h 8"/>
                    <a:gd name="T4" fmla="*/ 5 w 5"/>
                    <a:gd name="T5" fmla="*/ 0 h 8"/>
                    <a:gd name="T6" fmla="*/ 0 w 5"/>
                    <a:gd name="T7" fmla="*/ 3 h 8"/>
                    <a:gd name="T8" fmla="*/ 0 w 5"/>
                    <a:gd name="T9" fmla="*/ 6 h 8"/>
                    <a:gd name="T10" fmla="*/ 2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2" y="8"/>
                      </a:moveTo>
                      <a:cubicBezTo>
                        <a:pt x="4" y="8"/>
                        <a:pt x="5" y="7"/>
                        <a:pt x="5" y="6"/>
                      </a:cubicBezTo>
                      <a:cubicBezTo>
                        <a:pt x="5" y="5"/>
                        <a:pt x="5" y="3"/>
                        <a:pt x="5" y="0"/>
                      </a:cubicBezTo>
                      <a:cubicBezTo>
                        <a:pt x="3" y="1"/>
                        <a:pt x="1" y="2"/>
                        <a:pt x="0" y="3"/>
                      </a:cubicBezTo>
                      <a:cubicBezTo>
                        <a:pt x="0" y="5"/>
                        <a:pt x="0" y="5"/>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8" name="Freeform 1274"/>
                <p:cNvSpPr>
                  <a:spLocks/>
                </p:cNvSpPr>
                <p:nvPr/>
              </p:nvSpPr>
              <p:spPr bwMode="auto">
                <a:xfrm>
                  <a:off x="14278" y="835"/>
                  <a:ext cx="19" cy="16"/>
                </a:xfrm>
                <a:custGeom>
                  <a:avLst/>
                  <a:gdLst>
                    <a:gd name="T0" fmla="*/ 8 w 8"/>
                    <a:gd name="T1" fmla="*/ 2 h 7"/>
                    <a:gd name="T2" fmla="*/ 7 w 8"/>
                    <a:gd name="T3" fmla="*/ 0 h 7"/>
                    <a:gd name="T4" fmla="*/ 0 w 8"/>
                    <a:gd name="T5" fmla="*/ 6 h 7"/>
                    <a:gd name="T6" fmla="*/ 3 w 8"/>
                    <a:gd name="T7" fmla="*/ 7 h 7"/>
                    <a:gd name="T8" fmla="*/ 8 w 8"/>
                    <a:gd name="T9" fmla="*/ 2 h 7"/>
                  </a:gdLst>
                  <a:ahLst/>
                  <a:cxnLst>
                    <a:cxn ang="0">
                      <a:pos x="T0" y="T1"/>
                    </a:cxn>
                    <a:cxn ang="0">
                      <a:pos x="T2" y="T3"/>
                    </a:cxn>
                    <a:cxn ang="0">
                      <a:pos x="T4" y="T5"/>
                    </a:cxn>
                    <a:cxn ang="0">
                      <a:pos x="T6" y="T7"/>
                    </a:cxn>
                    <a:cxn ang="0">
                      <a:pos x="T8" y="T9"/>
                    </a:cxn>
                  </a:cxnLst>
                  <a:rect l="0" t="0" r="r" b="b"/>
                  <a:pathLst>
                    <a:path w="8" h="7">
                      <a:moveTo>
                        <a:pt x="8" y="2"/>
                      </a:moveTo>
                      <a:cubicBezTo>
                        <a:pt x="8" y="2"/>
                        <a:pt x="8" y="1"/>
                        <a:pt x="7" y="0"/>
                      </a:cubicBezTo>
                      <a:cubicBezTo>
                        <a:pt x="5" y="2"/>
                        <a:pt x="2" y="4"/>
                        <a:pt x="0" y="6"/>
                      </a:cubicBezTo>
                      <a:cubicBezTo>
                        <a:pt x="1" y="7"/>
                        <a:pt x="2" y="7"/>
                        <a:pt x="3" y="7"/>
                      </a:cubicBezTo>
                      <a:cubicBezTo>
                        <a:pt x="6" y="7"/>
                        <a:pt x="8" y="5"/>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59" name="Freeform 1275"/>
                <p:cNvSpPr>
                  <a:spLocks/>
                </p:cNvSpPr>
                <p:nvPr/>
              </p:nvSpPr>
              <p:spPr bwMode="auto">
                <a:xfrm>
                  <a:off x="14259" y="853"/>
                  <a:ext cx="52" cy="112"/>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5 w 22"/>
                    <a:gd name="T43" fmla="*/ 0 h 47"/>
                    <a:gd name="T44" fmla="*/ 0 w 22"/>
                    <a:gd name="T45" fmla="*/ 4 h 47"/>
                    <a:gd name="T46" fmla="*/ 0 w 22"/>
                    <a:gd name="T47" fmla="*/ 6 h 47"/>
                    <a:gd name="T48" fmla="*/ 0 w 22"/>
                    <a:gd name="T4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5" y="0"/>
                        <a:pt x="7" y="0"/>
                        <a:pt x="6" y="0"/>
                      </a:cubicBezTo>
                      <a:cubicBezTo>
                        <a:pt x="6" y="0"/>
                        <a:pt x="5" y="0"/>
                        <a:pt x="5" y="0"/>
                      </a:cubicBezTo>
                      <a:cubicBezTo>
                        <a:pt x="4" y="1"/>
                        <a:pt x="2" y="2"/>
                        <a:pt x="0" y="4"/>
                      </a:cubicBezTo>
                      <a:cubicBezTo>
                        <a:pt x="0" y="4"/>
                        <a:pt x="0" y="5"/>
                        <a:pt x="0" y="6"/>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0" name="Freeform 1276"/>
                <p:cNvSpPr>
                  <a:spLocks/>
                </p:cNvSpPr>
                <p:nvPr/>
              </p:nvSpPr>
              <p:spPr bwMode="auto">
                <a:xfrm>
                  <a:off x="14384" y="1000"/>
                  <a:ext cx="64" cy="111"/>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7 w 27"/>
                    <a:gd name="T41" fmla="*/ 18 h 47"/>
                    <a:gd name="T42" fmla="*/ 22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3" y="18"/>
                        <a:pt x="23" y="20"/>
                      </a:cubicBezTo>
                      <a:cubicBezTo>
                        <a:pt x="23" y="20"/>
                        <a:pt x="24" y="21"/>
                        <a:pt x="25" y="21"/>
                      </a:cubicBezTo>
                      <a:cubicBezTo>
                        <a:pt x="26" y="20"/>
                        <a:pt x="27" y="19"/>
                        <a:pt x="27" y="18"/>
                      </a:cubicBezTo>
                      <a:cubicBezTo>
                        <a:pt x="26" y="18"/>
                        <a:pt x="24" y="10"/>
                        <a:pt x="22" y="5"/>
                      </a:cubicBezTo>
                      <a:cubicBezTo>
                        <a:pt x="22" y="2"/>
                        <a:pt x="19" y="0"/>
                        <a:pt x="17" y="0"/>
                      </a:cubicBezTo>
                      <a:cubicBezTo>
                        <a:pt x="16" y="0"/>
                        <a:pt x="11" y="0"/>
                        <a:pt x="10"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1" name="Oval 1277"/>
                <p:cNvSpPr>
                  <a:spLocks noChangeArrowheads="1"/>
                </p:cNvSpPr>
                <p:nvPr/>
              </p:nvSpPr>
              <p:spPr bwMode="auto">
                <a:xfrm>
                  <a:off x="1440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2" name="Oval 1278"/>
                <p:cNvSpPr>
                  <a:spLocks noChangeArrowheads="1"/>
                </p:cNvSpPr>
                <p:nvPr/>
              </p:nvSpPr>
              <p:spPr bwMode="auto">
                <a:xfrm>
                  <a:off x="1446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3" name="Freeform 1279"/>
                <p:cNvSpPr>
                  <a:spLocks/>
                </p:cNvSpPr>
                <p:nvPr/>
              </p:nvSpPr>
              <p:spPr bwMode="auto">
                <a:xfrm>
                  <a:off x="14389" y="853"/>
                  <a:ext cx="54" cy="112"/>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4" name="Freeform 1280"/>
                <p:cNvSpPr>
                  <a:spLocks/>
                </p:cNvSpPr>
                <p:nvPr/>
              </p:nvSpPr>
              <p:spPr bwMode="auto">
                <a:xfrm>
                  <a:off x="14450" y="853"/>
                  <a:ext cx="64" cy="112"/>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5" name="Oval 1281"/>
                <p:cNvSpPr>
                  <a:spLocks noChangeArrowheads="1"/>
                </p:cNvSpPr>
                <p:nvPr/>
              </p:nvSpPr>
              <p:spPr bwMode="auto">
                <a:xfrm>
                  <a:off x="1446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6" name="Oval 1282"/>
                <p:cNvSpPr>
                  <a:spLocks noChangeArrowheads="1"/>
                </p:cNvSpPr>
                <p:nvPr/>
              </p:nvSpPr>
              <p:spPr bwMode="auto">
                <a:xfrm>
                  <a:off x="14405"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7" name="Oval 1283"/>
                <p:cNvSpPr>
                  <a:spLocks noChangeArrowheads="1"/>
                </p:cNvSpPr>
                <p:nvPr/>
              </p:nvSpPr>
              <p:spPr bwMode="auto">
                <a:xfrm>
                  <a:off x="14666"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8" name="Freeform 1284"/>
                <p:cNvSpPr>
                  <a:spLocks/>
                </p:cNvSpPr>
                <p:nvPr/>
              </p:nvSpPr>
              <p:spPr bwMode="auto">
                <a:xfrm>
                  <a:off x="14318"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69" name="Freeform 1285"/>
                <p:cNvSpPr>
                  <a:spLocks/>
                </p:cNvSpPr>
                <p:nvPr/>
              </p:nvSpPr>
              <p:spPr bwMode="auto">
                <a:xfrm>
                  <a:off x="14323" y="1000"/>
                  <a:ext cx="54"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19"/>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0" name="Oval 1286"/>
                <p:cNvSpPr>
                  <a:spLocks noChangeArrowheads="1"/>
                </p:cNvSpPr>
                <p:nvPr/>
              </p:nvSpPr>
              <p:spPr bwMode="auto">
                <a:xfrm>
                  <a:off x="14339"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1" name="Oval 1287"/>
                <p:cNvSpPr>
                  <a:spLocks noChangeArrowheads="1"/>
                </p:cNvSpPr>
                <p:nvPr/>
              </p:nvSpPr>
              <p:spPr bwMode="auto">
                <a:xfrm>
                  <a:off x="14536"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2" name="Oval 1288"/>
                <p:cNvSpPr>
                  <a:spLocks noChangeArrowheads="1"/>
                </p:cNvSpPr>
                <p:nvPr/>
              </p:nvSpPr>
              <p:spPr bwMode="auto">
                <a:xfrm>
                  <a:off x="1446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3" name="Freeform 1289"/>
                <p:cNvSpPr>
                  <a:spLocks/>
                </p:cNvSpPr>
                <p:nvPr/>
              </p:nvSpPr>
              <p:spPr bwMode="auto">
                <a:xfrm>
                  <a:off x="14514" y="1000"/>
                  <a:ext cx="64" cy="111"/>
                </a:xfrm>
                <a:custGeom>
                  <a:avLst/>
                  <a:gdLst>
                    <a:gd name="T0" fmla="*/ 23 w 27"/>
                    <a:gd name="T1" fmla="*/ 5 h 47"/>
                    <a:gd name="T2" fmla="*/ 17 w 27"/>
                    <a:gd name="T3" fmla="*/ 0 h 47"/>
                    <a:gd name="T4" fmla="*/ 10 w 27"/>
                    <a:gd name="T5" fmla="*/ 0 h 47"/>
                    <a:gd name="T6" fmla="*/ 5 w 27"/>
                    <a:gd name="T7" fmla="*/ 5 h 47"/>
                    <a:gd name="T8" fmla="*/ 0 w 27"/>
                    <a:gd name="T9" fmla="*/ 18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8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4" name="Freeform 1290"/>
                <p:cNvSpPr>
                  <a:spLocks/>
                </p:cNvSpPr>
                <p:nvPr/>
              </p:nvSpPr>
              <p:spPr bwMode="auto">
                <a:xfrm>
                  <a:off x="14519" y="853"/>
                  <a:ext cx="54" cy="112"/>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5" name="Oval 1291"/>
                <p:cNvSpPr>
                  <a:spLocks noChangeArrowheads="1"/>
                </p:cNvSpPr>
                <p:nvPr/>
              </p:nvSpPr>
              <p:spPr bwMode="auto">
                <a:xfrm>
                  <a:off x="14339"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6" name="Freeform 1292"/>
                <p:cNvSpPr>
                  <a:spLocks/>
                </p:cNvSpPr>
                <p:nvPr/>
              </p:nvSpPr>
              <p:spPr bwMode="auto">
                <a:xfrm>
                  <a:off x="14455" y="1000"/>
                  <a:ext cx="52" cy="111"/>
                </a:xfrm>
                <a:custGeom>
                  <a:avLst/>
                  <a:gdLst>
                    <a:gd name="T0" fmla="*/ 16 w 22"/>
                    <a:gd name="T1" fmla="*/ 0 h 47"/>
                    <a:gd name="T2" fmla="*/ 6 w 22"/>
                    <a:gd name="T3" fmla="*/ 0 h 47"/>
                    <a:gd name="T4" fmla="*/ 0 w 22"/>
                    <a:gd name="T5" fmla="*/ 6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2 w 22"/>
                    <a:gd name="T25" fmla="*/ 23 h 47"/>
                    <a:gd name="T26" fmla="*/ 12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6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7" name="Oval 1293"/>
                <p:cNvSpPr>
                  <a:spLocks noChangeArrowheads="1"/>
                </p:cNvSpPr>
                <p:nvPr/>
              </p:nvSpPr>
              <p:spPr bwMode="auto">
                <a:xfrm>
                  <a:off x="14536"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8" name="Oval 1294"/>
                <p:cNvSpPr>
                  <a:spLocks noChangeArrowheads="1"/>
                </p:cNvSpPr>
                <p:nvPr/>
              </p:nvSpPr>
              <p:spPr bwMode="auto">
                <a:xfrm>
                  <a:off x="14536" y="681"/>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79" name="Freeform 1295"/>
                <p:cNvSpPr>
                  <a:spLocks/>
                </p:cNvSpPr>
                <p:nvPr/>
              </p:nvSpPr>
              <p:spPr bwMode="auto">
                <a:xfrm>
                  <a:off x="14514" y="707"/>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0" name="Freeform 1296"/>
                <p:cNvSpPr>
                  <a:spLocks/>
                </p:cNvSpPr>
                <p:nvPr/>
              </p:nvSpPr>
              <p:spPr bwMode="auto">
                <a:xfrm>
                  <a:off x="14455" y="707"/>
                  <a:ext cx="52" cy="109"/>
                </a:xfrm>
                <a:custGeom>
                  <a:avLst/>
                  <a:gdLst>
                    <a:gd name="T0" fmla="*/ 20 w 22"/>
                    <a:gd name="T1" fmla="*/ 23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3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3"/>
                      </a:moveTo>
                      <a:cubicBezTo>
                        <a:pt x="21" y="23"/>
                        <a:pt x="22" y="22"/>
                        <a:pt x="22" y="20"/>
                      </a:cubicBezTo>
                      <a:cubicBezTo>
                        <a:pt x="22" y="19"/>
                        <a:pt x="22" y="7"/>
                        <a:pt x="22" y="6"/>
                      </a:cubicBezTo>
                      <a:cubicBezTo>
                        <a:pt x="22" y="3"/>
                        <a:pt x="20" y="0"/>
                        <a:pt x="16" y="0"/>
                      </a:cubicBezTo>
                      <a:cubicBezTo>
                        <a:pt x="14" y="0"/>
                        <a:pt x="7" y="0"/>
                        <a:pt x="6" y="0"/>
                      </a:cubicBezTo>
                      <a:cubicBezTo>
                        <a:pt x="2" y="0"/>
                        <a:pt x="0" y="3"/>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1" name="Freeform 1297"/>
                <p:cNvSpPr>
                  <a:spLocks/>
                </p:cNvSpPr>
                <p:nvPr/>
              </p:nvSpPr>
              <p:spPr bwMode="auto">
                <a:xfrm>
                  <a:off x="13830" y="1066"/>
                  <a:ext cx="12" cy="45"/>
                </a:xfrm>
                <a:custGeom>
                  <a:avLst/>
                  <a:gdLst>
                    <a:gd name="T0" fmla="*/ 0 w 5"/>
                    <a:gd name="T1" fmla="*/ 16 h 19"/>
                    <a:gd name="T2" fmla="*/ 3 w 5"/>
                    <a:gd name="T3" fmla="*/ 19 h 19"/>
                    <a:gd name="T4" fmla="*/ 5 w 5"/>
                    <a:gd name="T5" fmla="*/ 16 h 19"/>
                    <a:gd name="T6" fmla="*/ 5 w 5"/>
                    <a:gd name="T7" fmla="*/ 0 h 19"/>
                    <a:gd name="T8" fmla="*/ 0 w 5"/>
                    <a:gd name="T9" fmla="*/ 2 h 19"/>
                    <a:gd name="T10" fmla="*/ 0 w 5"/>
                    <a:gd name="T11" fmla="*/ 16 h 19"/>
                  </a:gdLst>
                  <a:ahLst/>
                  <a:cxnLst>
                    <a:cxn ang="0">
                      <a:pos x="T0" y="T1"/>
                    </a:cxn>
                    <a:cxn ang="0">
                      <a:pos x="T2" y="T3"/>
                    </a:cxn>
                    <a:cxn ang="0">
                      <a:pos x="T4" y="T5"/>
                    </a:cxn>
                    <a:cxn ang="0">
                      <a:pos x="T6" y="T7"/>
                    </a:cxn>
                    <a:cxn ang="0">
                      <a:pos x="T8" y="T9"/>
                    </a:cxn>
                    <a:cxn ang="0">
                      <a:pos x="T10" y="T11"/>
                    </a:cxn>
                  </a:cxnLst>
                  <a:rect l="0" t="0" r="r" b="b"/>
                  <a:pathLst>
                    <a:path w="5" h="19">
                      <a:moveTo>
                        <a:pt x="0" y="16"/>
                      </a:moveTo>
                      <a:cubicBezTo>
                        <a:pt x="0" y="18"/>
                        <a:pt x="1" y="19"/>
                        <a:pt x="3" y="19"/>
                      </a:cubicBezTo>
                      <a:cubicBezTo>
                        <a:pt x="4" y="19"/>
                        <a:pt x="5" y="18"/>
                        <a:pt x="5" y="16"/>
                      </a:cubicBezTo>
                      <a:cubicBezTo>
                        <a:pt x="5" y="15"/>
                        <a:pt x="5" y="8"/>
                        <a:pt x="5" y="0"/>
                      </a:cubicBezTo>
                      <a:cubicBezTo>
                        <a:pt x="3" y="1"/>
                        <a:pt x="2" y="1"/>
                        <a:pt x="0" y="2"/>
                      </a:cubicBezTo>
                      <a:cubicBezTo>
                        <a:pt x="0" y="7"/>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2" name="Freeform 1298"/>
                <p:cNvSpPr>
                  <a:spLocks/>
                </p:cNvSpPr>
                <p:nvPr/>
              </p:nvSpPr>
              <p:spPr bwMode="auto">
                <a:xfrm>
                  <a:off x="13814" y="1071"/>
                  <a:ext cx="14" cy="40"/>
                </a:xfrm>
                <a:custGeom>
                  <a:avLst/>
                  <a:gdLst>
                    <a:gd name="T0" fmla="*/ 3 w 6"/>
                    <a:gd name="T1" fmla="*/ 17 h 17"/>
                    <a:gd name="T2" fmla="*/ 6 w 6"/>
                    <a:gd name="T3" fmla="*/ 14 h 17"/>
                    <a:gd name="T4" fmla="*/ 6 w 6"/>
                    <a:gd name="T5" fmla="*/ 0 h 17"/>
                    <a:gd name="T6" fmla="*/ 0 w 6"/>
                    <a:gd name="T7" fmla="*/ 1 h 17"/>
                    <a:gd name="T8" fmla="*/ 0 w 6"/>
                    <a:gd name="T9" fmla="*/ 14 h 17"/>
                    <a:gd name="T10" fmla="*/ 3 w 6"/>
                    <a:gd name="T11" fmla="*/ 17 h 17"/>
                  </a:gdLst>
                  <a:ahLst/>
                  <a:cxnLst>
                    <a:cxn ang="0">
                      <a:pos x="T0" y="T1"/>
                    </a:cxn>
                    <a:cxn ang="0">
                      <a:pos x="T2" y="T3"/>
                    </a:cxn>
                    <a:cxn ang="0">
                      <a:pos x="T4" y="T5"/>
                    </a:cxn>
                    <a:cxn ang="0">
                      <a:pos x="T6" y="T7"/>
                    </a:cxn>
                    <a:cxn ang="0">
                      <a:pos x="T8" y="T9"/>
                    </a:cxn>
                    <a:cxn ang="0">
                      <a:pos x="T10" y="T11"/>
                    </a:cxn>
                  </a:cxnLst>
                  <a:rect l="0" t="0" r="r" b="b"/>
                  <a:pathLst>
                    <a:path w="6" h="17">
                      <a:moveTo>
                        <a:pt x="3" y="17"/>
                      </a:moveTo>
                      <a:cubicBezTo>
                        <a:pt x="4" y="17"/>
                        <a:pt x="6" y="16"/>
                        <a:pt x="6" y="14"/>
                      </a:cubicBezTo>
                      <a:cubicBezTo>
                        <a:pt x="6" y="13"/>
                        <a:pt x="6" y="5"/>
                        <a:pt x="6" y="0"/>
                      </a:cubicBezTo>
                      <a:cubicBezTo>
                        <a:pt x="4" y="0"/>
                        <a:pt x="2" y="1"/>
                        <a:pt x="0" y="1"/>
                      </a:cubicBezTo>
                      <a:cubicBezTo>
                        <a:pt x="0" y="8"/>
                        <a:pt x="0" y="13"/>
                        <a:pt x="0" y="14"/>
                      </a:cubicBezTo>
                      <a:cubicBezTo>
                        <a:pt x="0" y="16"/>
                        <a:pt x="1" y="17"/>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3" name="Freeform 1299"/>
                <p:cNvSpPr>
                  <a:spLocks/>
                </p:cNvSpPr>
                <p:nvPr/>
              </p:nvSpPr>
              <p:spPr bwMode="auto">
                <a:xfrm>
                  <a:off x="13764" y="1081"/>
                  <a:ext cx="12" cy="30"/>
                </a:xfrm>
                <a:custGeom>
                  <a:avLst/>
                  <a:gdLst>
                    <a:gd name="T0" fmla="*/ 0 w 5"/>
                    <a:gd name="T1" fmla="*/ 11 h 13"/>
                    <a:gd name="T2" fmla="*/ 2 w 5"/>
                    <a:gd name="T3" fmla="*/ 13 h 13"/>
                    <a:gd name="T4" fmla="*/ 5 w 5"/>
                    <a:gd name="T5" fmla="*/ 11 h 13"/>
                    <a:gd name="T6" fmla="*/ 5 w 5"/>
                    <a:gd name="T7" fmla="*/ 0 h 13"/>
                    <a:gd name="T8" fmla="*/ 0 w 5"/>
                    <a:gd name="T9" fmla="*/ 0 h 13"/>
                    <a:gd name="T10" fmla="*/ 0 w 5"/>
                    <a:gd name="T11" fmla="*/ 11 h 13"/>
                  </a:gdLst>
                  <a:ahLst/>
                  <a:cxnLst>
                    <a:cxn ang="0">
                      <a:pos x="T0" y="T1"/>
                    </a:cxn>
                    <a:cxn ang="0">
                      <a:pos x="T2" y="T3"/>
                    </a:cxn>
                    <a:cxn ang="0">
                      <a:pos x="T4" y="T5"/>
                    </a:cxn>
                    <a:cxn ang="0">
                      <a:pos x="T6" y="T7"/>
                    </a:cxn>
                    <a:cxn ang="0">
                      <a:pos x="T8" y="T9"/>
                    </a:cxn>
                    <a:cxn ang="0">
                      <a:pos x="T10" y="T11"/>
                    </a:cxn>
                  </a:cxnLst>
                  <a:rect l="0" t="0" r="r" b="b"/>
                  <a:pathLst>
                    <a:path w="5" h="13">
                      <a:moveTo>
                        <a:pt x="0" y="11"/>
                      </a:moveTo>
                      <a:cubicBezTo>
                        <a:pt x="0" y="12"/>
                        <a:pt x="1" y="13"/>
                        <a:pt x="2" y="13"/>
                      </a:cubicBezTo>
                      <a:cubicBezTo>
                        <a:pt x="4" y="13"/>
                        <a:pt x="5" y="12"/>
                        <a:pt x="5" y="11"/>
                      </a:cubicBezTo>
                      <a:cubicBezTo>
                        <a:pt x="5" y="10"/>
                        <a:pt x="5" y="5"/>
                        <a:pt x="5" y="0"/>
                      </a:cubicBezTo>
                      <a:cubicBezTo>
                        <a:pt x="3" y="0"/>
                        <a:pt x="2" y="0"/>
                        <a:pt x="0" y="0"/>
                      </a:cubicBezTo>
                      <a:cubicBezTo>
                        <a:pt x="0" y="4"/>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4" name="Freeform 1300"/>
                <p:cNvSpPr>
                  <a:spLocks/>
                </p:cNvSpPr>
                <p:nvPr/>
              </p:nvSpPr>
              <p:spPr bwMode="auto">
                <a:xfrm>
                  <a:off x="13868" y="1050"/>
                  <a:ext cx="52" cy="61"/>
                </a:xfrm>
                <a:custGeom>
                  <a:avLst/>
                  <a:gdLst>
                    <a:gd name="T0" fmla="*/ 6 w 22"/>
                    <a:gd name="T1" fmla="*/ 7 h 26"/>
                    <a:gd name="T2" fmla="*/ 6 w 22"/>
                    <a:gd name="T3" fmla="*/ 24 h 26"/>
                    <a:gd name="T4" fmla="*/ 8 w 22"/>
                    <a:gd name="T5" fmla="*/ 26 h 26"/>
                    <a:gd name="T6" fmla="*/ 10 w 22"/>
                    <a:gd name="T7" fmla="*/ 24 h 26"/>
                    <a:gd name="T8" fmla="*/ 10 w 22"/>
                    <a:gd name="T9" fmla="*/ 7 h 26"/>
                    <a:gd name="T10" fmla="*/ 11 w 22"/>
                    <a:gd name="T11" fmla="*/ 7 h 26"/>
                    <a:gd name="T12" fmla="*/ 11 w 22"/>
                    <a:gd name="T13" fmla="*/ 24 h 26"/>
                    <a:gd name="T14" fmla="*/ 14 w 22"/>
                    <a:gd name="T15" fmla="*/ 26 h 26"/>
                    <a:gd name="T16" fmla="*/ 16 w 22"/>
                    <a:gd name="T17" fmla="*/ 24 h 26"/>
                    <a:gd name="T18" fmla="*/ 16 w 22"/>
                    <a:gd name="T19" fmla="*/ 7 h 26"/>
                    <a:gd name="T20" fmla="*/ 22 w 22"/>
                    <a:gd name="T21" fmla="*/ 7 h 26"/>
                    <a:gd name="T22" fmla="*/ 20 w 22"/>
                    <a:gd name="T23" fmla="*/ 0 h 26"/>
                    <a:gd name="T24" fmla="*/ 15 w 22"/>
                    <a:gd name="T25" fmla="*/ 1 h 26"/>
                    <a:gd name="T26" fmla="*/ 1 w 22"/>
                    <a:gd name="T27" fmla="*/ 4 h 26"/>
                    <a:gd name="T28" fmla="*/ 0 w 22"/>
                    <a:gd name="T29" fmla="*/ 7 h 26"/>
                    <a:gd name="T30" fmla="*/ 6 w 22"/>
                    <a:gd name="T3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6" y="7"/>
                      </a:moveTo>
                      <a:cubicBezTo>
                        <a:pt x="6" y="15"/>
                        <a:pt x="6" y="23"/>
                        <a:pt x="6" y="24"/>
                      </a:cubicBezTo>
                      <a:cubicBezTo>
                        <a:pt x="6" y="25"/>
                        <a:pt x="7" y="26"/>
                        <a:pt x="8" y="26"/>
                      </a:cubicBezTo>
                      <a:cubicBezTo>
                        <a:pt x="9" y="26"/>
                        <a:pt x="10" y="25"/>
                        <a:pt x="10" y="24"/>
                      </a:cubicBezTo>
                      <a:cubicBezTo>
                        <a:pt x="10" y="22"/>
                        <a:pt x="10" y="7"/>
                        <a:pt x="10" y="7"/>
                      </a:cubicBezTo>
                      <a:cubicBezTo>
                        <a:pt x="11" y="7"/>
                        <a:pt x="11" y="7"/>
                        <a:pt x="11" y="7"/>
                      </a:cubicBezTo>
                      <a:cubicBezTo>
                        <a:pt x="11" y="7"/>
                        <a:pt x="11" y="22"/>
                        <a:pt x="11" y="24"/>
                      </a:cubicBezTo>
                      <a:cubicBezTo>
                        <a:pt x="11" y="25"/>
                        <a:pt x="12" y="26"/>
                        <a:pt x="14" y="26"/>
                      </a:cubicBezTo>
                      <a:cubicBezTo>
                        <a:pt x="15" y="26"/>
                        <a:pt x="16" y="25"/>
                        <a:pt x="16" y="24"/>
                      </a:cubicBezTo>
                      <a:cubicBezTo>
                        <a:pt x="16" y="23"/>
                        <a:pt x="16" y="15"/>
                        <a:pt x="16" y="7"/>
                      </a:cubicBezTo>
                      <a:cubicBezTo>
                        <a:pt x="22" y="7"/>
                        <a:pt x="22" y="7"/>
                        <a:pt x="22" y="7"/>
                      </a:cubicBezTo>
                      <a:cubicBezTo>
                        <a:pt x="21" y="4"/>
                        <a:pt x="21" y="2"/>
                        <a:pt x="20" y="0"/>
                      </a:cubicBezTo>
                      <a:cubicBezTo>
                        <a:pt x="18" y="0"/>
                        <a:pt x="17" y="0"/>
                        <a:pt x="15" y="1"/>
                      </a:cubicBezTo>
                      <a:cubicBezTo>
                        <a:pt x="10" y="2"/>
                        <a:pt x="5" y="3"/>
                        <a:pt x="1" y="4"/>
                      </a:cubicBezTo>
                      <a:cubicBezTo>
                        <a:pt x="0" y="7"/>
                        <a:pt x="0" y="7"/>
                        <a:pt x="0" y="7"/>
                      </a:cubicBezTo>
                      <a:cubicBezTo>
                        <a:pt x="6" y="7"/>
                        <a:pt x="6"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5" name="Freeform 1301"/>
                <p:cNvSpPr>
                  <a:spLocks/>
                </p:cNvSpPr>
                <p:nvPr/>
              </p:nvSpPr>
              <p:spPr bwMode="auto">
                <a:xfrm>
                  <a:off x="13918" y="1048"/>
                  <a:ext cx="7" cy="2"/>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0"/>
                        <a:pt x="3" y="0"/>
                      </a:cubicBezTo>
                      <a:cubicBezTo>
                        <a:pt x="2" y="0"/>
                        <a:pt x="1"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6" name="Freeform 1302"/>
                <p:cNvSpPr>
                  <a:spLocks/>
                </p:cNvSpPr>
                <p:nvPr/>
              </p:nvSpPr>
              <p:spPr bwMode="auto">
                <a:xfrm>
                  <a:off x="13684" y="1076"/>
                  <a:ext cx="12" cy="35"/>
                </a:xfrm>
                <a:custGeom>
                  <a:avLst/>
                  <a:gdLst>
                    <a:gd name="T0" fmla="*/ 2 w 5"/>
                    <a:gd name="T1" fmla="*/ 15 h 15"/>
                    <a:gd name="T2" fmla="*/ 5 w 5"/>
                    <a:gd name="T3" fmla="*/ 12 h 15"/>
                    <a:gd name="T4" fmla="*/ 5 w 5"/>
                    <a:gd name="T5" fmla="*/ 1 h 15"/>
                    <a:gd name="T6" fmla="*/ 0 w 5"/>
                    <a:gd name="T7" fmla="*/ 0 h 15"/>
                    <a:gd name="T8" fmla="*/ 0 w 5"/>
                    <a:gd name="T9" fmla="*/ 12 h 15"/>
                    <a:gd name="T10" fmla="*/ 2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2" y="15"/>
                      </a:moveTo>
                      <a:cubicBezTo>
                        <a:pt x="4" y="15"/>
                        <a:pt x="5" y="14"/>
                        <a:pt x="5" y="12"/>
                      </a:cubicBezTo>
                      <a:cubicBezTo>
                        <a:pt x="5" y="11"/>
                        <a:pt x="5" y="6"/>
                        <a:pt x="5" y="1"/>
                      </a:cubicBezTo>
                      <a:cubicBezTo>
                        <a:pt x="3" y="1"/>
                        <a:pt x="2" y="1"/>
                        <a:pt x="0" y="0"/>
                      </a:cubicBezTo>
                      <a:cubicBezTo>
                        <a:pt x="0" y="6"/>
                        <a:pt x="0" y="11"/>
                        <a:pt x="0" y="12"/>
                      </a:cubicBezTo>
                      <a:cubicBezTo>
                        <a:pt x="0" y="14"/>
                        <a:pt x="1" y="15"/>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7" name="Freeform 1303"/>
                <p:cNvSpPr>
                  <a:spLocks/>
                </p:cNvSpPr>
                <p:nvPr/>
              </p:nvSpPr>
              <p:spPr bwMode="auto">
                <a:xfrm>
                  <a:off x="13752" y="1081"/>
                  <a:ext cx="10" cy="30"/>
                </a:xfrm>
                <a:custGeom>
                  <a:avLst/>
                  <a:gdLst>
                    <a:gd name="T0" fmla="*/ 2 w 4"/>
                    <a:gd name="T1" fmla="*/ 13 h 13"/>
                    <a:gd name="T2" fmla="*/ 4 w 4"/>
                    <a:gd name="T3" fmla="*/ 11 h 13"/>
                    <a:gd name="T4" fmla="*/ 4 w 4"/>
                    <a:gd name="T5" fmla="*/ 0 h 13"/>
                    <a:gd name="T6" fmla="*/ 0 w 4"/>
                    <a:gd name="T7" fmla="*/ 1 h 13"/>
                    <a:gd name="T8" fmla="*/ 0 w 4"/>
                    <a:gd name="T9" fmla="*/ 11 h 13"/>
                    <a:gd name="T10" fmla="*/ 2 w 4"/>
                    <a:gd name="T11" fmla="*/ 13 h 13"/>
                  </a:gdLst>
                  <a:ahLst/>
                  <a:cxnLst>
                    <a:cxn ang="0">
                      <a:pos x="T0" y="T1"/>
                    </a:cxn>
                    <a:cxn ang="0">
                      <a:pos x="T2" y="T3"/>
                    </a:cxn>
                    <a:cxn ang="0">
                      <a:pos x="T4" y="T5"/>
                    </a:cxn>
                    <a:cxn ang="0">
                      <a:pos x="T6" y="T7"/>
                    </a:cxn>
                    <a:cxn ang="0">
                      <a:pos x="T8" y="T9"/>
                    </a:cxn>
                    <a:cxn ang="0">
                      <a:pos x="T10" y="T11"/>
                    </a:cxn>
                  </a:cxnLst>
                  <a:rect l="0" t="0" r="r" b="b"/>
                  <a:pathLst>
                    <a:path w="4" h="13">
                      <a:moveTo>
                        <a:pt x="2" y="13"/>
                      </a:moveTo>
                      <a:cubicBezTo>
                        <a:pt x="3" y="13"/>
                        <a:pt x="4" y="12"/>
                        <a:pt x="4" y="11"/>
                      </a:cubicBezTo>
                      <a:cubicBezTo>
                        <a:pt x="4" y="10"/>
                        <a:pt x="4" y="5"/>
                        <a:pt x="4" y="0"/>
                      </a:cubicBezTo>
                      <a:cubicBezTo>
                        <a:pt x="3" y="0"/>
                        <a:pt x="1" y="0"/>
                        <a:pt x="0" y="1"/>
                      </a:cubicBezTo>
                      <a:cubicBezTo>
                        <a:pt x="0" y="6"/>
                        <a:pt x="0" y="10"/>
                        <a:pt x="0" y="11"/>
                      </a:cubicBezTo>
                      <a:cubicBezTo>
                        <a:pt x="0" y="12"/>
                        <a:pt x="1" y="13"/>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8" name="Freeform 1304"/>
                <p:cNvSpPr>
                  <a:spLocks/>
                </p:cNvSpPr>
                <p:nvPr/>
              </p:nvSpPr>
              <p:spPr bwMode="auto">
                <a:xfrm>
                  <a:off x="13698" y="1078"/>
                  <a:ext cx="14" cy="33"/>
                </a:xfrm>
                <a:custGeom>
                  <a:avLst/>
                  <a:gdLst>
                    <a:gd name="T0" fmla="*/ 0 w 6"/>
                    <a:gd name="T1" fmla="*/ 0 h 14"/>
                    <a:gd name="T2" fmla="*/ 0 w 6"/>
                    <a:gd name="T3" fmla="*/ 11 h 14"/>
                    <a:gd name="T4" fmla="*/ 3 w 6"/>
                    <a:gd name="T5" fmla="*/ 14 h 14"/>
                    <a:gd name="T6" fmla="*/ 6 w 6"/>
                    <a:gd name="T7" fmla="*/ 11 h 14"/>
                    <a:gd name="T8" fmla="*/ 6 w 6"/>
                    <a:gd name="T9" fmla="*/ 1 h 14"/>
                    <a:gd name="T10" fmla="*/ 0 w 6"/>
                    <a:gd name="T11" fmla="*/ 0 h 14"/>
                    <a:gd name="T12" fmla="*/ 0 w 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 h="14">
                      <a:moveTo>
                        <a:pt x="0" y="0"/>
                      </a:moveTo>
                      <a:cubicBezTo>
                        <a:pt x="0" y="5"/>
                        <a:pt x="0" y="10"/>
                        <a:pt x="0" y="11"/>
                      </a:cubicBezTo>
                      <a:cubicBezTo>
                        <a:pt x="0" y="13"/>
                        <a:pt x="2" y="14"/>
                        <a:pt x="3" y="14"/>
                      </a:cubicBezTo>
                      <a:cubicBezTo>
                        <a:pt x="5" y="14"/>
                        <a:pt x="6" y="13"/>
                        <a:pt x="6" y="11"/>
                      </a:cubicBezTo>
                      <a:cubicBezTo>
                        <a:pt x="6" y="10"/>
                        <a:pt x="6" y="6"/>
                        <a:pt x="6" y="1"/>
                      </a:cubicBezTo>
                      <a:cubicBezTo>
                        <a:pt x="4" y="1"/>
                        <a:pt x="2"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89" name="Freeform 1305"/>
                <p:cNvSpPr>
                  <a:spLocks/>
                </p:cNvSpPr>
                <p:nvPr/>
              </p:nvSpPr>
              <p:spPr bwMode="auto">
                <a:xfrm>
                  <a:off x="14079" y="906"/>
                  <a:ext cx="38" cy="59"/>
                </a:xfrm>
                <a:custGeom>
                  <a:avLst/>
                  <a:gdLst>
                    <a:gd name="T0" fmla="*/ 2 w 16"/>
                    <a:gd name="T1" fmla="*/ 25 h 25"/>
                    <a:gd name="T2" fmla="*/ 5 w 16"/>
                    <a:gd name="T3" fmla="*/ 23 h 25"/>
                    <a:gd name="T4" fmla="*/ 5 w 16"/>
                    <a:gd name="T5" fmla="*/ 6 h 25"/>
                    <a:gd name="T6" fmla="*/ 6 w 16"/>
                    <a:gd name="T7" fmla="*/ 6 h 25"/>
                    <a:gd name="T8" fmla="*/ 6 w 16"/>
                    <a:gd name="T9" fmla="*/ 23 h 25"/>
                    <a:gd name="T10" fmla="*/ 8 w 16"/>
                    <a:gd name="T11" fmla="*/ 25 h 25"/>
                    <a:gd name="T12" fmla="*/ 10 w 16"/>
                    <a:gd name="T13" fmla="*/ 23 h 25"/>
                    <a:gd name="T14" fmla="*/ 10 w 16"/>
                    <a:gd name="T15" fmla="*/ 6 h 25"/>
                    <a:gd name="T16" fmla="*/ 16 w 16"/>
                    <a:gd name="T17" fmla="*/ 6 h 25"/>
                    <a:gd name="T18" fmla="*/ 14 w 16"/>
                    <a:gd name="T19" fmla="*/ 0 h 25"/>
                    <a:gd name="T20" fmla="*/ 0 w 16"/>
                    <a:gd name="T21" fmla="*/ 7 h 25"/>
                    <a:gd name="T22" fmla="*/ 0 w 16"/>
                    <a:gd name="T23" fmla="*/ 23 h 25"/>
                    <a:gd name="T24" fmla="*/ 2 w 16"/>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5">
                      <a:moveTo>
                        <a:pt x="2" y="25"/>
                      </a:moveTo>
                      <a:cubicBezTo>
                        <a:pt x="4" y="25"/>
                        <a:pt x="5" y="24"/>
                        <a:pt x="5" y="23"/>
                      </a:cubicBezTo>
                      <a:cubicBezTo>
                        <a:pt x="5" y="21"/>
                        <a:pt x="5" y="6"/>
                        <a:pt x="5" y="6"/>
                      </a:cubicBezTo>
                      <a:cubicBezTo>
                        <a:pt x="6" y="6"/>
                        <a:pt x="6" y="6"/>
                        <a:pt x="6" y="6"/>
                      </a:cubicBezTo>
                      <a:cubicBezTo>
                        <a:pt x="6" y="6"/>
                        <a:pt x="6" y="21"/>
                        <a:pt x="6" y="23"/>
                      </a:cubicBezTo>
                      <a:cubicBezTo>
                        <a:pt x="6" y="24"/>
                        <a:pt x="7" y="25"/>
                        <a:pt x="8" y="25"/>
                      </a:cubicBezTo>
                      <a:cubicBezTo>
                        <a:pt x="9" y="25"/>
                        <a:pt x="10" y="24"/>
                        <a:pt x="10" y="23"/>
                      </a:cubicBezTo>
                      <a:cubicBezTo>
                        <a:pt x="10" y="22"/>
                        <a:pt x="10" y="14"/>
                        <a:pt x="10" y="6"/>
                      </a:cubicBezTo>
                      <a:cubicBezTo>
                        <a:pt x="16" y="6"/>
                        <a:pt x="16" y="6"/>
                        <a:pt x="16" y="6"/>
                      </a:cubicBezTo>
                      <a:cubicBezTo>
                        <a:pt x="16" y="4"/>
                        <a:pt x="15" y="2"/>
                        <a:pt x="14" y="0"/>
                      </a:cubicBezTo>
                      <a:cubicBezTo>
                        <a:pt x="9" y="1"/>
                        <a:pt x="4" y="4"/>
                        <a:pt x="0" y="7"/>
                      </a:cubicBezTo>
                      <a:cubicBezTo>
                        <a:pt x="0" y="14"/>
                        <a:pt x="0" y="22"/>
                        <a:pt x="0" y="23"/>
                      </a:cubicBezTo>
                      <a:cubicBezTo>
                        <a:pt x="0" y="24"/>
                        <a:pt x="1"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0" name="Freeform 1306"/>
                <p:cNvSpPr>
                  <a:spLocks/>
                </p:cNvSpPr>
                <p:nvPr/>
              </p:nvSpPr>
              <p:spPr bwMode="auto">
                <a:xfrm>
                  <a:off x="14174" y="891"/>
                  <a:ext cx="9" cy="17"/>
                </a:xfrm>
                <a:custGeom>
                  <a:avLst/>
                  <a:gdLst>
                    <a:gd name="T0" fmla="*/ 0 w 4"/>
                    <a:gd name="T1" fmla="*/ 5 h 7"/>
                    <a:gd name="T2" fmla="*/ 2 w 4"/>
                    <a:gd name="T3" fmla="*/ 7 h 7"/>
                    <a:gd name="T4" fmla="*/ 4 w 4"/>
                    <a:gd name="T5" fmla="*/ 5 h 7"/>
                    <a:gd name="T6" fmla="*/ 4 w 4"/>
                    <a:gd name="T7" fmla="*/ 0 h 7"/>
                    <a:gd name="T8" fmla="*/ 0 w 4"/>
                    <a:gd name="T9" fmla="*/ 1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0" y="5"/>
                      </a:moveTo>
                      <a:cubicBezTo>
                        <a:pt x="0" y="6"/>
                        <a:pt x="1" y="7"/>
                        <a:pt x="2" y="7"/>
                      </a:cubicBezTo>
                      <a:cubicBezTo>
                        <a:pt x="3" y="7"/>
                        <a:pt x="4" y="6"/>
                        <a:pt x="4" y="5"/>
                      </a:cubicBezTo>
                      <a:cubicBezTo>
                        <a:pt x="4" y="5"/>
                        <a:pt x="4" y="3"/>
                        <a:pt x="4" y="0"/>
                      </a:cubicBezTo>
                      <a:cubicBezTo>
                        <a:pt x="3" y="1"/>
                        <a:pt x="1" y="1"/>
                        <a:pt x="0" y="1"/>
                      </a:cubicBezTo>
                      <a:cubicBezTo>
                        <a:pt x="0" y="3"/>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1" name="Freeform 1307"/>
                <p:cNvSpPr>
                  <a:spLocks/>
                </p:cNvSpPr>
                <p:nvPr/>
              </p:nvSpPr>
              <p:spPr bwMode="auto">
                <a:xfrm>
                  <a:off x="13998" y="1000"/>
                  <a:ext cx="60" cy="111"/>
                </a:xfrm>
                <a:custGeom>
                  <a:avLst/>
                  <a:gdLst>
                    <a:gd name="T0" fmla="*/ 6 w 25"/>
                    <a:gd name="T1" fmla="*/ 10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6 w 25"/>
                    <a:gd name="T21" fmla="*/ 45 h 47"/>
                    <a:gd name="T22" fmla="*/ 16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4 w 25"/>
                    <a:gd name="T35" fmla="*/ 18 h 47"/>
                    <a:gd name="T36" fmla="*/ 20 w 25"/>
                    <a:gd name="T37" fmla="*/ 5 h 47"/>
                    <a:gd name="T38" fmla="*/ 15 w 25"/>
                    <a:gd name="T39" fmla="*/ 0 h 47"/>
                    <a:gd name="T40" fmla="*/ 6 w 25"/>
                    <a:gd name="T41"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47">
                      <a:moveTo>
                        <a:pt x="6" y="10"/>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5" y="47"/>
                        <a:pt x="16" y="46"/>
                        <a:pt x="16" y="45"/>
                      </a:cubicBezTo>
                      <a:cubicBezTo>
                        <a:pt x="16" y="44"/>
                        <a:pt x="16" y="36"/>
                        <a:pt x="16"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4" y="20"/>
                        <a:pt x="25" y="19"/>
                        <a:pt x="24" y="18"/>
                      </a:cubicBezTo>
                      <a:cubicBezTo>
                        <a:pt x="24" y="18"/>
                        <a:pt x="22" y="10"/>
                        <a:pt x="20" y="5"/>
                      </a:cubicBezTo>
                      <a:cubicBezTo>
                        <a:pt x="20" y="2"/>
                        <a:pt x="18" y="0"/>
                        <a:pt x="15" y="0"/>
                      </a:cubicBezTo>
                      <a:cubicBezTo>
                        <a:pt x="13" y="3"/>
                        <a:pt x="11" y="7"/>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2" name="Freeform 1308"/>
                <p:cNvSpPr>
                  <a:spLocks/>
                </p:cNvSpPr>
                <p:nvPr/>
              </p:nvSpPr>
              <p:spPr bwMode="auto">
                <a:xfrm>
                  <a:off x="14129" y="898"/>
                  <a:ext cx="11" cy="10"/>
                </a:xfrm>
                <a:custGeom>
                  <a:avLst/>
                  <a:gdLst>
                    <a:gd name="T0" fmla="*/ 3 w 5"/>
                    <a:gd name="T1" fmla="*/ 4 h 4"/>
                    <a:gd name="T2" fmla="*/ 5 w 5"/>
                    <a:gd name="T3" fmla="*/ 2 h 4"/>
                    <a:gd name="T4" fmla="*/ 5 w 5"/>
                    <a:gd name="T5" fmla="*/ 0 h 4"/>
                    <a:gd name="T6" fmla="*/ 0 w 5"/>
                    <a:gd name="T7" fmla="*/ 1 h 4"/>
                    <a:gd name="T8" fmla="*/ 0 w 5"/>
                    <a:gd name="T9" fmla="*/ 2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5" y="2"/>
                        <a:pt x="5" y="1"/>
                        <a:pt x="5" y="0"/>
                      </a:cubicBezTo>
                      <a:cubicBezTo>
                        <a:pt x="3" y="1"/>
                        <a:pt x="2" y="1"/>
                        <a:pt x="0" y="1"/>
                      </a:cubicBezTo>
                      <a:cubicBezTo>
                        <a:pt x="0" y="2"/>
                        <a:pt x="0" y="2"/>
                        <a:pt x="0" y="2"/>
                      </a:cubicBezTo>
                      <a:cubicBezTo>
                        <a:pt x="0" y="3"/>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3" name="Freeform 1309"/>
                <p:cNvSpPr>
                  <a:spLocks/>
                </p:cNvSpPr>
                <p:nvPr/>
              </p:nvSpPr>
              <p:spPr bwMode="auto">
                <a:xfrm>
                  <a:off x="13932" y="1045"/>
                  <a:ext cx="10" cy="10"/>
                </a:xfrm>
                <a:custGeom>
                  <a:avLst/>
                  <a:gdLst>
                    <a:gd name="T0" fmla="*/ 2 w 4"/>
                    <a:gd name="T1" fmla="*/ 4 h 4"/>
                    <a:gd name="T2" fmla="*/ 4 w 4"/>
                    <a:gd name="T3" fmla="*/ 2 h 4"/>
                    <a:gd name="T4" fmla="*/ 4 w 4"/>
                    <a:gd name="T5" fmla="*/ 0 h 4"/>
                    <a:gd name="T6" fmla="*/ 0 w 4"/>
                    <a:gd name="T7" fmla="*/ 1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4" y="2"/>
                        <a:pt x="4" y="1"/>
                        <a:pt x="4" y="0"/>
                      </a:cubicBezTo>
                      <a:cubicBezTo>
                        <a:pt x="3" y="0"/>
                        <a:pt x="2" y="0"/>
                        <a:pt x="0" y="1"/>
                      </a:cubicBezTo>
                      <a:cubicBezTo>
                        <a:pt x="0" y="1"/>
                        <a:pt x="0" y="2"/>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4" name="Oval 1310"/>
                <p:cNvSpPr>
                  <a:spLocks noChangeArrowheads="1"/>
                </p:cNvSpPr>
                <p:nvPr/>
              </p:nvSpPr>
              <p:spPr bwMode="auto">
                <a:xfrm>
                  <a:off x="1407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5" name="Freeform 1311"/>
                <p:cNvSpPr>
                  <a:spLocks/>
                </p:cNvSpPr>
                <p:nvPr/>
              </p:nvSpPr>
              <p:spPr bwMode="auto">
                <a:xfrm>
                  <a:off x="14065"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4"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6" name="Freeform 1312"/>
                <p:cNvSpPr>
                  <a:spLocks/>
                </p:cNvSpPr>
                <p:nvPr/>
              </p:nvSpPr>
              <p:spPr bwMode="auto">
                <a:xfrm>
                  <a:off x="14143" y="894"/>
                  <a:ext cx="28" cy="71"/>
                </a:xfrm>
                <a:custGeom>
                  <a:avLst/>
                  <a:gdLst>
                    <a:gd name="T0" fmla="*/ 0 w 12"/>
                    <a:gd name="T1" fmla="*/ 27 h 30"/>
                    <a:gd name="T2" fmla="*/ 2 w 12"/>
                    <a:gd name="T3" fmla="*/ 30 h 30"/>
                    <a:gd name="T4" fmla="*/ 5 w 12"/>
                    <a:gd name="T5" fmla="*/ 27 h 30"/>
                    <a:gd name="T6" fmla="*/ 5 w 12"/>
                    <a:gd name="T7" fmla="*/ 6 h 30"/>
                    <a:gd name="T8" fmla="*/ 6 w 12"/>
                    <a:gd name="T9" fmla="*/ 6 h 30"/>
                    <a:gd name="T10" fmla="*/ 6 w 12"/>
                    <a:gd name="T11" fmla="*/ 27 h 30"/>
                    <a:gd name="T12" fmla="*/ 9 w 12"/>
                    <a:gd name="T13" fmla="*/ 30 h 30"/>
                    <a:gd name="T14" fmla="*/ 12 w 12"/>
                    <a:gd name="T15" fmla="*/ 27 h 30"/>
                    <a:gd name="T16" fmla="*/ 12 w 12"/>
                    <a:gd name="T17" fmla="*/ 0 h 30"/>
                    <a:gd name="T18" fmla="*/ 0 w 12"/>
                    <a:gd name="T19" fmla="*/ 2 h 30"/>
                    <a:gd name="T20" fmla="*/ 0 w 12"/>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0">
                      <a:moveTo>
                        <a:pt x="0" y="27"/>
                      </a:moveTo>
                      <a:cubicBezTo>
                        <a:pt x="0" y="29"/>
                        <a:pt x="1" y="30"/>
                        <a:pt x="2" y="30"/>
                      </a:cubicBezTo>
                      <a:cubicBezTo>
                        <a:pt x="4" y="30"/>
                        <a:pt x="5" y="29"/>
                        <a:pt x="5" y="27"/>
                      </a:cubicBezTo>
                      <a:cubicBezTo>
                        <a:pt x="5" y="25"/>
                        <a:pt x="5" y="6"/>
                        <a:pt x="5" y="6"/>
                      </a:cubicBezTo>
                      <a:cubicBezTo>
                        <a:pt x="5" y="6"/>
                        <a:pt x="5" y="6"/>
                        <a:pt x="6" y="6"/>
                      </a:cubicBezTo>
                      <a:cubicBezTo>
                        <a:pt x="6" y="6"/>
                        <a:pt x="6" y="25"/>
                        <a:pt x="6" y="27"/>
                      </a:cubicBezTo>
                      <a:cubicBezTo>
                        <a:pt x="6" y="29"/>
                        <a:pt x="8" y="30"/>
                        <a:pt x="9" y="30"/>
                      </a:cubicBezTo>
                      <a:cubicBezTo>
                        <a:pt x="11" y="30"/>
                        <a:pt x="12" y="29"/>
                        <a:pt x="12" y="27"/>
                      </a:cubicBezTo>
                      <a:cubicBezTo>
                        <a:pt x="12" y="26"/>
                        <a:pt x="12" y="11"/>
                        <a:pt x="12" y="0"/>
                      </a:cubicBezTo>
                      <a:cubicBezTo>
                        <a:pt x="8" y="1"/>
                        <a:pt x="3" y="2"/>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7" name="Freeform 1313"/>
                <p:cNvSpPr>
                  <a:spLocks/>
                </p:cNvSpPr>
                <p:nvPr/>
              </p:nvSpPr>
              <p:spPr bwMode="auto">
                <a:xfrm>
                  <a:off x="13994" y="1026"/>
                  <a:ext cx="14" cy="24"/>
                </a:xfrm>
                <a:custGeom>
                  <a:avLst/>
                  <a:gdLst>
                    <a:gd name="T0" fmla="*/ 1 w 6"/>
                    <a:gd name="T1" fmla="*/ 10 h 10"/>
                    <a:gd name="T2" fmla="*/ 4 w 6"/>
                    <a:gd name="T3" fmla="*/ 9 h 10"/>
                    <a:gd name="T4" fmla="*/ 6 w 6"/>
                    <a:gd name="T5" fmla="*/ 0 h 10"/>
                    <a:gd name="T6" fmla="*/ 5 w 6"/>
                    <a:gd name="T7" fmla="*/ 1 h 10"/>
                    <a:gd name="T8" fmla="*/ 1 w 6"/>
                    <a:gd name="T9" fmla="*/ 2 h 10"/>
                    <a:gd name="T10" fmla="*/ 0 w 6"/>
                    <a:gd name="T11" fmla="*/ 7 h 10"/>
                    <a:gd name="T12" fmla="*/ 1 w 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1" y="10"/>
                      </a:moveTo>
                      <a:cubicBezTo>
                        <a:pt x="2" y="10"/>
                        <a:pt x="3" y="9"/>
                        <a:pt x="4" y="9"/>
                      </a:cubicBezTo>
                      <a:cubicBezTo>
                        <a:pt x="4" y="8"/>
                        <a:pt x="5" y="3"/>
                        <a:pt x="6" y="0"/>
                      </a:cubicBezTo>
                      <a:cubicBezTo>
                        <a:pt x="6" y="0"/>
                        <a:pt x="5" y="0"/>
                        <a:pt x="5" y="1"/>
                      </a:cubicBezTo>
                      <a:cubicBezTo>
                        <a:pt x="4" y="1"/>
                        <a:pt x="3" y="2"/>
                        <a:pt x="1" y="2"/>
                      </a:cubicBezTo>
                      <a:cubicBezTo>
                        <a:pt x="1" y="5"/>
                        <a:pt x="0" y="7"/>
                        <a:pt x="0" y="7"/>
                      </a:cubicBezTo>
                      <a:cubicBezTo>
                        <a:pt x="0" y="8"/>
                        <a:pt x="0"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8" name="Freeform 1314"/>
                <p:cNvSpPr>
                  <a:spLocks/>
                </p:cNvSpPr>
                <p:nvPr/>
              </p:nvSpPr>
              <p:spPr bwMode="auto">
                <a:xfrm>
                  <a:off x="13977" y="1036"/>
                  <a:ext cx="10" cy="19"/>
                </a:xfrm>
                <a:custGeom>
                  <a:avLst/>
                  <a:gdLst>
                    <a:gd name="T0" fmla="*/ 0 w 4"/>
                    <a:gd name="T1" fmla="*/ 6 h 8"/>
                    <a:gd name="T2" fmla="*/ 2 w 4"/>
                    <a:gd name="T3" fmla="*/ 8 h 8"/>
                    <a:gd name="T4" fmla="*/ 4 w 4"/>
                    <a:gd name="T5" fmla="*/ 6 h 8"/>
                    <a:gd name="T6" fmla="*/ 4 w 4"/>
                    <a:gd name="T7" fmla="*/ 0 h 8"/>
                    <a:gd name="T8" fmla="*/ 0 w 4"/>
                    <a:gd name="T9" fmla="*/ 1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3" y="8"/>
                        <a:pt x="4" y="7"/>
                        <a:pt x="4" y="6"/>
                      </a:cubicBezTo>
                      <a:cubicBezTo>
                        <a:pt x="4" y="5"/>
                        <a:pt x="4" y="3"/>
                        <a:pt x="4" y="0"/>
                      </a:cubicBezTo>
                      <a:cubicBezTo>
                        <a:pt x="3" y="1"/>
                        <a:pt x="1" y="1"/>
                        <a:pt x="0" y="1"/>
                      </a:cubicBezTo>
                      <a:cubicBezTo>
                        <a:pt x="0" y="4"/>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999" name="Oval 1315"/>
                <p:cNvSpPr>
                  <a:spLocks noChangeArrowheads="1"/>
                </p:cNvSpPr>
                <p:nvPr/>
              </p:nvSpPr>
              <p:spPr bwMode="auto">
                <a:xfrm>
                  <a:off x="1414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0" name="Freeform 1316"/>
                <p:cNvSpPr>
                  <a:spLocks/>
                </p:cNvSpPr>
                <p:nvPr/>
              </p:nvSpPr>
              <p:spPr bwMode="auto">
                <a:xfrm>
                  <a:off x="14124" y="1000"/>
                  <a:ext cx="64" cy="111"/>
                </a:xfrm>
                <a:custGeom>
                  <a:avLst/>
                  <a:gdLst>
                    <a:gd name="T0" fmla="*/ 2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7"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1" name="Freeform 1317"/>
                <p:cNvSpPr>
                  <a:spLocks/>
                </p:cNvSpPr>
                <p:nvPr/>
              </p:nvSpPr>
              <p:spPr bwMode="auto">
                <a:xfrm>
                  <a:off x="13944" y="1040"/>
                  <a:ext cx="31" cy="71"/>
                </a:xfrm>
                <a:custGeom>
                  <a:avLst/>
                  <a:gdLst>
                    <a:gd name="T0" fmla="*/ 0 w 13"/>
                    <a:gd name="T1" fmla="*/ 27 h 30"/>
                    <a:gd name="T2" fmla="*/ 3 w 13"/>
                    <a:gd name="T3" fmla="*/ 30 h 30"/>
                    <a:gd name="T4" fmla="*/ 6 w 13"/>
                    <a:gd name="T5" fmla="*/ 27 h 30"/>
                    <a:gd name="T6" fmla="*/ 6 w 13"/>
                    <a:gd name="T7" fmla="*/ 6 h 30"/>
                    <a:gd name="T8" fmla="*/ 7 w 13"/>
                    <a:gd name="T9" fmla="*/ 6 h 30"/>
                    <a:gd name="T10" fmla="*/ 7 w 13"/>
                    <a:gd name="T11" fmla="*/ 27 h 30"/>
                    <a:gd name="T12" fmla="*/ 10 w 13"/>
                    <a:gd name="T13" fmla="*/ 30 h 30"/>
                    <a:gd name="T14" fmla="*/ 13 w 13"/>
                    <a:gd name="T15" fmla="*/ 27 h 30"/>
                    <a:gd name="T16" fmla="*/ 13 w 13"/>
                    <a:gd name="T17" fmla="*/ 0 h 30"/>
                    <a:gd name="T18" fmla="*/ 0 w 13"/>
                    <a:gd name="T19" fmla="*/ 2 h 30"/>
                    <a:gd name="T20" fmla="*/ 0 w 13"/>
                    <a:gd name="T2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0">
                      <a:moveTo>
                        <a:pt x="0" y="27"/>
                      </a:moveTo>
                      <a:cubicBezTo>
                        <a:pt x="0" y="29"/>
                        <a:pt x="2" y="30"/>
                        <a:pt x="3" y="30"/>
                      </a:cubicBezTo>
                      <a:cubicBezTo>
                        <a:pt x="5" y="30"/>
                        <a:pt x="6" y="29"/>
                        <a:pt x="6" y="27"/>
                      </a:cubicBezTo>
                      <a:cubicBezTo>
                        <a:pt x="6" y="25"/>
                        <a:pt x="6" y="6"/>
                        <a:pt x="6" y="6"/>
                      </a:cubicBezTo>
                      <a:cubicBezTo>
                        <a:pt x="6" y="6"/>
                        <a:pt x="6" y="6"/>
                        <a:pt x="7" y="6"/>
                      </a:cubicBezTo>
                      <a:cubicBezTo>
                        <a:pt x="7" y="6"/>
                        <a:pt x="7" y="25"/>
                        <a:pt x="7" y="27"/>
                      </a:cubicBezTo>
                      <a:cubicBezTo>
                        <a:pt x="7" y="29"/>
                        <a:pt x="8" y="30"/>
                        <a:pt x="10" y="30"/>
                      </a:cubicBezTo>
                      <a:cubicBezTo>
                        <a:pt x="11" y="30"/>
                        <a:pt x="13" y="29"/>
                        <a:pt x="13" y="27"/>
                      </a:cubicBezTo>
                      <a:cubicBezTo>
                        <a:pt x="13" y="26"/>
                        <a:pt x="13" y="10"/>
                        <a:pt x="13" y="0"/>
                      </a:cubicBezTo>
                      <a:cubicBezTo>
                        <a:pt x="9" y="1"/>
                        <a:pt x="5" y="1"/>
                        <a:pt x="0" y="2"/>
                      </a:cubicBezTo>
                      <a:cubicBezTo>
                        <a:pt x="0" y="12"/>
                        <a:pt x="0" y="26"/>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2" name="Freeform 1318"/>
                <p:cNvSpPr>
                  <a:spLocks/>
                </p:cNvSpPr>
                <p:nvPr/>
              </p:nvSpPr>
              <p:spPr bwMode="auto">
                <a:xfrm>
                  <a:off x="13227" y="917"/>
                  <a:ext cx="14" cy="48"/>
                </a:xfrm>
                <a:custGeom>
                  <a:avLst/>
                  <a:gdLst>
                    <a:gd name="T0" fmla="*/ 3 w 6"/>
                    <a:gd name="T1" fmla="*/ 20 h 20"/>
                    <a:gd name="T2" fmla="*/ 6 w 6"/>
                    <a:gd name="T3" fmla="*/ 17 h 20"/>
                    <a:gd name="T4" fmla="*/ 6 w 6"/>
                    <a:gd name="T5" fmla="*/ 5 h 20"/>
                    <a:gd name="T6" fmla="*/ 4 w 6"/>
                    <a:gd name="T7" fmla="*/ 3 h 20"/>
                    <a:gd name="T8" fmla="*/ 0 w 6"/>
                    <a:gd name="T9" fmla="*/ 0 h 20"/>
                    <a:gd name="T10" fmla="*/ 0 w 6"/>
                    <a:gd name="T11" fmla="*/ 17 h 20"/>
                    <a:gd name="T12" fmla="*/ 3 w 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3" y="20"/>
                      </a:moveTo>
                      <a:cubicBezTo>
                        <a:pt x="4" y="20"/>
                        <a:pt x="6" y="19"/>
                        <a:pt x="6" y="17"/>
                      </a:cubicBezTo>
                      <a:cubicBezTo>
                        <a:pt x="6" y="16"/>
                        <a:pt x="6" y="10"/>
                        <a:pt x="6" y="5"/>
                      </a:cubicBezTo>
                      <a:cubicBezTo>
                        <a:pt x="5" y="4"/>
                        <a:pt x="4" y="4"/>
                        <a:pt x="4" y="3"/>
                      </a:cubicBezTo>
                      <a:cubicBezTo>
                        <a:pt x="3" y="2"/>
                        <a:pt x="1" y="1"/>
                        <a:pt x="0" y="0"/>
                      </a:cubicBezTo>
                      <a:cubicBezTo>
                        <a:pt x="0" y="8"/>
                        <a:pt x="0" y="16"/>
                        <a:pt x="0" y="17"/>
                      </a:cubicBezTo>
                      <a:cubicBezTo>
                        <a:pt x="0" y="19"/>
                        <a:pt x="1" y="20"/>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3" name="Freeform 1319"/>
                <p:cNvSpPr>
                  <a:spLocks/>
                </p:cNvSpPr>
                <p:nvPr/>
              </p:nvSpPr>
              <p:spPr bwMode="auto">
                <a:xfrm>
                  <a:off x="13149" y="887"/>
                  <a:ext cx="54" cy="78"/>
                </a:xfrm>
                <a:custGeom>
                  <a:avLst/>
                  <a:gdLst>
                    <a:gd name="T0" fmla="*/ 0 w 23"/>
                    <a:gd name="T1" fmla="*/ 14 h 33"/>
                    <a:gd name="T2" fmla="*/ 6 w 23"/>
                    <a:gd name="T3" fmla="*/ 14 h 33"/>
                    <a:gd name="T4" fmla="*/ 6 w 23"/>
                    <a:gd name="T5" fmla="*/ 31 h 33"/>
                    <a:gd name="T6" fmla="*/ 9 w 23"/>
                    <a:gd name="T7" fmla="*/ 33 h 33"/>
                    <a:gd name="T8" fmla="*/ 11 w 23"/>
                    <a:gd name="T9" fmla="*/ 31 h 33"/>
                    <a:gd name="T10" fmla="*/ 11 w 23"/>
                    <a:gd name="T11" fmla="*/ 14 h 33"/>
                    <a:gd name="T12" fmla="*/ 12 w 23"/>
                    <a:gd name="T13" fmla="*/ 14 h 33"/>
                    <a:gd name="T14" fmla="*/ 12 w 23"/>
                    <a:gd name="T15" fmla="*/ 31 h 33"/>
                    <a:gd name="T16" fmla="*/ 14 w 23"/>
                    <a:gd name="T17" fmla="*/ 33 h 33"/>
                    <a:gd name="T18" fmla="*/ 17 w 23"/>
                    <a:gd name="T19" fmla="*/ 31 h 33"/>
                    <a:gd name="T20" fmla="*/ 17 w 23"/>
                    <a:gd name="T21" fmla="*/ 14 h 33"/>
                    <a:gd name="T22" fmla="*/ 23 w 23"/>
                    <a:gd name="T23" fmla="*/ 14 h 33"/>
                    <a:gd name="T24" fmla="*/ 20 w 23"/>
                    <a:gd name="T25" fmla="*/ 6 h 33"/>
                    <a:gd name="T26" fmla="*/ 4 w 23"/>
                    <a:gd name="T27" fmla="*/ 0 h 33"/>
                    <a:gd name="T28" fmla="*/ 0 w 23"/>
                    <a:gd name="T2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0" y="14"/>
                      </a:moveTo>
                      <a:cubicBezTo>
                        <a:pt x="6" y="14"/>
                        <a:pt x="6" y="14"/>
                        <a:pt x="6" y="14"/>
                      </a:cubicBezTo>
                      <a:cubicBezTo>
                        <a:pt x="6" y="22"/>
                        <a:pt x="6" y="30"/>
                        <a:pt x="6" y="31"/>
                      </a:cubicBezTo>
                      <a:cubicBezTo>
                        <a:pt x="6" y="32"/>
                        <a:pt x="7" y="33"/>
                        <a:pt x="9" y="33"/>
                      </a:cubicBezTo>
                      <a:cubicBezTo>
                        <a:pt x="10" y="33"/>
                        <a:pt x="11" y="32"/>
                        <a:pt x="11" y="31"/>
                      </a:cubicBezTo>
                      <a:cubicBezTo>
                        <a:pt x="11" y="29"/>
                        <a:pt x="11" y="14"/>
                        <a:pt x="11" y="14"/>
                      </a:cubicBezTo>
                      <a:cubicBezTo>
                        <a:pt x="12" y="14"/>
                        <a:pt x="12" y="14"/>
                        <a:pt x="12" y="14"/>
                      </a:cubicBezTo>
                      <a:cubicBezTo>
                        <a:pt x="12" y="14"/>
                        <a:pt x="12" y="29"/>
                        <a:pt x="12" y="31"/>
                      </a:cubicBezTo>
                      <a:cubicBezTo>
                        <a:pt x="12" y="32"/>
                        <a:pt x="13" y="33"/>
                        <a:pt x="14" y="33"/>
                      </a:cubicBezTo>
                      <a:cubicBezTo>
                        <a:pt x="16" y="33"/>
                        <a:pt x="17" y="32"/>
                        <a:pt x="17" y="31"/>
                      </a:cubicBezTo>
                      <a:cubicBezTo>
                        <a:pt x="17" y="30"/>
                        <a:pt x="17" y="22"/>
                        <a:pt x="17" y="14"/>
                      </a:cubicBezTo>
                      <a:cubicBezTo>
                        <a:pt x="23" y="14"/>
                        <a:pt x="23" y="14"/>
                        <a:pt x="23" y="14"/>
                      </a:cubicBezTo>
                      <a:cubicBezTo>
                        <a:pt x="22" y="11"/>
                        <a:pt x="21" y="9"/>
                        <a:pt x="20" y="6"/>
                      </a:cubicBezTo>
                      <a:cubicBezTo>
                        <a:pt x="15" y="4"/>
                        <a:pt x="10" y="2"/>
                        <a:pt x="4" y="0"/>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4" name="Freeform 1320"/>
                <p:cNvSpPr>
                  <a:spLocks/>
                </p:cNvSpPr>
                <p:nvPr/>
              </p:nvSpPr>
              <p:spPr bwMode="auto">
                <a:xfrm>
                  <a:off x="13345" y="1036"/>
                  <a:ext cx="55" cy="75"/>
                </a:xfrm>
                <a:custGeom>
                  <a:avLst/>
                  <a:gdLst>
                    <a:gd name="T0" fmla="*/ 0 w 23"/>
                    <a:gd name="T1" fmla="*/ 13 h 32"/>
                    <a:gd name="T2" fmla="*/ 7 w 23"/>
                    <a:gd name="T3" fmla="*/ 13 h 32"/>
                    <a:gd name="T4" fmla="*/ 7 w 23"/>
                    <a:gd name="T5" fmla="*/ 30 h 32"/>
                    <a:gd name="T6" fmla="*/ 9 w 23"/>
                    <a:gd name="T7" fmla="*/ 32 h 32"/>
                    <a:gd name="T8" fmla="*/ 11 w 23"/>
                    <a:gd name="T9" fmla="*/ 30 h 32"/>
                    <a:gd name="T10" fmla="*/ 11 w 23"/>
                    <a:gd name="T11" fmla="*/ 13 h 32"/>
                    <a:gd name="T12" fmla="*/ 12 w 23"/>
                    <a:gd name="T13" fmla="*/ 13 h 32"/>
                    <a:gd name="T14" fmla="*/ 12 w 23"/>
                    <a:gd name="T15" fmla="*/ 30 h 32"/>
                    <a:gd name="T16" fmla="*/ 14 w 23"/>
                    <a:gd name="T17" fmla="*/ 32 h 32"/>
                    <a:gd name="T18" fmla="*/ 17 w 23"/>
                    <a:gd name="T19" fmla="*/ 30 h 32"/>
                    <a:gd name="T20" fmla="*/ 17 w 23"/>
                    <a:gd name="T21" fmla="*/ 13 h 32"/>
                    <a:gd name="T22" fmla="*/ 23 w 23"/>
                    <a:gd name="T23" fmla="*/ 13 h 32"/>
                    <a:gd name="T24" fmla="*/ 19 w 23"/>
                    <a:gd name="T25" fmla="*/ 1 h 32"/>
                    <a:gd name="T26" fmla="*/ 4 w 23"/>
                    <a:gd name="T27" fmla="*/ 0 h 32"/>
                    <a:gd name="T28" fmla="*/ 0 w 23"/>
                    <a:gd name="T29"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2">
                      <a:moveTo>
                        <a:pt x="0" y="13"/>
                      </a:moveTo>
                      <a:cubicBezTo>
                        <a:pt x="7" y="13"/>
                        <a:pt x="7" y="13"/>
                        <a:pt x="7" y="13"/>
                      </a:cubicBezTo>
                      <a:cubicBezTo>
                        <a:pt x="7" y="21"/>
                        <a:pt x="7" y="29"/>
                        <a:pt x="7" y="30"/>
                      </a:cubicBezTo>
                      <a:cubicBezTo>
                        <a:pt x="7" y="31"/>
                        <a:pt x="8" y="32"/>
                        <a:pt x="9" y="32"/>
                      </a:cubicBezTo>
                      <a:cubicBezTo>
                        <a:pt x="10" y="32"/>
                        <a:pt x="11" y="31"/>
                        <a:pt x="11" y="30"/>
                      </a:cubicBezTo>
                      <a:cubicBezTo>
                        <a:pt x="11" y="28"/>
                        <a:pt x="11" y="13"/>
                        <a:pt x="11" y="13"/>
                      </a:cubicBezTo>
                      <a:cubicBezTo>
                        <a:pt x="12" y="13"/>
                        <a:pt x="12" y="13"/>
                        <a:pt x="12" y="13"/>
                      </a:cubicBezTo>
                      <a:cubicBezTo>
                        <a:pt x="12" y="13"/>
                        <a:pt x="12" y="28"/>
                        <a:pt x="12" y="30"/>
                      </a:cubicBezTo>
                      <a:cubicBezTo>
                        <a:pt x="12" y="31"/>
                        <a:pt x="13" y="32"/>
                        <a:pt x="14" y="32"/>
                      </a:cubicBezTo>
                      <a:cubicBezTo>
                        <a:pt x="16" y="32"/>
                        <a:pt x="17" y="31"/>
                        <a:pt x="17" y="30"/>
                      </a:cubicBezTo>
                      <a:cubicBezTo>
                        <a:pt x="17" y="29"/>
                        <a:pt x="17" y="21"/>
                        <a:pt x="17" y="13"/>
                      </a:cubicBezTo>
                      <a:cubicBezTo>
                        <a:pt x="23" y="13"/>
                        <a:pt x="23" y="13"/>
                        <a:pt x="23" y="13"/>
                      </a:cubicBezTo>
                      <a:cubicBezTo>
                        <a:pt x="21" y="8"/>
                        <a:pt x="20" y="4"/>
                        <a:pt x="19" y="1"/>
                      </a:cubicBezTo>
                      <a:cubicBezTo>
                        <a:pt x="14" y="1"/>
                        <a:pt x="9" y="1"/>
                        <a:pt x="4" y="0"/>
                      </a:cubicBezTo>
                      <a:cubicBezTo>
                        <a:pt x="0" y="13"/>
                        <a:pt x="0" y="13"/>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5" name="Freeform 1321"/>
                <p:cNvSpPr>
                  <a:spLocks/>
                </p:cNvSpPr>
                <p:nvPr/>
              </p:nvSpPr>
              <p:spPr bwMode="auto">
                <a:xfrm>
                  <a:off x="13144" y="884"/>
                  <a:ext cx="12" cy="19"/>
                </a:xfrm>
                <a:custGeom>
                  <a:avLst/>
                  <a:gdLst>
                    <a:gd name="T0" fmla="*/ 1 w 5"/>
                    <a:gd name="T1" fmla="*/ 8 h 8"/>
                    <a:gd name="T2" fmla="*/ 4 w 5"/>
                    <a:gd name="T3" fmla="*/ 7 h 8"/>
                    <a:gd name="T4" fmla="*/ 5 w 5"/>
                    <a:gd name="T5" fmla="*/ 1 h 8"/>
                    <a:gd name="T6" fmla="*/ 2 w 5"/>
                    <a:gd name="T7" fmla="*/ 0 h 8"/>
                    <a:gd name="T8" fmla="*/ 0 w 5"/>
                    <a:gd name="T9" fmla="*/ 6 h 8"/>
                    <a:gd name="T10" fmla="*/ 1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1" y="8"/>
                      </a:moveTo>
                      <a:cubicBezTo>
                        <a:pt x="2" y="8"/>
                        <a:pt x="3" y="8"/>
                        <a:pt x="4" y="7"/>
                      </a:cubicBezTo>
                      <a:cubicBezTo>
                        <a:pt x="4" y="6"/>
                        <a:pt x="5" y="4"/>
                        <a:pt x="5" y="1"/>
                      </a:cubicBezTo>
                      <a:cubicBezTo>
                        <a:pt x="4" y="1"/>
                        <a:pt x="3" y="0"/>
                        <a:pt x="2" y="0"/>
                      </a:cubicBezTo>
                      <a:cubicBezTo>
                        <a:pt x="1" y="3"/>
                        <a:pt x="0" y="5"/>
                        <a:pt x="0" y="6"/>
                      </a:cubicBezTo>
                      <a:cubicBezTo>
                        <a:pt x="0" y="7"/>
                        <a:pt x="0"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6" name="Freeform 1322"/>
                <p:cNvSpPr>
                  <a:spLocks/>
                </p:cNvSpPr>
                <p:nvPr/>
              </p:nvSpPr>
              <p:spPr bwMode="auto">
                <a:xfrm>
                  <a:off x="13244" y="932"/>
                  <a:ext cx="11" cy="33"/>
                </a:xfrm>
                <a:custGeom>
                  <a:avLst/>
                  <a:gdLst>
                    <a:gd name="T0" fmla="*/ 0 w 5"/>
                    <a:gd name="T1" fmla="*/ 11 h 14"/>
                    <a:gd name="T2" fmla="*/ 3 w 5"/>
                    <a:gd name="T3" fmla="*/ 14 h 14"/>
                    <a:gd name="T4" fmla="*/ 5 w 5"/>
                    <a:gd name="T5" fmla="*/ 11 h 14"/>
                    <a:gd name="T6" fmla="*/ 5 w 5"/>
                    <a:gd name="T7" fmla="*/ 8 h 14"/>
                    <a:gd name="T8" fmla="*/ 0 w 5"/>
                    <a:gd name="T9" fmla="*/ 0 h 14"/>
                    <a:gd name="T10" fmla="*/ 0 w 5"/>
                    <a:gd name="T11" fmla="*/ 11 h 14"/>
                  </a:gdLst>
                  <a:ahLst/>
                  <a:cxnLst>
                    <a:cxn ang="0">
                      <a:pos x="T0" y="T1"/>
                    </a:cxn>
                    <a:cxn ang="0">
                      <a:pos x="T2" y="T3"/>
                    </a:cxn>
                    <a:cxn ang="0">
                      <a:pos x="T4" y="T5"/>
                    </a:cxn>
                    <a:cxn ang="0">
                      <a:pos x="T6" y="T7"/>
                    </a:cxn>
                    <a:cxn ang="0">
                      <a:pos x="T8" y="T9"/>
                    </a:cxn>
                    <a:cxn ang="0">
                      <a:pos x="T10" y="T11"/>
                    </a:cxn>
                  </a:cxnLst>
                  <a:rect l="0" t="0" r="r" b="b"/>
                  <a:pathLst>
                    <a:path w="5" h="14">
                      <a:moveTo>
                        <a:pt x="0" y="11"/>
                      </a:moveTo>
                      <a:cubicBezTo>
                        <a:pt x="0" y="13"/>
                        <a:pt x="1" y="14"/>
                        <a:pt x="3" y="14"/>
                      </a:cubicBezTo>
                      <a:cubicBezTo>
                        <a:pt x="4" y="14"/>
                        <a:pt x="5" y="13"/>
                        <a:pt x="5" y="11"/>
                      </a:cubicBezTo>
                      <a:cubicBezTo>
                        <a:pt x="5" y="11"/>
                        <a:pt x="5" y="10"/>
                        <a:pt x="5" y="8"/>
                      </a:cubicBezTo>
                      <a:cubicBezTo>
                        <a:pt x="4" y="6"/>
                        <a:pt x="2" y="3"/>
                        <a:pt x="0" y="0"/>
                      </a:cubicBezTo>
                      <a:cubicBezTo>
                        <a:pt x="0" y="5"/>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7" name="Freeform 1323"/>
                <p:cNvSpPr>
                  <a:spLocks/>
                </p:cNvSpPr>
                <p:nvPr/>
              </p:nvSpPr>
              <p:spPr bwMode="auto">
                <a:xfrm>
                  <a:off x="13279" y="1003"/>
                  <a:ext cx="43" cy="108"/>
                </a:xfrm>
                <a:custGeom>
                  <a:avLst/>
                  <a:gdLst>
                    <a:gd name="T0" fmla="*/ 0 w 18"/>
                    <a:gd name="T1" fmla="*/ 5 h 46"/>
                    <a:gd name="T2" fmla="*/ 0 w 18"/>
                    <a:gd name="T3" fmla="*/ 20 h 46"/>
                    <a:gd name="T4" fmla="*/ 3 w 18"/>
                    <a:gd name="T5" fmla="*/ 22 h 46"/>
                    <a:gd name="T6" fmla="*/ 5 w 18"/>
                    <a:gd name="T7" fmla="*/ 20 h 46"/>
                    <a:gd name="T8" fmla="*/ 5 w 18"/>
                    <a:gd name="T9" fmla="*/ 7 h 46"/>
                    <a:gd name="T10" fmla="*/ 6 w 18"/>
                    <a:gd name="T11" fmla="*/ 7 h 46"/>
                    <a:gd name="T12" fmla="*/ 6 w 18"/>
                    <a:gd name="T13" fmla="*/ 43 h 46"/>
                    <a:gd name="T14" fmla="*/ 8 w 18"/>
                    <a:gd name="T15" fmla="*/ 46 h 46"/>
                    <a:gd name="T16" fmla="*/ 11 w 18"/>
                    <a:gd name="T17" fmla="*/ 43 h 46"/>
                    <a:gd name="T18" fmla="*/ 11 w 18"/>
                    <a:gd name="T19" fmla="*/ 22 h 46"/>
                    <a:gd name="T20" fmla="*/ 12 w 18"/>
                    <a:gd name="T21" fmla="*/ 22 h 46"/>
                    <a:gd name="T22" fmla="*/ 12 w 18"/>
                    <a:gd name="T23" fmla="*/ 43 h 46"/>
                    <a:gd name="T24" fmla="*/ 15 w 18"/>
                    <a:gd name="T25" fmla="*/ 46 h 46"/>
                    <a:gd name="T26" fmla="*/ 18 w 18"/>
                    <a:gd name="T27" fmla="*/ 43 h 46"/>
                    <a:gd name="T28" fmla="*/ 18 w 18"/>
                    <a:gd name="T29" fmla="*/ 10 h 46"/>
                    <a:gd name="T30" fmla="*/ 6 w 18"/>
                    <a:gd name="T31" fmla="*/ 2 h 46"/>
                    <a:gd name="T32" fmla="*/ 3 w 18"/>
                    <a:gd name="T33" fmla="*/ 0 h 46"/>
                    <a:gd name="T34" fmla="*/ 0 w 18"/>
                    <a:gd name="T35"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6">
                      <a:moveTo>
                        <a:pt x="0" y="5"/>
                      </a:moveTo>
                      <a:cubicBezTo>
                        <a:pt x="0" y="7"/>
                        <a:pt x="0" y="19"/>
                        <a:pt x="0" y="20"/>
                      </a:cubicBezTo>
                      <a:cubicBezTo>
                        <a:pt x="0" y="21"/>
                        <a:pt x="1" y="22"/>
                        <a:pt x="3" y="22"/>
                      </a:cubicBezTo>
                      <a:cubicBezTo>
                        <a:pt x="4" y="22"/>
                        <a:pt x="5" y="21"/>
                        <a:pt x="5" y="20"/>
                      </a:cubicBezTo>
                      <a:cubicBezTo>
                        <a:pt x="5" y="18"/>
                        <a:pt x="5" y="7"/>
                        <a:pt x="5" y="7"/>
                      </a:cubicBezTo>
                      <a:cubicBezTo>
                        <a:pt x="5" y="7"/>
                        <a:pt x="5" y="7"/>
                        <a:pt x="6" y="7"/>
                      </a:cubicBezTo>
                      <a:cubicBezTo>
                        <a:pt x="6" y="7"/>
                        <a:pt x="6" y="41"/>
                        <a:pt x="6" y="43"/>
                      </a:cubicBezTo>
                      <a:cubicBezTo>
                        <a:pt x="6" y="45"/>
                        <a:pt x="7" y="46"/>
                        <a:pt x="8" y="46"/>
                      </a:cubicBezTo>
                      <a:cubicBezTo>
                        <a:pt x="10" y="46"/>
                        <a:pt x="11" y="45"/>
                        <a:pt x="11" y="43"/>
                      </a:cubicBezTo>
                      <a:cubicBezTo>
                        <a:pt x="11" y="41"/>
                        <a:pt x="11" y="22"/>
                        <a:pt x="11" y="22"/>
                      </a:cubicBezTo>
                      <a:cubicBezTo>
                        <a:pt x="11" y="22"/>
                        <a:pt x="11" y="22"/>
                        <a:pt x="12" y="22"/>
                      </a:cubicBezTo>
                      <a:cubicBezTo>
                        <a:pt x="12" y="22"/>
                        <a:pt x="12" y="41"/>
                        <a:pt x="12" y="43"/>
                      </a:cubicBezTo>
                      <a:cubicBezTo>
                        <a:pt x="12" y="45"/>
                        <a:pt x="14" y="46"/>
                        <a:pt x="15" y="46"/>
                      </a:cubicBezTo>
                      <a:cubicBezTo>
                        <a:pt x="17" y="46"/>
                        <a:pt x="18" y="45"/>
                        <a:pt x="18" y="43"/>
                      </a:cubicBezTo>
                      <a:cubicBezTo>
                        <a:pt x="18" y="41"/>
                        <a:pt x="18" y="19"/>
                        <a:pt x="18" y="10"/>
                      </a:cubicBezTo>
                      <a:cubicBezTo>
                        <a:pt x="14" y="8"/>
                        <a:pt x="10" y="6"/>
                        <a:pt x="6" y="2"/>
                      </a:cubicBezTo>
                      <a:cubicBezTo>
                        <a:pt x="5" y="1"/>
                        <a:pt x="4" y="1"/>
                        <a:pt x="3" y="0"/>
                      </a:cubicBezTo>
                      <a:cubicBezTo>
                        <a:pt x="2"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8" name="Freeform 1324"/>
                <p:cNvSpPr>
                  <a:spLocks/>
                </p:cNvSpPr>
                <p:nvPr/>
              </p:nvSpPr>
              <p:spPr bwMode="auto">
                <a:xfrm>
                  <a:off x="13324" y="1029"/>
                  <a:ext cx="9" cy="26"/>
                </a:xfrm>
                <a:custGeom>
                  <a:avLst/>
                  <a:gdLst>
                    <a:gd name="T0" fmla="*/ 0 w 4"/>
                    <a:gd name="T1" fmla="*/ 9 h 11"/>
                    <a:gd name="T2" fmla="*/ 2 w 4"/>
                    <a:gd name="T3" fmla="*/ 11 h 11"/>
                    <a:gd name="T4" fmla="*/ 4 w 4"/>
                    <a:gd name="T5" fmla="*/ 9 h 11"/>
                    <a:gd name="T6" fmla="*/ 4 w 4"/>
                    <a:gd name="T7" fmla="*/ 1 h 11"/>
                    <a:gd name="T8" fmla="*/ 0 w 4"/>
                    <a:gd name="T9" fmla="*/ 0 h 11"/>
                    <a:gd name="T10" fmla="*/ 0 w 4"/>
                    <a:gd name="T11" fmla="*/ 9 h 11"/>
                  </a:gdLst>
                  <a:ahLst/>
                  <a:cxnLst>
                    <a:cxn ang="0">
                      <a:pos x="T0" y="T1"/>
                    </a:cxn>
                    <a:cxn ang="0">
                      <a:pos x="T2" y="T3"/>
                    </a:cxn>
                    <a:cxn ang="0">
                      <a:pos x="T4" y="T5"/>
                    </a:cxn>
                    <a:cxn ang="0">
                      <a:pos x="T6" y="T7"/>
                    </a:cxn>
                    <a:cxn ang="0">
                      <a:pos x="T8" y="T9"/>
                    </a:cxn>
                    <a:cxn ang="0">
                      <a:pos x="T10" y="T11"/>
                    </a:cxn>
                  </a:cxnLst>
                  <a:rect l="0" t="0" r="r" b="b"/>
                  <a:pathLst>
                    <a:path w="4" h="11">
                      <a:moveTo>
                        <a:pt x="0" y="9"/>
                      </a:moveTo>
                      <a:cubicBezTo>
                        <a:pt x="0" y="10"/>
                        <a:pt x="1" y="11"/>
                        <a:pt x="2" y="11"/>
                      </a:cubicBezTo>
                      <a:cubicBezTo>
                        <a:pt x="3" y="11"/>
                        <a:pt x="4" y="10"/>
                        <a:pt x="4" y="9"/>
                      </a:cubicBezTo>
                      <a:cubicBezTo>
                        <a:pt x="4" y="8"/>
                        <a:pt x="4" y="5"/>
                        <a:pt x="4" y="1"/>
                      </a:cubicBezTo>
                      <a:cubicBezTo>
                        <a:pt x="3" y="1"/>
                        <a:pt x="1" y="0"/>
                        <a:pt x="0" y="0"/>
                      </a:cubicBezTo>
                      <a:cubicBezTo>
                        <a:pt x="0" y="3"/>
                        <a:pt x="0" y="8"/>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09" name="Freeform 1325"/>
                <p:cNvSpPr>
                  <a:spLocks/>
                </p:cNvSpPr>
                <p:nvPr/>
              </p:nvSpPr>
              <p:spPr bwMode="auto">
                <a:xfrm>
                  <a:off x="13341" y="1033"/>
                  <a:ext cx="11" cy="17"/>
                </a:xfrm>
                <a:custGeom>
                  <a:avLst/>
                  <a:gdLst>
                    <a:gd name="T0" fmla="*/ 1 w 5"/>
                    <a:gd name="T1" fmla="*/ 7 h 7"/>
                    <a:gd name="T2" fmla="*/ 4 w 5"/>
                    <a:gd name="T3" fmla="*/ 6 h 7"/>
                    <a:gd name="T4" fmla="*/ 5 w 5"/>
                    <a:gd name="T5" fmla="*/ 1 h 7"/>
                    <a:gd name="T6" fmla="*/ 1 w 5"/>
                    <a:gd name="T7" fmla="*/ 0 h 7"/>
                    <a:gd name="T8" fmla="*/ 0 w 5"/>
                    <a:gd name="T9" fmla="*/ 4 h 7"/>
                    <a:gd name="T10" fmla="*/ 1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1" y="7"/>
                      </a:moveTo>
                      <a:cubicBezTo>
                        <a:pt x="2" y="7"/>
                        <a:pt x="4" y="6"/>
                        <a:pt x="4" y="6"/>
                      </a:cubicBezTo>
                      <a:cubicBezTo>
                        <a:pt x="4" y="5"/>
                        <a:pt x="5" y="3"/>
                        <a:pt x="5" y="1"/>
                      </a:cubicBezTo>
                      <a:cubicBezTo>
                        <a:pt x="4" y="1"/>
                        <a:pt x="3" y="1"/>
                        <a:pt x="1" y="0"/>
                      </a:cubicBezTo>
                      <a:cubicBezTo>
                        <a:pt x="1" y="2"/>
                        <a:pt x="0" y="4"/>
                        <a:pt x="0" y="4"/>
                      </a:cubicBezTo>
                      <a:cubicBezTo>
                        <a:pt x="0" y="5"/>
                        <a:pt x="1" y="6"/>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0" name="Freeform 1326"/>
                <p:cNvSpPr>
                  <a:spLocks/>
                </p:cNvSpPr>
                <p:nvPr/>
              </p:nvSpPr>
              <p:spPr bwMode="auto">
                <a:xfrm>
                  <a:off x="13393" y="1038"/>
                  <a:ext cx="11" cy="12"/>
                </a:xfrm>
                <a:custGeom>
                  <a:avLst/>
                  <a:gdLst>
                    <a:gd name="T0" fmla="*/ 1 w 5"/>
                    <a:gd name="T1" fmla="*/ 4 h 5"/>
                    <a:gd name="T2" fmla="*/ 4 w 5"/>
                    <a:gd name="T3" fmla="*/ 5 h 5"/>
                    <a:gd name="T4" fmla="*/ 5 w 5"/>
                    <a:gd name="T5" fmla="*/ 2 h 5"/>
                    <a:gd name="T6" fmla="*/ 4 w 5"/>
                    <a:gd name="T7" fmla="*/ 0 h 5"/>
                    <a:gd name="T8" fmla="*/ 0 w 5"/>
                    <a:gd name="T9" fmla="*/ 0 h 5"/>
                    <a:gd name="T10" fmla="*/ 1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1" y="4"/>
                      </a:moveTo>
                      <a:cubicBezTo>
                        <a:pt x="1" y="4"/>
                        <a:pt x="3" y="5"/>
                        <a:pt x="4" y="5"/>
                      </a:cubicBezTo>
                      <a:cubicBezTo>
                        <a:pt x="4" y="4"/>
                        <a:pt x="5" y="3"/>
                        <a:pt x="5" y="2"/>
                      </a:cubicBezTo>
                      <a:cubicBezTo>
                        <a:pt x="5" y="2"/>
                        <a:pt x="4" y="1"/>
                        <a:pt x="4" y="0"/>
                      </a:cubicBezTo>
                      <a:cubicBezTo>
                        <a:pt x="3" y="0"/>
                        <a:pt x="2" y="0"/>
                        <a:pt x="0" y="0"/>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1" name="Freeform 1327"/>
                <p:cNvSpPr>
                  <a:spLocks/>
                </p:cNvSpPr>
                <p:nvPr/>
              </p:nvSpPr>
              <p:spPr bwMode="auto">
                <a:xfrm>
                  <a:off x="13608" y="1059"/>
                  <a:ext cx="38" cy="52"/>
                </a:xfrm>
                <a:custGeom>
                  <a:avLst/>
                  <a:gdLst>
                    <a:gd name="T0" fmla="*/ 6 w 16"/>
                    <a:gd name="T1" fmla="*/ 3 h 22"/>
                    <a:gd name="T2" fmla="*/ 6 w 16"/>
                    <a:gd name="T3" fmla="*/ 20 h 22"/>
                    <a:gd name="T4" fmla="*/ 9 w 16"/>
                    <a:gd name="T5" fmla="*/ 22 h 22"/>
                    <a:gd name="T6" fmla="*/ 11 w 16"/>
                    <a:gd name="T7" fmla="*/ 20 h 22"/>
                    <a:gd name="T8" fmla="*/ 11 w 16"/>
                    <a:gd name="T9" fmla="*/ 3 h 22"/>
                    <a:gd name="T10" fmla="*/ 12 w 16"/>
                    <a:gd name="T11" fmla="*/ 3 h 22"/>
                    <a:gd name="T12" fmla="*/ 12 w 16"/>
                    <a:gd name="T13" fmla="*/ 20 h 22"/>
                    <a:gd name="T14" fmla="*/ 14 w 16"/>
                    <a:gd name="T15" fmla="*/ 22 h 22"/>
                    <a:gd name="T16" fmla="*/ 16 w 16"/>
                    <a:gd name="T17" fmla="*/ 20 h 22"/>
                    <a:gd name="T18" fmla="*/ 16 w 16"/>
                    <a:gd name="T19" fmla="*/ 4 h 22"/>
                    <a:gd name="T20" fmla="*/ 1 w 16"/>
                    <a:gd name="T21" fmla="*/ 0 h 22"/>
                    <a:gd name="T22" fmla="*/ 0 w 16"/>
                    <a:gd name="T23" fmla="*/ 3 h 22"/>
                    <a:gd name="T24" fmla="*/ 6 w 16"/>
                    <a:gd name="T2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2">
                      <a:moveTo>
                        <a:pt x="6" y="3"/>
                      </a:moveTo>
                      <a:cubicBezTo>
                        <a:pt x="6" y="11"/>
                        <a:pt x="6" y="19"/>
                        <a:pt x="6" y="20"/>
                      </a:cubicBezTo>
                      <a:cubicBezTo>
                        <a:pt x="6" y="21"/>
                        <a:pt x="7" y="22"/>
                        <a:pt x="9" y="22"/>
                      </a:cubicBezTo>
                      <a:cubicBezTo>
                        <a:pt x="10" y="22"/>
                        <a:pt x="11" y="21"/>
                        <a:pt x="11" y="20"/>
                      </a:cubicBezTo>
                      <a:cubicBezTo>
                        <a:pt x="11" y="18"/>
                        <a:pt x="11" y="3"/>
                        <a:pt x="11" y="3"/>
                      </a:cubicBezTo>
                      <a:cubicBezTo>
                        <a:pt x="12" y="3"/>
                        <a:pt x="12" y="3"/>
                        <a:pt x="12" y="3"/>
                      </a:cubicBezTo>
                      <a:cubicBezTo>
                        <a:pt x="12" y="3"/>
                        <a:pt x="12" y="18"/>
                        <a:pt x="12" y="20"/>
                      </a:cubicBezTo>
                      <a:cubicBezTo>
                        <a:pt x="12" y="21"/>
                        <a:pt x="13" y="22"/>
                        <a:pt x="14" y="22"/>
                      </a:cubicBezTo>
                      <a:cubicBezTo>
                        <a:pt x="15" y="22"/>
                        <a:pt x="16" y="21"/>
                        <a:pt x="16" y="20"/>
                      </a:cubicBezTo>
                      <a:cubicBezTo>
                        <a:pt x="16" y="19"/>
                        <a:pt x="16" y="11"/>
                        <a:pt x="16" y="4"/>
                      </a:cubicBezTo>
                      <a:cubicBezTo>
                        <a:pt x="11" y="3"/>
                        <a:pt x="6" y="1"/>
                        <a:pt x="1" y="0"/>
                      </a:cubicBezTo>
                      <a:cubicBezTo>
                        <a:pt x="0" y="3"/>
                        <a:pt x="0" y="3"/>
                        <a:pt x="0"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2" name="Freeform 1328"/>
                <p:cNvSpPr>
                  <a:spLocks/>
                </p:cNvSpPr>
                <p:nvPr/>
              </p:nvSpPr>
              <p:spPr bwMode="auto">
                <a:xfrm>
                  <a:off x="13589" y="105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3" name="Oval 1329"/>
                <p:cNvSpPr>
                  <a:spLocks noChangeArrowheads="1"/>
                </p:cNvSpPr>
                <p:nvPr/>
              </p:nvSpPr>
              <p:spPr bwMode="auto">
                <a:xfrm>
                  <a:off x="1322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4" name="Oval 1330"/>
                <p:cNvSpPr>
                  <a:spLocks noChangeArrowheads="1"/>
                </p:cNvSpPr>
                <p:nvPr/>
              </p:nvSpPr>
              <p:spPr bwMode="auto">
                <a:xfrm>
                  <a:off x="13165"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5" name="Freeform 1331"/>
                <p:cNvSpPr>
                  <a:spLocks/>
                </p:cNvSpPr>
                <p:nvPr/>
              </p:nvSpPr>
              <p:spPr bwMode="auto">
                <a:xfrm>
                  <a:off x="1321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6" name="Freeform 1332"/>
                <p:cNvSpPr>
                  <a:spLocks/>
                </p:cNvSpPr>
                <p:nvPr/>
              </p:nvSpPr>
              <p:spPr bwMode="auto">
                <a:xfrm>
                  <a:off x="13412" y="1038"/>
                  <a:ext cx="9" cy="17"/>
                </a:xfrm>
                <a:custGeom>
                  <a:avLst/>
                  <a:gdLst>
                    <a:gd name="T0" fmla="*/ 2 w 4"/>
                    <a:gd name="T1" fmla="*/ 7 h 7"/>
                    <a:gd name="T2" fmla="*/ 4 w 4"/>
                    <a:gd name="T3" fmla="*/ 5 h 7"/>
                    <a:gd name="T4" fmla="*/ 4 w 4"/>
                    <a:gd name="T5" fmla="*/ 0 h 7"/>
                    <a:gd name="T6" fmla="*/ 0 w 4"/>
                    <a:gd name="T7" fmla="*/ 0 h 7"/>
                    <a:gd name="T8" fmla="*/ 0 w 4"/>
                    <a:gd name="T9" fmla="*/ 5 h 7"/>
                    <a:gd name="T10" fmla="*/ 2 w 4"/>
                    <a:gd name="T11" fmla="*/ 7 h 7"/>
                  </a:gdLst>
                  <a:ahLst/>
                  <a:cxnLst>
                    <a:cxn ang="0">
                      <a:pos x="T0" y="T1"/>
                    </a:cxn>
                    <a:cxn ang="0">
                      <a:pos x="T2" y="T3"/>
                    </a:cxn>
                    <a:cxn ang="0">
                      <a:pos x="T4" y="T5"/>
                    </a:cxn>
                    <a:cxn ang="0">
                      <a:pos x="T6" y="T7"/>
                    </a:cxn>
                    <a:cxn ang="0">
                      <a:pos x="T8" y="T9"/>
                    </a:cxn>
                    <a:cxn ang="0">
                      <a:pos x="T10" y="T11"/>
                    </a:cxn>
                  </a:cxnLst>
                  <a:rect l="0" t="0" r="r" b="b"/>
                  <a:pathLst>
                    <a:path w="4" h="7">
                      <a:moveTo>
                        <a:pt x="2" y="7"/>
                      </a:moveTo>
                      <a:cubicBezTo>
                        <a:pt x="3" y="7"/>
                        <a:pt x="4" y="6"/>
                        <a:pt x="4" y="5"/>
                      </a:cubicBezTo>
                      <a:cubicBezTo>
                        <a:pt x="4" y="4"/>
                        <a:pt x="4" y="2"/>
                        <a:pt x="4" y="0"/>
                      </a:cubicBezTo>
                      <a:cubicBezTo>
                        <a:pt x="3" y="0"/>
                        <a:pt x="1" y="0"/>
                        <a:pt x="0" y="0"/>
                      </a:cubicBezTo>
                      <a:cubicBezTo>
                        <a:pt x="0" y="2"/>
                        <a:pt x="0" y="4"/>
                        <a:pt x="0" y="5"/>
                      </a:cubicBezTo>
                      <a:cubicBezTo>
                        <a:pt x="0" y="6"/>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7" name="Freeform 1333"/>
                <p:cNvSpPr>
                  <a:spLocks/>
                </p:cNvSpPr>
                <p:nvPr/>
              </p:nvSpPr>
              <p:spPr bwMode="auto">
                <a:xfrm>
                  <a:off x="13554" y="1045"/>
                  <a:ext cx="30" cy="66"/>
                </a:xfrm>
                <a:custGeom>
                  <a:avLst/>
                  <a:gdLst>
                    <a:gd name="T0" fmla="*/ 0 w 13"/>
                    <a:gd name="T1" fmla="*/ 25 h 28"/>
                    <a:gd name="T2" fmla="*/ 3 w 13"/>
                    <a:gd name="T3" fmla="*/ 28 h 28"/>
                    <a:gd name="T4" fmla="*/ 6 w 13"/>
                    <a:gd name="T5" fmla="*/ 25 h 28"/>
                    <a:gd name="T6" fmla="*/ 6 w 13"/>
                    <a:gd name="T7" fmla="*/ 4 h 28"/>
                    <a:gd name="T8" fmla="*/ 7 w 13"/>
                    <a:gd name="T9" fmla="*/ 4 h 28"/>
                    <a:gd name="T10" fmla="*/ 7 w 13"/>
                    <a:gd name="T11" fmla="*/ 25 h 28"/>
                    <a:gd name="T12" fmla="*/ 10 w 13"/>
                    <a:gd name="T13" fmla="*/ 28 h 28"/>
                    <a:gd name="T14" fmla="*/ 13 w 13"/>
                    <a:gd name="T15" fmla="*/ 25 h 28"/>
                    <a:gd name="T16" fmla="*/ 13 w 13"/>
                    <a:gd name="T17" fmla="*/ 3 h 28"/>
                    <a:gd name="T18" fmla="*/ 0 w 13"/>
                    <a:gd name="T19" fmla="*/ 0 h 28"/>
                    <a:gd name="T20" fmla="*/ 0 w 13"/>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8">
                      <a:moveTo>
                        <a:pt x="0" y="25"/>
                      </a:moveTo>
                      <a:cubicBezTo>
                        <a:pt x="0" y="27"/>
                        <a:pt x="2" y="28"/>
                        <a:pt x="3" y="28"/>
                      </a:cubicBezTo>
                      <a:cubicBezTo>
                        <a:pt x="5" y="28"/>
                        <a:pt x="6" y="27"/>
                        <a:pt x="6" y="25"/>
                      </a:cubicBezTo>
                      <a:cubicBezTo>
                        <a:pt x="6" y="23"/>
                        <a:pt x="6" y="4"/>
                        <a:pt x="6" y="4"/>
                      </a:cubicBezTo>
                      <a:cubicBezTo>
                        <a:pt x="6" y="4"/>
                        <a:pt x="6" y="4"/>
                        <a:pt x="7" y="4"/>
                      </a:cubicBezTo>
                      <a:cubicBezTo>
                        <a:pt x="7" y="4"/>
                        <a:pt x="7" y="23"/>
                        <a:pt x="7" y="25"/>
                      </a:cubicBezTo>
                      <a:cubicBezTo>
                        <a:pt x="7" y="27"/>
                        <a:pt x="8" y="28"/>
                        <a:pt x="10" y="28"/>
                      </a:cubicBezTo>
                      <a:cubicBezTo>
                        <a:pt x="11" y="28"/>
                        <a:pt x="13" y="27"/>
                        <a:pt x="13" y="25"/>
                      </a:cubicBezTo>
                      <a:cubicBezTo>
                        <a:pt x="13" y="24"/>
                        <a:pt x="13" y="13"/>
                        <a:pt x="13" y="3"/>
                      </a:cubicBezTo>
                      <a:cubicBezTo>
                        <a:pt x="9" y="2"/>
                        <a:pt x="5" y="1"/>
                        <a:pt x="0" y="0"/>
                      </a:cubicBezTo>
                      <a:cubicBezTo>
                        <a:pt x="0" y="10"/>
                        <a:pt x="0" y="24"/>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8" name="Freeform 1334"/>
                <p:cNvSpPr>
                  <a:spLocks/>
                </p:cNvSpPr>
                <p:nvPr/>
              </p:nvSpPr>
              <p:spPr bwMode="auto">
                <a:xfrm>
                  <a:off x="13149" y="1000"/>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6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19" name="Freeform 1335"/>
                <p:cNvSpPr>
                  <a:spLocks/>
                </p:cNvSpPr>
                <p:nvPr/>
              </p:nvSpPr>
              <p:spPr bwMode="auto">
                <a:xfrm>
                  <a:off x="13454" y="1036"/>
                  <a:ext cx="10" cy="19"/>
                </a:xfrm>
                <a:custGeom>
                  <a:avLst/>
                  <a:gdLst>
                    <a:gd name="T0" fmla="*/ 0 w 4"/>
                    <a:gd name="T1" fmla="*/ 6 h 8"/>
                    <a:gd name="T2" fmla="*/ 2 w 4"/>
                    <a:gd name="T3" fmla="*/ 8 h 8"/>
                    <a:gd name="T4" fmla="*/ 4 w 4"/>
                    <a:gd name="T5" fmla="*/ 6 h 8"/>
                    <a:gd name="T6" fmla="*/ 4 w 4"/>
                    <a:gd name="T7" fmla="*/ 0 h 8"/>
                    <a:gd name="T8" fmla="*/ 0 w 4"/>
                    <a:gd name="T9" fmla="*/ 0 h 8"/>
                    <a:gd name="T10" fmla="*/ 0 w 4"/>
                    <a:gd name="T11" fmla="*/ 6 h 8"/>
                  </a:gdLst>
                  <a:ahLst/>
                  <a:cxnLst>
                    <a:cxn ang="0">
                      <a:pos x="T0" y="T1"/>
                    </a:cxn>
                    <a:cxn ang="0">
                      <a:pos x="T2" y="T3"/>
                    </a:cxn>
                    <a:cxn ang="0">
                      <a:pos x="T4" y="T5"/>
                    </a:cxn>
                    <a:cxn ang="0">
                      <a:pos x="T6" y="T7"/>
                    </a:cxn>
                    <a:cxn ang="0">
                      <a:pos x="T8" y="T9"/>
                    </a:cxn>
                    <a:cxn ang="0">
                      <a:pos x="T10" y="T11"/>
                    </a:cxn>
                  </a:cxnLst>
                  <a:rect l="0" t="0" r="r" b="b"/>
                  <a:pathLst>
                    <a:path w="4" h="8">
                      <a:moveTo>
                        <a:pt x="0" y="6"/>
                      </a:moveTo>
                      <a:cubicBezTo>
                        <a:pt x="0" y="7"/>
                        <a:pt x="1" y="8"/>
                        <a:pt x="2" y="8"/>
                      </a:cubicBezTo>
                      <a:cubicBezTo>
                        <a:pt x="4" y="8"/>
                        <a:pt x="4" y="7"/>
                        <a:pt x="4" y="6"/>
                      </a:cubicBezTo>
                      <a:cubicBezTo>
                        <a:pt x="4" y="5"/>
                        <a:pt x="4" y="3"/>
                        <a:pt x="4" y="0"/>
                      </a:cubicBezTo>
                      <a:cubicBezTo>
                        <a:pt x="3" y="0"/>
                        <a:pt x="2" y="0"/>
                        <a:pt x="0"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0" name="Freeform 1336"/>
                <p:cNvSpPr>
                  <a:spLocks/>
                </p:cNvSpPr>
                <p:nvPr/>
              </p:nvSpPr>
              <p:spPr bwMode="auto">
                <a:xfrm>
                  <a:off x="13423" y="1036"/>
                  <a:ext cx="29" cy="75"/>
                </a:xfrm>
                <a:custGeom>
                  <a:avLst/>
                  <a:gdLst>
                    <a:gd name="T0" fmla="*/ 0 w 12"/>
                    <a:gd name="T1" fmla="*/ 29 h 32"/>
                    <a:gd name="T2" fmla="*/ 3 w 12"/>
                    <a:gd name="T3" fmla="*/ 32 h 32"/>
                    <a:gd name="T4" fmla="*/ 6 w 12"/>
                    <a:gd name="T5" fmla="*/ 29 h 32"/>
                    <a:gd name="T6" fmla="*/ 6 w 12"/>
                    <a:gd name="T7" fmla="*/ 8 h 32"/>
                    <a:gd name="T8" fmla="*/ 7 w 12"/>
                    <a:gd name="T9" fmla="*/ 8 h 32"/>
                    <a:gd name="T10" fmla="*/ 7 w 12"/>
                    <a:gd name="T11" fmla="*/ 29 h 32"/>
                    <a:gd name="T12" fmla="*/ 9 w 12"/>
                    <a:gd name="T13" fmla="*/ 32 h 32"/>
                    <a:gd name="T14" fmla="*/ 12 w 12"/>
                    <a:gd name="T15" fmla="*/ 29 h 32"/>
                    <a:gd name="T16" fmla="*/ 12 w 12"/>
                    <a:gd name="T17" fmla="*/ 0 h 32"/>
                    <a:gd name="T18" fmla="*/ 0 w 12"/>
                    <a:gd name="T19" fmla="*/ 1 h 32"/>
                    <a:gd name="T20" fmla="*/ 0 w 12"/>
                    <a:gd name="T21"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32">
                      <a:moveTo>
                        <a:pt x="0" y="29"/>
                      </a:moveTo>
                      <a:cubicBezTo>
                        <a:pt x="0" y="31"/>
                        <a:pt x="1" y="32"/>
                        <a:pt x="3" y="32"/>
                      </a:cubicBezTo>
                      <a:cubicBezTo>
                        <a:pt x="4" y="32"/>
                        <a:pt x="6" y="31"/>
                        <a:pt x="6" y="29"/>
                      </a:cubicBezTo>
                      <a:cubicBezTo>
                        <a:pt x="6" y="27"/>
                        <a:pt x="6" y="8"/>
                        <a:pt x="6" y="8"/>
                      </a:cubicBezTo>
                      <a:cubicBezTo>
                        <a:pt x="6" y="8"/>
                        <a:pt x="6" y="8"/>
                        <a:pt x="7" y="8"/>
                      </a:cubicBezTo>
                      <a:cubicBezTo>
                        <a:pt x="7" y="8"/>
                        <a:pt x="7" y="27"/>
                        <a:pt x="7" y="29"/>
                      </a:cubicBezTo>
                      <a:cubicBezTo>
                        <a:pt x="7" y="31"/>
                        <a:pt x="8" y="32"/>
                        <a:pt x="9" y="32"/>
                      </a:cubicBezTo>
                      <a:cubicBezTo>
                        <a:pt x="11" y="32"/>
                        <a:pt x="12" y="31"/>
                        <a:pt x="12" y="29"/>
                      </a:cubicBezTo>
                      <a:cubicBezTo>
                        <a:pt x="12" y="27"/>
                        <a:pt x="12" y="10"/>
                        <a:pt x="12" y="0"/>
                      </a:cubicBezTo>
                      <a:cubicBezTo>
                        <a:pt x="8" y="0"/>
                        <a:pt x="4" y="1"/>
                        <a:pt x="0" y="1"/>
                      </a:cubicBezTo>
                      <a:cubicBezTo>
                        <a:pt x="0" y="11"/>
                        <a:pt x="0" y="2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1" name="Freeform 1337"/>
                <p:cNvSpPr>
                  <a:spLocks/>
                </p:cNvSpPr>
                <p:nvPr/>
              </p:nvSpPr>
              <p:spPr bwMode="auto">
                <a:xfrm>
                  <a:off x="13471" y="1036"/>
                  <a:ext cx="12" cy="14"/>
                </a:xfrm>
                <a:custGeom>
                  <a:avLst/>
                  <a:gdLst>
                    <a:gd name="T0" fmla="*/ 2 w 5"/>
                    <a:gd name="T1" fmla="*/ 6 h 6"/>
                    <a:gd name="T2" fmla="*/ 4 w 5"/>
                    <a:gd name="T3" fmla="*/ 5 h 6"/>
                    <a:gd name="T4" fmla="*/ 5 w 5"/>
                    <a:gd name="T5" fmla="*/ 0 h 6"/>
                    <a:gd name="T6" fmla="*/ 2 w 5"/>
                    <a:gd name="T7" fmla="*/ 0 h 6"/>
                    <a:gd name="T8" fmla="*/ 1 w 5"/>
                    <a:gd name="T9" fmla="*/ 3 h 6"/>
                    <a:gd name="T10" fmla="*/ 2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2" y="6"/>
                      </a:moveTo>
                      <a:cubicBezTo>
                        <a:pt x="3" y="6"/>
                        <a:pt x="4" y="5"/>
                        <a:pt x="4" y="5"/>
                      </a:cubicBezTo>
                      <a:cubicBezTo>
                        <a:pt x="4" y="4"/>
                        <a:pt x="5" y="2"/>
                        <a:pt x="5" y="0"/>
                      </a:cubicBezTo>
                      <a:cubicBezTo>
                        <a:pt x="4" y="0"/>
                        <a:pt x="3" y="0"/>
                        <a:pt x="2" y="0"/>
                      </a:cubicBezTo>
                      <a:cubicBezTo>
                        <a:pt x="1" y="2"/>
                        <a:pt x="1" y="3"/>
                        <a:pt x="1" y="3"/>
                      </a:cubicBezTo>
                      <a:cubicBezTo>
                        <a:pt x="0" y="4"/>
                        <a:pt x="1" y="5"/>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2" name="Freeform 1338"/>
                <p:cNvSpPr>
                  <a:spLocks/>
                </p:cNvSpPr>
                <p:nvPr/>
              </p:nvSpPr>
              <p:spPr bwMode="auto">
                <a:xfrm>
                  <a:off x="13478" y="1036"/>
                  <a:ext cx="52" cy="75"/>
                </a:xfrm>
                <a:custGeom>
                  <a:avLst/>
                  <a:gdLst>
                    <a:gd name="T0" fmla="*/ 4 w 22"/>
                    <a:gd name="T1" fmla="*/ 0 h 32"/>
                    <a:gd name="T2" fmla="*/ 0 w 22"/>
                    <a:gd name="T3" fmla="*/ 13 h 32"/>
                    <a:gd name="T4" fmla="*/ 6 w 22"/>
                    <a:gd name="T5" fmla="*/ 13 h 32"/>
                    <a:gd name="T6" fmla="*/ 6 w 22"/>
                    <a:gd name="T7" fmla="*/ 30 h 32"/>
                    <a:gd name="T8" fmla="*/ 8 w 22"/>
                    <a:gd name="T9" fmla="*/ 32 h 32"/>
                    <a:gd name="T10" fmla="*/ 10 w 22"/>
                    <a:gd name="T11" fmla="*/ 30 h 32"/>
                    <a:gd name="T12" fmla="*/ 10 w 22"/>
                    <a:gd name="T13" fmla="*/ 13 h 32"/>
                    <a:gd name="T14" fmla="*/ 11 w 22"/>
                    <a:gd name="T15" fmla="*/ 13 h 32"/>
                    <a:gd name="T16" fmla="*/ 11 w 22"/>
                    <a:gd name="T17" fmla="*/ 30 h 32"/>
                    <a:gd name="T18" fmla="*/ 14 w 22"/>
                    <a:gd name="T19" fmla="*/ 32 h 32"/>
                    <a:gd name="T20" fmla="*/ 16 w 22"/>
                    <a:gd name="T21" fmla="*/ 30 h 32"/>
                    <a:gd name="T22" fmla="*/ 16 w 22"/>
                    <a:gd name="T23" fmla="*/ 13 h 32"/>
                    <a:gd name="T24" fmla="*/ 22 w 22"/>
                    <a:gd name="T25" fmla="*/ 13 h 32"/>
                    <a:gd name="T26" fmla="*/ 19 w 22"/>
                    <a:gd name="T27" fmla="*/ 2 h 32"/>
                    <a:gd name="T28" fmla="*/ 10 w 22"/>
                    <a:gd name="T29" fmla="*/ 0 h 32"/>
                    <a:gd name="T30" fmla="*/ 4 w 22"/>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2">
                      <a:moveTo>
                        <a:pt x="4" y="0"/>
                      </a:moveTo>
                      <a:cubicBezTo>
                        <a:pt x="0" y="13"/>
                        <a:pt x="0" y="13"/>
                        <a:pt x="0" y="13"/>
                      </a:cubicBezTo>
                      <a:cubicBezTo>
                        <a:pt x="6" y="13"/>
                        <a:pt x="6" y="13"/>
                        <a:pt x="6" y="13"/>
                      </a:cubicBezTo>
                      <a:cubicBezTo>
                        <a:pt x="6" y="21"/>
                        <a:pt x="6" y="29"/>
                        <a:pt x="6" y="30"/>
                      </a:cubicBezTo>
                      <a:cubicBezTo>
                        <a:pt x="6" y="31"/>
                        <a:pt x="7" y="32"/>
                        <a:pt x="8" y="32"/>
                      </a:cubicBezTo>
                      <a:cubicBezTo>
                        <a:pt x="9" y="32"/>
                        <a:pt x="10" y="31"/>
                        <a:pt x="10" y="30"/>
                      </a:cubicBezTo>
                      <a:cubicBezTo>
                        <a:pt x="10" y="28"/>
                        <a:pt x="10" y="13"/>
                        <a:pt x="10" y="13"/>
                      </a:cubicBezTo>
                      <a:cubicBezTo>
                        <a:pt x="11" y="13"/>
                        <a:pt x="11" y="13"/>
                        <a:pt x="11" y="13"/>
                      </a:cubicBezTo>
                      <a:cubicBezTo>
                        <a:pt x="11" y="13"/>
                        <a:pt x="11" y="28"/>
                        <a:pt x="11" y="30"/>
                      </a:cubicBezTo>
                      <a:cubicBezTo>
                        <a:pt x="11" y="31"/>
                        <a:pt x="12" y="32"/>
                        <a:pt x="14" y="32"/>
                      </a:cubicBezTo>
                      <a:cubicBezTo>
                        <a:pt x="15" y="32"/>
                        <a:pt x="16" y="31"/>
                        <a:pt x="16" y="30"/>
                      </a:cubicBezTo>
                      <a:cubicBezTo>
                        <a:pt x="16" y="29"/>
                        <a:pt x="16" y="21"/>
                        <a:pt x="16" y="13"/>
                      </a:cubicBezTo>
                      <a:cubicBezTo>
                        <a:pt x="22" y="13"/>
                        <a:pt x="22" y="13"/>
                        <a:pt x="22" y="13"/>
                      </a:cubicBezTo>
                      <a:cubicBezTo>
                        <a:pt x="21" y="8"/>
                        <a:pt x="20" y="4"/>
                        <a:pt x="19" y="2"/>
                      </a:cubicBezTo>
                      <a:cubicBezTo>
                        <a:pt x="16" y="1"/>
                        <a:pt x="13" y="1"/>
                        <a:pt x="10" y="0"/>
                      </a:cubicBezTo>
                      <a:cubicBezTo>
                        <a:pt x="8"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3" name="Freeform 1339"/>
                <p:cNvSpPr>
                  <a:spLocks/>
                </p:cNvSpPr>
                <p:nvPr/>
              </p:nvSpPr>
              <p:spPr bwMode="auto">
                <a:xfrm>
                  <a:off x="13525" y="1040"/>
                  <a:ext cx="10" cy="10"/>
                </a:xfrm>
                <a:custGeom>
                  <a:avLst/>
                  <a:gdLst>
                    <a:gd name="T0" fmla="*/ 1 w 4"/>
                    <a:gd name="T1" fmla="*/ 3 h 4"/>
                    <a:gd name="T2" fmla="*/ 3 w 4"/>
                    <a:gd name="T3" fmla="*/ 4 h 4"/>
                    <a:gd name="T4" fmla="*/ 4 w 4"/>
                    <a:gd name="T5" fmla="*/ 1 h 4"/>
                    <a:gd name="T6" fmla="*/ 4 w 4"/>
                    <a:gd name="T7" fmla="*/ 0 h 4"/>
                    <a:gd name="T8" fmla="*/ 0 w 4"/>
                    <a:gd name="T9" fmla="*/ 0 h 4"/>
                    <a:gd name="T10" fmla="*/ 1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1" y="3"/>
                      </a:moveTo>
                      <a:cubicBezTo>
                        <a:pt x="1" y="3"/>
                        <a:pt x="2" y="4"/>
                        <a:pt x="3" y="4"/>
                      </a:cubicBezTo>
                      <a:cubicBezTo>
                        <a:pt x="4" y="3"/>
                        <a:pt x="4" y="2"/>
                        <a:pt x="4" y="1"/>
                      </a:cubicBezTo>
                      <a:cubicBezTo>
                        <a:pt x="4" y="1"/>
                        <a:pt x="4" y="1"/>
                        <a:pt x="4" y="0"/>
                      </a:cubicBezTo>
                      <a:cubicBezTo>
                        <a:pt x="2" y="0"/>
                        <a:pt x="1" y="0"/>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4" name="Freeform 1340"/>
                <p:cNvSpPr>
                  <a:spLocks/>
                </p:cNvSpPr>
                <p:nvPr/>
              </p:nvSpPr>
              <p:spPr bwMode="auto">
                <a:xfrm>
                  <a:off x="13542" y="1043"/>
                  <a:ext cx="9" cy="12"/>
                </a:xfrm>
                <a:custGeom>
                  <a:avLst/>
                  <a:gdLst>
                    <a:gd name="T0" fmla="*/ 2 w 4"/>
                    <a:gd name="T1" fmla="*/ 5 h 5"/>
                    <a:gd name="T2" fmla="*/ 4 w 4"/>
                    <a:gd name="T3" fmla="*/ 3 h 5"/>
                    <a:gd name="T4" fmla="*/ 4 w 4"/>
                    <a:gd name="T5" fmla="*/ 1 h 5"/>
                    <a:gd name="T6" fmla="*/ 0 w 4"/>
                    <a:gd name="T7" fmla="*/ 0 h 5"/>
                    <a:gd name="T8" fmla="*/ 0 w 4"/>
                    <a:gd name="T9" fmla="*/ 3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cubicBezTo>
                        <a:pt x="3" y="5"/>
                        <a:pt x="4" y="4"/>
                        <a:pt x="4" y="3"/>
                      </a:cubicBezTo>
                      <a:cubicBezTo>
                        <a:pt x="4" y="3"/>
                        <a:pt x="4" y="2"/>
                        <a:pt x="4" y="1"/>
                      </a:cubicBezTo>
                      <a:cubicBezTo>
                        <a:pt x="3" y="0"/>
                        <a:pt x="2" y="0"/>
                        <a:pt x="0" y="0"/>
                      </a:cubicBezTo>
                      <a:cubicBezTo>
                        <a:pt x="0" y="1"/>
                        <a:pt x="0"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5" name="Freeform 1341"/>
                <p:cNvSpPr>
                  <a:spLocks/>
                </p:cNvSpPr>
                <p:nvPr/>
              </p:nvSpPr>
              <p:spPr bwMode="auto">
                <a:xfrm>
                  <a:off x="13130" y="877"/>
                  <a:ext cx="9" cy="31"/>
                </a:xfrm>
                <a:custGeom>
                  <a:avLst/>
                  <a:gdLst>
                    <a:gd name="T0" fmla="*/ 0 w 4"/>
                    <a:gd name="T1" fmla="*/ 11 h 13"/>
                    <a:gd name="T2" fmla="*/ 2 w 4"/>
                    <a:gd name="T3" fmla="*/ 13 h 13"/>
                    <a:gd name="T4" fmla="*/ 4 w 4"/>
                    <a:gd name="T5" fmla="*/ 11 h 13"/>
                    <a:gd name="T6" fmla="*/ 4 w 4"/>
                    <a:gd name="T7" fmla="*/ 1 h 13"/>
                    <a:gd name="T8" fmla="*/ 0 w 4"/>
                    <a:gd name="T9" fmla="*/ 0 h 13"/>
                    <a:gd name="T10" fmla="*/ 0 w 4"/>
                    <a:gd name="T11" fmla="*/ 11 h 13"/>
                  </a:gdLst>
                  <a:ahLst/>
                  <a:cxnLst>
                    <a:cxn ang="0">
                      <a:pos x="T0" y="T1"/>
                    </a:cxn>
                    <a:cxn ang="0">
                      <a:pos x="T2" y="T3"/>
                    </a:cxn>
                    <a:cxn ang="0">
                      <a:pos x="T4" y="T5"/>
                    </a:cxn>
                    <a:cxn ang="0">
                      <a:pos x="T6" y="T7"/>
                    </a:cxn>
                    <a:cxn ang="0">
                      <a:pos x="T8" y="T9"/>
                    </a:cxn>
                    <a:cxn ang="0">
                      <a:pos x="T10" y="T11"/>
                    </a:cxn>
                  </a:cxnLst>
                  <a:rect l="0" t="0" r="r" b="b"/>
                  <a:pathLst>
                    <a:path w="4" h="13">
                      <a:moveTo>
                        <a:pt x="0" y="11"/>
                      </a:moveTo>
                      <a:cubicBezTo>
                        <a:pt x="0" y="12"/>
                        <a:pt x="1" y="13"/>
                        <a:pt x="2" y="13"/>
                      </a:cubicBezTo>
                      <a:cubicBezTo>
                        <a:pt x="3" y="13"/>
                        <a:pt x="4" y="12"/>
                        <a:pt x="4" y="11"/>
                      </a:cubicBezTo>
                      <a:cubicBezTo>
                        <a:pt x="4" y="10"/>
                        <a:pt x="4" y="5"/>
                        <a:pt x="4" y="1"/>
                      </a:cubicBezTo>
                      <a:cubicBezTo>
                        <a:pt x="3" y="0"/>
                        <a:pt x="1" y="0"/>
                        <a:pt x="0" y="0"/>
                      </a:cubicBezTo>
                      <a:cubicBezTo>
                        <a:pt x="0" y="3"/>
                        <a:pt x="0" y="1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6" name="Freeform 1342"/>
                <p:cNvSpPr>
                  <a:spLocks/>
                </p:cNvSpPr>
                <p:nvPr/>
              </p:nvSpPr>
              <p:spPr bwMode="auto">
                <a:xfrm>
                  <a:off x="13016" y="853"/>
                  <a:ext cx="64" cy="112"/>
                </a:xfrm>
                <a:custGeom>
                  <a:avLst/>
                  <a:gdLst>
                    <a:gd name="T0" fmla="*/ 1 w 27"/>
                    <a:gd name="T1" fmla="*/ 21 h 47"/>
                    <a:gd name="T2" fmla="*/ 4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9 h 47"/>
                    <a:gd name="T42" fmla="*/ 22 w 27"/>
                    <a:gd name="T43" fmla="*/ 5 h 47"/>
                    <a:gd name="T44" fmla="*/ 17 w 27"/>
                    <a:gd name="T45" fmla="*/ 0 h 47"/>
                    <a:gd name="T46" fmla="*/ 9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7" name="Oval 1343"/>
                <p:cNvSpPr>
                  <a:spLocks noChangeArrowheads="1"/>
                </p:cNvSpPr>
                <p:nvPr/>
              </p:nvSpPr>
              <p:spPr bwMode="auto">
                <a:xfrm>
                  <a:off x="1303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8" name="Freeform 1344"/>
                <p:cNvSpPr>
                  <a:spLocks/>
                </p:cNvSpPr>
                <p:nvPr/>
              </p:nvSpPr>
              <p:spPr bwMode="auto">
                <a:xfrm>
                  <a:off x="13021" y="1000"/>
                  <a:ext cx="52" cy="111"/>
                </a:xfrm>
                <a:custGeom>
                  <a:avLst/>
                  <a:gdLst>
                    <a:gd name="T0" fmla="*/ 0 w 22"/>
                    <a:gd name="T1" fmla="*/ 6 h 47"/>
                    <a:gd name="T2" fmla="*/ 0 w 22"/>
                    <a:gd name="T3" fmla="*/ 21 h 47"/>
                    <a:gd name="T4" fmla="*/ 2 w 22"/>
                    <a:gd name="T5" fmla="*/ 23 h 47"/>
                    <a:gd name="T6" fmla="*/ 4 w 22"/>
                    <a:gd name="T7" fmla="*/ 21 h 47"/>
                    <a:gd name="T8" fmla="*/ 4 w 22"/>
                    <a:gd name="T9" fmla="*/ 8 h 47"/>
                    <a:gd name="T10" fmla="*/ 5 w 22"/>
                    <a:gd name="T11" fmla="*/ 8 h 47"/>
                    <a:gd name="T12" fmla="*/ 5 w 22"/>
                    <a:gd name="T13" fmla="*/ 44 h 47"/>
                    <a:gd name="T14" fmla="*/ 8 w 22"/>
                    <a:gd name="T15" fmla="*/ 47 h 47"/>
                    <a:gd name="T16" fmla="*/ 11 w 22"/>
                    <a:gd name="T17" fmla="*/ 44 h 47"/>
                    <a:gd name="T18" fmla="*/ 11 w 22"/>
                    <a:gd name="T19" fmla="*/ 23 h 47"/>
                    <a:gd name="T20" fmla="*/ 12 w 22"/>
                    <a:gd name="T21" fmla="*/ 23 h 47"/>
                    <a:gd name="T22" fmla="*/ 12 w 22"/>
                    <a:gd name="T23" fmla="*/ 44 h 47"/>
                    <a:gd name="T24" fmla="*/ 14 w 22"/>
                    <a:gd name="T25" fmla="*/ 47 h 47"/>
                    <a:gd name="T26" fmla="*/ 17 w 22"/>
                    <a:gd name="T27" fmla="*/ 44 h 47"/>
                    <a:gd name="T28" fmla="*/ 17 w 22"/>
                    <a:gd name="T29" fmla="*/ 8 h 47"/>
                    <a:gd name="T30" fmla="*/ 18 w 22"/>
                    <a:gd name="T31" fmla="*/ 8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29" name="Oval 1345"/>
                <p:cNvSpPr>
                  <a:spLocks noChangeArrowheads="1"/>
                </p:cNvSpPr>
                <p:nvPr/>
              </p:nvSpPr>
              <p:spPr bwMode="auto">
                <a:xfrm>
                  <a:off x="13038"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0" name="Freeform 1346"/>
                <p:cNvSpPr>
                  <a:spLocks/>
                </p:cNvSpPr>
                <p:nvPr/>
              </p:nvSpPr>
              <p:spPr bwMode="auto">
                <a:xfrm>
                  <a:off x="13080"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1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0"/>
                        <a:pt x="25" y="21"/>
                        <a:pt x="26" y="21"/>
                      </a:cubicBezTo>
                      <a:cubicBezTo>
                        <a:pt x="27" y="20"/>
                        <a:pt x="27" y="19"/>
                        <a:pt x="27" y="18"/>
                      </a:cubicBezTo>
                      <a:cubicBezTo>
                        <a:pt x="27" y="18"/>
                        <a:pt x="25" y="10"/>
                        <a:pt x="23" y="5"/>
                      </a:cubicBezTo>
                      <a:cubicBezTo>
                        <a:pt x="22" y="2"/>
                        <a:pt x="20" y="0"/>
                        <a:pt x="18" y="0"/>
                      </a:cubicBezTo>
                      <a:cubicBezTo>
                        <a:pt x="17" y="0"/>
                        <a:pt x="11" y="0"/>
                        <a:pt x="10" y="0"/>
                      </a:cubicBezTo>
                      <a:cubicBezTo>
                        <a:pt x="8" y="0"/>
                        <a:pt x="5" y="2"/>
                        <a:pt x="5" y="5"/>
                      </a:cubicBezTo>
                      <a:cubicBezTo>
                        <a:pt x="3" y="10"/>
                        <a:pt x="1" y="18"/>
                        <a:pt x="1"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1" name="Oval 1347"/>
                <p:cNvSpPr>
                  <a:spLocks noChangeArrowheads="1"/>
                </p:cNvSpPr>
                <p:nvPr/>
              </p:nvSpPr>
              <p:spPr bwMode="auto">
                <a:xfrm>
                  <a:off x="12971" y="974"/>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2" name="Oval 1348"/>
                <p:cNvSpPr>
                  <a:spLocks noChangeArrowheads="1"/>
                </p:cNvSpPr>
                <p:nvPr/>
              </p:nvSpPr>
              <p:spPr bwMode="auto">
                <a:xfrm>
                  <a:off x="13102" y="974"/>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3" name="Oval 1349"/>
                <p:cNvSpPr>
                  <a:spLocks noChangeArrowheads="1"/>
                </p:cNvSpPr>
                <p:nvPr/>
              </p:nvSpPr>
              <p:spPr bwMode="auto">
                <a:xfrm>
                  <a:off x="12971" y="681"/>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4" name="Oval 1350"/>
                <p:cNvSpPr>
                  <a:spLocks noChangeArrowheads="1"/>
                </p:cNvSpPr>
                <p:nvPr/>
              </p:nvSpPr>
              <p:spPr bwMode="auto">
                <a:xfrm>
                  <a:off x="12971" y="830"/>
                  <a:ext cx="22"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5" name="Freeform 1351"/>
                <p:cNvSpPr>
                  <a:spLocks/>
                </p:cNvSpPr>
                <p:nvPr/>
              </p:nvSpPr>
              <p:spPr bwMode="auto">
                <a:xfrm>
                  <a:off x="12950" y="707"/>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6" name="Freeform 1352"/>
                <p:cNvSpPr>
                  <a:spLocks/>
                </p:cNvSpPr>
                <p:nvPr/>
              </p:nvSpPr>
              <p:spPr bwMode="auto">
                <a:xfrm>
                  <a:off x="12955" y="853"/>
                  <a:ext cx="54" cy="112"/>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7" name="Freeform 1353"/>
                <p:cNvSpPr>
                  <a:spLocks/>
                </p:cNvSpPr>
                <p:nvPr/>
              </p:nvSpPr>
              <p:spPr bwMode="auto">
                <a:xfrm>
                  <a:off x="12664" y="837"/>
                  <a:ext cx="2" cy="7"/>
                </a:xfrm>
                <a:custGeom>
                  <a:avLst/>
                  <a:gdLst>
                    <a:gd name="T0" fmla="*/ 1 w 1"/>
                    <a:gd name="T1" fmla="*/ 0 h 3"/>
                    <a:gd name="T2" fmla="*/ 0 w 1"/>
                    <a:gd name="T3" fmla="*/ 3 h 3"/>
                    <a:gd name="T4" fmla="*/ 1 w 1"/>
                    <a:gd name="T5" fmla="*/ 1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1" y="2"/>
                        <a:pt x="0" y="3"/>
                      </a:cubicBezTo>
                      <a:cubicBezTo>
                        <a:pt x="1" y="3"/>
                        <a:pt x="1" y="2"/>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8" name="Freeform 1354"/>
                <p:cNvSpPr>
                  <a:spLocks/>
                </p:cNvSpPr>
                <p:nvPr/>
              </p:nvSpPr>
              <p:spPr bwMode="auto">
                <a:xfrm>
                  <a:off x="12770" y="756"/>
                  <a:ext cx="14" cy="62"/>
                </a:xfrm>
                <a:custGeom>
                  <a:avLst/>
                  <a:gdLst>
                    <a:gd name="T0" fmla="*/ 0 w 6"/>
                    <a:gd name="T1" fmla="*/ 23 h 26"/>
                    <a:gd name="T2" fmla="*/ 3 w 6"/>
                    <a:gd name="T3" fmla="*/ 26 h 26"/>
                    <a:gd name="T4" fmla="*/ 6 w 6"/>
                    <a:gd name="T5" fmla="*/ 23 h 26"/>
                    <a:gd name="T6" fmla="*/ 6 w 6"/>
                    <a:gd name="T7" fmla="*/ 3 h 26"/>
                    <a:gd name="T8" fmla="*/ 0 w 6"/>
                    <a:gd name="T9" fmla="*/ 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4"/>
                        <a:pt x="2" y="26"/>
                        <a:pt x="3" y="26"/>
                      </a:cubicBezTo>
                      <a:cubicBezTo>
                        <a:pt x="5" y="26"/>
                        <a:pt x="6" y="24"/>
                        <a:pt x="6" y="23"/>
                      </a:cubicBezTo>
                      <a:cubicBezTo>
                        <a:pt x="6" y="21"/>
                        <a:pt x="6" y="8"/>
                        <a:pt x="6" y="3"/>
                      </a:cubicBezTo>
                      <a:cubicBezTo>
                        <a:pt x="4" y="3"/>
                        <a:pt x="2" y="1"/>
                        <a:pt x="0" y="0"/>
                      </a:cubicBezTo>
                      <a:cubicBezTo>
                        <a:pt x="0" y="10"/>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39" name="Freeform 1355"/>
                <p:cNvSpPr>
                  <a:spLocks/>
                </p:cNvSpPr>
                <p:nvPr/>
              </p:nvSpPr>
              <p:spPr bwMode="auto">
                <a:xfrm>
                  <a:off x="12787" y="766"/>
                  <a:ext cx="14" cy="52"/>
                </a:xfrm>
                <a:custGeom>
                  <a:avLst/>
                  <a:gdLst>
                    <a:gd name="T0" fmla="*/ 0 w 6"/>
                    <a:gd name="T1" fmla="*/ 0 h 22"/>
                    <a:gd name="T2" fmla="*/ 0 w 6"/>
                    <a:gd name="T3" fmla="*/ 19 h 22"/>
                    <a:gd name="T4" fmla="*/ 3 w 6"/>
                    <a:gd name="T5" fmla="*/ 22 h 22"/>
                    <a:gd name="T6" fmla="*/ 6 w 6"/>
                    <a:gd name="T7" fmla="*/ 19 h 22"/>
                    <a:gd name="T8" fmla="*/ 6 w 6"/>
                    <a:gd name="T9" fmla="*/ 0 h 22"/>
                    <a:gd name="T10" fmla="*/ 0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0" y="0"/>
                      </a:moveTo>
                      <a:cubicBezTo>
                        <a:pt x="0" y="5"/>
                        <a:pt x="0" y="17"/>
                        <a:pt x="0" y="19"/>
                      </a:cubicBezTo>
                      <a:cubicBezTo>
                        <a:pt x="0" y="20"/>
                        <a:pt x="1" y="22"/>
                        <a:pt x="3" y="22"/>
                      </a:cubicBezTo>
                      <a:cubicBezTo>
                        <a:pt x="4" y="22"/>
                        <a:pt x="6" y="20"/>
                        <a:pt x="6" y="19"/>
                      </a:cubicBezTo>
                      <a:cubicBezTo>
                        <a:pt x="6" y="18"/>
                        <a:pt x="6" y="9"/>
                        <a:pt x="6" y="0"/>
                      </a:cubicBezTo>
                      <a:cubicBezTo>
                        <a:pt x="3"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0" name="Freeform 1356"/>
                <p:cNvSpPr>
                  <a:spLocks/>
                </p:cNvSpPr>
                <p:nvPr/>
              </p:nvSpPr>
              <p:spPr bwMode="auto">
                <a:xfrm>
                  <a:off x="13021" y="707"/>
                  <a:ext cx="40" cy="111"/>
                </a:xfrm>
                <a:custGeom>
                  <a:avLst/>
                  <a:gdLst>
                    <a:gd name="T0" fmla="*/ 0 w 17"/>
                    <a:gd name="T1" fmla="*/ 6 h 47"/>
                    <a:gd name="T2" fmla="*/ 0 w 17"/>
                    <a:gd name="T3" fmla="*/ 20 h 47"/>
                    <a:gd name="T4" fmla="*/ 2 w 17"/>
                    <a:gd name="T5" fmla="*/ 23 h 47"/>
                    <a:gd name="T6" fmla="*/ 4 w 17"/>
                    <a:gd name="T7" fmla="*/ 20 h 47"/>
                    <a:gd name="T8" fmla="*/ 4 w 17"/>
                    <a:gd name="T9" fmla="*/ 7 h 47"/>
                    <a:gd name="T10" fmla="*/ 5 w 17"/>
                    <a:gd name="T11" fmla="*/ 7 h 47"/>
                    <a:gd name="T12" fmla="*/ 5 w 17"/>
                    <a:gd name="T13" fmla="*/ 44 h 47"/>
                    <a:gd name="T14" fmla="*/ 8 w 17"/>
                    <a:gd name="T15" fmla="*/ 47 h 47"/>
                    <a:gd name="T16" fmla="*/ 11 w 17"/>
                    <a:gd name="T17" fmla="*/ 44 h 47"/>
                    <a:gd name="T18" fmla="*/ 11 w 17"/>
                    <a:gd name="T19" fmla="*/ 23 h 47"/>
                    <a:gd name="T20" fmla="*/ 12 w 17"/>
                    <a:gd name="T21" fmla="*/ 23 h 47"/>
                    <a:gd name="T22" fmla="*/ 12 w 17"/>
                    <a:gd name="T23" fmla="*/ 44 h 47"/>
                    <a:gd name="T24" fmla="*/ 14 w 17"/>
                    <a:gd name="T25" fmla="*/ 47 h 47"/>
                    <a:gd name="T26" fmla="*/ 17 w 17"/>
                    <a:gd name="T27" fmla="*/ 44 h 47"/>
                    <a:gd name="T28" fmla="*/ 17 w 17"/>
                    <a:gd name="T29" fmla="*/ 12 h 47"/>
                    <a:gd name="T30" fmla="*/ 5 w 17"/>
                    <a:gd name="T31" fmla="*/ 0 h 47"/>
                    <a:gd name="T32" fmla="*/ 0 w 17"/>
                    <a:gd name="T33"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7">
                      <a:moveTo>
                        <a:pt x="0" y="6"/>
                      </a:move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7"/>
                        <a:pt x="8" y="47"/>
                      </a:cubicBezTo>
                      <a:cubicBezTo>
                        <a:pt x="9" y="47"/>
                        <a:pt x="11" y="45"/>
                        <a:pt x="11" y="44"/>
                      </a:cubicBezTo>
                      <a:cubicBezTo>
                        <a:pt x="11" y="41"/>
                        <a:pt x="11" y="23"/>
                        <a:pt x="11" y="23"/>
                      </a:cubicBezTo>
                      <a:cubicBezTo>
                        <a:pt x="11" y="23"/>
                        <a:pt x="11" y="23"/>
                        <a:pt x="12" y="23"/>
                      </a:cubicBezTo>
                      <a:cubicBezTo>
                        <a:pt x="12" y="23"/>
                        <a:pt x="12" y="41"/>
                        <a:pt x="12" y="44"/>
                      </a:cubicBezTo>
                      <a:cubicBezTo>
                        <a:pt x="12" y="45"/>
                        <a:pt x="13" y="47"/>
                        <a:pt x="14" y="47"/>
                      </a:cubicBezTo>
                      <a:cubicBezTo>
                        <a:pt x="16" y="47"/>
                        <a:pt x="17" y="45"/>
                        <a:pt x="17" y="44"/>
                      </a:cubicBezTo>
                      <a:cubicBezTo>
                        <a:pt x="17" y="42"/>
                        <a:pt x="17" y="22"/>
                        <a:pt x="17" y="12"/>
                      </a:cubicBezTo>
                      <a:cubicBezTo>
                        <a:pt x="15" y="9"/>
                        <a:pt x="11" y="5"/>
                        <a:pt x="5"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1" name="Freeform 1357"/>
                <p:cNvSpPr>
                  <a:spLocks/>
                </p:cNvSpPr>
                <p:nvPr/>
              </p:nvSpPr>
              <p:spPr bwMode="auto">
                <a:xfrm>
                  <a:off x="12758" y="740"/>
                  <a:ext cx="10" cy="21"/>
                </a:xfrm>
                <a:custGeom>
                  <a:avLst/>
                  <a:gdLst>
                    <a:gd name="T0" fmla="*/ 2 w 4"/>
                    <a:gd name="T1" fmla="*/ 9 h 9"/>
                    <a:gd name="T2" fmla="*/ 4 w 4"/>
                    <a:gd name="T3" fmla="*/ 6 h 9"/>
                    <a:gd name="T4" fmla="*/ 4 w 4"/>
                    <a:gd name="T5" fmla="*/ 6 h 9"/>
                    <a:gd name="T6" fmla="*/ 0 w 4"/>
                    <a:gd name="T7" fmla="*/ 0 h 9"/>
                    <a:gd name="T8" fmla="*/ 0 w 4"/>
                    <a:gd name="T9" fmla="*/ 6 h 9"/>
                    <a:gd name="T10" fmla="*/ 2 w 4"/>
                    <a:gd name="T11" fmla="*/ 9 h 9"/>
                  </a:gdLst>
                  <a:ahLst/>
                  <a:cxnLst>
                    <a:cxn ang="0">
                      <a:pos x="T0" y="T1"/>
                    </a:cxn>
                    <a:cxn ang="0">
                      <a:pos x="T2" y="T3"/>
                    </a:cxn>
                    <a:cxn ang="0">
                      <a:pos x="T4" y="T5"/>
                    </a:cxn>
                    <a:cxn ang="0">
                      <a:pos x="T6" y="T7"/>
                    </a:cxn>
                    <a:cxn ang="0">
                      <a:pos x="T8" y="T9"/>
                    </a:cxn>
                    <a:cxn ang="0">
                      <a:pos x="T10" y="T11"/>
                    </a:cxn>
                  </a:cxnLst>
                  <a:rect l="0" t="0" r="r" b="b"/>
                  <a:pathLst>
                    <a:path w="4" h="9">
                      <a:moveTo>
                        <a:pt x="2" y="9"/>
                      </a:moveTo>
                      <a:cubicBezTo>
                        <a:pt x="3" y="9"/>
                        <a:pt x="4" y="8"/>
                        <a:pt x="4" y="6"/>
                      </a:cubicBezTo>
                      <a:cubicBezTo>
                        <a:pt x="4" y="6"/>
                        <a:pt x="4" y="6"/>
                        <a:pt x="4" y="6"/>
                      </a:cubicBezTo>
                      <a:cubicBezTo>
                        <a:pt x="3" y="4"/>
                        <a:pt x="1" y="2"/>
                        <a:pt x="0" y="0"/>
                      </a:cubicBezTo>
                      <a:cubicBezTo>
                        <a:pt x="0" y="3"/>
                        <a:pt x="0" y="6"/>
                        <a:pt x="0" y="6"/>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2" name="Freeform 1358"/>
                <p:cNvSpPr>
                  <a:spLocks/>
                </p:cNvSpPr>
                <p:nvPr/>
              </p:nvSpPr>
              <p:spPr bwMode="auto">
                <a:xfrm>
                  <a:off x="13087" y="856"/>
                  <a:ext cx="41" cy="109"/>
                </a:xfrm>
                <a:custGeom>
                  <a:avLst/>
                  <a:gdLst>
                    <a:gd name="T0" fmla="*/ 0 w 17"/>
                    <a:gd name="T1" fmla="*/ 5 h 46"/>
                    <a:gd name="T2" fmla="*/ 0 w 17"/>
                    <a:gd name="T3" fmla="*/ 20 h 46"/>
                    <a:gd name="T4" fmla="*/ 2 w 17"/>
                    <a:gd name="T5" fmla="*/ 22 h 46"/>
                    <a:gd name="T6" fmla="*/ 4 w 17"/>
                    <a:gd name="T7" fmla="*/ 20 h 46"/>
                    <a:gd name="T8" fmla="*/ 4 w 17"/>
                    <a:gd name="T9" fmla="*/ 7 h 46"/>
                    <a:gd name="T10" fmla="*/ 5 w 17"/>
                    <a:gd name="T11" fmla="*/ 7 h 46"/>
                    <a:gd name="T12" fmla="*/ 5 w 17"/>
                    <a:gd name="T13" fmla="*/ 43 h 46"/>
                    <a:gd name="T14" fmla="*/ 8 w 17"/>
                    <a:gd name="T15" fmla="*/ 46 h 46"/>
                    <a:gd name="T16" fmla="*/ 10 w 17"/>
                    <a:gd name="T17" fmla="*/ 43 h 46"/>
                    <a:gd name="T18" fmla="*/ 10 w 17"/>
                    <a:gd name="T19" fmla="*/ 22 h 46"/>
                    <a:gd name="T20" fmla="*/ 11 w 17"/>
                    <a:gd name="T21" fmla="*/ 22 h 46"/>
                    <a:gd name="T22" fmla="*/ 11 w 17"/>
                    <a:gd name="T23" fmla="*/ 43 h 46"/>
                    <a:gd name="T24" fmla="*/ 14 w 17"/>
                    <a:gd name="T25" fmla="*/ 46 h 46"/>
                    <a:gd name="T26" fmla="*/ 17 w 17"/>
                    <a:gd name="T27" fmla="*/ 43 h 46"/>
                    <a:gd name="T28" fmla="*/ 17 w 17"/>
                    <a:gd name="T29" fmla="*/ 8 h 46"/>
                    <a:gd name="T30" fmla="*/ 4 w 17"/>
                    <a:gd name="T31" fmla="*/ 0 h 46"/>
                    <a:gd name="T32" fmla="*/ 0 w 17"/>
                    <a:gd name="T33"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46">
                      <a:moveTo>
                        <a:pt x="0" y="5"/>
                      </a:moveTo>
                      <a:cubicBezTo>
                        <a:pt x="0" y="7"/>
                        <a:pt x="0" y="19"/>
                        <a:pt x="0" y="20"/>
                      </a:cubicBezTo>
                      <a:cubicBezTo>
                        <a:pt x="0" y="21"/>
                        <a:pt x="0" y="22"/>
                        <a:pt x="2" y="22"/>
                      </a:cubicBezTo>
                      <a:cubicBezTo>
                        <a:pt x="3" y="22"/>
                        <a:pt x="4" y="21"/>
                        <a:pt x="4" y="20"/>
                      </a:cubicBezTo>
                      <a:cubicBezTo>
                        <a:pt x="4" y="19"/>
                        <a:pt x="4" y="7"/>
                        <a:pt x="4" y="7"/>
                      </a:cubicBezTo>
                      <a:cubicBezTo>
                        <a:pt x="4" y="7"/>
                        <a:pt x="4" y="7"/>
                        <a:pt x="5" y="7"/>
                      </a:cubicBezTo>
                      <a:cubicBezTo>
                        <a:pt x="5" y="7"/>
                        <a:pt x="5" y="41"/>
                        <a:pt x="5" y="43"/>
                      </a:cubicBezTo>
                      <a:cubicBezTo>
                        <a:pt x="5" y="45"/>
                        <a:pt x="6" y="46"/>
                        <a:pt x="8" y="46"/>
                      </a:cubicBezTo>
                      <a:cubicBezTo>
                        <a:pt x="9" y="46"/>
                        <a:pt x="10" y="45"/>
                        <a:pt x="10" y="43"/>
                      </a:cubicBezTo>
                      <a:cubicBezTo>
                        <a:pt x="10" y="41"/>
                        <a:pt x="10" y="22"/>
                        <a:pt x="10" y="22"/>
                      </a:cubicBezTo>
                      <a:cubicBezTo>
                        <a:pt x="10" y="22"/>
                        <a:pt x="10" y="22"/>
                        <a:pt x="11" y="22"/>
                      </a:cubicBezTo>
                      <a:cubicBezTo>
                        <a:pt x="11" y="22"/>
                        <a:pt x="11" y="41"/>
                        <a:pt x="11" y="43"/>
                      </a:cubicBezTo>
                      <a:cubicBezTo>
                        <a:pt x="11" y="45"/>
                        <a:pt x="13" y="46"/>
                        <a:pt x="14" y="46"/>
                      </a:cubicBezTo>
                      <a:cubicBezTo>
                        <a:pt x="16" y="46"/>
                        <a:pt x="17" y="45"/>
                        <a:pt x="17" y="43"/>
                      </a:cubicBezTo>
                      <a:cubicBezTo>
                        <a:pt x="17" y="41"/>
                        <a:pt x="17" y="15"/>
                        <a:pt x="17" y="8"/>
                      </a:cubicBezTo>
                      <a:cubicBezTo>
                        <a:pt x="8" y="6"/>
                        <a:pt x="8" y="10"/>
                        <a:pt x="4"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3" name="Freeform 1359"/>
                <p:cNvSpPr>
                  <a:spLocks/>
                </p:cNvSpPr>
                <p:nvPr/>
              </p:nvSpPr>
              <p:spPr bwMode="auto">
                <a:xfrm>
                  <a:off x="12687" y="721"/>
                  <a:ext cx="19" cy="35"/>
                </a:xfrm>
                <a:custGeom>
                  <a:avLst/>
                  <a:gdLst>
                    <a:gd name="T0" fmla="*/ 2 w 8"/>
                    <a:gd name="T1" fmla="*/ 14 h 15"/>
                    <a:gd name="T2" fmla="*/ 4 w 8"/>
                    <a:gd name="T3" fmla="*/ 13 h 15"/>
                    <a:gd name="T4" fmla="*/ 8 w 8"/>
                    <a:gd name="T5" fmla="*/ 0 h 15"/>
                    <a:gd name="T6" fmla="*/ 2 w 8"/>
                    <a:gd name="T7" fmla="*/ 6 h 15"/>
                    <a:gd name="T8" fmla="*/ 0 w 8"/>
                    <a:gd name="T9" fmla="*/ 12 h 15"/>
                    <a:gd name="T10" fmla="*/ 2 w 8"/>
                    <a:gd name="T11" fmla="*/ 14 h 15"/>
                  </a:gdLst>
                  <a:ahLst/>
                  <a:cxnLst>
                    <a:cxn ang="0">
                      <a:pos x="T0" y="T1"/>
                    </a:cxn>
                    <a:cxn ang="0">
                      <a:pos x="T2" y="T3"/>
                    </a:cxn>
                    <a:cxn ang="0">
                      <a:pos x="T4" y="T5"/>
                    </a:cxn>
                    <a:cxn ang="0">
                      <a:pos x="T6" y="T7"/>
                    </a:cxn>
                    <a:cxn ang="0">
                      <a:pos x="T8" y="T9"/>
                    </a:cxn>
                    <a:cxn ang="0">
                      <a:pos x="T10" y="T11"/>
                    </a:cxn>
                  </a:cxnLst>
                  <a:rect l="0" t="0" r="r" b="b"/>
                  <a:pathLst>
                    <a:path w="8" h="15">
                      <a:moveTo>
                        <a:pt x="2" y="14"/>
                      </a:moveTo>
                      <a:cubicBezTo>
                        <a:pt x="3" y="15"/>
                        <a:pt x="4" y="14"/>
                        <a:pt x="4" y="13"/>
                      </a:cubicBezTo>
                      <a:cubicBezTo>
                        <a:pt x="4" y="12"/>
                        <a:pt x="7" y="2"/>
                        <a:pt x="8" y="0"/>
                      </a:cubicBezTo>
                      <a:cubicBezTo>
                        <a:pt x="6" y="2"/>
                        <a:pt x="4" y="3"/>
                        <a:pt x="2" y="6"/>
                      </a:cubicBezTo>
                      <a:cubicBezTo>
                        <a:pt x="1" y="9"/>
                        <a:pt x="1" y="12"/>
                        <a:pt x="0" y="12"/>
                      </a:cubicBezTo>
                      <a:cubicBezTo>
                        <a:pt x="0" y="13"/>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4" name="Freeform 1360"/>
                <p:cNvSpPr>
                  <a:spLocks/>
                </p:cNvSpPr>
                <p:nvPr/>
              </p:nvSpPr>
              <p:spPr bwMode="auto">
                <a:xfrm>
                  <a:off x="12694" y="711"/>
                  <a:ext cx="57" cy="107"/>
                </a:xfrm>
                <a:custGeom>
                  <a:avLst/>
                  <a:gdLst>
                    <a:gd name="T0" fmla="*/ 5 w 24"/>
                    <a:gd name="T1" fmla="*/ 4 h 45"/>
                    <a:gd name="T2" fmla="*/ 5 w 24"/>
                    <a:gd name="T3" fmla="*/ 4 h 45"/>
                    <a:gd name="T4" fmla="*/ 6 w 24"/>
                    <a:gd name="T5" fmla="*/ 4 h 45"/>
                    <a:gd name="T6" fmla="*/ 0 w 24"/>
                    <a:gd name="T7" fmla="*/ 26 h 45"/>
                    <a:gd name="T8" fmla="*/ 6 w 24"/>
                    <a:gd name="T9" fmla="*/ 26 h 45"/>
                    <a:gd name="T10" fmla="*/ 6 w 24"/>
                    <a:gd name="T11" fmla="*/ 42 h 45"/>
                    <a:gd name="T12" fmla="*/ 8 w 24"/>
                    <a:gd name="T13" fmla="*/ 45 h 45"/>
                    <a:gd name="T14" fmla="*/ 10 w 24"/>
                    <a:gd name="T15" fmla="*/ 42 h 45"/>
                    <a:gd name="T16" fmla="*/ 10 w 24"/>
                    <a:gd name="T17" fmla="*/ 26 h 45"/>
                    <a:gd name="T18" fmla="*/ 11 w 24"/>
                    <a:gd name="T19" fmla="*/ 26 h 45"/>
                    <a:gd name="T20" fmla="*/ 11 w 24"/>
                    <a:gd name="T21" fmla="*/ 42 h 45"/>
                    <a:gd name="T22" fmla="*/ 14 w 24"/>
                    <a:gd name="T23" fmla="*/ 45 h 45"/>
                    <a:gd name="T24" fmla="*/ 16 w 24"/>
                    <a:gd name="T25" fmla="*/ 42 h 45"/>
                    <a:gd name="T26" fmla="*/ 16 w 24"/>
                    <a:gd name="T27" fmla="*/ 26 h 45"/>
                    <a:gd name="T28" fmla="*/ 22 w 24"/>
                    <a:gd name="T29" fmla="*/ 26 h 45"/>
                    <a:gd name="T30" fmla="*/ 16 w 24"/>
                    <a:gd name="T31" fmla="*/ 4 h 45"/>
                    <a:gd name="T32" fmla="*/ 17 w 24"/>
                    <a:gd name="T33" fmla="*/ 4 h 45"/>
                    <a:gd name="T34" fmla="*/ 20 w 24"/>
                    <a:gd name="T35" fmla="*/ 17 h 45"/>
                    <a:gd name="T36" fmla="*/ 23 w 24"/>
                    <a:gd name="T37" fmla="*/ 18 h 45"/>
                    <a:gd name="T38" fmla="*/ 24 w 24"/>
                    <a:gd name="T39" fmla="*/ 16 h 45"/>
                    <a:gd name="T40" fmla="*/ 20 w 24"/>
                    <a:gd name="T41" fmla="*/ 3 h 45"/>
                    <a:gd name="T42" fmla="*/ 5 w 24"/>
                    <a:gd name="T4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5">
                      <a:moveTo>
                        <a:pt x="5" y="4"/>
                      </a:moveTo>
                      <a:cubicBezTo>
                        <a:pt x="5" y="4"/>
                        <a:pt x="5" y="4"/>
                        <a:pt x="5" y="4"/>
                      </a:cubicBezTo>
                      <a:cubicBezTo>
                        <a:pt x="6" y="4"/>
                        <a:pt x="6" y="4"/>
                        <a:pt x="6" y="4"/>
                      </a:cubicBezTo>
                      <a:cubicBezTo>
                        <a:pt x="0" y="26"/>
                        <a:pt x="0" y="26"/>
                        <a:pt x="0" y="26"/>
                      </a:cubicBezTo>
                      <a:cubicBezTo>
                        <a:pt x="6" y="26"/>
                        <a:pt x="6" y="26"/>
                        <a:pt x="6" y="26"/>
                      </a:cubicBezTo>
                      <a:cubicBezTo>
                        <a:pt x="6" y="34"/>
                        <a:pt x="6" y="41"/>
                        <a:pt x="6" y="42"/>
                      </a:cubicBezTo>
                      <a:cubicBezTo>
                        <a:pt x="6" y="44"/>
                        <a:pt x="7" y="45"/>
                        <a:pt x="8" y="45"/>
                      </a:cubicBezTo>
                      <a:cubicBezTo>
                        <a:pt x="9" y="45"/>
                        <a:pt x="10" y="44"/>
                        <a:pt x="10" y="42"/>
                      </a:cubicBezTo>
                      <a:cubicBezTo>
                        <a:pt x="10" y="41"/>
                        <a:pt x="10" y="26"/>
                        <a:pt x="10" y="26"/>
                      </a:cubicBezTo>
                      <a:cubicBezTo>
                        <a:pt x="11" y="26"/>
                        <a:pt x="11" y="26"/>
                        <a:pt x="11" y="26"/>
                      </a:cubicBezTo>
                      <a:cubicBezTo>
                        <a:pt x="11" y="26"/>
                        <a:pt x="11" y="41"/>
                        <a:pt x="11" y="42"/>
                      </a:cubicBezTo>
                      <a:cubicBezTo>
                        <a:pt x="11" y="44"/>
                        <a:pt x="12" y="45"/>
                        <a:pt x="14" y="45"/>
                      </a:cubicBezTo>
                      <a:cubicBezTo>
                        <a:pt x="15" y="45"/>
                        <a:pt x="16" y="44"/>
                        <a:pt x="16" y="42"/>
                      </a:cubicBezTo>
                      <a:cubicBezTo>
                        <a:pt x="16" y="41"/>
                        <a:pt x="16" y="34"/>
                        <a:pt x="16" y="26"/>
                      </a:cubicBezTo>
                      <a:cubicBezTo>
                        <a:pt x="22" y="26"/>
                        <a:pt x="22" y="26"/>
                        <a:pt x="22" y="26"/>
                      </a:cubicBezTo>
                      <a:cubicBezTo>
                        <a:pt x="16" y="4"/>
                        <a:pt x="16" y="4"/>
                        <a:pt x="16" y="4"/>
                      </a:cubicBezTo>
                      <a:cubicBezTo>
                        <a:pt x="17" y="4"/>
                        <a:pt x="17" y="4"/>
                        <a:pt x="17" y="4"/>
                      </a:cubicBezTo>
                      <a:cubicBezTo>
                        <a:pt x="17" y="4"/>
                        <a:pt x="20" y="16"/>
                        <a:pt x="20" y="17"/>
                      </a:cubicBezTo>
                      <a:cubicBezTo>
                        <a:pt x="21" y="18"/>
                        <a:pt x="22" y="19"/>
                        <a:pt x="23" y="18"/>
                      </a:cubicBezTo>
                      <a:cubicBezTo>
                        <a:pt x="24" y="18"/>
                        <a:pt x="24" y="17"/>
                        <a:pt x="24" y="16"/>
                      </a:cubicBezTo>
                      <a:cubicBezTo>
                        <a:pt x="24" y="16"/>
                        <a:pt x="22" y="9"/>
                        <a:pt x="20" y="3"/>
                      </a:cubicBezTo>
                      <a:cubicBezTo>
                        <a:pt x="17" y="0"/>
                        <a:pt x="13" y="0"/>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5" name="Freeform 1361"/>
                <p:cNvSpPr>
                  <a:spLocks/>
                </p:cNvSpPr>
                <p:nvPr/>
              </p:nvSpPr>
              <p:spPr bwMode="auto">
                <a:xfrm>
                  <a:off x="12668" y="808"/>
                  <a:ext cx="0" cy="5"/>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1"/>
                        <a:pt x="0" y="1"/>
                        <a:pt x="0" y="2"/>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6" name="Freeform 1362"/>
                <p:cNvSpPr>
                  <a:spLocks/>
                </p:cNvSpPr>
                <p:nvPr/>
              </p:nvSpPr>
              <p:spPr bwMode="auto">
                <a:xfrm>
                  <a:off x="12950" y="1000"/>
                  <a:ext cx="64" cy="111"/>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6 w 27"/>
                    <a:gd name="T39" fmla="*/ 21 h 47"/>
                    <a:gd name="T40" fmla="*/ 27 w 27"/>
                    <a:gd name="T41" fmla="*/ 18 h 47"/>
                    <a:gd name="T42" fmla="*/ 23 w 27"/>
                    <a:gd name="T43" fmla="*/ 5 h 47"/>
                    <a:gd name="T44" fmla="*/ 17 w 27"/>
                    <a:gd name="T45" fmla="*/ 0 h 47"/>
                    <a:gd name="T46" fmla="*/ 10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0"/>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0"/>
                        <a:pt x="25" y="21"/>
                        <a:pt x="26" y="21"/>
                      </a:cubicBezTo>
                      <a:cubicBezTo>
                        <a:pt x="26" y="20"/>
                        <a:pt x="27" y="19"/>
                        <a:pt x="27" y="18"/>
                      </a:cubicBezTo>
                      <a:cubicBezTo>
                        <a:pt x="26" y="18"/>
                        <a:pt x="24" y="10"/>
                        <a:pt x="23" y="5"/>
                      </a:cubicBezTo>
                      <a:cubicBezTo>
                        <a:pt x="22" y="2"/>
                        <a:pt x="20" y="0"/>
                        <a:pt x="17" y="0"/>
                      </a:cubicBezTo>
                      <a:cubicBezTo>
                        <a:pt x="16" y="0"/>
                        <a:pt x="11" y="0"/>
                        <a:pt x="10" y="0"/>
                      </a:cubicBezTo>
                      <a:cubicBezTo>
                        <a:pt x="7" y="0"/>
                        <a:pt x="5" y="2"/>
                        <a:pt x="4" y="5"/>
                      </a:cubicBezTo>
                      <a:cubicBezTo>
                        <a:pt x="3"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7" name="Freeform 1363"/>
                <p:cNvSpPr>
                  <a:spLocks/>
                </p:cNvSpPr>
                <p:nvPr/>
              </p:nvSpPr>
              <p:spPr bwMode="auto">
                <a:xfrm>
                  <a:off x="12623" y="853"/>
                  <a:ext cx="64" cy="112"/>
                </a:xfrm>
                <a:custGeom>
                  <a:avLst/>
                  <a:gdLst>
                    <a:gd name="T0" fmla="*/ 0 w 27"/>
                    <a:gd name="T1" fmla="*/ 19 h 47"/>
                    <a:gd name="T2" fmla="*/ 1 w 27"/>
                    <a:gd name="T3" fmla="*/ 21 h 47"/>
                    <a:gd name="T4" fmla="*/ 3 w 27"/>
                    <a:gd name="T5" fmla="*/ 20 h 47"/>
                    <a:gd name="T6" fmla="*/ 7 w 27"/>
                    <a:gd name="T7" fmla="*/ 7 h 47"/>
                    <a:gd name="T8" fmla="*/ 8 w 27"/>
                    <a:gd name="T9" fmla="*/ 7 h 47"/>
                    <a:gd name="T10" fmla="*/ 2 w 27"/>
                    <a:gd name="T11" fmla="*/ 28 h 47"/>
                    <a:gd name="T12" fmla="*/ 8 w 27"/>
                    <a:gd name="T13" fmla="*/ 28 h 47"/>
                    <a:gd name="T14" fmla="*/ 8 w 27"/>
                    <a:gd name="T15" fmla="*/ 45 h 47"/>
                    <a:gd name="T16" fmla="*/ 10 w 27"/>
                    <a:gd name="T17" fmla="*/ 47 h 47"/>
                    <a:gd name="T18" fmla="*/ 13 w 27"/>
                    <a:gd name="T19" fmla="*/ 45 h 47"/>
                    <a:gd name="T20" fmla="*/ 13 w 27"/>
                    <a:gd name="T21" fmla="*/ 28 h 47"/>
                    <a:gd name="T22" fmla="*/ 14 w 27"/>
                    <a:gd name="T23" fmla="*/ 28 h 47"/>
                    <a:gd name="T24" fmla="*/ 14 w 27"/>
                    <a:gd name="T25" fmla="*/ 45 h 47"/>
                    <a:gd name="T26" fmla="*/ 16 w 27"/>
                    <a:gd name="T27" fmla="*/ 47 h 47"/>
                    <a:gd name="T28" fmla="*/ 18 w 27"/>
                    <a:gd name="T29" fmla="*/ 45 h 47"/>
                    <a:gd name="T30" fmla="*/ 18 w 27"/>
                    <a:gd name="T31" fmla="*/ 28 h 47"/>
                    <a:gd name="T32" fmla="*/ 24 w 27"/>
                    <a:gd name="T33" fmla="*/ 28 h 47"/>
                    <a:gd name="T34" fmla="*/ 18 w 27"/>
                    <a:gd name="T35" fmla="*/ 7 h 47"/>
                    <a:gd name="T36" fmla="*/ 19 w 27"/>
                    <a:gd name="T37" fmla="*/ 7 h 47"/>
                    <a:gd name="T38" fmla="*/ 23 w 27"/>
                    <a:gd name="T39" fmla="*/ 20 h 47"/>
                    <a:gd name="T40" fmla="*/ 25 w 27"/>
                    <a:gd name="T41" fmla="*/ 21 h 47"/>
                    <a:gd name="T42" fmla="*/ 26 w 27"/>
                    <a:gd name="T43" fmla="*/ 19 h 47"/>
                    <a:gd name="T44" fmla="*/ 22 w 27"/>
                    <a:gd name="T45" fmla="*/ 5 h 47"/>
                    <a:gd name="T46" fmla="*/ 17 w 27"/>
                    <a:gd name="T47" fmla="*/ 0 h 47"/>
                    <a:gd name="T48" fmla="*/ 17 w 27"/>
                    <a:gd name="T49" fmla="*/ 9 h 47"/>
                    <a:gd name="T50" fmla="*/ 10 w 27"/>
                    <a:gd name="T51" fmla="*/ 3 h 47"/>
                    <a:gd name="T52" fmla="*/ 5 w 27"/>
                    <a:gd name="T53" fmla="*/ 3 h 47"/>
                    <a:gd name="T54" fmla="*/ 4 w 27"/>
                    <a:gd name="T55" fmla="*/ 5 h 47"/>
                    <a:gd name="T56" fmla="*/ 0 w 27"/>
                    <a:gd name="T5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 h="47">
                      <a:moveTo>
                        <a:pt x="0" y="19"/>
                      </a:move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ubicBezTo>
                        <a:pt x="22" y="3"/>
                        <a:pt x="19" y="1"/>
                        <a:pt x="17" y="0"/>
                      </a:cubicBezTo>
                      <a:cubicBezTo>
                        <a:pt x="17" y="4"/>
                        <a:pt x="17" y="7"/>
                        <a:pt x="17" y="9"/>
                      </a:cubicBezTo>
                      <a:cubicBezTo>
                        <a:pt x="10" y="3"/>
                        <a:pt x="10" y="3"/>
                        <a:pt x="10" y="3"/>
                      </a:cubicBezTo>
                      <a:cubicBezTo>
                        <a:pt x="8" y="3"/>
                        <a:pt x="6" y="3"/>
                        <a:pt x="5" y="3"/>
                      </a:cubicBezTo>
                      <a:cubicBezTo>
                        <a:pt x="4" y="4"/>
                        <a:pt x="4" y="4"/>
                        <a:pt x="4" y="5"/>
                      </a:cubicBezTo>
                      <a:cubicBezTo>
                        <a:pt x="2" y="11"/>
                        <a:pt x="0" y="18"/>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8" name="Freeform 1364"/>
                <p:cNvSpPr>
                  <a:spLocks/>
                </p:cNvSpPr>
                <p:nvPr/>
              </p:nvSpPr>
              <p:spPr bwMode="auto">
                <a:xfrm>
                  <a:off x="13064" y="740"/>
                  <a:ext cx="9" cy="21"/>
                </a:xfrm>
                <a:custGeom>
                  <a:avLst/>
                  <a:gdLst>
                    <a:gd name="T0" fmla="*/ 0 w 4"/>
                    <a:gd name="T1" fmla="*/ 0 h 9"/>
                    <a:gd name="T2" fmla="*/ 0 w 4"/>
                    <a:gd name="T3" fmla="*/ 6 h 9"/>
                    <a:gd name="T4" fmla="*/ 2 w 4"/>
                    <a:gd name="T5" fmla="*/ 9 h 9"/>
                    <a:gd name="T6" fmla="*/ 4 w 4"/>
                    <a:gd name="T7" fmla="*/ 7 h 9"/>
                    <a:gd name="T8" fmla="*/ 0 w 4"/>
                    <a:gd name="T9" fmla="*/ 0 h 9"/>
                    <a:gd name="T10" fmla="*/ 0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0" y="0"/>
                      </a:moveTo>
                      <a:cubicBezTo>
                        <a:pt x="0" y="3"/>
                        <a:pt x="0" y="6"/>
                        <a:pt x="0" y="6"/>
                      </a:cubicBezTo>
                      <a:cubicBezTo>
                        <a:pt x="0" y="8"/>
                        <a:pt x="1" y="9"/>
                        <a:pt x="2" y="9"/>
                      </a:cubicBezTo>
                      <a:cubicBezTo>
                        <a:pt x="3" y="9"/>
                        <a:pt x="4" y="8"/>
                        <a:pt x="4" y="7"/>
                      </a:cubicBezTo>
                      <a:cubicBezTo>
                        <a:pt x="3" y="5"/>
                        <a:pt x="2"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49" name="Oval 1365"/>
                <p:cNvSpPr>
                  <a:spLocks noChangeArrowheads="1"/>
                </p:cNvSpPr>
                <p:nvPr/>
              </p:nvSpPr>
              <p:spPr bwMode="auto">
                <a:xfrm>
                  <a:off x="12775"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0" name="Oval 1366"/>
                <p:cNvSpPr>
                  <a:spLocks noChangeArrowheads="1"/>
                </p:cNvSpPr>
                <p:nvPr/>
              </p:nvSpPr>
              <p:spPr bwMode="auto">
                <a:xfrm>
                  <a:off x="12709" y="830"/>
                  <a:ext cx="23"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1" name="Freeform 1367"/>
                <p:cNvSpPr>
                  <a:spLocks/>
                </p:cNvSpPr>
                <p:nvPr/>
              </p:nvSpPr>
              <p:spPr bwMode="auto">
                <a:xfrm>
                  <a:off x="12692" y="853"/>
                  <a:ext cx="55" cy="112"/>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6 h 47"/>
                    <a:gd name="T36" fmla="*/ 17 w 23"/>
                    <a:gd name="T37" fmla="*/ 0 h 47"/>
                    <a:gd name="T38" fmla="*/ 7 w 23"/>
                    <a:gd name="T39" fmla="*/ 0 h 47"/>
                    <a:gd name="T40" fmla="*/ 0 w 23"/>
                    <a:gd name="T41" fmla="*/ 6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2" name="Freeform 1368"/>
                <p:cNvSpPr>
                  <a:spLocks/>
                </p:cNvSpPr>
                <p:nvPr/>
              </p:nvSpPr>
              <p:spPr bwMode="auto">
                <a:xfrm>
                  <a:off x="12754" y="853"/>
                  <a:ext cx="64" cy="112"/>
                </a:xfrm>
                <a:custGeom>
                  <a:avLst/>
                  <a:gdLst>
                    <a:gd name="T0" fmla="*/ 1 w 27"/>
                    <a:gd name="T1" fmla="*/ 21 h 47"/>
                    <a:gd name="T2" fmla="*/ 4 w 27"/>
                    <a:gd name="T3" fmla="*/ 20 h 47"/>
                    <a:gd name="T4" fmla="*/ 8 w 27"/>
                    <a:gd name="T5" fmla="*/ 7 h 47"/>
                    <a:gd name="T6" fmla="*/ 9 w 27"/>
                    <a:gd name="T7" fmla="*/ 7 h 47"/>
                    <a:gd name="T8" fmla="*/ 2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9 w 27"/>
                    <a:gd name="T27" fmla="*/ 45 h 47"/>
                    <a:gd name="T28" fmla="*/ 19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3"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3" name="Freeform 1369"/>
                <p:cNvSpPr>
                  <a:spLocks/>
                </p:cNvSpPr>
                <p:nvPr/>
              </p:nvSpPr>
              <p:spPr bwMode="auto">
                <a:xfrm>
                  <a:off x="12758" y="1000"/>
                  <a:ext cx="55" cy="111"/>
                </a:xfrm>
                <a:custGeom>
                  <a:avLst/>
                  <a:gdLst>
                    <a:gd name="T0" fmla="*/ 0 w 23"/>
                    <a:gd name="T1" fmla="*/ 6 h 47"/>
                    <a:gd name="T2" fmla="*/ 0 w 23"/>
                    <a:gd name="T3" fmla="*/ 21 h 47"/>
                    <a:gd name="T4" fmla="*/ 2 w 23"/>
                    <a:gd name="T5" fmla="*/ 23 h 47"/>
                    <a:gd name="T6" fmla="*/ 4 w 23"/>
                    <a:gd name="T7" fmla="*/ 21 h 47"/>
                    <a:gd name="T8" fmla="*/ 4 w 23"/>
                    <a:gd name="T9" fmla="*/ 8 h 47"/>
                    <a:gd name="T10" fmla="*/ 5 w 23"/>
                    <a:gd name="T11" fmla="*/ 8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2" y="23"/>
                      </a:cubicBezTo>
                      <a:cubicBezTo>
                        <a:pt x="3" y="23"/>
                        <a:pt x="4" y="22"/>
                        <a:pt x="4" y="21"/>
                      </a:cubicBezTo>
                      <a:cubicBezTo>
                        <a:pt x="4" y="19"/>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4" name="Freeform 1370"/>
                <p:cNvSpPr>
                  <a:spLocks/>
                </p:cNvSpPr>
                <p:nvPr/>
              </p:nvSpPr>
              <p:spPr bwMode="auto">
                <a:xfrm>
                  <a:off x="12687" y="1000"/>
                  <a:ext cx="64" cy="111"/>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8 h 47"/>
                    <a:gd name="T42" fmla="*/ 23 w 27"/>
                    <a:gd name="T43" fmla="*/ 5 h 47"/>
                    <a:gd name="T44" fmla="*/ 18 w 27"/>
                    <a:gd name="T45" fmla="*/ 0 h 47"/>
                    <a:gd name="T46" fmla="*/ 10 w 27"/>
                    <a:gd name="T47" fmla="*/ 0 h 47"/>
                    <a:gd name="T48" fmla="*/ 5 w 27"/>
                    <a:gd name="T49" fmla="*/ 5 h 47"/>
                    <a:gd name="T50" fmla="*/ 0 w 27"/>
                    <a:gd name="T51" fmla="*/ 18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0"/>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0"/>
                        <a:pt x="25" y="21"/>
                        <a:pt x="26" y="21"/>
                      </a:cubicBezTo>
                      <a:cubicBezTo>
                        <a:pt x="27" y="20"/>
                        <a:pt x="27" y="19"/>
                        <a:pt x="27" y="18"/>
                      </a:cubicBezTo>
                      <a:cubicBezTo>
                        <a:pt x="27" y="18"/>
                        <a:pt x="25" y="10"/>
                        <a:pt x="23" y="5"/>
                      </a:cubicBezTo>
                      <a:cubicBezTo>
                        <a:pt x="22" y="2"/>
                        <a:pt x="20" y="0"/>
                        <a:pt x="18" y="0"/>
                      </a:cubicBezTo>
                      <a:cubicBezTo>
                        <a:pt x="16" y="0"/>
                        <a:pt x="11" y="0"/>
                        <a:pt x="10" y="0"/>
                      </a:cubicBezTo>
                      <a:cubicBezTo>
                        <a:pt x="8" y="0"/>
                        <a:pt x="5" y="2"/>
                        <a:pt x="5" y="5"/>
                      </a:cubicBezTo>
                      <a:cubicBezTo>
                        <a:pt x="3" y="10"/>
                        <a:pt x="1" y="18"/>
                        <a:pt x="0" y="18"/>
                      </a:cubicBezTo>
                      <a:cubicBezTo>
                        <a:pt x="0" y="19"/>
                        <a:pt x="1" y="20"/>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5" name="Oval 1371"/>
                <p:cNvSpPr>
                  <a:spLocks noChangeArrowheads="1"/>
                </p:cNvSpPr>
                <p:nvPr/>
              </p:nvSpPr>
              <p:spPr bwMode="auto">
                <a:xfrm>
                  <a:off x="12642"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6" name="Freeform 1372"/>
                <p:cNvSpPr>
                  <a:spLocks/>
                </p:cNvSpPr>
                <p:nvPr/>
              </p:nvSpPr>
              <p:spPr bwMode="auto">
                <a:xfrm>
                  <a:off x="12628" y="1000"/>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0 w 22"/>
                    <a:gd name="T13" fmla="*/ 44 h 47"/>
                    <a:gd name="T14" fmla="*/ 10 w 22"/>
                    <a:gd name="T15" fmla="*/ 23 h 47"/>
                    <a:gd name="T16" fmla="*/ 11 w 22"/>
                    <a:gd name="T17" fmla="*/ 23 h 47"/>
                    <a:gd name="T18" fmla="*/ 11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6 h 47"/>
                    <a:gd name="T36" fmla="*/ 16 w 22"/>
                    <a:gd name="T37" fmla="*/ 0 h 47"/>
                    <a:gd name="T38" fmla="*/ 6 w 22"/>
                    <a:gd name="T39" fmla="*/ 0 h 47"/>
                    <a:gd name="T40" fmla="*/ 0 w 22"/>
                    <a:gd name="T41" fmla="*/ 6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19"/>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19"/>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7" name="Freeform 1373"/>
                <p:cNvSpPr>
                  <a:spLocks/>
                </p:cNvSpPr>
                <p:nvPr/>
              </p:nvSpPr>
              <p:spPr bwMode="auto">
                <a:xfrm>
                  <a:off x="12820" y="1000"/>
                  <a:ext cx="64" cy="111"/>
                </a:xfrm>
                <a:custGeom>
                  <a:avLst/>
                  <a:gdLst>
                    <a:gd name="T0" fmla="*/ 1 w 27"/>
                    <a:gd name="T1" fmla="*/ 21 h 47"/>
                    <a:gd name="T2" fmla="*/ 3 w 27"/>
                    <a:gd name="T3" fmla="*/ 20 h 47"/>
                    <a:gd name="T4" fmla="*/ 7 w 27"/>
                    <a:gd name="T5" fmla="*/ 7 h 47"/>
                    <a:gd name="T6" fmla="*/ 8 w 27"/>
                    <a:gd name="T7" fmla="*/ 7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7 h 47"/>
                    <a:gd name="T34" fmla="*/ 19 w 27"/>
                    <a:gd name="T35" fmla="*/ 7 h 47"/>
                    <a:gd name="T36" fmla="*/ 23 w 27"/>
                    <a:gd name="T37" fmla="*/ 20 h 47"/>
                    <a:gd name="T38" fmla="*/ 25 w 27"/>
                    <a:gd name="T39" fmla="*/ 21 h 47"/>
                    <a:gd name="T40" fmla="*/ 26 w 27"/>
                    <a:gd name="T41" fmla="*/ 18 h 47"/>
                    <a:gd name="T42" fmla="*/ 22 w 27"/>
                    <a:gd name="T43" fmla="*/ 5 h 47"/>
                    <a:gd name="T44" fmla="*/ 17 w 27"/>
                    <a:gd name="T45" fmla="*/ 0 h 47"/>
                    <a:gd name="T46" fmla="*/ 9 w 27"/>
                    <a:gd name="T47" fmla="*/ 0 h 47"/>
                    <a:gd name="T48" fmla="*/ 4 w 27"/>
                    <a:gd name="T49" fmla="*/ 5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0"/>
                        <a:pt x="24" y="21"/>
                        <a:pt x="25" y="21"/>
                      </a:cubicBezTo>
                      <a:cubicBezTo>
                        <a:pt x="26" y="20"/>
                        <a:pt x="27" y="19"/>
                        <a:pt x="26" y="18"/>
                      </a:cubicBezTo>
                      <a:cubicBezTo>
                        <a:pt x="26" y="18"/>
                        <a:pt x="24" y="10"/>
                        <a:pt x="22" y="5"/>
                      </a:cubicBezTo>
                      <a:cubicBezTo>
                        <a:pt x="22" y="2"/>
                        <a:pt x="19" y="0"/>
                        <a:pt x="17" y="0"/>
                      </a:cubicBezTo>
                      <a:cubicBezTo>
                        <a:pt x="16" y="0"/>
                        <a:pt x="10" y="0"/>
                        <a:pt x="9" y="0"/>
                      </a:cubicBezTo>
                      <a:cubicBezTo>
                        <a:pt x="7" y="0"/>
                        <a:pt x="5" y="2"/>
                        <a:pt x="4" y="5"/>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8" name="Oval 1374"/>
                <p:cNvSpPr>
                  <a:spLocks noChangeArrowheads="1"/>
                </p:cNvSpPr>
                <p:nvPr/>
              </p:nvSpPr>
              <p:spPr bwMode="auto">
                <a:xfrm>
                  <a:off x="12709"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59" name="Freeform 1375"/>
                <p:cNvSpPr>
                  <a:spLocks/>
                </p:cNvSpPr>
                <p:nvPr/>
              </p:nvSpPr>
              <p:spPr bwMode="auto">
                <a:xfrm>
                  <a:off x="12884" y="853"/>
                  <a:ext cx="64" cy="112"/>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0" name="Freeform 1376"/>
                <p:cNvSpPr>
                  <a:spLocks/>
                </p:cNvSpPr>
                <p:nvPr/>
              </p:nvSpPr>
              <p:spPr bwMode="auto">
                <a:xfrm>
                  <a:off x="12889" y="1000"/>
                  <a:ext cx="54" cy="111"/>
                </a:xfrm>
                <a:custGeom>
                  <a:avLst/>
                  <a:gdLst>
                    <a:gd name="T0" fmla="*/ 0 w 23"/>
                    <a:gd name="T1" fmla="*/ 6 h 47"/>
                    <a:gd name="T2" fmla="*/ 0 w 23"/>
                    <a:gd name="T3" fmla="*/ 21 h 47"/>
                    <a:gd name="T4" fmla="*/ 3 w 23"/>
                    <a:gd name="T5" fmla="*/ 23 h 47"/>
                    <a:gd name="T6" fmla="*/ 5 w 23"/>
                    <a:gd name="T7" fmla="*/ 21 h 47"/>
                    <a:gd name="T8" fmla="*/ 5 w 23"/>
                    <a:gd name="T9" fmla="*/ 8 h 47"/>
                    <a:gd name="T10" fmla="*/ 6 w 23"/>
                    <a:gd name="T11" fmla="*/ 8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8 h 47"/>
                    <a:gd name="T30" fmla="*/ 19 w 23"/>
                    <a:gd name="T31" fmla="*/ 8 h 47"/>
                    <a:gd name="T32" fmla="*/ 19 w 23"/>
                    <a:gd name="T33" fmla="*/ 21 h 47"/>
                    <a:gd name="T34" fmla="*/ 21 w 23"/>
                    <a:gd name="T35" fmla="*/ 23 h 47"/>
                    <a:gd name="T36" fmla="*/ 23 w 23"/>
                    <a:gd name="T37" fmla="*/ 21 h 47"/>
                    <a:gd name="T38" fmla="*/ 23 w 23"/>
                    <a:gd name="T39" fmla="*/ 6 h 47"/>
                    <a:gd name="T40" fmla="*/ 17 w 23"/>
                    <a:gd name="T41" fmla="*/ 0 h 47"/>
                    <a:gd name="T42" fmla="*/ 7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20"/>
                        <a:pt x="0" y="21"/>
                      </a:cubicBezTo>
                      <a:cubicBezTo>
                        <a:pt x="0" y="22"/>
                        <a:pt x="1" y="23"/>
                        <a:pt x="3" y="23"/>
                      </a:cubicBezTo>
                      <a:cubicBezTo>
                        <a:pt x="4" y="23"/>
                        <a:pt x="5" y="22"/>
                        <a:pt x="5" y="21"/>
                      </a:cubicBezTo>
                      <a:cubicBezTo>
                        <a:pt x="5" y="19"/>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19"/>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1" name="Oval 1377"/>
                <p:cNvSpPr>
                  <a:spLocks noChangeArrowheads="1"/>
                </p:cNvSpPr>
                <p:nvPr/>
              </p:nvSpPr>
              <p:spPr bwMode="auto">
                <a:xfrm>
                  <a:off x="12905"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2" name="Oval 1378"/>
                <p:cNvSpPr>
                  <a:spLocks noChangeArrowheads="1"/>
                </p:cNvSpPr>
                <p:nvPr/>
              </p:nvSpPr>
              <p:spPr bwMode="auto">
                <a:xfrm>
                  <a:off x="12839"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3" name="Freeform 1379"/>
                <p:cNvSpPr>
                  <a:spLocks/>
                </p:cNvSpPr>
                <p:nvPr/>
              </p:nvSpPr>
              <p:spPr bwMode="auto">
                <a:xfrm>
                  <a:off x="12889" y="707"/>
                  <a:ext cx="54" cy="111"/>
                </a:xfrm>
                <a:custGeom>
                  <a:avLst/>
                  <a:gdLst>
                    <a:gd name="T0" fmla="*/ 3 w 23"/>
                    <a:gd name="T1" fmla="*/ 23 h 47"/>
                    <a:gd name="T2" fmla="*/ 5 w 23"/>
                    <a:gd name="T3" fmla="*/ 20 h 47"/>
                    <a:gd name="T4" fmla="*/ 5 w 23"/>
                    <a:gd name="T5" fmla="*/ 7 h 47"/>
                    <a:gd name="T6" fmla="*/ 6 w 23"/>
                    <a:gd name="T7" fmla="*/ 7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7 h 47"/>
                    <a:gd name="T26" fmla="*/ 19 w 23"/>
                    <a:gd name="T27" fmla="*/ 7 h 47"/>
                    <a:gd name="T28" fmla="*/ 19 w 23"/>
                    <a:gd name="T29" fmla="*/ 20 h 47"/>
                    <a:gd name="T30" fmla="*/ 21 w 23"/>
                    <a:gd name="T31" fmla="*/ 23 h 47"/>
                    <a:gd name="T32" fmla="*/ 23 w 23"/>
                    <a:gd name="T33" fmla="*/ 20 h 47"/>
                    <a:gd name="T34" fmla="*/ 23 w 23"/>
                    <a:gd name="T35" fmla="*/ 6 h 47"/>
                    <a:gd name="T36" fmla="*/ 17 w 23"/>
                    <a:gd name="T37" fmla="*/ 0 h 47"/>
                    <a:gd name="T38" fmla="*/ 7 w 23"/>
                    <a:gd name="T39" fmla="*/ 0 h 47"/>
                    <a:gd name="T40" fmla="*/ 0 w 23"/>
                    <a:gd name="T41" fmla="*/ 6 h 47"/>
                    <a:gd name="T42" fmla="*/ 0 w 23"/>
                    <a:gd name="T43" fmla="*/ 20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0"/>
                      </a:cubicBezTo>
                      <a:cubicBezTo>
                        <a:pt x="5" y="19"/>
                        <a:pt x="5" y="7"/>
                        <a:pt x="5" y="7"/>
                      </a:cubicBezTo>
                      <a:cubicBezTo>
                        <a:pt x="5" y="7"/>
                        <a:pt x="5" y="7"/>
                        <a:pt x="6" y="7"/>
                      </a:cubicBezTo>
                      <a:cubicBezTo>
                        <a:pt x="6" y="7"/>
                        <a:pt x="6" y="41"/>
                        <a:pt x="6" y="44"/>
                      </a:cubicBezTo>
                      <a:cubicBezTo>
                        <a:pt x="6" y="45"/>
                        <a:pt x="7" y="47"/>
                        <a:pt x="8" y="47"/>
                      </a:cubicBezTo>
                      <a:cubicBezTo>
                        <a:pt x="10" y="47"/>
                        <a:pt x="11" y="45"/>
                        <a:pt x="11" y="44"/>
                      </a:cubicBezTo>
                      <a:cubicBezTo>
                        <a:pt x="11" y="41"/>
                        <a:pt x="11" y="23"/>
                        <a:pt x="11" y="23"/>
                      </a:cubicBezTo>
                      <a:cubicBezTo>
                        <a:pt x="11" y="23"/>
                        <a:pt x="11" y="23"/>
                        <a:pt x="12" y="23"/>
                      </a:cubicBezTo>
                      <a:cubicBezTo>
                        <a:pt x="12" y="23"/>
                        <a:pt x="12" y="41"/>
                        <a:pt x="12" y="44"/>
                      </a:cubicBezTo>
                      <a:cubicBezTo>
                        <a:pt x="12" y="45"/>
                        <a:pt x="14" y="47"/>
                        <a:pt x="15" y="47"/>
                      </a:cubicBezTo>
                      <a:cubicBezTo>
                        <a:pt x="17" y="47"/>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3"/>
                        <a:pt x="20" y="0"/>
                        <a:pt x="17" y="0"/>
                      </a:cubicBezTo>
                      <a:cubicBezTo>
                        <a:pt x="15" y="0"/>
                        <a:pt x="8" y="0"/>
                        <a:pt x="7" y="0"/>
                      </a:cubicBezTo>
                      <a:cubicBezTo>
                        <a:pt x="3" y="0"/>
                        <a:pt x="0" y="3"/>
                        <a:pt x="0" y="6"/>
                      </a:cubicBezTo>
                      <a:cubicBezTo>
                        <a:pt x="0" y="7"/>
                        <a:pt x="0" y="19"/>
                        <a:pt x="0" y="20"/>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4" name="Oval 1380"/>
                <p:cNvSpPr>
                  <a:spLocks noChangeArrowheads="1"/>
                </p:cNvSpPr>
                <p:nvPr/>
              </p:nvSpPr>
              <p:spPr bwMode="auto">
                <a:xfrm>
                  <a:off x="12905" y="830"/>
                  <a:ext cx="24"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5" name="Oval 1381"/>
                <p:cNvSpPr>
                  <a:spLocks noChangeArrowheads="1"/>
                </p:cNvSpPr>
                <p:nvPr/>
              </p:nvSpPr>
              <p:spPr bwMode="auto">
                <a:xfrm>
                  <a:off x="12905"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6" name="Oval 1382"/>
                <p:cNvSpPr>
                  <a:spLocks noChangeArrowheads="1"/>
                </p:cNvSpPr>
                <p:nvPr/>
              </p:nvSpPr>
              <p:spPr bwMode="auto">
                <a:xfrm>
                  <a:off x="12839" y="974"/>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7" name="Freeform 1383"/>
                <p:cNvSpPr>
                  <a:spLocks/>
                </p:cNvSpPr>
                <p:nvPr/>
              </p:nvSpPr>
              <p:spPr bwMode="auto">
                <a:xfrm>
                  <a:off x="12825" y="853"/>
                  <a:ext cx="52" cy="112"/>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8" name="Oval 1384"/>
                <p:cNvSpPr>
                  <a:spLocks noChangeArrowheads="1"/>
                </p:cNvSpPr>
                <p:nvPr/>
              </p:nvSpPr>
              <p:spPr bwMode="auto">
                <a:xfrm>
                  <a:off x="12839" y="681"/>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69" name="Freeform 1385"/>
                <p:cNvSpPr>
                  <a:spLocks/>
                </p:cNvSpPr>
                <p:nvPr/>
              </p:nvSpPr>
              <p:spPr bwMode="auto">
                <a:xfrm>
                  <a:off x="12820" y="707"/>
                  <a:ext cx="64" cy="111"/>
                </a:xfrm>
                <a:custGeom>
                  <a:avLst/>
                  <a:gdLst>
                    <a:gd name="T0" fmla="*/ 1 w 27"/>
                    <a:gd name="T1" fmla="*/ 20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4 h 47"/>
                    <a:gd name="T14" fmla="*/ 10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8 w 27"/>
                    <a:gd name="T27" fmla="*/ 44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0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0" name="Oval 1386"/>
                <p:cNvSpPr>
                  <a:spLocks noChangeArrowheads="1"/>
                </p:cNvSpPr>
                <p:nvPr/>
              </p:nvSpPr>
              <p:spPr bwMode="auto">
                <a:xfrm>
                  <a:off x="12775" y="830"/>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1" name="Oval 1387"/>
                <p:cNvSpPr>
                  <a:spLocks noChangeArrowheads="1"/>
                </p:cNvSpPr>
                <p:nvPr/>
              </p:nvSpPr>
              <p:spPr bwMode="auto">
                <a:xfrm>
                  <a:off x="12581" y="974"/>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2" name="Freeform 1388"/>
                <p:cNvSpPr>
                  <a:spLocks/>
                </p:cNvSpPr>
                <p:nvPr/>
              </p:nvSpPr>
              <p:spPr bwMode="auto">
                <a:xfrm>
                  <a:off x="12564" y="1000"/>
                  <a:ext cx="59" cy="111"/>
                </a:xfrm>
                <a:custGeom>
                  <a:avLst/>
                  <a:gdLst>
                    <a:gd name="T0" fmla="*/ 7 w 25"/>
                    <a:gd name="T1" fmla="*/ 7 h 47"/>
                    <a:gd name="T2" fmla="*/ 0 w 25"/>
                    <a:gd name="T3" fmla="*/ 28 h 47"/>
                    <a:gd name="T4" fmla="*/ 6 w 25"/>
                    <a:gd name="T5" fmla="*/ 28 h 47"/>
                    <a:gd name="T6" fmla="*/ 6 w 25"/>
                    <a:gd name="T7" fmla="*/ 45 h 47"/>
                    <a:gd name="T8" fmla="*/ 9 w 25"/>
                    <a:gd name="T9" fmla="*/ 47 h 47"/>
                    <a:gd name="T10" fmla="*/ 11 w 25"/>
                    <a:gd name="T11" fmla="*/ 45 h 47"/>
                    <a:gd name="T12" fmla="*/ 11 w 25"/>
                    <a:gd name="T13" fmla="*/ 28 h 47"/>
                    <a:gd name="T14" fmla="*/ 12 w 25"/>
                    <a:gd name="T15" fmla="*/ 28 h 47"/>
                    <a:gd name="T16" fmla="*/ 12 w 25"/>
                    <a:gd name="T17" fmla="*/ 45 h 47"/>
                    <a:gd name="T18" fmla="*/ 14 w 25"/>
                    <a:gd name="T19" fmla="*/ 47 h 47"/>
                    <a:gd name="T20" fmla="*/ 17 w 25"/>
                    <a:gd name="T21" fmla="*/ 45 h 47"/>
                    <a:gd name="T22" fmla="*/ 17 w 25"/>
                    <a:gd name="T23" fmla="*/ 28 h 47"/>
                    <a:gd name="T24" fmla="*/ 23 w 25"/>
                    <a:gd name="T25" fmla="*/ 28 h 47"/>
                    <a:gd name="T26" fmla="*/ 16 w 25"/>
                    <a:gd name="T27" fmla="*/ 7 h 47"/>
                    <a:gd name="T28" fmla="*/ 17 w 25"/>
                    <a:gd name="T29" fmla="*/ 7 h 47"/>
                    <a:gd name="T30" fmla="*/ 21 w 25"/>
                    <a:gd name="T31" fmla="*/ 20 h 47"/>
                    <a:gd name="T32" fmla="*/ 23 w 25"/>
                    <a:gd name="T33" fmla="*/ 21 h 47"/>
                    <a:gd name="T34" fmla="*/ 25 w 25"/>
                    <a:gd name="T35" fmla="*/ 18 h 47"/>
                    <a:gd name="T36" fmla="*/ 21 w 25"/>
                    <a:gd name="T37" fmla="*/ 5 h 47"/>
                    <a:gd name="T38" fmla="*/ 15 w 25"/>
                    <a:gd name="T39" fmla="*/ 0 h 47"/>
                    <a:gd name="T40" fmla="*/ 8 w 25"/>
                    <a:gd name="T41" fmla="*/ 0 h 47"/>
                    <a:gd name="T42" fmla="*/ 6 w 25"/>
                    <a:gd name="T43" fmla="*/ 1 h 47"/>
                    <a:gd name="T44" fmla="*/ 5 w 25"/>
                    <a:gd name="T45" fmla="*/ 8 h 47"/>
                    <a:gd name="T46" fmla="*/ 6 w 25"/>
                    <a:gd name="T47" fmla="*/ 7 h 47"/>
                    <a:gd name="T48" fmla="*/ 7 w 25"/>
                    <a:gd name="T4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7">
                      <a:moveTo>
                        <a:pt x="7" y="7"/>
                      </a:moveTo>
                      <a:cubicBezTo>
                        <a:pt x="0" y="28"/>
                        <a:pt x="0" y="28"/>
                        <a:pt x="0" y="28"/>
                      </a:cubicBezTo>
                      <a:cubicBezTo>
                        <a:pt x="6" y="28"/>
                        <a:pt x="6" y="28"/>
                        <a:pt x="6" y="28"/>
                      </a:cubicBezTo>
                      <a:cubicBezTo>
                        <a:pt x="6" y="36"/>
                        <a:pt x="6" y="44"/>
                        <a:pt x="6" y="45"/>
                      </a:cubicBezTo>
                      <a:cubicBezTo>
                        <a:pt x="6" y="46"/>
                        <a:pt x="7" y="47"/>
                        <a:pt x="9" y="47"/>
                      </a:cubicBezTo>
                      <a:cubicBezTo>
                        <a:pt x="10" y="47"/>
                        <a:pt x="11" y="46"/>
                        <a:pt x="11" y="45"/>
                      </a:cubicBezTo>
                      <a:cubicBezTo>
                        <a:pt x="11" y="43"/>
                        <a:pt x="11" y="28"/>
                        <a:pt x="11" y="28"/>
                      </a:cubicBezTo>
                      <a:cubicBezTo>
                        <a:pt x="12" y="28"/>
                        <a:pt x="12" y="28"/>
                        <a:pt x="12" y="28"/>
                      </a:cubicBezTo>
                      <a:cubicBezTo>
                        <a:pt x="12" y="28"/>
                        <a:pt x="12" y="43"/>
                        <a:pt x="12" y="45"/>
                      </a:cubicBezTo>
                      <a:cubicBezTo>
                        <a:pt x="12" y="46"/>
                        <a:pt x="13" y="47"/>
                        <a:pt x="14" y="47"/>
                      </a:cubicBezTo>
                      <a:cubicBezTo>
                        <a:pt x="16" y="47"/>
                        <a:pt x="17" y="46"/>
                        <a:pt x="17" y="45"/>
                      </a:cubicBezTo>
                      <a:cubicBezTo>
                        <a:pt x="17" y="44"/>
                        <a:pt x="17" y="36"/>
                        <a:pt x="17" y="28"/>
                      </a:cubicBezTo>
                      <a:cubicBezTo>
                        <a:pt x="23" y="28"/>
                        <a:pt x="23" y="28"/>
                        <a:pt x="23" y="28"/>
                      </a:cubicBezTo>
                      <a:cubicBezTo>
                        <a:pt x="16" y="7"/>
                        <a:pt x="16" y="7"/>
                        <a:pt x="16" y="7"/>
                      </a:cubicBezTo>
                      <a:cubicBezTo>
                        <a:pt x="17" y="7"/>
                        <a:pt x="17" y="7"/>
                        <a:pt x="17" y="7"/>
                      </a:cubicBezTo>
                      <a:cubicBezTo>
                        <a:pt x="17" y="7"/>
                        <a:pt x="21" y="18"/>
                        <a:pt x="21" y="20"/>
                      </a:cubicBezTo>
                      <a:cubicBezTo>
                        <a:pt x="21" y="20"/>
                        <a:pt x="22" y="21"/>
                        <a:pt x="23" y="21"/>
                      </a:cubicBezTo>
                      <a:cubicBezTo>
                        <a:pt x="25" y="20"/>
                        <a:pt x="25" y="19"/>
                        <a:pt x="25" y="18"/>
                      </a:cubicBezTo>
                      <a:cubicBezTo>
                        <a:pt x="24" y="18"/>
                        <a:pt x="22" y="10"/>
                        <a:pt x="21" y="5"/>
                      </a:cubicBezTo>
                      <a:cubicBezTo>
                        <a:pt x="20" y="2"/>
                        <a:pt x="18" y="0"/>
                        <a:pt x="15" y="0"/>
                      </a:cubicBezTo>
                      <a:cubicBezTo>
                        <a:pt x="14" y="0"/>
                        <a:pt x="9" y="0"/>
                        <a:pt x="8" y="0"/>
                      </a:cubicBezTo>
                      <a:cubicBezTo>
                        <a:pt x="7" y="0"/>
                        <a:pt x="6" y="0"/>
                        <a:pt x="6" y="1"/>
                      </a:cubicBezTo>
                      <a:cubicBezTo>
                        <a:pt x="6" y="3"/>
                        <a:pt x="5" y="6"/>
                        <a:pt x="5" y="8"/>
                      </a:cubicBezTo>
                      <a:cubicBezTo>
                        <a:pt x="5" y="7"/>
                        <a:pt x="6" y="7"/>
                        <a:pt x="6" y="7"/>
                      </a:cubicBezTo>
                      <a:cubicBezTo>
                        <a:pt x="7" y="7"/>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3" name="Freeform 1389"/>
                <p:cNvSpPr>
                  <a:spLocks/>
                </p:cNvSpPr>
                <p:nvPr/>
              </p:nvSpPr>
              <p:spPr bwMode="auto">
                <a:xfrm>
                  <a:off x="12526" y="1097"/>
                  <a:ext cx="15" cy="14"/>
                </a:xfrm>
                <a:custGeom>
                  <a:avLst/>
                  <a:gdLst>
                    <a:gd name="T0" fmla="*/ 3 w 6"/>
                    <a:gd name="T1" fmla="*/ 6 h 6"/>
                    <a:gd name="T2" fmla="*/ 6 w 6"/>
                    <a:gd name="T3" fmla="*/ 3 h 6"/>
                    <a:gd name="T4" fmla="*/ 6 w 6"/>
                    <a:gd name="T5" fmla="*/ 0 h 6"/>
                    <a:gd name="T6" fmla="*/ 2 w 6"/>
                    <a:gd name="T7" fmla="*/ 2 h 6"/>
                    <a:gd name="T8" fmla="*/ 0 w 6"/>
                    <a:gd name="T9" fmla="*/ 4 h 6"/>
                    <a:gd name="T10" fmla="*/ 3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3" y="6"/>
                      </a:moveTo>
                      <a:cubicBezTo>
                        <a:pt x="5" y="6"/>
                        <a:pt x="6" y="5"/>
                        <a:pt x="6" y="3"/>
                      </a:cubicBezTo>
                      <a:cubicBezTo>
                        <a:pt x="6" y="3"/>
                        <a:pt x="6" y="1"/>
                        <a:pt x="6" y="0"/>
                      </a:cubicBezTo>
                      <a:cubicBezTo>
                        <a:pt x="5" y="1"/>
                        <a:pt x="4" y="2"/>
                        <a:pt x="2" y="2"/>
                      </a:cubicBezTo>
                      <a:cubicBezTo>
                        <a:pt x="2" y="3"/>
                        <a:pt x="1" y="3"/>
                        <a:pt x="0" y="4"/>
                      </a:cubicBezTo>
                      <a:cubicBezTo>
                        <a:pt x="1" y="5"/>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4" name="Freeform 1390"/>
                <p:cNvSpPr>
                  <a:spLocks/>
                </p:cNvSpPr>
                <p:nvPr/>
              </p:nvSpPr>
              <p:spPr bwMode="auto">
                <a:xfrm>
                  <a:off x="12576" y="863"/>
                  <a:ext cx="43" cy="102"/>
                </a:xfrm>
                <a:custGeom>
                  <a:avLst/>
                  <a:gdLst>
                    <a:gd name="T0" fmla="*/ 3 w 18"/>
                    <a:gd name="T1" fmla="*/ 43 h 43"/>
                    <a:gd name="T2" fmla="*/ 6 w 18"/>
                    <a:gd name="T3" fmla="*/ 40 h 43"/>
                    <a:gd name="T4" fmla="*/ 6 w 18"/>
                    <a:gd name="T5" fmla="*/ 19 h 43"/>
                    <a:gd name="T6" fmla="*/ 7 w 18"/>
                    <a:gd name="T7" fmla="*/ 19 h 43"/>
                    <a:gd name="T8" fmla="*/ 7 w 18"/>
                    <a:gd name="T9" fmla="*/ 40 h 43"/>
                    <a:gd name="T10" fmla="*/ 10 w 18"/>
                    <a:gd name="T11" fmla="*/ 43 h 43"/>
                    <a:gd name="T12" fmla="*/ 13 w 18"/>
                    <a:gd name="T13" fmla="*/ 40 h 43"/>
                    <a:gd name="T14" fmla="*/ 13 w 18"/>
                    <a:gd name="T15" fmla="*/ 4 h 43"/>
                    <a:gd name="T16" fmla="*/ 14 w 18"/>
                    <a:gd name="T17" fmla="*/ 4 h 43"/>
                    <a:gd name="T18" fmla="*/ 14 w 18"/>
                    <a:gd name="T19" fmla="*/ 17 h 43"/>
                    <a:gd name="T20" fmla="*/ 16 w 18"/>
                    <a:gd name="T21" fmla="*/ 19 h 43"/>
                    <a:gd name="T22" fmla="*/ 18 w 18"/>
                    <a:gd name="T23" fmla="*/ 17 h 43"/>
                    <a:gd name="T24" fmla="*/ 18 w 18"/>
                    <a:gd name="T25" fmla="*/ 2 h 43"/>
                    <a:gd name="T26" fmla="*/ 17 w 18"/>
                    <a:gd name="T27" fmla="*/ 0 h 43"/>
                    <a:gd name="T28" fmla="*/ 0 w 18"/>
                    <a:gd name="T29" fmla="*/ 6 h 43"/>
                    <a:gd name="T30" fmla="*/ 0 w 18"/>
                    <a:gd name="T31" fmla="*/ 35 h 43"/>
                    <a:gd name="T32" fmla="*/ 1 w 18"/>
                    <a:gd name="T33" fmla="*/ 41 h 43"/>
                    <a:gd name="T34" fmla="*/ 3 w 18"/>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3">
                      <a:moveTo>
                        <a:pt x="3" y="43"/>
                      </a:moveTo>
                      <a:cubicBezTo>
                        <a:pt x="5" y="43"/>
                        <a:pt x="6" y="42"/>
                        <a:pt x="6" y="40"/>
                      </a:cubicBezTo>
                      <a:cubicBezTo>
                        <a:pt x="6" y="38"/>
                        <a:pt x="6" y="19"/>
                        <a:pt x="6" y="19"/>
                      </a:cubicBezTo>
                      <a:cubicBezTo>
                        <a:pt x="6" y="19"/>
                        <a:pt x="6" y="19"/>
                        <a:pt x="7" y="19"/>
                      </a:cubicBezTo>
                      <a:cubicBezTo>
                        <a:pt x="7" y="19"/>
                        <a:pt x="7" y="38"/>
                        <a:pt x="7" y="40"/>
                      </a:cubicBezTo>
                      <a:cubicBezTo>
                        <a:pt x="7" y="42"/>
                        <a:pt x="8" y="43"/>
                        <a:pt x="10" y="43"/>
                      </a:cubicBezTo>
                      <a:cubicBezTo>
                        <a:pt x="11" y="43"/>
                        <a:pt x="13" y="42"/>
                        <a:pt x="13" y="40"/>
                      </a:cubicBezTo>
                      <a:cubicBezTo>
                        <a:pt x="13" y="38"/>
                        <a:pt x="13" y="4"/>
                        <a:pt x="13" y="4"/>
                      </a:cubicBezTo>
                      <a:cubicBezTo>
                        <a:pt x="13" y="4"/>
                        <a:pt x="13" y="4"/>
                        <a:pt x="14" y="4"/>
                      </a:cubicBezTo>
                      <a:cubicBezTo>
                        <a:pt x="14" y="4"/>
                        <a:pt x="14" y="16"/>
                        <a:pt x="14" y="17"/>
                      </a:cubicBezTo>
                      <a:cubicBezTo>
                        <a:pt x="14" y="18"/>
                        <a:pt x="15" y="19"/>
                        <a:pt x="16" y="19"/>
                      </a:cubicBezTo>
                      <a:cubicBezTo>
                        <a:pt x="17" y="19"/>
                        <a:pt x="18" y="18"/>
                        <a:pt x="18" y="17"/>
                      </a:cubicBezTo>
                      <a:cubicBezTo>
                        <a:pt x="18" y="16"/>
                        <a:pt x="18" y="4"/>
                        <a:pt x="18" y="2"/>
                      </a:cubicBezTo>
                      <a:cubicBezTo>
                        <a:pt x="18" y="2"/>
                        <a:pt x="18" y="1"/>
                        <a:pt x="17" y="0"/>
                      </a:cubicBezTo>
                      <a:cubicBezTo>
                        <a:pt x="12" y="1"/>
                        <a:pt x="6" y="3"/>
                        <a:pt x="0" y="6"/>
                      </a:cubicBezTo>
                      <a:cubicBezTo>
                        <a:pt x="0" y="11"/>
                        <a:pt x="0" y="26"/>
                        <a:pt x="0" y="35"/>
                      </a:cubicBezTo>
                      <a:cubicBezTo>
                        <a:pt x="0" y="37"/>
                        <a:pt x="1" y="39"/>
                        <a:pt x="1" y="41"/>
                      </a:cubicBezTo>
                      <a:cubicBezTo>
                        <a:pt x="1" y="42"/>
                        <a:pt x="2" y="43"/>
                        <a:pt x="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5" name="Freeform 1391"/>
                <p:cNvSpPr>
                  <a:spLocks/>
                </p:cNvSpPr>
                <p:nvPr/>
              </p:nvSpPr>
              <p:spPr bwMode="auto">
                <a:xfrm>
                  <a:off x="14715" y="1147"/>
                  <a:ext cx="41" cy="24"/>
                </a:xfrm>
                <a:custGeom>
                  <a:avLst/>
                  <a:gdLst>
                    <a:gd name="T0" fmla="*/ 6 w 17"/>
                    <a:gd name="T1" fmla="*/ 0 h 10"/>
                    <a:gd name="T2" fmla="*/ 0 w 17"/>
                    <a:gd name="T3" fmla="*/ 7 h 10"/>
                    <a:gd name="T4" fmla="*/ 0 w 17"/>
                    <a:gd name="T5" fmla="*/ 10 h 10"/>
                    <a:gd name="T6" fmla="*/ 17 w 17"/>
                    <a:gd name="T7" fmla="*/ 1 h 10"/>
                    <a:gd name="T8" fmla="*/ 16 w 17"/>
                    <a:gd name="T9" fmla="*/ 0 h 10"/>
                    <a:gd name="T10" fmla="*/ 6 w 17"/>
                    <a:gd name="T11" fmla="*/ 0 h 10"/>
                  </a:gdLst>
                  <a:ahLst/>
                  <a:cxnLst>
                    <a:cxn ang="0">
                      <a:pos x="T0" y="T1"/>
                    </a:cxn>
                    <a:cxn ang="0">
                      <a:pos x="T2" y="T3"/>
                    </a:cxn>
                    <a:cxn ang="0">
                      <a:pos x="T4" y="T5"/>
                    </a:cxn>
                    <a:cxn ang="0">
                      <a:pos x="T6" y="T7"/>
                    </a:cxn>
                    <a:cxn ang="0">
                      <a:pos x="T8" y="T9"/>
                    </a:cxn>
                    <a:cxn ang="0">
                      <a:pos x="T10" y="T11"/>
                    </a:cxn>
                  </a:cxnLst>
                  <a:rect l="0" t="0" r="r" b="b"/>
                  <a:pathLst>
                    <a:path w="17" h="10">
                      <a:moveTo>
                        <a:pt x="6" y="0"/>
                      </a:moveTo>
                      <a:cubicBezTo>
                        <a:pt x="3" y="0"/>
                        <a:pt x="0" y="3"/>
                        <a:pt x="0" y="7"/>
                      </a:cubicBezTo>
                      <a:cubicBezTo>
                        <a:pt x="0" y="7"/>
                        <a:pt x="0" y="8"/>
                        <a:pt x="0" y="10"/>
                      </a:cubicBezTo>
                      <a:cubicBezTo>
                        <a:pt x="6" y="6"/>
                        <a:pt x="11" y="3"/>
                        <a:pt x="17" y="1"/>
                      </a:cubicBezTo>
                      <a:cubicBezTo>
                        <a:pt x="17" y="0"/>
                        <a:pt x="17" y="0"/>
                        <a:pt x="16" y="0"/>
                      </a:cubicBezTo>
                      <a:cubicBezTo>
                        <a:pt x="15" y="0"/>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6" name="Oval 1392"/>
                <p:cNvSpPr>
                  <a:spLocks noChangeArrowheads="1"/>
                </p:cNvSpPr>
                <p:nvPr/>
              </p:nvSpPr>
              <p:spPr bwMode="auto">
                <a:xfrm>
                  <a:off x="147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7" name="Freeform 1393"/>
                <p:cNvSpPr>
                  <a:spLocks/>
                </p:cNvSpPr>
                <p:nvPr/>
              </p:nvSpPr>
              <p:spPr bwMode="auto">
                <a:xfrm>
                  <a:off x="14796" y="1123"/>
                  <a:ext cx="19" cy="7"/>
                </a:xfrm>
                <a:custGeom>
                  <a:avLst/>
                  <a:gdLst>
                    <a:gd name="T0" fmla="*/ 0 w 8"/>
                    <a:gd name="T1" fmla="*/ 3 h 3"/>
                    <a:gd name="T2" fmla="*/ 8 w 8"/>
                    <a:gd name="T3" fmla="*/ 1 h 3"/>
                    <a:gd name="T4" fmla="*/ 5 w 8"/>
                    <a:gd name="T5" fmla="*/ 0 h 3"/>
                    <a:gd name="T6" fmla="*/ 0 w 8"/>
                    <a:gd name="T7" fmla="*/ 3 h 3"/>
                  </a:gdLst>
                  <a:ahLst/>
                  <a:cxnLst>
                    <a:cxn ang="0">
                      <a:pos x="T0" y="T1"/>
                    </a:cxn>
                    <a:cxn ang="0">
                      <a:pos x="T2" y="T3"/>
                    </a:cxn>
                    <a:cxn ang="0">
                      <a:pos x="T4" y="T5"/>
                    </a:cxn>
                    <a:cxn ang="0">
                      <a:pos x="T6" y="T7"/>
                    </a:cxn>
                  </a:cxnLst>
                  <a:rect l="0" t="0" r="r" b="b"/>
                  <a:pathLst>
                    <a:path w="8" h="3">
                      <a:moveTo>
                        <a:pt x="0" y="3"/>
                      </a:moveTo>
                      <a:cubicBezTo>
                        <a:pt x="3" y="2"/>
                        <a:pt x="5" y="2"/>
                        <a:pt x="8" y="1"/>
                      </a:cubicBezTo>
                      <a:cubicBezTo>
                        <a:pt x="7" y="0"/>
                        <a:pt x="6" y="0"/>
                        <a:pt x="5" y="0"/>
                      </a:cubicBezTo>
                      <a:cubicBezTo>
                        <a:pt x="3"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8" name="Oval 1394"/>
                <p:cNvSpPr>
                  <a:spLocks noChangeArrowheads="1"/>
                </p:cNvSpPr>
                <p:nvPr/>
              </p:nvSpPr>
              <p:spPr bwMode="auto">
                <a:xfrm>
                  <a:off x="1433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79" name="Oval 1395"/>
                <p:cNvSpPr>
                  <a:spLocks noChangeArrowheads="1"/>
                </p:cNvSpPr>
                <p:nvPr/>
              </p:nvSpPr>
              <p:spPr bwMode="auto">
                <a:xfrm>
                  <a:off x="1447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0" name="Freeform 1396"/>
                <p:cNvSpPr>
                  <a:spLocks/>
                </p:cNvSpPr>
                <p:nvPr/>
              </p:nvSpPr>
              <p:spPr bwMode="auto">
                <a:xfrm>
                  <a:off x="14325"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8"/>
                        <a:pt x="22" y="6"/>
                      </a:cubicBezTo>
                      <a:cubicBezTo>
                        <a:pt x="22" y="2"/>
                        <a:pt x="20" y="0"/>
                        <a:pt x="16" y="0"/>
                      </a:cubicBezTo>
                      <a:cubicBezTo>
                        <a:pt x="15" y="0"/>
                        <a:pt x="7"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1" name="Freeform 1397"/>
                <p:cNvSpPr>
                  <a:spLocks/>
                </p:cNvSpPr>
                <p:nvPr/>
              </p:nvSpPr>
              <p:spPr bwMode="auto">
                <a:xfrm>
                  <a:off x="14192" y="1443"/>
                  <a:ext cx="55"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2" name="Oval 1398"/>
                <p:cNvSpPr>
                  <a:spLocks noChangeArrowheads="1"/>
                </p:cNvSpPr>
                <p:nvPr/>
              </p:nvSpPr>
              <p:spPr bwMode="auto">
                <a:xfrm>
                  <a:off x="14209"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3" name="Freeform 1399"/>
                <p:cNvSpPr>
                  <a:spLocks/>
                </p:cNvSpPr>
                <p:nvPr/>
              </p:nvSpPr>
              <p:spPr bwMode="auto">
                <a:xfrm>
                  <a:off x="14188"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4" name="Oval 1400"/>
                <p:cNvSpPr>
                  <a:spLocks noChangeArrowheads="1"/>
                </p:cNvSpPr>
                <p:nvPr/>
              </p:nvSpPr>
              <p:spPr bwMode="auto">
                <a:xfrm>
                  <a:off x="1433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5" name="Freeform 1401"/>
                <p:cNvSpPr>
                  <a:spLocks/>
                </p:cNvSpPr>
                <p:nvPr/>
              </p:nvSpPr>
              <p:spPr bwMode="auto">
                <a:xfrm>
                  <a:off x="14325"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2" y="23"/>
                        <a:pt x="22" y="22"/>
                        <a:pt x="22" y="21"/>
                      </a:cubicBezTo>
                      <a:cubicBezTo>
                        <a:pt x="22" y="20"/>
                        <a:pt x="22" y="8"/>
                        <a:pt x="22" y="7"/>
                      </a:cubicBezTo>
                      <a:cubicBezTo>
                        <a:pt x="22" y="3"/>
                        <a:pt x="20" y="0"/>
                        <a:pt x="16" y="0"/>
                      </a:cubicBezTo>
                      <a:cubicBezTo>
                        <a:pt x="15" y="0"/>
                        <a:pt x="7"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6" name="Oval 1402"/>
                <p:cNvSpPr>
                  <a:spLocks noChangeArrowheads="1"/>
                </p:cNvSpPr>
                <p:nvPr/>
              </p:nvSpPr>
              <p:spPr bwMode="auto">
                <a:xfrm>
                  <a:off x="1440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1087" name="Freeform 1403"/>
                <p:cNvSpPr>
                  <a:spLocks/>
                </p:cNvSpPr>
                <p:nvPr/>
              </p:nvSpPr>
              <p:spPr bwMode="auto">
                <a:xfrm>
                  <a:off x="14384" y="1147"/>
                  <a:ext cx="64" cy="111"/>
                </a:xfrm>
                <a:custGeom>
                  <a:avLst/>
                  <a:gdLst>
                    <a:gd name="T0" fmla="*/ 18 w 27"/>
                    <a:gd name="T1" fmla="*/ 0 h 47"/>
                    <a:gd name="T2" fmla="*/ 10 w 27"/>
                    <a:gd name="T3" fmla="*/ 0 h 47"/>
                    <a:gd name="T4" fmla="*/ 5 w 27"/>
                    <a:gd name="T5" fmla="*/ 5 h 47"/>
                    <a:gd name="T6" fmla="*/ 1 w 27"/>
                    <a:gd name="T7" fmla="*/ 19 h 47"/>
                    <a:gd name="T8" fmla="*/ 2 w 27"/>
                    <a:gd name="T9" fmla="*/ 21 h 47"/>
                    <a:gd name="T10" fmla="*/ 4 w 27"/>
                    <a:gd name="T11" fmla="*/ 20 h 47"/>
                    <a:gd name="T12" fmla="*/ 8 w 27"/>
                    <a:gd name="T13" fmla="*/ 7 h 47"/>
                    <a:gd name="T14" fmla="*/ 9 w 27"/>
                    <a:gd name="T15" fmla="*/ 7 h 47"/>
                    <a:gd name="T16" fmla="*/ 3 w 27"/>
                    <a:gd name="T17" fmla="*/ 29 h 47"/>
                    <a:gd name="T18" fmla="*/ 9 w 27"/>
                    <a:gd name="T19" fmla="*/ 29 h 47"/>
                    <a:gd name="T20" fmla="*/ 9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7 w 27"/>
                    <a:gd name="T33" fmla="*/ 47 h 47"/>
                    <a:gd name="T34" fmla="*/ 19 w 27"/>
                    <a:gd name="T35" fmla="*/ 45 h 47"/>
                    <a:gd name="T36" fmla="*/ 19 w 27"/>
                    <a:gd name="T37" fmla="*/ 29 h 47"/>
                    <a:gd name="T38" fmla="*/ 25 w 27"/>
                    <a:gd name="T39" fmla="*/ 29 h 47"/>
                    <a:gd name="T40" fmla="*/ 19 w 27"/>
                    <a:gd name="T41" fmla="*/ 7 h 47"/>
                    <a:gd name="T42" fmla="*/ 20 w 27"/>
                    <a:gd name="T43" fmla="*/ 7 h 47"/>
                    <a:gd name="T44" fmla="*/ 24 w 27"/>
                    <a:gd name="T45" fmla="*/ 20 h 47"/>
                    <a:gd name="T46" fmla="*/ 26 w 27"/>
                    <a:gd name="T47" fmla="*/ 21 h 47"/>
                    <a:gd name="T48" fmla="*/ 27 w 27"/>
                    <a:gd name="T49" fmla="*/ 19 h 47"/>
                    <a:gd name="T50" fmla="*/ 23 w 27"/>
                    <a:gd name="T51" fmla="*/ 5 h 47"/>
                    <a:gd name="T52" fmla="*/ 18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8" y="0"/>
                      </a:move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330" name="Group 1605"/>
              <p:cNvGrpSpPr>
                <a:grpSpLocks/>
              </p:cNvGrpSpPr>
              <p:nvPr/>
            </p:nvGrpSpPr>
            <p:grpSpPr bwMode="auto">
              <a:xfrm>
                <a:off x="19464338" y="1782763"/>
                <a:ext cx="3881438" cy="684213"/>
                <a:chOff x="12261" y="1123"/>
                <a:chExt cx="2445" cy="431"/>
              </a:xfrm>
              <a:grpFill/>
            </p:grpSpPr>
            <p:sp>
              <p:nvSpPr>
                <p:cNvPr id="688" name="Oval 1405"/>
                <p:cNvSpPr>
                  <a:spLocks noChangeArrowheads="1"/>
                </p:cNvSpPr>
                <p:nvPr/>
              </p:nvSpPr>
              <p:spPr bwMode="auto">
                <a:xfrm>
                  <a:off x="145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89" name="Freeform 1406"/>
                <p:cNvSpPr>
                  <a:spLocks/>
                </p:cNvSpPr>
                <p:nvPr/>
              </p:nvSpPr>
              <p:spPr bwMode="auto">
                <a:xfrm>
                  <a:off x="14455" y="1147"/>
                  <a:ext cx="55" cy="76"/>
                </a:xfrm>
                <a:custGeom>
                  <a:avLst/>
                  <a:gdLst>
                    <a:gd name="T0" fmla="*/ 17 w 23"/>
                    <a:gd name="T1" fmla="*/ 0 h 32"/>
                    <a:gd name="T2" fmla="*/ 6 w 23"/>
                    <a:gd name="T3" fmla="*/ 0 h 32"/>
                    <a:gd name="T4" fmla="*/ 0 w 23"/>
                    <a:gd name="T5" fmla="*/ 7 h 32"/>
                    <a:gd name="T6" fmla="*/ 0 w 23"/>
                    <a:gd name="T7" fmla="*/ 21 h 32"/>
                    <a:gd name="T8" fmla="*/ 2 w 23"/>
                    <a:gd name="T9" fmla="*/ 23 h 32"/>
                    <a:gd name="T10" fmla="*/ 4 w 23"/>
                    <a:gd name="T11" fmla="*/ 21 h 32"/>
                    <a:gd name="T12" fmla="*/ 4 w 23"/>
                    <a:gd name="T13" fmla="*/ 8 h 32"/>
                    <a:gd name="T14" fmla="*/ 5 w 23"/>
                    <a:gd name="T15" fmla="*/ 8 h 32"/>
                    <a:gd name="T16" fmla="*/ 5 w 23"/>
                    <a:gd name="T17" fmla="*/ 32 h 32"/>
                    <a:gd name="T18" fmla="*/ 11 w 23"/>
                    <a:gd name="T19" fmla="*/ 25 h 32"/>
                    <a:gd name="T20" fmla="*/ 11 w 23"/>
                    <a:gd name="T21" fmla="*/ 23 h 32"/>
                    <a:gd name="T22" fmla="*/ 12 w 23"/>
                    <a:gd name="T23" fmla="*/ 23 h 32"/>
                    <a:gd name="T24" fmla="*/ 12 w 23"/>
                    <a:gd name="T25" fmla="*/ 24 h 32"/>
                    <a:gd name="T26" fmla="*/ 18 w 23"/>
                    <a:gd name="T27" fmla="*/ 19 h 32"/>
                    <a:gd name="T28" fmla="*/ 18 w 23"/>
                    <a:gd name="T29" fmla="*/ 8 h 32"/>
                    <a:gd name="T30" fmla="*/ 19 w 23"/>
                    <a:gd name="T31" fmla="*/ 8 h 32"/>
                    <a:gd name="T32" fmla="*/ 19 w 23"/>
                    <a:gd name="T33" fmla="*/ 18 h 32"/>
                    <a:gd name="T34" fmla="*/ 23 w 23"/>
                    <a:gd name="T35" fmla="*/ 15 h 32"/>
                    <a:gd name="T36" fmla="*/ 23 w 23"/>
                    <a:gd name="T37" fmla="*/ 7 h 32"/>
                    <a:gd name="T38" fmla="*/ 17 w 23"/>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2">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21"/>
                        <a:pt x="5" y="32"/>
                      </a:cubicBezTo>
                      <a:cubicBezTo>
                        <a:pt x="7" y="30"/>
                        <a:pt x="9" y="27"/>
                        <a:pt x="11" y="25"/>
                      </a:cubicBezTo>
                      <a:cubicBezTo>
                        <a:pt x="11" y="24"/>
                        <a:pt x="11" y="23"/>
                        <a:pt x="11" y="23"/>
                      </a:cubicBezTo>
                      <a:cubicBezTo>
                        <a:pt x="11" y="23"/>
                        <a:pt x="11" y="23"/>
                        <a:pt x="12" y="23"/>
                      </a:cubicBezTo>
                      <a:cubicBezTo>
                        <a:pt x="12" y="23"/>
                        <a:pt x="12" y="24"/>
                        <a:pt x="12" y="24"/>
                      </a:cubicBezTo>
                      <a:cubicBezTo>
                        <a:pt x="14" y="22"/>
                        <a:pt x="16" y="21"/>
                        <a:pt x="18" y="19"/>
                      </a:cubicBezTo>
                      <a:cubicBezTo>
                        <a:pt x="18" y="13"/>
                        <a:pt x="18" y="8"/>
                        <a:pt x="18" y="8"/>
                      </a:cubicBezTo>
                      <a:cubicBezTo>
                        <a:pt x="18" y="8"/>
                        <a:pt x="18" y="8"/>
                        <a:pt x="19" y="8"/>
                      </a:cubicBezTo>
                      <a:cubicBezTo>
                        <a:pt x="19" y="8"/>
                        <a:pt x="19" y="14"/>
                        <a:pt x="19" y="18"/>
                      </a:cubicBezTo>
                      <a:cubicBezTo>
                        <a:pt x="20" y="17"/>
                        <a:pt x="21" y="16"/>
                        <a:pt x="23" y="15"/>
                      </a:cubicBezTo>
                      <a:cubicBezTo>
                        <a:pt x="23" y="12"/>
                        <a:pt x="23" y="7"/>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0" name="Freeform 1407"/>
                <p:cNvSpPr>
                  <a:spLocks/>
                </p:cNvSpPr>
                <p:nvPr/>
              </p:nvSpPr>
              <p:spPr bwMode="auto">
                <a:xfrm>
                  <a:off x="14320"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1" y="0"/>
                        <a:pt x="9"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1" name="Freeform 1408"/>
                <p:cNvSpPr>
                  <a:spLocks/>
                </p:cNvSpPr>
                <p:nvPr/>
              </p:nvSpPr>
              <p:spPr bwMode="auto">
                <a:xfrm>
                  <a:off x="14538" y="1270"/>
                  <a:ext cx="21" cy="9"/>
                </a:xfrm>
                <a:custGeom>
                  <a:avLst/>
                  <a:gdLst>
                    <a:gd name="T0" fmla="*/ 4 w 9"/>
                    <a:gd name="T1" fmla="*/ 0 h 4"/>
                    <a:gd name="T2" fmla="*/ 0 w 9"/>
                    <a:gd name="T3" fmla="*/ 4 h 4"/>
                    <a:gd name="T4" fmla="*/ 9 w 9"/>
                    <a:gd name="T5" fmla="*/ 3 h 4"/>
                    <a:gd name="T6" fmla="*/ 4 w 9"/>
                    <a:gd name="T7" fmla="*/ 0 h 4"/>
                  </a:gdLst>
                  <a:ahLst/>
                  <a:cxnLst>
                    <a:cxn ang="0">
                      <a:pos x="T0" y="T1"/>
                    </a:cxn>
                    <a:cxn ang="0">
                      <a:pos x="T2" y="T3"/>
                    </a:cxn>
                    <a:cxn ang="0">
                      <a:pos x="T4" y="T5"/>
                    </a:cxn>
                    <a:cxn ang="0">
                      <a:pos x="T6" y="T7"/>
                    </a:cxn>
                  </a:cxnLst>
                  <a:rect l="0" t="0" r="r" b="b"/>
                  <a:pathLst>
                    <a:path w="9" h="4">
                      <a:moveTo>
                        <a:pt x="4" y="0"/>
                      </a:moveTo>
                      <a:cubicBezTo>
                        <a:pt x="2" y="0"/>
                        <a:pt x="0" y="2"/>
                        <a:pt x="0" y="4"/>
                      </a:cubicBezTo>
                      <a:cubicBezTo>
                        <a:pt x="3" y="4"/>
                        <a:pt x="6" y="4"/>
                        <a:pt x="9" y="3"/>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2" name="Freeform 1409"/>
                <p:cNvSpPr>
                  <a:spLocks/>
                </p:cNvSpPr>
                <p:nvPr/>
              </p:nvSpPr>
              <p:spPr bwMode="auto">
                <a:xfrm>
                  <a:off x="14472" y="1365"/>
                  <a:ext cx="9" cy="42"/>
                </a:xfrm>
                <a:custGeom>
                  <a:avLst/>
                  <a:gdLst>
                    <a:gd name="T0" fmla="*/ 2 w 4"/>
                    <a:gd name="T1" fmla="*/ 18 h 18"/>
                    <a:gd name="T2" fmla="*/ 4 w 4"/>
                    <a:gd name="T3" fmla="*/ 16 h 18"/>
                    <a:gd name="T4" fmla="*/ 4 w 4"/>
                    <a:gd name="T5" fmla="*/ 0 h 18"/>
                    <a:gd name="T6" fmla="*/ 0 w 4"/>
                    <a:gd name="T7" fmla="*/ 3 h 18"/>
                    <a:gd name="T8" fmla="*/ 0 w 4"/>
                    <a:gd name="T9" fmla="*/ 16 h 18"/>
                    <a:gd name="T10" fmla="*/ 2 w 4"/>
                    <a:gd name="T11" fmla="*/ 18 h 18"/>
                  </a:gdLst>
                  <a:ahLst/>
                  <a:cxnLst>
                    <a:cxn ang="0">
                      <a:pos x="T0" y="T1"/>
                    </a:cxn>
                    <a:cxn ang="0">
                      <a:pos x="T2" y="T3"/>
                    </a:cxn>
                    <a:cxn ang="0">
                      <a:pos x="T4" y="T5"/>
                    </a:cxn>
                    <a:cxn ang="0">
                      <a:pos x="T6" y="T7"/>
                    </a:cxn>
                    <a:cxn ang="0">
                      <a:pos x="T8" y="T9"/>
                    </a:cxn>
                    <a:cxn ang="0">
                      <a:pos x="T10" y="T11"/>
                    </a:cxn>
                  </a:cxnLst>
                  <a:rect l="0" t="0" r="r" b="b"/>
                  <a:pathLst>
                    <a:path w="4" h="18">
                      <a:moveTo>
                        <a:pt x="2" y="18"/>
                      </a:moveTo>
                      <a:cubicBezTo>
                        <a:pt x="3" y="18"/>
                        <a:pt x="4" y="17"/>
                        <a:pt x="4" y="16"/>
                      </a:cubicBezTo>
                      <a:cubicBezTo>
                        <a:pt x="4" y="14"/>
                        <a:pt x="4" y="3"/>
                        <a:pt x="4" y="0"/>
                      </a:cubicBezTo>
                      <a:cubicBezTo>
                        <a:pt x="3" y="1"/>
                        <a:pt x="1" y="2"/>
                        <a:pt x="0" y="3"/>
                      </a:cubicBezTo>
                      <a:cubicBezTo>
                        <a:pt x="0" y="9"/>
                        <a:pt x="0" y="15"/>
                        <a:pt x="0" y="16"/>
                      </a:cubicBezTo>
                      <a:cubicBezTo>
                        <a:pt x="0" y="17"/>
                        <a:pt x="1" y="18"/>
                        <a:pt x="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3" name="Freeform 1410"/>
                <p:cNvSpPr>
                  <a:spLocks/>
                </p:cNvSpPr>
                <p:nvPr/>
              </p:nvSpPr>
              <p:spPr bwMode="auto">
                <a:xfrm>
                  <a:off x="14533" y="1350"/>
                  <a:ext cx="14" cy="57"/>
                </a:xfrm>
                <a:custGeom>
                  <a:avLst/>
                  <a:gdLst>
                    <a:gd name="T0" fmla="*/ 3 w 6"/>
                    <a:gd name="T1" fmla="*/ 24 h 24"/>
                    <a:gd name="T2" fmla="*/ 6 w 6"/>
                    <a:gd name="T3" fmla="*/ 21 h 24"/>
                    <a:gd name="T4" fmla="*/ 6 w 6"/>
                    <a:gd name="T5" fmla="*/ 2 h 24"/>
                    <a:gd name="T6" fmla="*/ 0 w 6"/>
                    <a:gd name="T7" fmla="*/ 0 h 24"/>
                    <a:gd name="T8" fmla="*/ 0 w 6"/>
                    <a:gd name="T9" fmla="*/ 21 h 24"/>
                    <a:gd name="T10" fmla="*/ 3 w 6"/>
                    <a:gd name="T11" fmla="*/ 24 h 24"/>
                  </a:gdLst>
                  <a:ahLst/>
                  <a:cxnLst>
                    <a:cxn ang="0">
                      <a:pos x="T0" y="T1"/>
                    </a:cxn>
                    <a:cxn ang="0">
                      <a:pos x="T2" y="T3"/>
                    </a:cxn>
                    <a:cxn ang="0">
                      <a:pos x="T4" y="T5"/>
                    </a:cxn>
                    <a:cxn ang="0">
                      <a:pos x="T6" y="T7"/>
                    </a:cxn>
                    <a:cxn ang="0">
                      <a:pos x="T8" y="T9"/>
                    </a:cxn>
                    <a:cxn ang="0">
                      <a:pos x="T10" y="T11"/>
                    </a:cxn>
                  </a:cxnLst>
                  <a:rect l="0" t="0" r="r" b="b"/>
                  <a:pathLst>
                    <a:path w="6" h="24">
                      <a:moveTo>
                        <a:pt x="3" y="24"/>
                      </a:moveTo>
                      <a:cubicBezTo>
                        <a:pt x="4" y="24"/>
                        <a:pt x="6" y="22"/>
                        <a:pt x="6" y="21"/>
                      </a:cubicBezTo>
                      <a:cubicBezTo>
                        <a:pt x="6" y="19"/>
                        <a:pt x="6" y="7"/>
                        <a:pt x="6" y="2"/>
                      </a:cubicBezTo>
                      <a:cubicBezTo>
                        <a:pt x="4" y="1"/>
                        <a:pt x="2" y="1"/>
                        <a:pt x="0" y="0"/>
                      </a:cubicBezTo>
                      <a:cubicBezTo>
                        <a:pt x="0" y="10"/>
                        <a:pt x="0" y="20"/>
                        <a:pt x="0" y="21"/>
                      </a:cubicBezTo>
                      <a:cubicBezTo>
                        <a:pt x="0" y="22"/>
                        <a:pt x="1" y="24"/>
                        <a:pt x="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4" name="Freeform 1411"/>
                <p:cNvSpPr>
                  <a:spLocks/>
                </p:cNvSpPr>
                <p:nvPr/>
              </p:nvSpPr>
              <p:spPr bwMode="auto">
                <a:xfrm>
                  <a:off x="14484" y="1353"/>
                  <a:ext cx="26" cy="54"/>
                </a:xfrm>
                <a:custGeom>
                  <a:avLst/>
                  <a:gdLst>
                    <a:gd name="T0" fmla="*/ 0 w 11"/>
                    <a:gd name="T1" fmla="*/ 21 h 23"/>
                    <a:gd name="T2" fmla="*/ 2 w 11"/>
                    <a:gd name="T3" fmla="*/ 23 h 23"/>
                    <a:gd name="T4" fmla="*/ 5 w 11"/>
                    <a:gd name="T5" fmla="*/ 21 h 23"/>
                    <a:gd name="T6" fmla="*/ 5 w 11"/>
                    <a:gd name="T7" fmla="*/ 4 h 23"/>
                    <a:gd name="T8" fmla="*/ 11 w 11"/>
                    <a:gd name="T9" fmla="*/ 4 h 23"/>
                    <a:gd name="T10" fmla="*/ 10 w 11"/>
                    <a:gd name="T11" fmla="*/ 0 h 23"/>
                    <a:gd name="T12" fmla="*/ 0 w 11"/>
                    <a:gd name="T13" fmla="*/ 4 h 23"/>
                    <a:gd name="T14" fmla="*/ 0 w 11"/>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3">
                      <a:moveTo>
                        <a:pt x="0" y="21"/>
                      </a:moveTo>
                      <a:cubicBezTo>
                        <a:pt x="0" y="22"/>
                        <a:pt x="1" y="23"/>
                        <a:pt x="2" y="23"/>
                      </a:cubicBezTo>
                      <a:cubicBezTo>
                        <a:pt x="4" y="23"/>
                        <a:pt x="5" y="22"/>
                        <a:pt x="5" y="21"/>
                      </a:cubicBezTo>
                      <a:cubicBezTo>
                        <a:pt x="5" y="20"/>
                        <a:pt x="5" y="12"/>
                        <a:pt x="5" y="4"/>
                      </a:cubicBezTo>
                      <a:cubicBezTo>
                        <a:pt x="11" y="4"/>
                        <a:pt x="11" y="4"/>
                        <a:pt x="11" y="4"/>
                      </a:cubicBezTo>
                      <a:cubicBezTo>
                        <a:pt x="10" y="3"/>
                        <a:pt x="10" y="1"/>
                        <a:pt x="10" y="0"/>
                      </a:cubicBezTo>
                      <a:cubicBezTo>
                        <a:pt x="6" y="1"/>
                        <a:pt x="3" y="2"/>
                        <a:pt x="0" y="4"/>
                      </a:cubicBezTo>
                      <a:cubicBezTo>
                        <a:pt x="0" y="6"/>
                        <a:pt x="0" y="19"/>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5" name="Freeform 1412"/>
                <p:cNvSpPr>
                  <a:spLocks/>
                </p:cNvSpPr>
                <p:nvPr/>
              </p:nvSpPr>
              <p:spPr bwMode="auto">
                <a:xfrm>
                  <a:off x="14550" y="1358"/>
                  <a:ext cx="12" cy="49"/>
                </a:xfrm>
                <a:custGeom>
                  <a:avLst/>
                  <a:gdLst>
                    <a:gd name="T0" fmla="*/ 0 w 5"/>
                    <a:gd name="T1" fmla="*/ 0 h 21"/>
                    <a:gd name="T2" fmla="*/ 0 w 5"/>
                    <a:gd name="T3" fmla="*/ 18 h 21"/>
                    <a:gd name="T4" fmla="*/ 3 w 5"/>
                    <a:gd name="T5" fmla="*/ 21 h 21"/>
                    <a:gd name="T6" fmla="*/ 5 w 5"/>
                    <a:gd name="T7" fmla="*/ 18 h 21"/>
                    <a:gd name="T8" fmla="*/ 5 w 5"/>
                    <a:gd name="T9" fmla="*/ 3 h 21"/>
                    <a:gd name="T10" fmla="*/ 3 w 5"/>
                    <a:gd name="T11" fmla="*/ 2 h 21"/>
                    <a:gd name="T12" fmla="*/ 0 w 5"/>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0" y="0"/>
                      </a:moveTo>
                      <a:cubicBezTo>
                        <a:pt x="0" y="5"/>
                        <a:pt x="0" y="16"/>
                        <a:pt x="0" y="18"/>
                      </a:cubicBezTo>
                      <a:cubicBezTo>
                        <a:pt x="0" y="19"/>
                        <a:pt x="1" y="21"/>
                        <a:pt x="3" y="21"/>
                      </a:cubicBezTo>
                      <a:cubicBezTo>
                        <a:pt x="4" y="21"/>
                        <a:pt x="5" y="19"/>
                        <a:pt x="5" y="18"/>
                      </a:cubicBezTo>
                      <a:cubicBezTo>
                        <a:pt x="5" y="17"/>
                        <a:pt x="5" y="11"/>
                        <a:pt x="5" y="3"/>
                      </a:cubicBezTo>
                      <a:cubicBezTo>
                        <a:pt x="5" y="3"/>
                        <a:pt x="4" y="2"/>
                        <a:pt x="3" y="2"/>
                      </a:cubicBezTo>
                      <a:cubicBezTo>
                        <a:pt x="2"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6" name="Freeform 1413"/>
                <p:cNvSpPr>
                  <a:spLocks/>
                </p:cNvSpPr>
                <p:nvPr/>
              </p:nvSpPr>
              <p:spPr bwMode="auto">
                <a:xfrm>
                  <a:off x="14538" y="1417"/>
                  <a:ext cx="21" cy="21"/>
                </a:xfrm>
                <a:custGeom>
                  <a:avLst/>
                  <a:gdLst>
                    <a:gd name="T0" fmla="*/ 4 w 9"/>
                    <a:gd name="T1" fmla="*/ 0 h 9"/>
                    <a:gd name="T2" fmla="*/ 0 w 9"/>
                    <a:gd name="T3" fmla="*/ 5 h 9"/>
                    <a:gd name="T4" fmla="*/ 2 w 9"/>
                    <a:gd name="T5" fmla="*/ 9 h 9"/>
                    <a:gd name="T6" fmla="*/ 9 w 9"/>
                    <a:gd name="T7" fmla="*/ 4 h 9"/>
                    <a:gd name="T8" fmla="*/ 4 w 9"/>
                    <a:gd name="T9" fmla="*/ 0 h 9"/>
                  </a:gdLst>
                  <a:ahLst/>
                  <a:cxnLst>
                    <a:cxn ang="0">
                      <a:pos x="T0" y="T1"/>
                    </a:cxn>
                    <a:cxn ang="0">
                      <a:pos x="T2" y="T3"/>
                    </a:cxn>
                    <a:cxn ang="0">
                      <a:pos x="T4" y="T5"/>
                    </a:cxn>
                    <a:cxn ang="0">
                      <a:pos x="T6" y="T7"/>
                    </a:cxn>
                    <a:cxn ang="0">
                      <a:pos x="T8" y="T9"/>
                    </a:cxn>
                  </a:cxnLst>
                  <a:rect l="0" t="0" r="r" b="b"/>
                  <a:pathLst>
                    <a:path w="9" h="9">
                      <a:moveTo>
                        <a:pt x="4" y="0"/>
                      </a:moveTo>
                      <a:cubicBezTo>
                        <a:pt x="2" y="0"/>
                        <a:pt x="0" y="2"/>
                        <a:pt x="0" y="5"/>
                      </a:cubicBezTo>
                      <a:cubicBezTo>
                        <a:pt x="0" y="6"/>
                        <a:pt x="0" y="8"/>
                        <a:pt x="2" y="9"/>
                      </a:cubicBezTo>
                      <a:cubicBezTo>
                        <a:pt x="4" y="7"/>
                        <a:pt x="7" y="5"/>
                        <a:pt x="9"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7" name="Freeform 1414"/>
                <p:cNvSpPr>
                  <a:spLocks/>
                </p:cNvSpPr>
                <p:nvPr/>
              </p:nvSpPr>
              <p:spPr bwMode="auto">
                <a:xfrm>
                  <a:off x="14391" y="1296"/>
                  <a:ext cx="43" cy="111"/>
                </a:xfrm>
                <a:custGeom>
                  <a:avLst/>
                  <a:gdLst>
                    <a:gd name="T0" fmla="*/ 0 w 18"/>
                    <a:gd name="T1" fmla="*/ 6 h 47"/>
                    <a:gd name="T2" fmla="*/ 0 w 18"/>
                    <a:gd name="T3" fmla="*/ 21 h 47"/>
                    <a:gd name="T4" fmla="*/ 2 w 18"/>
                    <a:gd name="T5" fmla="*/ 23 h 47"/>
                    <a:gd name="T6" fmla="*/ 4 w 18"/>
                    <a:gd name="T7" fmla="*/ 21 h 47"/>
                    <a:gd name="T8" fmla="*/ 4 w 18"/>
                    <a:gd name="T9" fmla="*/ 7 h 47"/>
                    <a:gd name="T10" fmla="*/ 5 w 18"/>
                    <a:gd name="T11" fmla="*/ 7 h 47"/>
                    <a:gd name="T12" fmla="*/ 5 w 18"/>
                    <a:gd name="T13" fmla="*/ 44 h 47"/>
                    <a:gd name="T14" fmla="*/ 8 w 18"/>
                    <a:gd name="T15" fmla="*/ 47 h 47"/>
                    <a:gd name="T16" fmla="*/ 10 w 18"/>
                    <a:gd name="T17" fmla="*/ 44 h 47"/>
                    <a:gd name="T18" fmla="*/ 10 w 18"/>
                    <a:gd name="T19" fmla="*/ 39 h 47"/>
                    <a:gd name="T20" fmla="*/ 9 w 18"/>
                    <a:gd name="T21" fmla="*/ 39 h 47"/>
                    <a:gd name="T22" fmla="*/ 10 w 18"/>
                    <a:gd name="T23" fmla="*/ 37 h 47"/>
                    <a:gd name="T24" fmla="*/ 10 w 18"/>
                    <a:gd name="T25" fmla="*/ 23 h 47"/>
                    <a:gd name="T26" fmla="*/ 11 w 18"/>
                    <a:gd name="T27" fmla="*/ 23 h 47"/>
                    <a:gd name="T28" fmla="*/ 11 w 18"/>
                    <a:gd name="T29" fmla="*/ 36 h 47"/>
                    <a:gd name="T30" fmla="*/ 12 w 18"/>
                    <a:gd name="T31" fmla="*/ 11 h 47"/>
                    <a:gd name="T32" fmla="*/ 4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3"/>
                        <a:pt x="10" y="42"/>
                        <a:pt x="10" y="39"/>
                      </a:cubicBezTo>
                      <a:cubicBezTo>
                        <a:pt x="10" y="39"/>
                        <a:pt x="9" y="39"/>
                        <a:pt x="9" y="39"/>
                      </a:cubicBezTo>
                      <a:cubicBezTo>
                        <a:pt x="9" y="38"/>
                        <a:pt x="10" y="38"/>
                        <a:pt x="10" y="37"/>
                      </a:cubicBezTo>
                      <a:cubicBezTo>
                        <a:pt x="10" y="31"/>
                        <a:pt x="10" y="23"/>
                        <a:pt x="10" y="23"/>
                      </a:cubicBezTo>
                      <a:cubicBezTo>
                        <a:pt x="10" y="23"/>
                        <a:pt x="10" y="23"/>
                        <a:pt x="11" y="23"/>
                      </a:cubicBezTo>
                      <a:cubicBezTo>
                        <a:pt x="11" y="23"/>
                        <a:pt x="11" y="30"/>
                        <a:pt x="11" y="36"/>
                      </a:cubicBezTo>
                      <a:cubicBezTo>
                        <a:pt x="18" y="26"/>
                        <a:pt x="11" y="19"/>
                        <a:pt x="12" y="11"/>
                      </a:cubicBezTo>
                      <a:cubicBezTo>
                        <a:pt x="12" y="7"/>
                        <a:pt x="6" y="5"/>
                        <a:pt x="4" y="0"/>
                      </a:cubicBezTo>
                      <a:cubicBezTo>
                        <a:pt x="2" y="1"/>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8" name="Oval 1415"/>
                <p:cNvSpPr>
                  <a:spLocks noChangeArrowheads="1"/>
                </p:cNvSpPr>
                <p:nvPr/>
              </p:nvSpPr>
              <p:spPr bwMode="auto">
                <a:xfrm>
                  <a:off x="1433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99" name="Freeform 1416"/>
                <p:cNvSpPr>
                  <a:spLocks/>
                </p:cNvSpPr>
                <p:nvPr/>
              </p:nvSpPr>
              <p:spPr bwMode="auto">
                <a:xfrm>
                  <a:off x="14455" y="1443"/>
                  <a:ext cx="55" cy="45"/>
                </a:xfrm>
                <a:custGeom>
                  <a:avLst/>
                  <a:gdLst>
                    <a:gd name="T0" fmla="*/ 17 w 23"/>
                    <a:gd name="T1" fmla="*/ 0 h 19"/>
                    <a:gd name="T2" fmla="*/ 6 w 23"/>
                    <a:gd name="T3" fmla="*/ 0 h 19"/>
                    <a:gd name="T4" fmla="*/ 0 w 23"/>
                    <a:gd name="T5" fmla="*/ 6 h 19"/>
                    <a:gd name="T6" fmla="*/ 0 w 23"/>
                    <a:gd name="T7" fmla="*/ 19 h 19"/>
                    <a:gd name="T8" fmla="*/ 4 w 23"/>
                    <a:gd name="T9" fmla="*/ 16 h 19"/>
                    <a:gd name="T10" fmla="*/ 4 w 23"/>
                    <a:gd name="T11" fmla="*/ 7 h 19"/>
                    <a:gd name="T12" fmla="*/ 5 w 23"/>
                    <a:gd name="T13" fmla="*/ 7 h 19"/>
                    <a:gd name="T14" fmla="*/ 5 w 23"/>
                    <a:gd name="T15" fmla="*/ 16 h 19"/>
                    <a:gd name="T16" fmla="*/ 18 w 23"/>
                    <a:gd name="T17" fmla="*/ 9 h 19"/>
                    <a:gd name="T18" fmla="*/ 18 w 23"/>
                    <a:gd name="T19" fmla="*/ 7 h 19"/>
                    <a:gd name="T20" fmla="*/ 19 w 23"/>
                    <a:gd name="T21" fmla="*/ 7 h 19"/>
                    <a:gd name="T22" fmla="*/ 19 w 23"/>
                    <a:gd name="T23" fmla="*/ 8 h 19"/>
                    <a:gd name="T24" fmla="*/ 23 w 23"/>
                    <a:gd name="T25" fmla="*/ 6 h 19"/>
                    <a:gd name="T26" fmla="*/ 17 w 23"/>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9">
                      <a:moveTo>
                        <a:pt x="17" y="0"/>
                      </a:moveTo>
                      <a:cubicBezTo>
                        <a:pt x="15" y="0"/>
                        <a:pt x="8" y="0"/>
                        <a:pt x="6" y="0"/>
                      </a:cubicBezTo>
                      <a:cubicBezTo>
                        <a:pt x="3" y="0"/>
                        <a:pt x="0" y="2"/>
                        <a:pt x="0" y="6"/>
                      </a:cubicBezTo>
                      <a:cubicBezTo>
                        <a:pt x="0" y="7"/>
                        <a:pt x="0" y="15"/>
                        <a:pt x="0" y="19"/>
                      </a:cubicBezTo>
                      <a:cubicBezTo>
                        <a:pt x="1" y="18"/>
                        <a:pt x="3" y="17"/>
                        <a:pt x="4" y="16"/>
                      </a:cubicBezTo>
                      <a:cubicBezTo>
                        <a:pt x="4" y="12"/>
                        <a:pt x="4" y="7"/>
                        <a:pt x="4" y="7"/>
                      </a:cubicBezTo>
                      <a:cubicBezTo>
                        <a:pt x="4" y="7"/>
                        <a:pt x="4" y="7"/>
                        <a:pt x="5" y="7"/>
                      </a:cubicBezTo>
                      <a:cubicBezTo>
                        <a:pt x="5" y="7"/>
                        <a:pt x="5" y="11"/>
                        <a:pt x="5" y="16"/>
                      </a:cubicBezTo>
                      <a:cubicBezTo>
                        <a:pt x="9" y="14"/>
                        <a:pt x="13" y="11"/>
                        <a:pt x="18" y="9"/>
                      </a:cubicBezTo>
                      <a:cubicBezTo>
                        <a:pt x="18" y="8"/>
                        <a:pt x="18" y="7"/>
                        <a:pt x="18" y="7"/>
                      </a:cubicBezTo>
                      <a:cubicBezTo>
                        <a:pt x="18" y="7"/>
                        <a:pt x="18" y="7"/>
                        <a:pt x="19" y="7"/>
                      </a:cubicBezTo>
                      <a:cubicBezTo>
                        <a:pt x="19" y="7"/>
                        <a:pt x="19" y="7"/>
                        <a:pt x="19" y="8"/>
                      </a:cubicBezTo>
                      <a:cubicBezTo>
                        <a:pt x="20" y="7"/>
                        <a:pt x="21" y="6"/>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0" name="Freeform 1417"/>
                <p:cNvSpPr>
                  <a:spLocks/>
                </p:cNvSpPr>
                <p:nvPr/>
              </p:nvSpPr>
              <p:spPr bwMode="auto">
                <a:xfrm>
                  <a:off x="14417" y="1388"/>
                  <a:ext cx="14" cy="19"/>
                </a:xfrm>
                <a:custGeom>
                  <a:avLst/>
                  <a:gdLst>
                    <a:gd name="T0" fmla="*/ 0 w 6"/>
                    <a:gd name="T1" fmla="*/ 0 h 8"/>
                    <a:gd name="T2" fmla="*/ 0 w 6"/>
                    <a:gd name="T3" fmla="*/ 5 h 8"/>
                    <a:gd name="T4" fmla="*/ 3 w 6"/>
                    <a:gd name="T5" fmla="*/ 8 h 8"/>
                    <a:gd name="T6" fmla="*/ 6 w 6"/>
                    <a:gd name="T7" fmla="*/ 5 h 8"/>
                    <a:gd name="T8" fmla="*/ 6 w 6"/>
                    <a:gd name="T9" fmla="*/ 0 h 8"/>
                    <a:gd name="T10" fmla="*/ 0 w 6"/>
                    <a:gd name="T11" fmla="*/ 0 h 8"/>
                  </a:gdLst>
                  <a:ahLst/>
                  <a:cxnLst>
                    <a:cxn ang="0">
                      <a:pos x="T0" y="T1"/>
                    </a:cxn>
                    <a:cxn ang="0">
                      <a:pos x="T2" y="T3"/>
                    </a:cxn>
                    <a:cxn ang="0">
                      <a:pos x="T4" y="T5"/>
                    </a:cxn>
                    <a:cxn ang="0">
                      <a:pos x="T6" y="T7"/>
                    </a:cxn>
                    <a:cxn ang="0">
                      <a:pos x="T8" y="T9"/>
                    </a:cxn>
                    <a:cxn ang="0">
                      <a:pos x="T10" y="T11"/>
                    </a:cxn>
                  </a:cxnLst>
                  <a:rect l="0" t="0" r="r" b="b"/>
                  <a:pathLst>
                    <a:path w="6" h="8">
                      <a:moveTo>
                        <a:pt x="0" y="0"/>
                      </a:moveTo>
                      <a:cubicBezTo>
                        <a:pt x="0" y="3"/>
                        <a:pt x="0" y="4"/>
                        <a:pt x="0" y="5"/>
                      </a:cubicBezTo>
                      <a:cubicBezTo>
                        <a:pt x="0" y="6"/>
                        <a:pt x="2" y="8"/>
                        <a:pt x="3" y="8"/>
                      </a:cubicBezTo>
                      <a:cubicBezTo>
                        <a:pt x="5" y="8"/>
                        <a:pt x="6" y="6"/>
                        <a:pt x="6" y="5"/>
                      </a:cubicBezTo>
                      <a:cubicBezTo>
                        <a:pt x="6" y="4"/>
                        <a:pt x="6" y="3"/>
                        <a:pt x="6" y="0"/>
                      </a:cubicBezTo>
                      <a:cubicBezTo>
                        <a:pt x="4" y="0"/>
                        <a:pt x="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1" name="Freeform 1418"/>
                <p:cNvSpPr>
                  <a:spLocks/>
                </p:cNvSpPr>
                <p:nvPr/>
              </p:nvSpPr>
              <p:spPr bwMode="auto">
                <a:xfrm>
                  <a:off x="14573" y="1185"/>
                  <a:ext cx="8" cy="12"/>
                </a:xfrm>
                <a:custGeom>
                  <a:avLst/>
                  <a:gdLst>
                    <a:gd name="T0" fmla="*/ 1 w 3"/>
                    <a:gd name="T1" fmla="*/ 5 h 5"/>
                    <a:gd name="T2" fmla="*/ 2 w 3"/>
                    <a:gd name="T3" fmla="*/ 3 h 5"/>
                    <a:gd name="T4" fmla="*/ 1 w 3"/>
                    <a:gd name="T5" fmla="*/ 0 h 5"/>
                    <a:gd name="T6" fmla="*/ 0 w 3"/>
                    <a:gd name="T7" fmla="*/ 5 h 5"/>
                    <a:gd name="T8" fmla="*/ 1 w 3"/>
                    <a:gd name="T9" fmla="*/ 5 h 5"/>
                  </a:gdLst>
                  <a:ahLst/>
                  <a:cxnLst>
                    <a:cxn ang="0">
                      <a:pos x="T0" y="T1"/>
                    </a:cxn>
                    <a:cxn ang="0">
                      <a:pos x="T2" y="T3"/>
                    </a:cxn>
                    <a:cxn ang="0">
                      <a:pos x="T4" y="T5"/>
                    </a:cxn>
                    <a:cxn ang="0">
                      <a:pos x="T6" y="T7"/>
                    </a:cxn>
                    <a:cxn ang="0">
                      <a:pos x="T8" y="T9"/>
                    </a:cxn>
                  </a:cxnLst>
                  <a:rect l="0" t="0" r="r" b="b"/>
                  <a:pathLst>
                    <a:path w="3" h="5">
                      <a:moveTo>
                        <a:pt x="1" y="5"/>
                      </a:moveTo>
                      <a:cubicBezTo>
                        <a:pt x="2" y="5"/>
                        <a:pt x="3" y="4"/>
                        <a:pt x="2" y="3"/>
                      </a:cubicBezTo>
                      <a:cubicBezTo>
                        <a:pt x="2" y="3"/>
                        <a:pt x="2" y="1"/>
                        <a:pt x="1" y="0"/>
                      </a:cubicBezTo>
                      <a:cubicBezTo>
                        <a:pt x="1" y="1"/>
                        <a:pt x="0" y="3"/>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2" name="Oval 1419"/>
                <p:cNvSpPr>
                  <a:spLocks noChangeArrowheads="1"/>
                </p:cNvSpPr>
                <p:nvPr/>
              </p:nvSpPr>
              <p:spPr bwMode="auto">
                <a:xfrm>
                  <a:off x="1447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3" name="Oval 1420"/>
                <p:cNvSpPr>
                  <a:spLocks noChangeArrowheads="1"/>
                </p:cNvSpPr>
                <p:nvPr/>
              </p:nvSpPr>
              <p:spPr bwMode="auto">
                <a:xfrm>
                  <a:off x="1466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4" name="Freeform 1421"/>
                <p:cNvSpPr>
                  <a:spLocks/>
                </p:cNvSpPr>
                <p:nvPr/>
              </p:nvSpPr>
              <p:spPr bwMode="auto">
                <a:xfrm>
                  <a:off x="14521" y="1147"/>
                  <a:ext cx="52" cy="31"/>
                </a:xfrm>
                <a:custGeom>
                  <a:avLst/>
                  <a:gdLst>
                    <a:gd name="T0" fmla="*/ 17 w 22"/>
                    <a:gd name="T1" fmla="*/ 9 h 13"/>
                    <a:gd name="T2" fmla="*/ 16 w 22"/>
                    <a:gd name="T3" fmla="*/ 7 h 13"/>
                    <a:gd name="T4" fmla="*/ 17 w 22"/>
                    <a:gd name="T5" fmla="*/ 7 h 13"/>
                    <a:gd name="T6" fmla="*/ 18 w 22"/>
                    <a:gd name="T7" fmla="*/ 9 h 13"/>
                    <a:gd name="T8" fmla="*/ 22 w 22"/>
                    <a:gd name="T9" fmla="*/ 9 h 13"/>
                    <a:gd name="T10" fmla="*/ 20 w 22"/>
                    <a:gd name="T11" fmla="*/ 5 h 13"/>
                    <a:gd name="T12" fmla="*/ 15 w 22"/>
                    <a:gd name="T13" fmla="*/ 0 h 13"/>
                    <a:gd name="T14" fmla="*/ 7 w 22"/>
                    <a:gd name="T15" fmla="*/ 0 h 13"/>
                    <a:gd name="T16" fmla="*/ 2 w 22"/>
                    <a:gd name="T17" fmla="*/ 5 h 13"/>
                    <a:gd name="T18" fmla="*/ 0 w 22"/>
                    <a:gd name="T19" fmla="*/ 13 h 13"/>
                    <a:gd name="T20" fmla="*/ 4 w 22"/>
                    <a:gd name="T21" fmla="*/ 11 h 13"/>
                    <a:gd name="T22" fmla="*/ 5 w 22"/>
                    <a:gd name="T23" fmla="*/ 7 h 13"/>
                    <a:gd name="T24" fmla="*/ 7 w 22"/>
                    <a:gd name="T25" fmla="*/ 7 h 13"/>
                    <a:gd name="T26" fmla="*/ 6 w 22"/>
                    <a:gd name="T27" fmla="*/ 10 h 13"/>
                    <a:gd name="T28" fmla="*/ 17 w 22"/>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13">
                      <a:moveTo>
                        <a:pt x="17" y="9"/>
                      </a:moveTo>
                      <a:cubicBezTo>
                        <a:pt x="16" y="7"/>
                        <a:pt x="16" y="7"/>
                        <a:pt x="16" y="7"/>
                      </a:cubicBezTo>
                      <a:cubicBezTo>
                        <a:pt x="17" y="7"/>
                        <a:pt x="17" y="7"/>
                        <a:pt x="17" y="7"/>
                      </a:cubicBezTo>
                      <a:cubicBezTo>
                        <a:pt x="17" y="7"/>
                        <a:pt x="17" y="8"/>
                        <a:pt x="18" y="9"/>
                      </a:cubicBezTo>
                      <a:cubicBezTo>
                        <a:pt x="19" y="9"/>
                        <a:pt x="20" y="9"/>
                        <a:pt x="22" y="9"/>
                      </a:cubicBezTo>
                      <a:cubicBezTo>
                        <a:pt x="21" y="8"/>
                        <a:pt x="21" y="6"/>
                        <a:pt x="20" y="5"/>
                      </a:cubicBezTo>
                      <a:cubicBezTo>
                        <a:pt x="20" y="3"/>
                        <a:pt x="17" y="0"/>
                        <a:pt x="15" y="0"/>
                      </a:cubicBezTo>
                      <a:cubicBezTo>
                        <a:pt x="14" y="0"/>
                        <a:pt x="8" y="0"/>
                        <a:pt x="7" y="0"/>
                      </a:cubicBezTo>
                      <a:cubicBezTo>
                        <a:pt x="5" y="0"/>
                        <a:pt x="3" y="3"/>
                        <a:pt x="2" y="5"/>
                      </a:cubicBezTo>
                      <a:cubicBezTo>
                        <a:pt x="1" y="7"/>
                        <a:pt x="1" y="10"/>
                        <a:pt x="0" y="13"/>
                      </a:cubicBezTo>
                      <a:cubicBezTo>
                        <a:pt x="1" y="12"/>
                        <a:pt x="3" y="11"/>
                        <a:pt x="4" y="11"/>
                      </a:cubicBezTo>
                      <a:cubicBezTo>
                        <a:pt x="5" y="8"/>
                        <a:pt x="5" y="7"/>
                        <a:pt x="5" y="7"/>
                      </a:cubicBezTo>
                      <a:cubicBezTo>
                        <a:pt x="7" y="7"/>
                        <a:pt x="7" y="7"/>
                        <a:pt x="7" y="7"/>
                      </a:cubicBezTo>
                      <a:cubicBezTo>
                        <a:pt x="6" y="8"/>
                        <a:pt x="6" y="9"/>
                        <a:pt x="6" y="10"/>
                      </a:cubicBezTo>
                      <a:cubicBezTo>
                        <a:pt x="9" y="9"/>
                        <a:pt x="13" y="9"/>
                        <a:pt x="1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5" name="Freeform 1422"/>
                <p:cNvSpPr>
                  <a:spLocks/>
                </p:cNvSpPr>
                <p:nvPr/>
              </p:nvSpPr>
              <p:spPr bwMode="auto">
                <a:xfrm>
                  <a:off x="14405" y="1270"/>
                  <a:ext cx="22" cy="9"/>
                </a:xfrm>
                <a:custGeom>
                  <a:avLst/>
                  <a:gdLst>
                    <a:gd name="T0" fmla="*/ 5 w 9"/>
                    <a:gd name="T1" fmla="*/ 0 h 4"/>
                    <a:gd name="T2" fmla="*/ 0 w 9"/>
                    <a:gd name="T3" fmla="*/ 4 h 4"/>
                    <a:gd name="T4" fmla="*/ 9 w 9"/>
                    <a:gd name="T5" fmla="*/ 3 h 4"/>
                    <a:gd name="T6" fmla="*/ 5 w 9"/>
                    <a:gd name="T7" fmla="*/ 0 h 4"/>
                  </a:gdLst>
                  <a:ahLst/>
                  <a:cxnLst>
                    <a:cxn ang="0">
                      <a:pos x="T0" y="T1"/>
                    </a:cxn>
                    <a:cxn ang="0">
                      <a:pos x="T2" y="T3"/>
                    </a:cxn>
                    <a:cxn ang="0">
                      <a:pos x="T4" y="T5"/>
                    </a:cxn>
                    <a:cxn ang="0">
                      <a:pos x="T6" y="T7"/>
                    </a:cxn>
                  </a:cxnLst>
                  <a:rect l="0" t="0" r="r" b="b"/>
                  <a:pathLst>
                    <a:path w="9" h="4">
                      <a:moveTo>
                        <a:pt x="5" y="0"/>
                      </a:moveTo>
                      <a:cubicBezTo>
                        <a:pt x="3" y="0"/>
                        <a:pt x="1" y="2"/>
                        <a:pt x="0" y="4"/>
                      </a:cubicBezTo>
                      <a:cubicBezTo>
                        <a:pt x="3" y="3"/>
                        <a:pt x="6" y="4"/>
                        <a:pt x="9" y="3"/>
                      </a:cubicBezTo>
                      <a:cubicBezTo>
                        <a:pt x="8"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6" name="Oval 1423"/>
                <p:cNvSpPr>
                  <a:spLocks noChangeArrowheads="1"/>
                </p:cNvSpPr>
                <p:nvPr/>
              </p:nvSpPr>
              <p:spPr bwMode="auto">
                <a:xfrm>
                  <a:off x="1460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7" name="Freeform 1424"/>
                <p:cNvSpPr>
                  <a:spLocks/>
                </p:cNvSpPr>
                <p:nvPr/>
              </p:nvSpPr>
              <p:spPr bwMode="auto">
                <a:xfrm>
                  <a:off x="14254" y="1147"/>
                  <a:ext cx="64"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1"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8" name="Freeform 1425"/>
                <p:cNvSpPr>
                  <a:spLocks/>
                </p:cNvSpPr>
                <p:nvPr/>
              </p:nvSpPr>
              <p:spPr bwMode="auto">
                <a:xfrm>
                  <a:off x="14550" y="1216"/>
                  <a:ext cx="9" cy="42"/>
                </a:xfrm>
                <a:custGeom>
                  <a:avLst/>
                  <a:gdLst>
                    <a:gd name="T0" fmla="*/ 0 w 4"/>
                    <a:gd name="T1" fmla="*/ 16 h 18"/>
                    <a:gd name="T2" fmla="*/ 2 w 4"/>
                    <a:gd name="T3" fmla="*/ 18 h 18"/>
                    <a:gd name="T4" fmla="*/ 4 w 4"/>
                    <a:gd name="T5" fmla="*/ 16 h 18"/>
                    <a:gd name="T6" fmla="*/ 4 w 4"/>
                    <a:gd name="T7" fmla="*/ 0 h 18"/>
                    <a:gd name="T8" fmla="*/ 0 w 4"/>
                    <a:gd name="T9" fmla="*/ 7 h 18"/>
                    <a:gd name="T10" fmla="*/ 0 w 4"/>
                    <a:gd name="T11" fmla="*/ 16 h 18"/>
                  </a:gdLst>
                  <a:ahLst/>
                  <a:cxnLst>
                    <a:cxn ang="0">
                      <a:pos x="T0" y="T1"/>
                    </a:cxn>
                    <a:cxn ang="0">
                      <a:pos x="T2" y="T3"/>
                    </a:cxn>
                    <a:cxn ang="0">
                      <a:pos x="T4" y="T5"/>
                    </a:cxn>
                    <a:cxn ang="0">
                      <a:pos x="T6" y="T7"/>
                    </a:cxn>
                    <a:cxn ang="0">
                      <a:pos x="T8" y="T9"/>
                    </a:cxn>
                    <a:cxn ang="0">
                      <a:pos x="T10" y="T11"/>
                    </a:cxn>
                  </a:cxnLst>
                  <a:rect l="0" t="0" r="r" b="b"/>
                  <a:pathLst>
                    <a:path w="4" h="18">
                      <a:moveTo>
                        <a:pt x="0" y="16"/>
                      </a:moveTo>
                      <a:cubicBezTo>
                        <a:pt x="0" y="17"/>
                        <a:pt x="1" y="18"/>
                        <a:pt x="2" y="18"/>
                      </a:cubicBezTo>
                      <a:cubicBezTo>
                        <a:pt x="3" y="18"/>
                        <a:pt x="4" y="17"/>
                        <a:pt x="4" y="16"/>
                      </a:cubicBezTo>
                      <a:cubicBezTo>
                        <a:pt x="4" y="15"/>
                        <a:pt x="4" y="8"/>
                        <a:pt x="4" y="0"/>
                      </a:cubicBezTo>
                      <a:cubicBezTo>
                        <a:pt x="3" y="3"/>
                        <a:pt x="1" y="5"/>
                        <a:pt x="0" y="7"/>
                      </a:cubicBezTo>
                      <a:cubicBezTo>
                        <a:pt x="0" y="11"/>
                        <a:pt x="0" y="15"/>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09" name="Freeform 1426"/>
                <p:cNvSpPr>
                  <a:spLocks/>
                </p:cNvSpPr>
                <p:nvPr/>
              </p:nvSpPr>
              <p:spPr bwMode="auto">
                <a:xfrm>
                  <a:off x="14588" y="1147"/>
                  <a:ext cx="52" cy="111"/>
                </a:xfrm>
                <a:custGeom>
                  <a:avLst/>
                  <a:gdLst>
                    <a:gd name="T0" fmla="*/ 18 w 22"/>
                    <a:gd name="T1" fmla="*/ 8 h 47"/>
                    <a:gd name="T2" fmla="*/ 18 w 22"/>
                    <a:gd name="T3" fmla="*/ 21 h 47"/>
                    <a:gd name="T4" fmla="*/ 20 w 22"/>
                    <a:gd name="T5" fmla="*/ 23 h 47"/>
                    <a:gd name="T6" fmla="*/ 22 w 22"/>
                    <a:gd name="T7" fmla="*/ 21 h 47"/>
                    <a:gd name="T8" fmla="*/ 22 w 22"/>
                    <a:gd name="T9" fmla="*/ 7 h 47"/>
                    <a:gd name="T10" fmla="*/ 16 w 22"/>
                    <a:gd name="T11" fmla="*/ 0 h 47"/>
                    <a:gd name="T12" fmla="*/ 6 w 22"/>
                    <a:gd name="T13" fmla="*/ 0 h 47"/>
                    <a:gd name="T14" fmla="*/ 0 w 22"/>
                    <a:gd name="T15" fmla="*/ 7 h 47"/>
                    <a:gd name="T16" fmla="*/ 0 w 22"/>
                    <a:gd name="T17" fmla="*/ 21 h 47"/>
                    <a:gd name="T18" fmla="*/ 2 w 22"/>
                    <a:gd name="T19" fmla="*/ 23 h 47"/>
                    <a:gd name="T20" fmla="*/ 4 w 22"/>
                    <a:gd name="T21" fmla="*/ 21 h 47"/>
                    <a:gd name="T22" fmla="*/ 4 w 22"/>
                    <a:gd name="T23" fmla="*/ 8 h 47"/>
                    <a:gd name="T24" fmla="*/ 5 w 22"/>
                    <a:gd name="T25" fmla="*/ 8 h 47"/>
                    <a:gd name="T26" fmla="*/ 5 w 22"/>
                    <a:gd name="T27" fmla="*/ 44 h 47"/>
                    <a:gd name="T28" fmla="*/ 6 w 22"/>
                    <a:gd name="T29" fmla="*/ 47 h 47"/>
                    <a:gd name="T30" fmla="*/ 10 w 22"/>
                    <a:gd name="T31" fmla="*/ 44 h 47"/>
                    <a:gd name="T32" fmla="*/ 10 w 22"/>
                    <a:gd name="T33" fmla="*/ 23 h 47"/>
                    <a:gd name="T34" fmla="*/ 11 w 22"/>
                    <a:gd name="T35" fmla="*/ 23 h 47"/>
                    <a:gd name="T36" fmla="*/ 11 w 22"/>
                    <a:gd name="T37" fmla="*/ 43 h 47"/>
                    <a:gd name="T38" fmla="*/ 17 w 22"/>
                    <a:gd name="T39" fmla="*/ 39 h 47"/>
                    <a:gd name="T40" fmla="*/ 17 w 22"/>
                    <a:gd name="T41" fmla="*/ 8 h 47"/>
                    <a:gd name="T42" fmla="*/ 18 w 22"/>
                    <a:gd name="T4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7">
                      <a:moveTo>
                        <a:pt x="18" y="8"/>
                      </a:move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5" y="46"/>
                        <a:pt x="6" y="47"/>
                      </a:cubicBezTo>
                      <a:cubicBezTo>
                        <a:pt x="8" y="46"/>
                        <a:pt x="9" y="45"/>
                        <a:pt x="10" y="44"/>
                      </a:cubicBezTo>
                      <a:cubicBezTo>
                        <a:pt x="10" y="40"/>
                        <a:pt x="10" y="23"/>
                        <a:pt x="10" y="23"/>
                      </a:cubicBezTo>
                      <a:cubicBezTo>
                        <a:pt x="10" y="23"/>
                        <a:pt x="10" y="23"/>
                        <a:pt x="11" y="23"/>
                      </a:cubicBezTo>
                      <a:cubicBezTo>
                        <a:pt x="11" y="23"/>
                        <a:pt x="11" y="38"/>
                        <a:pt x="11" y="43"/>
                      </a:cubicBezTo>
                      <a:cubicBezTo>
                        <a:pt x="13" y="42"/>
                        <a:pt x="15" y="40"/>
                        <a:pt x="17" y="39"/>
                      </a:cubicBezTo>
                      <a:cubicBezTo>
                        <a:pt x="17" y="28"/>
                        <a:pt x="17" y="8"/>
                        <a:pt x="17" y="8"/>
                      </a:cubicBezTo>
                      <a:cubicBezTo>
                        <a:pt x="17" y="8"/>
                        <a:pt x="17"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0" name="Oval 1427"/>
                <p:cNvSpPr>
                  <a:spLocks noChangeArrowheads="1"/>
                </p:cNvSpPr>
                <p:nvPr/>
              </p:nvSpPr>
              <p:spPr bwMode="auto">
                <a:xfrm>
                  <a:off x="1440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1" name="Freeform 1428"/>
                <p:cNvSpPr>
                  <a:spLocks/>
                </p:cNvSpPr>
                <p:nvPr/>
              </p:nvSpPr>
              <p:spPr bwMode="auto">
                <a:xfrm>
                  <a:off x="14538" y="1234"/>
                  <a:ext cx="9" cy="24"/>
                </a:xfrm>
                <a:custGeom>
                  <a:avLst/>
                  <a:gdLst>
                    <a:gd name="T0" fmla="*/ 1 w 4"/>
                    <a:gd name="T1" fmla="*/ 10 h 10"/>
                    <a:gd name="T2" fmla="*/ 4 w 4"/>
                    <a:gd name="T3" fmla="*/ 8 h 10"/>
                    <a:gd name="T4" fmla="*/ 4 w 4"/>
                    <a:gd name="T5" fmla="*/ 0 h 10"/>
                    <a:gd name="T6" fmla="*/ 0 w 4"/>
                    <a:gd name="T7" fmla="*/ 1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cubicBezTo>
                        <a:pt x="3" y="10"/>
                        <a:pt x="4" y="9"/>
                        <a:pt x="4" y="8"/>
                      </a:cubicBezTo>
                      <a:cubicBezTo>
                        <a:pt x="4" y="7"/>
                        <a:pt x="4" y="4"/>
                        <a:pt x="4" y="0"/>
                      </a:cubicBezTo>
                      <a:cubicBezTo>
                        <a:pt x="2" y="3"/>
                        <a:pt x="1" y="6"/>
                        <a:pt x="0" y="10"/>
                      </a:cubicBezTo>
                      <a:cubicBezTo>
                        <a:pt x="0" y="10"/>
                        <a:pt x="1"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2" name="Freeform 1429"/>
                <p:cNvSpPr>
                  <a:spLocks/>
                </p:cNvSpPr>
                <p:nvPr/>
              </p:nvSpPr>
              <p:spPr bwMode="auto">
                <a:xfrm>
                  <a:off x="14647" y="1147"/>
                  <a:ext cx="59" cy="69"/>
                </a:xfrm>
                <a:custGeom>
                  <a:avLst/>
                  <a:gdLst>
                    <a:gd name="T0" fmla="*/ 17 w 25"/>
                    <a:gd name="T1" fmla="*/ 0 h 29"/>
                    <a:gd name="T2" fmla="*/ 10 w 25"/>
                    <a:gd name="T3" fmla="*/ 0 h 29"/>
                    <a:gd name="T4" fmla="*/ 4 w 25"/>
                    <a:gd name="T5" fmla="*/ 5 h 29"/>
                    <a:gd name="T6" fmla="*/ 0 w 25"/>
                    <a:gd name="T7" fmla="*/ 19 h 29"/>
                    <a:gd name="T8" fmla="*/ 2 w 25"/>
                    <a:gd name="T9" fmla="*/ 21 h 29"/>
                    <a:gd name="T10" fmla="*/ 4 w 25"/>
                    <a:gd name="T11" fmla="*/ 20 h 29"/>
                    <a:gd name="T12" fmla="*/ 8 w 25"/>
                    <a:gd name="T13" fmla="*/ 7 h 29"/>
                    <a:gd name="T14" fmla="*/ 9 w 25"/>
                    <a:gd name="T15" fmla="*/ 7 h 29"/>
                    <a:gd name="T16" fmla="*/ 2 w 25"/>
                    <a:gd name="T17" fmla="*/ 29 h 29"/>
                    <a:gd name="T18" fmla="*/ 3 w 25"/>
                    <a:gd name="T19" fmla="*/ 29 h 29"/>
                    <a:gd name="T20" fmla="*/ 15 w 25"/>
                    <a:gd name="T21" fmla="*/ 19 h 29"/>
                    <a:gd name="T22" fmla="*/ 21 w 25"/>
                    <a:gd name="T23" fmla="*/ 15 h 29"/>
                    <a:gd name="T24" fmla="*/ 18 w 25"/>
                    <a:gd name="T25" fmla="*/ 7 h 29"/>
                    <a:gd name="T26" fmla="*/ 20 w 25"/>
                    <a:gd name="T27" fmla="*/ 7 h 29"/>
                    <a:gd name="T28" fmla="*/ 22 w 25"/>
                    <a:gd name="T29" fmla="*/ 14 h 29"/>
                    <a:gd name="T30" fmla="*/ 25 w 25"/>
                    <a:gd name="T31" fmla="*/ 12 h 29"/>
                    <a:gd name="T32" fmla="*/ 23 w 25"/>
                    <a:gd name="T33" fmla="*/ 5 h 29"/>
                    <a:gd name="T34" fmla="*/ 17 w 25"/>
                    <a:gd name="T3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9">
                      <a:moveTo>
                        <a:pt x="17" y="0"/>
                      </a:move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3" y="29"/>
                        <a:pt x="3" y="29"/>
                        <a:pt x="3" y="29"/>
                      </a:cubicBezTo>
                      <a:cubicBezTo>
                        <a:pt x="8" y="25"/>
                        <a:pt x="11" y="22"/>
                        <a:pt x="15" y="19"/>
                      </a:cubicBezTo>
                      <a:cubicBezTo>
                        <a:pt x="17" y="17"/>
                        <a:pt x="19" y="16"/>
                        <a:pt x="21" y="15"/>
                      </a:cubicBezTo>
                      <a:cubicBezTo>
                        <a:pt x="18" y="7"/>
                        <a:pt x="18" y="7"/>
                        <a:pt x="18" y="7"/>
                      </a:cubicBezTo>
                      <a:cubicBezTo>
                        <a:pt x="20" y="7"/>
                        <a:pt x="20" y="7"/>
                        <a:pt x="20" y="7"/>
                      </a:cubicBezTo>
                      <a:cubicBezTo>
                        <a:pt x="20" y="7"/>
                        <a:pt x="21" y="11"/>
                        <a:pt x="22" y="14"/>
                      </a:cubicBezTo>
                      <a:cubicBezTo>
                        <a:pt x="23" y="13"/>
                        <a:pt x="24" y="13"/>
                        <a:pt x="25" y="12"/>
                      </a:cubicBezTo>
                      <a:cubicBezTo>
                        <a:pt x="24" y="10"/>
                        <a:pt x="24" y="7"/>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3" name="Oval 1430"/>
                <p:cNvSpPr>
                  <a:spLocks noChangeArrowheads="1"/>
                </p:cNvSpPr>
                <p:nvPr/>
              </p:nvSpPr>
              <p:spPr bwMode="auto">
                <a:xfrm>
                  <a:off x="14275"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4" name="Oval 1431"/>
                <p:cNvSpPr>
                  <a:spLocks noChangeArrowheads="1"/>
                </p:cNvSpPr>
                <p:nvPr/>
              </p:nvSpPr>
              <p:spPr bwMode="auto">
                <a:xfrm>
                  <a:off x="14275"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5" name="Oval 1432"/>
                <p:cNvSpPr>
                  <a:spLocks noChangeArrowheads="1"/>
                </p:cNvSpPr>
                <p:nvPr/>
              </p:nvSpPr>
              <p:spPr bwMode="auto">
                <a:xfrm>
                  <a:off x="14275"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6" name="Freeform 1433"/>
                <p:cNvSpPr>
                  <a:spLocks/>
                </p:cNvSpPr>
                <p:nvPr/>
              </p:nvSpPr>
              <p:spPr bwMode="auto">
                <a:xfrm>
                  <a:off x="14259"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7" name="Freeform 1434"/>
                <p:cNvSpPr>
                  <a:spLocks/>
                </p:cNvSpPr>
                <p:nvPr/>
              </p:nvSpPr>
              <p:spPr bwMode="auto">
                <a:xfrm>
                  <a:off x="14254" y="1443"/>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0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0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1"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5" y="20"/>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8" name="Freeform 1435"/>
                <p:cNvSpPr>
                  <a:spLocks/>
                </p:cNvSpPr>
                <p:nvPr/>
              </p:nvSpPr>
              <p:spPr bwMode="auto">
                <a:xfrm>
                  <a:off x="14384" y="1443"/>
                  <a:ext cx="64" cy="111"/>
                </a:xfrm>
                <a:custGeom>
                  <a:avLst/>
                  <a:gdLst>
                    <a:gd name="T0" fmla="*/ 20 w 27"/>
                    <a:gd name="T1" fmla="*/ 6 h 47"/>
                    <a:gd name="T2" fmla="*/ 24 w 27"/>
                    <a:gd name="T3" fmla="*/ 19 h 47"/>
                    <a:gd name="T4" fmla="*/ 26 w 27"/>
                    <a:gd name="T5" fmla="*/ 20 h 47"/>
                    <a:gd name="T6" fmla="*/ 27 w 27"/>
                    <a:gd name="T7" fmla="*/ 18 h 47"/>
                    <a:gd name="T8" fmla="*/ 23 w 27"/>
                    <a:gd name="T9" fmla="*/ 4 h 47"/>
                    <a:gd name="T10" fmla="*/ 18 w 27"/>
                    <a:gd name="T11" fmla="*/ 0 h 47"/>
                    <a:gd name="T12" fmla="*/ 10 w 27"/>
                    <a:gd name="T13" fmla="*/ 0 h 47"/>
                    <a:gd name="T14" fmla="*/ 5 w 27"/>
                    <a:gd name="T15" fmla="*/ 4 h 47"/>
                    <a:gd name="T16" fmla="*/ 1 w 27"/>
                    <a:gd name="T17" fmla="*/ 18 h 47"/>
                    <a:gd name="T18" fmla="*/ 2 w 27"/>
                    <a:gd name="T19" fmla="*/ 20 h 47"/>
                    <a:gd name="T20" fmla="*/ 4 w 27"/>
                    <a:gd name="T21" fmla="*/ 19 h 47"/>
                    <a:gd name="T22" fmla="*/ 8 w 27"/>
                    <a:gd name="T23" fmla="*/ 6 h 47"/>
                    <a:gd name="T24" fmla="*/ 9 w 27"/>
                    <a:gd name="T25" fmla="*/ 6 h 47"/>
                    <a:gd name="T26" fmla="*/ 3 w 27"/>
                    <a:gd name="T27" fmla="*/ 28 h 47"/>
                    <a:gd name="T28" fmla="*/ 9 w 27"/>
                    <a:gd name="T29" fmla="*/ 28 h 47"/>
                    <a:gd name="T30" fmla="*/ 9 w 27"/>
                    <a:gd name="T31" fmla="*/ 44 h 47"/>
                    <a:gd name="T32" fmla="*/ 11 w 27"/>
                    <a:gd name="T33" fmla="*/ 47 h 47"/>
                    <a:gd name="T34" fmla="*/ 13 w 27"/>
                    <a:gd name="T35" fmla="*/ 44 h 47"/>
                    <a:gd name="T36" fmla="*/ 13 w 27"/>
                    <a:gd name="T37" fmla="*/ 28 h 47"/>
                    <a:gd name="T38" fmla="*/ 14 w 27"/>
                    <a:gd name="T39" fmla="*/ 28 h 47"/>
                    <a:gd name="T40" fmla="*/ 14 w 27"/>
                    <a:gd name="T41" fmla="*/ 44 h 47"/>
                    <a:gd name="T42" fmla="*/ 17 w 27"/>
                    <a:gd name="T43" fmla="*/ 47 h 47"/>
                    <a:gd name="T44" fmla="*/ 19 w 27"/>
                    <a:gd name="T45" fmla="*/ 44 h 47"/>
                    <a:gd name="T46" fmla="*/ 19 w 27"/>
                    <a:gd name="T47" fmla="*/ 28 h 47"/>
                    <a:gd name="T48" fmla="*/ 24 w 27"/>
                    <a:gd name="T49" fmla="*/ 28 h 47"/>
                    <a:gd name="T50" fmla="*/ 24 w 27"/>
                    <a:gd name="T51" fmla="*/ 25 h 47"/>
                    <a:gd name="T52" fmla="*/ 19 w 27"/>
                    <a:gd name="T53" fmla="*/ 6 h 47"/>
                    <a:gd name="T54" fmla="*/ 20 w 27"/>
                    <a:gd name="T5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20" y="6"/>
                      </a:move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1" y="28"/>
                        <a:pt x="23" y="28"/>
                        <a:pt x="24" y="28"/>
                      </a:cubicBezTo>
                      <a:cubicBezTo>
                        <a:pt x="24" y="27"/>
                        <a:pt x="24" y="26"/>
                        <a:pt x="24" y="25"/>
                      </a:cubicBezTo>
                      <a:cubicBezTo>
                        <a:pt x="19" y="6"/>
                        <a:pt x="19" y="6"/>
                        <a:pt x="19" y="6"/>
                      </a:cubicBezTo>
                      <a:cubicBezTo>
                        <a:pt x="20" y="6"/>
                        <a:pt x="20" y="6"/>
                        <a:pt x="2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19" name="Oval 1436"/>
                <p:cNvSpPr>
                  <a:spLocks noChangeArrowheads="1"/>
                </p:cNvSpPr>
                <p:nvPr/>
              </p:nvSpPr>
              <p:spPr bwMode="auto">
                <a:xfrm>
                  <a:off x="14209"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0" name="Freeform 1437"/>
                <p:cNvSpPr>
                  <a:spLocks/>
                </p:cNvSpPr>
                <p:nvPr/>
              </p:nvSpPr>
              <p:spPr bwMode="auto">
                <a:xfrm>
                  <a:off x="14192" y="1147"/>
                  <a:ext cx="55" cy="111"/>
                </a:xfrm>
                <a:custGeom>
                  <a:avLst/>
                  <a:gdLst>
                    <a:gd name="T0" fmla="*/ 17 w 23"/>
                    <a:gd name="T1" fmla="*/ 0 h 47"/>
                    <a:gd name="T2" fmla="*/ 7 w 23"/>
                    <a:gd name="T3" fmla="*/ 0 h 47"/>
                    <a:gd name="T4" fmla="*/ 0 w 23"/>
                    <a:gd name="T5" fmla="*/ 7 h 47"/>
                    <a:gd name="T6" fmla="*/ 0 w 23"/>
                    <a:gd name="T7" fmla="*/ 21 h 47"/>
                    <a:gd name="T8" fmla="*/ 3 w 23"/>
                    <a:gd name="T9" fmla="*/ 23 h 47"/>
                    <a:gd name="T10" fmla="*/ 5 w 23"/>
                    <a:gd name="T11" fmla="*/ 21 h 47"/>
                    <a:gd name="T12" fmla="*/ 5 w 23"/>
                    <a:gd name="T13" fmla="*/ 8 h 47"/>
                    <a:gd name="T14" fmla="*/ 6 w 23"/>
                    <a:gd name="T15" fmla="*/ 8 h 47"/>
                    <a:gd name="T16" fmla="*/ 6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7" y="0"/>
                      </a:cubicBezTo>
                      <a:cubicBezTo>
                        <a:pt x="3" y="0"/>
                        <a:pt x="0" y="3"/>
                        <a:pt x="0" y="7"/>
                      </a:cubicBezTo>
                      <a:cubicBezTo>
                        <a:pt x="0" y="8"/>
                        <a:pt x="0" y="20"/>
                        <a:pt x="0" y="21"/>
                      </a:cubicBezTo>
                      <a:cubicBezTo>
                        <a:pt x="0" y="22"/>
                        <a:pt x="1" y="23"/>
                        <a:pt x="3"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1" name="Oval 1438"/>
                <p:cNvSpPr>
                  <a:spLocks noChangeArrowheads="1"/>
                </p:cNvSpPr>
                <p:nvPr/>
              </p:nvSpPr>
              <p:spPr bwMode="auto">
                <a:xfrm>
                  <a:off x="14209"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2" name="Freeform 1439"/>
                <p:cNvSpPr>
                  <a:spLocks/>
                </p:cNvSpPr>
                <p:nvPr/>
              </p:nvSpPr>
              <p:spPr bwMode="auto">
                <a:xfrm>
                  <a:off x="14562" y="1201"/>
                  <a:ext cx="14" cy="15"/>
                </a:xfrm>
                <a:custGeom>
                  <a:avLst/>
                  <a:gdLst>
                    <a:gd name="T0" fmla="*/ 6 w 6"/>
                    <a:gd name="T1" fmla="*/ 6 h 6"/>
                    <a:gd name="T2" fmla="*/ 4 w 6"/>
                    <a:gd name="T3" fmla="*/ 0 h 6"/>
                    <a:gd name="T4" fmla="*/ 0 w 6"/>
                    <a:gd name="T5" fmla="*/ 6 h 6"/>
                    <a:gd name="T6" fmla="*/ 6 w 6"/>
                    <a:gd name="T7" fmla="*/ 6 h 6"/>
                  </a:gdLst>
                  <a:ahLst/>
                  <a:cxnLst>
                    <a:cxn ang="0">
                      <a:pos x="T0" y="T1"/>
                    </a:cxn>
                    <a:cxn ang="0">
                      <a:pos x="T2" y="T3"/>
                    </a:cxn>
                    <a:cxn ang="0">
                      <a:pos x="T4" y="T5"/>
                    </a:cxn>
                    <a:cxn ang="0">
                      <a:pos x="T6" y="T7"/>
                    </a:cxn>
                  </a:cxnLst>
                  <a:rect l="0" t="0" r="r" b="b"/>
                  <a:pathLst>
                    <a:path w="6" h="6">
                      <a:moveTo>
                        <a:pt x="6" y="6"/>
                      </a:moveTo>
                      <a:cubicBezTo>
                        <a:pt x="5" y="3"/>
                        <a:pt x="4" y="1"/>
                        <a:pt x="4" y="0"/>
                      </a:cubicBezTo>
                      <a:cubicBezTo>
                        <a:pt x="3" y="2"/>
                        <a:pt x="1" y="4"/>
                        <a:pt x="0" y="6"/>
                      </a:cubicBezTo>
                      <a:cubicBezTo>
                        <a:pt x="5" y="6"/>
                        <a:pt x="6" y="6"/>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3" name="Oval 1440"/>
                <p:cNvSpPr>
                  <a:spLocks noChangeArrowheads="1"/>
                </p:cNvSpPr>
                <p:nvPr/>
              </p:nvSpPr>
              <p:spPr bwMode="auto">
                <a:xfrm>
                  <a:off x="13688"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4" name="Freeform 1441"/>
                <p:cNvSpPr>
                  <a:spLocks/>
                </p:cNvSpPr>
                <p:nvPr/>
              </p:nvSpPr>
              <p:spPr bwMode="auto">
                <a:xfrm>
                  <a:off x="13672"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5" name="Freeform 1442"/>
                <p:cNvSpPr>
                  <a:spLocks/>
                </p:cNvSpPr>
                <p:nvPr/>
              </p:nvSpPr>
              <p:spPr bwMode="auto">
                <a:xfrm>
                  <a:off x="14065" y="1147"/>
                  <a:ext cx="54"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6" name="Oval 1443"/>
                <p:cNvSpPr>
                  <a:spLocks noChangeArrowheads="1"/>
                </p:cNvSpPr>
                <p:nvPr/>
              </p:nvSpPr>
              <p:spPr bwMode="auto">
                <a:xfrm>
                  <a:off x="1414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7" name="Freeform 1444"/>
                <p:cNvSpPr>
                  <a:spLocks/>
                </p:cNvSpPr>
                <p:nvPr/>
              </p:nvSpPr>
              <p:spPr bwMode="auto">
                <a:xfrm>
                  <a:off x="14126" y="1443"/>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0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4 h 47"/>
                    <a:gd name="T26" fmla="*/ 11 w 27"/>
                    <a:gd name="T27" fmla="*/ 47 h 47"/>
                    <a:gd name="T28" fmla="*/ 13 w 27"/>
                    <a:gd name="T29" fmla="*/ 44 h 47"/>
                    <a:gd name="T30" fmla="*/ 13 w 27"/>
                    <a:gd name="T31" fmla="*/ 28 h 47"/>
                    <a:gd name="T32" fmla="*/ 14 w 27"/>
                    <a:gd name="T33" fmla="*/ 28 h 47"/>
                    <a:gd name="T34" fmla="*/ 14 w 27"/>
                    <a:gd name="T35" fmla="*/ 44 h 47"/>
                    <a:gd name="T36" fmla="*/ 16 w 27"/>
                    <a:gd name="T37" fmla="*/ 47 h 47"/>
                    <a:gd name="T38" fmla="*/ 18 w 27"/>
                    <a:gd name="T39" fmla="*/ 44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0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7"/>
                        <a:pt x="24" y="10"/>
                        <a:pt x="22" y="4"/>
                      </a:cubicBezTo>
                      <a:cubicBezTo>
                        <a:pt x="22" y="2"/>
                        <a:pt x="19" y="0"/>
                        <a:pt x="17" y="0"/>
                      </a:cubicBezTo>
                      <a:cubicBezTo>
                        <a:pt x="16" y="0"/>
                        <a:pt x="11"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8" name="Oval 1445"/>
                <p:cNvSpPr>
                  <a:spLocks noChangeArrowheads="1"/>
                </p:cNvSpPr>
                <p:nvPr/>
              </p:nvSpPr>
              <p:spPr bwMode="auto">
                <a:xfrm>
                  <a:off x="1414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29" name="Freeform 1446"/>
                <p:cNvSpPr>
                  <a:spLocks/>
                </p:cNvSpPr>
                <p:nvPr/>
              </p:nvSpPr>
              <p:spPr bwMode="auto">
                <a:xfrm>
                  <a:off x="1366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3"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0" name="Oval 1447"/>
                <p:cNvSpPr>
                  <a:spLocks noChangeArrowheads="1"/>
                </p:cNvSpPr>
                <p:nvPr/>
              </p:nvSpPr>
              <p:spPr bwMode="auto">
                <a:xfrm>
                  <a:off x="1414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1" name="Oval 1448"/>
                <p:cNvSpPr>
                  <a:spLocks noChangeArrowheads="1"/>
                </p:cNvSpPr>
                <p:nvPr/>
              </p:nvSpPr>
              <p:spPr bwMode="auto">
                <a:xfrm>
                  <a:off x="1408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2" name="Oval 1449"/>
                <p:cNvSpPr>
                  <a:spLocks noChangeArrowheads="1"/>
                </p:cNvSpPr>
                <p:nvPr/>
              </p:nvSpPr>
              <p:spPr bwMode="auto">
                <a:xfrm>
                  <a:off x="1408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3" name="Freeform 1450"/>
                <p:cNvSpPr>
                  <a:spLocks/>
                </p:cNvSpPr>
                <p:nvPr/>
              </p:nvSpPr>
              <p:spPr bwMode="auto">
                <a:xfrm>
                  <a:off x="14131"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4" name="Oval 1451"/>
                <p:cNvSpPr>
                  <a:spLocks noChangeArrowheads="1"/>
                </p:cNvSpPr>
                <p:nvPr/>
              </p:nvSpPr>
              <p:spPr bwMode="auto">
                <a:xfrm>
                  <a:off x="13819"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5" name="Freeform 1452"/>
                <p:cNvSpPr>
                  <a:spLocks/>
                </p:cNvSpPr>
                <p:nvPr/>
              </p:nvSpPr>
              <p:spPr bwMode="auto">
                <a:xfrm>
                  <a:off x="13802" y="1443"/>
                  <a:ext cx="54" cy="109"/>
                </a:xfrm>
                <a:custGeom>
                  <a:avLst/>
                  <a:gdLst>
                    <a:gd name="T0" fmla="*/ 0 w 23"/>
                    <a:gd name="T1" fmla="*/ 6 h 46"/>
                    <a:gd name="T2" fmla="*/ 0 w 23"/>
                    <a:gd name="T3" fmla="*/ 20 h 46"/>
                    <a:gd name="T4" fmla="*/ 3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3"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6" name="Freeform 1453"/>
                <p:cNvSpPr>
                  <a:spLocks/>
                </p:cNvSpPr>
                <p:nvPr/>
              </p:nvSpPr>
              <p:spPr bwMode="auto">
                <a:xfrm>
                  <a:off x="1379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4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0"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7" name="Freeform 1454"/>
                <p:cNvSpPr>
                  <a:spLocks/>
                </p:cNvSpPr>
                <p:nvPr/>
              </p:nvSpPr>
              <p:spPr bwMode="auto">
                <a:xfrm>
                  <a:off x="14065"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8" name="Freeform 1455"/>
                <p:cNvSpPr>
                  <a:spLocks/>
                </p:cNvSpPr>
                <p:nvPr/>
              </p:nvSpPr>
              <p:spPr bwMode="auto">
                <a:xfrm>
                  <a:off x="14060"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2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4"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39" name="Oval 1456"/>
                <p:cNvSpPr>
                  <a:spLocks noChangeArrowheads="1"/>
                </p:cNvSpPr>
                <p:nvPr/>
              </p:nvSpPr>
              <p:spPr bwMode="auto">
                <a:xfrm>
                  <a:off x="1408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0" name="Freeform 1457"/>
                <p:cNvSpPr>
                  <a:spLocks/>
                </p:cNvSpPr>
                <p:nvPr/>
              </p:nvSpPr>
              <p:spPr bwMode="auto">
                <a:xfrm>
                  <a:off x="14126" y="1147"/>
                  <a:ext cx="64" cy="111"/>
                </a:xfrm>
                <a:custGeom>
                  <a:avLst/>
                  <a:gdLst>
                    <a:gd name="T0" fmla="*/ 17 w 27"/>
                    <a:gd name="T1" fmla="*/ 0 h 47"/>
                    <a:gd name="T2" fmla="*/ 9 w 27"/>
                    <a:gd name="T3" fmla="*/ 0 h 47"/>
                    <a:gd name="T4" fmla="*/ 4 w 27"/>
                    <a:gd name="T5" fmla="*/ 5 h 47"/>
                    <a:gd name="T6" fmla="*/ 0 w 27"/>
                    <a:gd name="T7" fmla="*/ 19 h 47"/>
                    <a:gd name="T8" fmla="*/ 1 w 27"/>
                    <a:gd name="T9" fmla="*/ 21 h 47"/>
                    <a:gd name="T10" fmla="*/ 3 w 27"/>
                    <a:gd name="T11" fmla="*/ 20 h 47"/>
                    <a:gd name="T12" fmla="*/ 7 w 27"/>
                    <a:gd name="T13" fmla="*/ 7 h 47"/>
                    <a:gd name="T14" fmla="*/ 8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4 w 27"/>
                    <a:gd name="T39" fmla="*/ 29 h 47"/>
                    <a:gd name="T40" fmla="*/ 18 w 27"/>
                    <a:gd name="T41" fmla="*/ 7 h 47"/>
                    <a:gd name="T42" fmla="*/ 19 w 27"/>
                    <a:gd name="T43" fmla="*/ 7 h 47"/>
                    <a:gd name="T44" fmla="*/ 23 w 27"/>
                    <a:gd name="T45" fmla="*/ 20 h 47"/>
                    <a:gd name="T46" fmla="*/ 25 w 27"/>
                    <a:gd name="T47" fmla="*/ 21 h 47"/>
                    <a:gd name="T48" fmla="*/ 26 w 27"/>
                    <a:gd name="T49" fmla="*/ 19 h 47"/>
                    <a:gd name="T50" fmla="*/ 22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ubicBezTo>
                        <a:pt x="22" y="3"/>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1" name="Oval 1458"/>
                <p:cNvSpPr>
                  <a:spLocks noChangeArrowheads="1"/>
                </p:cNvSpPr>
                <p:nvPr/>
              </p:nvSpPr>
              <p:spPr bwMode="auto">
                <a:xfrm>
                  <a:off x="1401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2" name="Oval 1459"/>
                <p:cNvSpPr>
                  <a:spLocks noChangeArrowheads="1"/>
                </p:cNvSpPr>
                <p:nvPr/>
              </p:nvSpPr>
              <p:spPr bwMode="auto">
                <a:xfrm>
                  <a:off x="1388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3" name="Freeform 1460"/>
                <p:cNvSpPr>
                  <a:spLocks/>
                </p:cNvSpPr>
                <p:nvPr/>
              </p:nvSpPr>
              <p:spPr bwMode="auto">
                <a:xfrm>
                  <a:off x="13802" y="1147"/>
                  <a:ext cx="54" cy="111"/>
                </a:xfrm>
                <a:custGeom>
                  <a:avLst/>
                  <a:gdLst>
                    <a:gd name="T0" fmla="*/ 3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3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3"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4" name="Freeform 1461"/>
                <p:cNvSpPr>
                  <a:spLocks/>
                </p:cNvSpPr>
                <p:nvPr/>
              </p:nvSpPr>
              <p:spPr bwMode="auto">
                <a:xfrm>
                  <a:off x="13868" y="1296"/>
                  <a:ext cx="55"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5" name="Oval 1462"/>
                <p:cNvSpPr>
                  <a:spLocks noChangeArrowheads="1"/>
                </p:cNvSpPr>
                <p:nvPr/>
              </p:nvSpPr>
              <p:spPr bwMode="auto">
                <a:xfrm>
                  <a:off x="13819"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6" name="Freeform 1463"/>
                <p:cNvSpPr>
                  <a:spLocks/>
                </p:cNvSpPr>
                <p:nvPr/>
              </p:nvSpPr>
              <p:spPr bwMode="auto">
                <a:xfrm>
                  <a:off x="13864" y="1443"/>
                  <a:ext cx="63"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6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4"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5" y="21"/>
                        <a:pt x="26"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7" name="Oval 1464"/>
                <p:cNvSpPr>
                  <a:spLocks noChangeArrowheads="1"/>
                </p:cNvSpPr>
                <p:nvPr/>
              </p:nvSpPr>
              <p:spPr bwMode="auto">
                <a:xfrm>
                  <a:off x="1388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8" name="Freeform 1465"/>
                <p:cNvSpPr>
                  <a:spLocks/>
                </p:cNvSpPr>
                <p:nvPr/>
              </p:nvSpPr>
              <p:spPr bwMode="auto">
                <a:xfrm>
                  <a:off x="13935" y="1443"/>
                  <a:ext cx="52" cy="109"/>
                </a:xfrm>
                <a:custGeom>
                  <a:avLst/>
                  <a:gdLst>
                    <a:gd name="T0" fmla="*/ 22 w 22"/>
                    <a:gd name="T1" fmla="*/ 20 h 46"/>
                    <a:gd name="T2" fmla="*/ 22 w 22"/>
                    <a:gd name="T3" fmla="*/ 6 h 46"/>
                    <a:gd name="T4" fmla="*/ 16 w 22"/>
                    <a:gd name="T5" fmla="*/ 0 h 46"/>
                    <a:gd name="T6" fmla="*/ 6 w 22"/>
                    <a:gd name="T7" fmla="*/ 0 h 46"/>
                    <a:gd name="T8" fmla="*/ 0 w 22"/>
                    <a:gd name="T9" fmla="*/ 6 h 46"/>
                    <a:gd name="T10" fmla="*/ 0 w 22"/>
                    <a:gd name="T11" fmla="*/ 20 h 46"/>
                    <a:gd name="T12" fmla="*/ 2 w 22"/>
                    <a:gd name="T13" fmla="*/ 23 h 46"/>
                    <a:gd name="T14" fmla="*/ 4 w 22"/>
                    <a:gd name="T15" fmla="*/ 20 h 46"/>
                    <a:gd name="T16" fmla="*/ 4 w 22"/>
                    <a:gd name="T17" fmla="*/ 7 h 46"/>
                    <a:gd name="T18" fmla="*/ 5 w 22"/>
                    <a:gd name="T19" fmla="*/ 7 h 46"/>
                    <a:gd name="T20" fmla="*/ 5 w 22"/>
                    <a:gd name="T21" fmla="*/ 44 h 46"/>
                    <a:gd name="T22" fmla="*/ 8 w 22"/>
                    <a:gd name="T23" fmla="*/ 46 h 46"/>
                    <a:gd name="T24" fmla="*/ 11 w 22"/>
                    <a:gd name="T25" fmla="*/ 44 h 46"/>
                    <a:gd name="T26" fmla="*/ 11 w 22"/>
                    <a:gd name="T27" fmla="*/ 23 h 46"/>
                    <a:gd name="T28" fmla="*/ 12 w 22"/>
                    <a:gd name="T29" fmla="*/ 23 h 46"/>
                    <a:gd name="T30" fmla="*/ 12 w 22"/>
                    <a:gd name="T31" fmla="*/ 44 h 46"/>
                    <a:gd name="T32" fmla="*/ 14 w 22"/>
                    <a:gd name="T33" fmla="*/ 46 h 46"/>
                    <a:gd name="T34" fmla="*/ 17 w 22"/>
                    <a:gd name="T35" fmla="*/ 44 h 46"/>
                    <a:gd name="T36" fmla="*/ 17 w 22"/>
                    <a:gd name="T37" fmla="*/ 7 h 46"/>
                    <a:gd name="T38" fmla="*/ 18 w 22"/>
                    <a:gd name="T39" fmla="*/ 7 h 46"/>
                    <a:gd name="T40" fmla="*/ 18 w 22"/>
                    <a:gd name="T41" fmla="*/ 20 h 46"/>
                    <a:gd name="T42" fmla="*/ 20 w 22"/>
                    <a:gd name="T43" fmla="*/ 23 h 46"/>
                    <a:gd name="T44" fmla="*/ 22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2" y="20"/>
                      </a:moveTo>
                      <a:cubicBezTo>
                        <a:pt x="22" y="19"/>
                        <a:pt x="22" y="8"/>
                        <a:pt x="22" y="6"/>
                      </a:cubicBezTo>
                      <a:cubicBezTo>
                        <a:pt x="22" y="2"/>
                        <a:pt x="20" y="0"/>
                        <a:pt x="16" y="0"/>
                      </a:cubicBez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49" name="Freeform 1466"/>
                <p:cNvSpPr>
                  <a:spLocks/>
                </p:cNvSpPr>
                <p:nvPr/>
              </p:nvSpPr>
              <p:spPr bwMode="auto">
                <a:xfrm>
                  <a:off x="13864" y="1147"/>
                  <a:ext cx="63"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6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4"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5" y="21"/>
                        <a:pt x="26"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0" name="Freeform 1467"/>
                <p:cNvSpPr>
                  <a:spLocks/>
                </p:cNvSpPr>
                <p:nvPr/>
              </p:nvSpPr>
              <p:spPr bwMode="auto">
                <a:xfrm>
                  <a:off x="13930" y="1296"/>
                  <a:ext cx="64" cy="111"/>
                </a:xfrm>
                <a:custGeom>
                  <a:avLst/>
                  <a:gdLst>
                    <a:gd name="T0" fmla="*/ 1 w 27"/>
                    <a:gd name="T1" fmla="*/ 21 h 47"/>
                    <a:gd name="T2" fmla="*/ 3 w 27"/>
                    <a:gd name="T3" fmla="*/ 19 h 47"/>
                    <a:gd name="T4" fmla="*/ 7 w 27"/>
                    <a:gd name="T5" fmla="*/ 6 h 47"/>
                    <a:gd name="T6" fmla="*/ 8 w 27"/>
                    <a:gd name="T7" fmla="*/ 6 h 47"/>
                    <a:gd name="T8" fmla="*/ 2 w 27"/>
                    <a:gd name="T9" fmla="*/ 28 h 47"/>
                    <a:gd name="T10" fmla="*/ 8 w 27"/>
                    <a:gd name="T11" fmla="*/ 28 h 47"/>
                    <a:gd name="T12" fmla="*/ 8 w 27"/>
                    <a:gd name="T13" fmla="*/ 45 h 47"/>
                    <a:gd name="T14" fmla="*/ 10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4 w 27"/>
                    <a:gd name="T31" fmla="*/ 28 h 47"/>
                    <a:gd name="T32" fmla="*/ 18 w 27"/>
                    <a:gd name="T33" fmla="*/ 6 h 47"/>
                    <a:gd name="T34" fmla="*/ 19 w 27"/>
                    <a:gd name="T35" fmla="*/ 6 h 47"/>
                    <a:gd name="T36" fmla="*/ 23 w 27"/>
                    <a:gd name="T37" fmla="*/ 19 h 47"/>
                    <a:gd name="T38" fmla="*/ 25 w 27"/>
                    <a:gd name="T39" fmla="*/ 21 h 47"/>
                    <a:gd name="T40" fmla="*/ 26 w 27"/>
                    <a:gd name="T41" fmla="*/ 18 h 47"/>
                    <a:gd name="T42" fmla="*/ 22 w 27"/>
                    <a:gd name="T43" fmla="*/ 4 h 47"/>
                    <a:gd name="T44" fmla="*/ 17 w 27"/>
                    <a:gd name="T45" fmla="*/ 0 h 47"/>
                    <a:gd name="T46" fmla="*/ 9 w 27"/>
                    <a:gd name="T47" fmla="*/ 0 h 47"/>
                    <a:gd name="T48" fmla="*/ 4 w 27"/>
                    <a:gd name="T49" fmla="*/ 4 h 47"/>
                    <a:gd name="T50" fmla="*/ 0 w 27"/>
                    <a:gd name="T51" fmla="*/ 18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1" name="Oval 1468"/>
                <p:cNvSpPr>
                  <a:spLocks noChangeArrowheads="1"/>
                </p:cNvSpPr>
                <p:nvPr/>
              </p:nvSpPr>
              <p:spPr bwMode="auto">
                <a:xfrm>
                  <a:off x="13949"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2" name="Oval 1469"/>
                <p:cNvSpPr>
                  <a:spLocks noChangeArrowheads="1"/>
                </p:cNvSpPr>
                <p:nvPr/>
              </p:nvSpPr>
              <p:spPr bwMode="auto">
                <a:xfrm>
                  <a:off x="1388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3" name="Oval 1470"/>
                <p:cNvSpPr>
                  <a:spLocks noChangeArrowheads="1"/>
                </p:cNvSpPr>
                <p:nvPr/>
              </p:nvSpPr>
              <p:spPr bwMode="auto">
                <a:xfrm>
                  <a:off x="1401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4" name="Freeform 1471"/>
                <p:cNvSpPr>
                  <a:spLocks/>
                </p:cNvSpPr>
                <p:nvPr/>
              </p:nvSpPr>
              <p:spPr bwMode="auto">
                <a:xfrm>
                  <a:off x="13731" y="1443"/>
                  <a:ext cx="66" cy="111"/>
                </a:xfrm>
                <a:custGeom>
                  <a:avLst/>
                  <a:gdLst>
                    <a:gd name="T0" fmla="*/ 2 w 28"/>
                    <a:gd name="T1" fmla="*/ 20 h 47"/>
                    <a:gd name="T2" fmla="*/ 4 w 28"/>
                    <a:gd name="T3" fmla="*/ 19 h 47"/>
                    <a:gd name="T4" fmla="*/ 8 w 28"/>
                    <a:gd name="T5" fmla="*/ 6 h 47"/>
                    <a:gd name="T6" fmla="*/ 9 w 28"/>
                    <a:gd name="T7" fmla="*/ 6 h 47"/>
                    <a:gd name="T8" fmla="*/ 3 w 28"/>
                    <a:gd name="T9" fmla="*/ 28 h 47"/>
                    <a:gd name="T10" fmla="*/ 9 w 28"/>
                    <a:gd name="T11" fmla="*/ 28 h 47"/>
                    <a:gd name="T12" fmla="*/ 9 w 28"/>
                    <a:gd name="T13" fmla="*/ 44 h 47"/>
                    <a:gd name="T14" fmla="*/ 11 w 28"/>
                    <a:gd name="T15" fmla="*/ 47 h 47"/>
                    <a:gd name="T16" fmla="*/ 14 w 28"/>
                    <a:gd name="T17" fmla="*/ 44 h 47"/>
                    <a:gd name="T18" fmla="*/ 14 w 28"/>
                    <a:gd name="T19" fmla="*/ 28 h 47"/>
                    <a:gd name="T20" fmla="*/ 15 w 28"/>
                    <a:gd name="T21" fmla="*/ 28 h 47"/>
                    <a:gd name="T22" fmla="*/ 15 w 28"/>
                    <a:gd name="T23" fmla="*/ 44 h 47"/>
                    <a:gd name="T24" fmla="*/ 17 w 28"/>
                    <a:gd name="T25" fmla="*/ 47 h 47"/>
                    <a:gd name="T26" fmla="*/ 19 w 28"/>
                    <a:gd name="T27" fmla="*/ 44 h 47"/>
                    <a:gd name="T28" fmla="*/ 19 w 28"/>
                    <a:gd name="T29" fmla="*/ 28 h 47"/>
                    <a:gd name="T30" fmla="*/ 25 w 28"/>
                    <a:gd name="T31" fmla="*/ 28 h 47"/>
                    <a:gd name="T32" fmla="*/ 19 w 28"/>
                    <a:gd name="T33" fmla="*/ 6 h 47"/>
                    <a:gd name="T34" fmla="*/ 20 w 28"/>
                    <a:gd name="T35" fmla="*/ 6 h 47"/>
                    <a:gd name="T36" fmla="*/ 24 w 28"/>
                    <a:gd name="T37" fmla="*/ 19 h 47"/>
                    <a:gd name="T38" fmla="*/ 26 w 28"/>
                    <a:gd name="T39" fmla="*/ 20 h 47"/>
                    <a:gd name="T40" fmla="*/ 27 w 28"/>
                    <a:gd name="T41" fmla="*/ 18 h 47"/>
                    <a:gd name="T42" fmla="*/ 23 w 28"/>
                    <a:gd name="T43" fmla="*/ 4 h 47"/>
                    <a:gd name="T44" fmla="*/ 18 w 28"/>
                    <a:gd name="T45" fmla="*/ 0 h 47"/>
                    <a:gd name="T46" fmla="*/ 10 w 28"/>
                    <a:gd name="T47" fmla="*/ 0 h 47"/>
                    <a:gd name="T48" fmla="*/ 5 w 28"/>
                    <a:gd name="T49" fmla="*/ 4 h 47"/>
                    <a:gd name="T50" fmla="*/ 1 w 28"/>
                    <a:gd name="T51" fmla="*/ 18 h 47"/>
                    <a:gd name="T52" fmla="*/ 2 w 28"/>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3"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5" name="Oval 1472"/>
                <p:cNvSpPr>
                  <a:spLocks noChangeArrowheads="1"/>
                </p:cNvSpPr>
                <p:nvPr/>
              </p:nvSpPr>
              <p:spPr bwMode="auto">
                <a:xfrm>
                  <a:off x="1381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6" name="Freeform 1473"/>
                <p:cNvSpPr>
                  <a:spLocks/>
                </p:cNvSpPr>
                <p:nvPr/>
              </p:nvSpPr>
              <p:spPr bwMode="auto">
                <a:xfrm>
                  <a:off x="13672" y="1147"/>
                  <a:ext cx="54"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7" name="Oval 1474"/>
                <p:cNvSpPr>
                  <a:spLocks noChangeArrowheads="1"/>
                </p:cNvSpPr>
                <p:nvPr/>
              </p:nvSpPr>
              <p:spPr bwMode="auto">
                <a:xfrm>
                  <a:off x="1375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8" name="Oval 1475"/>
                <p:cNvSpPr>
                  <a:spLocks noChangeArrowheads="1"/>
                </p:cNvSpPr>
                <p:nvPr/>
              </p:nvSpPr>
              <p:spPr bwMode="auto">
                <a:xfrm>
                  <a:off x="13949"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59" name="Oval 1476"/>
                <p:cNvSpPr>
                  <a:spLocks noChangeArrowheads="1"/>
                </p:cNvSpPr>
                <p:nvPr/>
              </p:nvSpPr>
              <p:spPr bwMode="auto">
                <a:xfrm>
                  <a:off x="13688"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0" name="Oval 1477"/>
                <p:cNvSpPr>
                  <a:spLocks noChangeArrowheads="1"/>
                </p:cNvSpPr>
                <p:nvPr/>
              </p:nvSpPr>
              <p:spPr bwMode="auto">
                <a:xfrm>
                  <a:off x="1375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1" name="Oval 1478"/>
                <p:cNvSpPr>
                  <a:spLocks noChangeArrowheads="1"/>
                </p:cNvSpPr>
                <p:nvPr/>
              </p:nvSpPr>
              <p:spPr bwMode="auto">
                <a:xfrm>
                  <a:off x="1375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2" name="Freeform 1479"/>
                <p:cNvSpPr>
                  <a:spLocks/>
                </p:cNvSpPr>
                <p:nvPr/>
              </p:nvSpPr>
              <p:spPr bwMode="auto">
                <a:xfrm>
                  <a:off x="13731" y="1147"/>
                  <a:ext cx="66" cy="111"/>
                </a:xfrm>
                <a:custGeom>
                  <a:avLst/>
                  <a:gdLst>
                    <a:gd name="T0" fmla="*/ 2 w 28"/>
                    <a:gd name="T1" fmla="*/ 21 h 47"/>
                    <a:gd name="T2" fmla="*/ 4 w 28"/>
                    <a:gd name="T3" fmla="*/ 20 h 47"/>
                    <a:gd name="T4" fmla="*/ 8 w 28"/>
                    <a:gd name="T5" fmla="*/ 7 h 47"/>
                    <a:gd name="T6" fmla="*/ 9 w 28"/>
                    <a:gd name="T7" fmla="*/ 7 h 47"/>
                    <a:gd name="T8" fmla="*/ 3 w 28"/>
                    <a:gd name="T9" fmla="*/ 29 h 47"/>
                    <a:gd name="T10" fmla="*/ 9 w 28"/>
                    <a:gd name="T11" fmla="*/ 29 h 47"/>
                    <a:gd name="T12" fmla="*/ 9 w 28"/>
                    <a:gd name="T13" fmla="*/ 45 h 47"/>
                    <a:gd name="T14" fmla="*/ 11 w 28"/>
                    <a:gd name="T15" fmla="*/ 47 h 47"/>
                    <a:gd name="T16" fmla="*/ 14 w 28"/>
                    <a:gd name="T17" fmla="*/ 45 h 47"/>
                    <a:gd name="T18" fmla="*/ 14 w 28"/>
                    <a:gd name="T19" fmla="*/ 29 h 47"/>
                    <a:gd name="T20" fmla="*/ 15 w 28"/>
                    <a:gd name="T21" fmla="*/ 29 h 47"/>
                    <a:gd name="T22" fmla="*/ 15 w 28"/>
                    <a:gd name="T23" fmla="*/ 45 h 47"/>
                    <a:gd name="T24" fmla="*/ 17 w 28"/>
                    <a:gd name="T25" fmla="*/ 47 h 47"/>
                    <a:gd name="T26" fmla="*/ 19 w 28"/>
                    <a:gd name="T27" fmla="*/ 45 h 47"/>
                    <a:gd name="T28" fmla="*/ 19 w 28"/>
                    <a:gd name="T29" fmla="*/ 29 h 47"/>
                    <a:gd name="T30" fmla="*/ 25 w 28"/>
                    <a:gd name="T31" fmla="*/ 29 h 47"/>
                    <a:gd name="T32" fmla="*/ 19 w 28"/>
                    <a:gd name="T33" fmla="*/ 7 h 47"/>
                    <a:gd name="T34" fmla="*/ 20 w 28"/>
                    <a:gd name="T35" fmla="*/ 7 h 47"/>
                    <a:gd name="T36" fmla="*/ 24 w 28"/>
                    <a:gd name="T37" fmla="*/ 20 h 47"/>
                    <a:gd name="T38" fmla="*/ 26 w 28"/>
                    <a:gd name="T39" fmla="*/ 21 h 47"/>
                    <a:gd name="T40" fmla="*/ 27 w 28"/>
                    <a:gd name="T41" fmla="*/ 19 h 47"/>
                    <a:gd name="T42" fmla="*/ 23 w 28"/>
                    <a:gd name="T43" fmla="*/ 5 h 47"/>
                    <a:gd name="T44" fmla="*/ 18 w 28"/>
                    <a:gd name="T45" fmla="*/ 0 h 47"/>
                    <a:gd name="T46" fmla="*/ 10 w 28"/>
                    <a:gd name="T47" fmla="*/ 0 h 47"/>
                    <a:gd name="T48" fmla="*/ 5 w 28"/>
                    <a:gd name="T49" fmla="*/ 5 h 47"/>
                    <a:gd name="T50" fmla="*/ 1 w 28"/>
                    <a:gd name="T51" fmla="*/ 19 h 47"/>
                    <a:gd name="T52" fmla="*/ 2 w 28"/>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3"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3" name="Freeform 1480"/>
                <p:cNvSpPr>
                  <a:spLocks/>
                </p:cNvSpPr>
                <p:nvPr/>
              </p:nvSpPr>
              <p:spPr bwMode="auto">
                <a:xfrm>
                  <a:off x="13738"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4" name="Oval 1481"/>
                <p:cNvSpPr>
                  <a:spLocks noChangeArrowheads="1"/>
                </p:cNvSpPr>
                <p:nvPr/>
              </p:nvSpPr>
              <p:spPr bwMode="auto">
                <a:xfrm>
                  <a:off x="13688"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5" name="Oval 1482"/>
                <p:cNvSpPr>
                  <a:spLocks noChangeArrowheads="1"/>
                </p:cNvSpPr>
                <p:nvPr/>
              </p:nvSpPr>
              <p:spPr bwMode="auto">
                <a:xfrm>
                  <a:off x="1401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6" name="Freeform 1483"/>
                <p:cNvSpPr>
                  <a:spLocks/>
                </p:cNvSpPr>
                <p:nvPr/>
              </p:nvSpPr>
              <p:spPr bwMode="auto">
                <a:xfrm>
                  <a:off x="13994"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1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7" name="Freeform 1484"/>
                <p:cNvSpPr>
                  <a:spLocks/>
                </p:cNvSpPr>
                <p:nvPr/>
              </p:nvSpPr>
              <p:spPr bwMode="auto">
                <a:xfrm>
                  <a:off x="14001"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8" name="Freeform 1485"/>
                <p:cNvSpPr>
                  <a:spLocks/>
                </p:cNvSpPr>
                <p:nvPr/>
              </p:nvSpPr>
              <p:spPr bwMode="auto">
                <a:xfrm>
                  <a:off x="13994"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69" name="Oval 1486"/>
                <p:cNvSpPr>
                  <a:spLocks noChangeArrowheads="1"/>
                </p:cNvSpPr>
                <p:nvPr/>
              </p:nvSpPr>
              <p:spPr bwMode="auto">
                <a:xfrm>
                  <a:off x="13949"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0" name="Freeform 1487"/>
                <p:cNvSpPr>
                  <a:spLocks/>
                </p:cNvSpPr>
                <p:nvPr/>
              </p:nvSpPr>
              <p:spPr bwMode="auto">
                <a:xfrm>
                  <a:off x="13935"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1" name="Oval 1488"/>
                <p:cNvSpPr>
                  <a:spLocks noChangeArrowheads="1"/>
                </p:cNvSpPr>
                <p:nvPr/>
              </p:nvSpPr>
              <p:spPr bwMode="auto">
                <a:xfrm>
                  <a:off x="13625" y="1123"/>
                  <a:ext cx="23"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2" name="Oval 1489"/>
                <p:cNvSpPr>
                  <a:spLocks noChangeArrowheads="1"/>
                </p:cNvSpPr>
                <p:nvPr/>
              </p:nvSpPr>
              <p:spPr bwMode="auto">
                <a:xfrm>
                  <a:off x="13232"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3" name="Oval 1490"/>
                <p:cNvSpPr>
                  <a:spLocks noChangeArrowheads="1"/>
                </p:cNvSpPr>
                <p:nvPr/>
              </p:nvSpPr>
              <p:spPr bwMode="auto">
                <a:xfrm>
                  <a:off x="1316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4" name="Freeform 1491"/>
                <p:cNvSpPr>
                  <a:spLocks/>
                </p:cNvSpPr>
                <p:nvPr/>
              </p:nvSpPr>
              <p:spPr bwMode="auto">
                <a:xfrm>
                  <a:off x="13603" y="1147"/>
                  <a:ext cx="64" cy="111"/>
                </a:xfrm>
                <a:custGeom>
                  <a:avLst/>
                  <a:gdLst>
                    <a:gd name="T0" fmla="*/ 2 w 27"/>
                    <a:gd name="T1" fmla="*/ 21 h 47"/>
                    <a:gd name="T2" fmla="*/ 4 w 27"/>
                    <a:gd name="T3" fmla="*/ 20 h 47"/>
                    <a:gd name="T4" fmla="*/ 8 w 27"/>
                    <a:gd name="T5" fmla="*/ 7 h 47"/>
                    <a:gd name="T6" fmla="*/ 9 w 27"/>
                    <a:gd name="T7" fmla="*/ 7 h 47"/>
                    <a:gd name="T8" fmla="*/ 3 w 27"/>
                    <a:gd name="T9" fmla="*/ 29 h 47"/>
                    <a:gd name="T10" fmla="*/ 9 w 27"/>
                    <a:gd name="T11" fmla="*/ 29 h 47"/>
                    <a:gd name="T12" fmla="*/ 9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7 w 27"/>
                    <a:gd name="T25" fmla="*/ 47 h 47"/>
                    <a:gd name="T26" fmla="*/ 19 w 27"/>
                    <a:gd name="T27" fmla="*/ 45 h 47"/>
                    <a:gd name="T28" fmla="*/ 19 w 27"/>
                    <a:gd name="T29" fmla="*/ 29 h 47"/>
                    <a:gd name="T30" fmla="*/ 25 w 27"/>
                    <a:gd name="T31" fmla="*/ 29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5" name="Freeform 1492"/>
                <p:cNvSpPr>
                  <a:spLocks/>
                </p:cNvSpPr>
                <p:nvPr/>
              </p:nvSpPr>
              <p:spPr bwMode="auto">
                <a:xfrm>
                  <a:off x="13210" y="1147"/>
                  <a:ext cx="64" cy="111"/>
                </a:xfrm>
                <a:custGeom>
                  <a:avLst/>
                  <a:gdLst>
                    <a:gd name="T0" fmla="*/ 23 w 27"/>
                    <a:gd name="T1" fmla="*/ 5 h 47"/>
                    <a:gd name="T2" fmla="*/ 17 w 27"/>
                    <a:gd name="T3" fmla="*/ 0 h 47"/>
                    <a:gd name="T4" fmla="*/ 10 w 27"/>
                    <a:gd name="T5" fmla="*/ 0 h 47"/>
                    <a:gd name="T6" fmla="*/ 5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6" name="Oval 1493"/>
                <p:cNvSpPr>
                  <a:spLocks noChangeArrowheads="1"/>
                </p:cNvSpPr>
                <p:nvPr/>
              </p:nvSpPr>
              <p:spPr bwMode="auto">
                <a:xfrm>
                  <a:off x="1316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7" name="Freeform 1494"/>
                <p:cNvSpPr>
                  <a:spLocks/>
                </p:cNvSpPr>
                <p:nvPr/>
              </p:nvSpPr>
              <p:spPr bwMode="auto">
                <a:xfrm>
                  <a:off x="13151" y="1147"/>
                  <a:ext cx="52" cy="111"/>
                </a:xfrm>
                <a:custGeom>
                  <a:avLst/>
                  <a:gdLst>
                    <a:gd name="T0" fmla="*/ 16 w 22"/>
                    <a:gd name="T1" fmla="*/ 0 h 47"/>
                    <a:gd name="T2" fmla="*/ 6 w 22"/>
                    <a:gd name="T3" fmla="*/ 0 h 47"/>
                    <a:gd name="T4" fmla="*/ 0 w 22"/>
                    <a:gd name="T5" fmla="*/ 7 h 47"/>
                    <a:gd name="T6" fmla="*/ 0 w 22"/>
                    <a:gd name="T7" fmla="*/ 21 h 47"/>
                    <a:gd name="T8" fmla="*/ 2 w 22"/>
                    <a:gd name="T9" fmla="*/ 23 h 47"/>
                    <a:gd name="T10" fmla="*/ 4 w 22"/>
                    <a:gd name="T11" fmla="*/ 21 h 47"/>
                    <a:gd name="T12" fmla="*/ 4 w 22"/>
                    <a:gd name="T13" fmla="*/ 8 h 47"/>
                    <a:gd name="T14" fmla="*/ 5 w 22"/>
                    <a:gd name="T15" fmla="*/ 8 h 47"/>
                    <a:gd name="T16" fmla="*/ 5 w 22"/>
                    <a:gd name="T17" fmla="*/ 44 h 47"/>
                    <a:gd name="T18" fmla="*/ 8 w 22"/>
                    <a:gd name="T19" fmla="*/ 47 h 47"/>
                    <a:gd name="T20" fmla="*/ 10 w 22"/>
                    <a:gd name="T21" fmla="*/ 44 h 47"/>
                    <a:gd name="T22" fmla="*/ 10 w 22"/>
                    <a:gd name="T23" fmla="*/ 23 h 47"/>
                    <a:gd name="T24" fmla="*/ 11 w 22"/>
                    <a:gd name="T25" fmla="*/ 23 h 47"/>
                    <a:gd name="T26" fmla="*/ 11 w 22"/>
                    <a:gd name="T27" fmla="*/ 44 h 47"/>
                    <a:gd name="T28" fmla="*/ 14 w 22"/>
                    <a:gd name="T29" fmla="*/ 47 h 47"/>
                    <a:gd name="T30" fmla="*/ 17 w 22"/>
                    <a:gd name="T31" fmla="*/ 44 h 47"/>
                    <a:gd name="T32" fmla="*/ 17 w 22"/>
                    <a:gd name="T33" fmla="*/ 8 h 47"/>
                    <a:gd name="T34" fmla="*/ 18 w 22"/>
                    <a:gd name="T35" fmla="*/ 8 h 47"/>
                    <a:gd name="T36" fmla="*/ 18 w 22"/>
                    <a:gd name="T37" fmla="*/ 21 h 47"/>
                    <a:gd name="T38" fmla="*/ 20 w 22"/>
                    <a:gd name="T39" fmla="*/ 23 h 47"/>
                    <a:gd name="T40" fmla="*/ 22 w 22"/>
                    <a:gd name="T41" fmla="*/ 21 h 47"/>
                    <a:gd name="T42" fmla="*/ 22 w 22"/>
                    <a:gd name="T43" fmla="*/ 7 h 47"/>
                    <a:gd name="T44" fmla="*/ 16 w 22"/>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16" y="0"/>
                      </a:moveTo>
                      <a:cubicBezTo>
                        <a:pt x="14" y="0"/>
                        <a:pt x="7" y="0"/>
                        <a:pt x="6" y="0"/>
                      </a:cubicBezTo>
                      <a:cubicBezTo>
                        <a:pt x="2"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8" name="Oval 1495"/>
                <p:cNvSpPr>
                  <a:spLocks noChangeArrowheads="1"/>
                </p:cNvSpPr>
                <p:nvPr/>
              </p:nvSpPr>
              <p:spPr bwMode="auto">
                <a:xfrm>
                  <a:off x="1355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79" name="Freeform 1496"/>
                <p:cNvSpPr>
                  <a:spLocks/>
                </p:cNvSpPr>
                <p:nvPr/>
              </p:nvSpPr>
              <p:spPr bwMode="auto">
                <a:xfrm>
                  <a:off x="13478" y="1296"/>
                  <a:ext cx="54" cy="111"/>
                </a:xfrm>
                <a:custGeom>
                  <a:avLst/>
                  <a:gdLst>
                    <a:gd name="T0" fmla="*/ 21 w 23"/>
                    <a:gd name="T1" fmla="*/ 23 h 47"/>
                    <a:gd name="T2" fmla="*/ 23 w 23"/>
                    <a:gd name="T3" fmla="*/ 21 h 47"/>
                    <a:gd name="T4" fmla="*/ 23 w 23"/>
                    <a:gd name="T5" fmla="*/ 6 h 47"/>
                    <a:gd name="T6" fmla="*/ 17 w 23"/>
                    <a:gd name="T7" fmla="*/ 0 h 47"/>
                    <a:gd name="T8" fmla="*/ 6 w 23"/>
                    <a:gd name="T9" fmla="*/ 0 h 47"/>
                    <a:gd name="T10" fmla="*/ 0 w 23"/>
                    <a:gd name="T11" fmla="*/ 6 h 47"/>
                    <a:gd name="T12" fmla="*/ 0 w 23"/>
                    <a:gd name="T13" fmla="*/ 21 h 47"/>
                    <a:gd name="T14" fmla="*/ 2 w 23"/>
                    <a:gd name="T15" fmla="*/ 23 h 47"/>
                    <a:gd name="T16" fmla="*/ 4 w 23"/>
                    <a:gd name="T17" fmla="*/ 21 h 47"/>
                    <a:gd name="T18" fmla="*/ 4 w 23"/>
                    <a:gd name="T19" fmla="*/ 7 h 47"/>
                    <a:gd name="T20" fmla="*/ 5 w 23"/>
                    <a:gd name="T21" fmla="*/ 7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7 h 47"/>
                    <a:gd name="T40" fmla="*/ 19 w 23"/>
                    <a:gd name="T41" fmla="*/ 7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0" name="Oval 1497"/>
                <p:cNvSpPr>
                  <a:spLocks noChangeArrowheads="1"/>
                </p:cNvSpPr>
                <p:nvPr/>
              </p:nvSpPr>
              <p:spPr bwMode="auto">
                <a:xfrm>
                  <a:off x="13494"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1" name="Oval 1498"/>
                <p:cNvSpPr>
                  <a:spLocks noChangeArrowheads="1"/>
                </p:cNvSpPr>
                <p:nvPr/>
              </p:nvSpPr>
              <p:spPr bwMode="auto">
                <a:xfrm>
                  <a:off x="13494"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2" name="Freeform 1499"/>
                <p:cNvSpPr>
                  <a:spLocks/>
                </p:cNvSpPr>
                <p:nvPr/>
              </p:nvSpPr>
              <p:spPr bwMode="auto">
                <a:xfrm>
                  <a:off x="13473" y="1147"/>
                  <a:ext cx="64" cy="111"/>
                </a:xfrm>
                <a:custGeom>
                  <a:avLst/>
                  <a:gdLst>
                    <a:gd name="T0" fmla="*/ 1 w 27"/>
                    <a:gd name="T1" fmla="*/ 21 h 47"/>
                    <a:gd name="T2" fmla="*/ 4 w 27"/>
                    <a:gd name="T3" fmla="*/ 20 h 47"/>
                    <a:gd name="T4" fmla="*/ 8 w 27"/>
                    <a:gd name="T5" fmla="*/ 7 h 47"/>
                    <a:gd name="T6" fmla="*/ 9 w 27"/>
                    <a:gd name="T7" fmla="*/ 7 h 47"/>
                    <a:gd name="T8" fmla="*/ 2 w 27"/>
                    <a:gd name="T9" fmla="*/ 29 h 47"/>
                    <a:gd name="T10" fmla="*/ 8 w 27"/>
                    <a:gd name="T11" fmla="*/ 29 h 47"/>
                    <a:gd name="T12" fmla="*/ 8 w 27"/>
                    <a:gd name="T13" fmla="*/ 45 h 47"/>
                    <a:gd name="T14" fmla="*/ 11 w 27"/>
                    <a:gd name="T15" fmla="*/ 47 h 47"/>
                    <a:gd name="T16" fmla="*/ 13 w 27"/>
                    <a:gd name="T17" fmla="*/ 45 h 47"/>
                    <a:gd name="T18" fmla="*/ 13 w 27"/>
                    <a:gd name="T19" fmla="*/ 29 h 47"/>
                    <a:gd name="T20" fmla="*/ 14 w 27"/>
                    <a:gd name="T21" fmla="*/ 29 h 47"/>
                    <a:gd name="T22" fmla="*/ 14 w 27"/>
                    <a:gd name="T23" fmla="*/ 45 h 47"/>
                    <a:gd name="T24" fmla="*/ 16 w 27"/>
                    <a:gd name="T25" fmla="*/ 47 h 47"/>
                    <a:gd name="T26" fmla="*/ 19 w 27"/>
                    <a:gd name="T27" fmla="*/ 45 h 47"/>
                    <a:gd name="T28" fmla="*/ 19 w 27"/>
                    <a:gd name="T29" fmla="*/ 29 h 47"/>
                    <a:gd name="T30" fmla="*/ 25 w 27"/>
                    <a:gd name="T31" fmla="*/ 29 h 47"/>
                    <a:gd name="T32" fmla="*/ 18 w 27"/>
                    <a:gd name="T33" fmla="*/ 7 h 47"/>
                    <a:gd name="T34" fmla="*/ 19 w 27"/>
                    <a:gd name="T35" fmla="*/ 7 h 47"/>
                    <a:gd name="T36" fmla="*/ 23 w 27"/>
                    <a:gd name="T37" fmla="*/ 20 h 47"/>
                    <a:gd name="T38" fmla="*/ 25 w 27"/>
                    <a:gd name="T39" fmla="*/ 21 h 47"/>
                    <a:gd name="T40" fmla="*/ 27 w 27"/>
                    <a:gd name="T41" fmla="*/ 19 h 47"/>
                    <a:gd name="T42" fmla="*/ 23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3" name="Oval 1500"/>
                <p:cNvSpPr>
                  <a:spLocks noChangeArrowheads="1"/>
                </p:cNvSpPr>
                <p:nvPr/>
              </p:nvSpPr>
              <p:spPr bwMode="auto">
                <a:xfrm>
                  <a:off x="13494"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4" name="Freeform 1501"/>
                <p:cNvSpPr>
                  <a:spLocks/>
                </p:cNvSpPr>
                <p:nvPr/>
              </p:nvSpPr>
              <p:spPr bwMode="auto">
                <a:xfrm>
                  <a:off x="13473" y="1443"/>
                  <a:ext cx="64" cy="111"/>
                </a:xfrm>
                <a:custGeom>
                  <a:avLst/>
                  <a:gdLst>
                    <a:gd name="T0" fmla="*/ 1 w 27"/>
                    <a:gd name="T1" fmla="*/ 20 h 47"/>
                    <a:gd name="T2" fmla="*/ 4 w 27"/>
                    <a:gd name="T3" fmla="*/ 19 h 47"/>
                    <a:gd name="T4" fmla="*/ 8 w 27"/>
                    <a:gd name="T5" fmla="*/ 6 h 47"/>
                    <a:gd name="T6" fmla="*/ 9 w 27"/>
                    <a:gd name="T7" fmla="*/ 6 h 47"/>
                    <a:gd name="T8" fmla="*/ 2 w 27"/>
                    <a:gd name="T9" fmla="*/ 28 h 47"/>
                    <a:gd name="T10" fmla="*/ 8 w 27"/>
                    <a:gd name="T11" fmla="*/ 28 h 47"/>
                    <a:gd name="T12" fmla="*/ 8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6 w 27"/>
                    <a:gd name="T25" fmla="*/ 47 h 47"/>
                    <a:gd name="T26" fmla="*/ 19 w 27"/>
                    <a:gd name="T27" fmla="*/ 44 h 47"/>
                    <a:gd name="T28" fmla="*/ 19 w 27"/>
                    <a:gd name="T29" fmla="*/ 28 h 47"/>
                    <a:gd name="T30" fmla="*/ 25 w 27"/>
                    <a:gd name="T31" fmla="*/ 28 h 47"/>
                    <a:gd name="T32" fmla="*/ 18 w 27"/>
                    <a:gd name="T33" fmla="*/ 6 h 47"/>
                    <a:gd name="T34" fmla="*/ 19 w 27"/>
                    <a:gd name="T35" fmla="*/ 6 h 47"/>
                    <a:gd name="T36" fmla="*/ 23 w 27"/>
                    <a:gd name="T37" fmla="*/ 19 h 47"/>
                    <a:gd name="T38" fmla="*/ 25 w 27"/>
                    <a:gd name="T39" fmla="*/ 20 h 47"/>
                    <a:gd name="T40" fmla="*/ 27 w 27"/>
                    <a:gd name="T41" fmla="*/ 18 h 47"/>
                    <a:gd name="T42" fmla="*/ 23 w 27"/>
                    <a:gd name="T43" fmla="*/ 4 h 47"/>
                    <a:gd name="T44" fmla="*/ 17 w 27"/>
                    <a:gd name="T45" fmla="*/ 0 h 47"/>
                    <a:gd name="T46" fmla="*/ 10 w 27"/>
                    <a:gd name="T47" fmla="*/ 0 h 47"/>
                    <a:gd name="T48" fmla="*/ 4 w 27"/>
                    <a:gd name="T49" fmla="*/ 4 h 47"/>
                    <a:gd name="T50" fmla="*/ 0 w 27"/>
                    <a:gd name="T51" fmla="*/ 18 h 47"/>
                    <a:gd name="T52" fmla="*/ 1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0"/>
                      </a:move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5" name="Oval 1502"/>
                <p:cNvSpPr>
                  <a:spLocks noChangeArrowheads="1"/>
                </p:cNvSpPr>
                <p:nvPr/>
              </p:nvSpPr>
              <p:spPr bwMode="auto">
                <a:xfrm>
                  <a:off x="13232"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6" name="Oval 1503"/>
                <p:cNvSpPr>
                  <a:spLocks noChangeArrowheads="1"/>
                </p:cNvSpPr>
                <p:nvPr/>
              </p:nvSpPr>
              <p:spPr bwMode="auto">
                <a:xfrm>
                  <a:off x="1355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7" name="Oval 1504"/>
                <p:cNvSpPr>
                  <a:spLocks noChangeArrowheads="1"/>
                </p:cNvSpPr>
                <p:nvPr/>
              </p:nvSpPr>
              <p:spPr bwMode="auto">
                <a:xfrm>
                  <a:off x="13625" y="1270"/>
                  <a:ext cx="23"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8" name="Oval 1505"/>
                <p:cNvSpPr>
                  <a:spLocks noChangeArrowheads="1"/>
                </p:cNvSpPr>
                <p:nvPr/>
              </p:nvSpPr>
              <p:spPr bwMode="auto">
                <a:xfrm>
                  <a:off x="13625" y="1417"/>
                  <a:ext cx="23"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89" name="Freeform 1506"/>
                <p:cNvSpPr>
                  <a:spLocks/>
                </p:cNvSpPr>
                <p:nvPr/>
              </p:nvSpPr>
              <p:spPr bwMode="auto">
                <a:xfrm>
                  <a:off x="13603" y="1443"/>
                  <a:ext cx="64" cy="111"/>
                </a:xfrm>
                <a:custGeom>
                  <a:avLst/>
                  <a:gdLst>
                    <a:gd name="T0" fmla="*/ 2 w 27"/>
                    <a:gd name="T1" fmla="*/ 20 h 47"/>
                    <a:gd name="T2" fmla="*/ 4 w 27"/>
                    <a:gd name="T3" fmla="*/ 19 h 47"/>
                    <a:gd name="T4" fmla="*/ 8 w 27"/>
                    <a:gd name="T5" fmla="*/ 6 h 47"/>
                    <a:gd name="T6" fmla="*/ 9 w 27"/>
                    <a:gd name="T7" fmla="*/ 6 h 47"/>
                    <a:gd name="T8" fmla="*/ 3 w 27"/>
                    <a:gd name="T9" fmla="*/ 28 h 47"/>
                    <a:gd name="T10" fmla="*/ 9 w 27"/>
                    <a:gd name="T11" fmla="*/ 28 h 47"/>
                    <a:gd name="T12" fmla="*/ 9 w 27"/>
                    <a:gd name="T13" fmla="*/ 44 h 47"/>
                    <a:gd name="T14" fmla="*/ 11 w 27"/>
                    <a:gd name="T15" fmla="*/ 47 h 47"/>
                    <a:gd name="T16" fmla="*/ 13 w 27"/>
                    <a:gd name="T17" fmla="*/ 44 h 47"/>
                    <a:gd name="T18" fmla="*/ 13 w 27"/>
                    <a:gd name="T19" fmla="*/ 28 h 47"/>
                    <a:gd name="T20" fmla="*/ 14 w 27"/>
                    <a:gd name="T21" fmla="*/ 28 h 47"/>
                    <a:gd name="T22" fmla="*/ 14 w 27"/>
                    <a:gd name="T23" fmla="*/ 44 h 47"/>
                    <a:gd name="T24" fmla="*/ 17 w 27"/>
                    <a:gd name="T25" fmla="*/ 47 h 47"/>
                    <a:gd name="T26" fmla="*/ 19 w 27"/>
                    <a:gd name="T27" fmla="*/ 44 h 47"/>
                    <a:gd name="T28" fmla="*/ 19 w 27"/>
                    <a:gd name="T29" fmla="*/ 28 h 47"/>
                    <a:gd name="T30" fmla="*/ 25 w 27"/>
                    <a:gd name="T31" fmla="*/ 28 h 47"/>
                    <a:gd name="T32" fmla="*/ 19 w 27"/>
                    <a:gd name="T33" fmla="*/ 6 h 47"/>
                    <a:gd name="T34" fmla="*/ 20 w 27"/>
                    <a:gd name="T35" fmla="*/ 6 h 47"/>
                    <a:gd name="T36" fmla="*/ 24 w 27"/>
                    <a:gd name="T37" fmla="*/ 19 h 47"/>
                    <a:gd name="T38" fmla="*/ 26 w 27"/>
                    <a:gd name="T39" fmla="*/ 20 h 47"/>
                    <a:gd name="T40" fmla="*/ 27 w 27"/>
                    <a:gd name="T41" fmla="*/ 18 h 47"/>
                    <a:gd name="T42" fmla="*/ 23 w 27"/>
                    <a:gd name="T43" fmla="*/ 4 h 47"/>
                    <a:gd name="T44" fmla="*/ 18 w 27"/>
                    <a:gd name="T45" fmla="*/ 0 h 47"/>
                    <a:gd name="T46" fmla="*/ 10 w 27"/>
                    <a:gd name="T47" fmla="*/ 0 h 47"/>
                    <a:gd name="T48" fmla="*/ 5 w 27"/>
                    <a:gd name="T49" fmla="*/ 4 h 47"/>
                    <a:gd name="T50" fmla="*/ 0 w 27"/>
                    <a:gd name="T51" fmla="*/ 18 h 47"/>
                    <a:gd name="T52" fmla="*/ 2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0"/>
                      </a:move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0" name="Freeform 1507"/>
                <p:cNvSpPr>
                  <a:spLocks/>
                </p:cNvSpPr>
                <p:nvPr/>
              </p:nvSpPr>
              <p:spPr bwMode="auto">
                <a:xfrm>
                  <a:off x="13610" y="1296"/>
                  <a:ext cx="52" cy="111"/>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7 h 47"/>
                    <a:gd name="T20" fmla="*/ 5 w 22"/>
                    <a:gd name="T21" fmla="*/ 7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7 h 47"/>
                    <a:gd name="T40" fmla="*/ 18 w 22"/>
                    <a:gd name="T41" fmla="*/ 7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19"/>
                        <a:pt x="22" y="8"/>
                        <a:pt x="22" y="6"/>
                      </a:cubicBezTo>
                      <a:cubicBezTo>
                        <a:pt x="22" y="3"/>
                        <a:pt x="19" y="0"/>
                        <a:pt x="16" y="0"/>
                      </a:cubicBezTo>
                      <a:cubicBezTo>
                        <a:pt x="14" y="0"/>
                        <a:pt x="7" y="0"/>
                        <a:pt x="6" y="0"/>
                      </a:cubicBezTo>
                      <a:cubicBezTo>
                        <a:pt x="2" y="0"/>
                        <a:pt x="0" y="3"/>
                        <a:pt x="0" y="6"/>
                      </a:cubicBezTo>
                      <a:cubicBezTo>
                        <a:pt x="0" y="8"/>
                        <a:pt x="0" y="19"/>
                        <a:pt x="0" y="21"/>
                      </a:cubicBezTo>
                      <a:cubicBezTo>
                        <a:pt x="0" y="22"/>
                        <a:pt x="0"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1" y="23"/>
                      </a:cubicBezTo>
                      <a:cubicBezTo>
                        <a:pt x="11" y="23"/>
                        <a:pt x="11" y="42"/>
                        <a:pt x="11" y="44"/>
                      </a:cubicBezTo>
                      <a:cubicBezTo>
                        <a:pt x="11"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1" name="Freeform 1508"/>
                <p:cNvSpPr>
                  <a:spLocks/>
                </p:cNvSpPr>
                <p:nvPr/>
              </p:nvSpPr>
              <p:spPr bwMode="auto">
                <a:xfrm>
                  <a:off x="13544" y="1147"/>
                  <a:ext cx="52" cy="111"/>
                </a:xfrm>
                <a:custGeom>
                  <a:avLst/>
                  <a:gdLst>
                    <a:gd name="T0" fmla="*/ 2 w 22"/>
                    <a:gd name="T1" fmla="*/ 23 h 47"/>
                    <a:gd name="T2" fmla="*/ 4 w 22"/>
                    <a:gd name="T3" fmla="*/ 21 h 47"/>
                    <a:gd name="T4" fmla="*/ 4 w 22"/>
                    <a:gd name="T5" fmla="*/ 8 h 47"/>
                    <a:gd name="T6" fmla="*/ 5 w 22"/>
                    <a:gd name="T7" fmla="*/ 8 h 47"/>
                    <a:gd name="T8" fmla="*/ 5 w 22"/>
                    <a:gd name="T9" fmla="*/ 44 h 47"/>
                    <a:gd name="T10" fmla="*/ 8 w 22"/>
                    <a:gd name="T11" fmla="*/ 47 h 47"/>
                    <a:gd name="T12" fmla="*/ 11 w 22"/>
                    <a:gd name="T13" fmla="*/ 44 h 47"/>
                    <a:gd name="T14" fmla="*/ 11 w 22"/>
                    <a:gd name="T15" fmla="*/ 23 h 47"/>
                    <a:gd name="T16" fmla="*/ 12 w 22"/>
                    <a:gd name="T17" fmla="*/ 23 h 47"/>
                    <a:gd name="T18" fmla="*/ 12 w 22"/>
                    <a:gd name="T19" fmla="*/ 44 h 47"/>
                    <a:gd name="T20" fmla="*/ 14 w 22"/>
                    <a:gd name="T21" fmla="*/ 47 h 47"/>
                    <a:gd name="T22" fmla="*/ 17 w 22"/>
                    <a:gd name="T23" fmla="*/ 44 h 47"/>
                    <a:gd name="T24" fmla="*/ 17 w 22"/>
                    <a:gd name="T25" fmla="*/ 8 h 47"/>
                    <a:gd name="T26" fmla="*/ 18 w 22"/>
                    <a:gd name="T27" fmla="*/ 8 h 47"/>
                    <a:gd name="T28" fmla="*/ 18 w 22"/>
                    <a:gd name="T29" fmla="*/ 21 h 47"/>
                    <a:gd name="T30" fmla="*/ 20 w 22"/>
                    <a:gd name="T31" fmla="*/ 23 h 47"/>
                    <a:gd name="T32" fmla="*/ 22 w 22"/>
                    <a:gd name="T33" fmla="*/ 21 h 47"/>
                    <a:gd name="T34" fmla="*/ 22 w 22"/>
                    <a:gd name="T35" fmla="*/ 7 h 47"/>
                    <a:gd name="T36" fmla="*/ 16 w 22"/>
                    <a:gd name="T37" fmla="*/ 0 h 47"/>
                    <a:gd name="T38" fmla="*/ 6 w 22"/>
                    <a:gd name="T39" fmla="*/ 0 h 47"/>
                    <a:gd name="T40" fmla="*/ 0 w 22"/>
                    <a:gd name="T41" fmla="*/ 7 h 47"/>
                    <a:gd name="T42" fmla="*/ 0 w 22"/>
                    <a:gd name="T43" fmla="*/ 21 h 47"/>
                    <a:gd name="T44" fmla="*/ 2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20" y="0"/>
                        <a:pt x="16" y="0"/>
                      </a:cubicBezTo>
                      <a:cubicBezTo>
                        <a:pt x="15" y="0"/>
                        <a:pt x="8" y="0"/>
                        <a:pt x="6" y="0"/>
                      </a:cubicBezTo>
                      <a:cubicBezTo>
                        <a:pt x="2"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2" name="Freeform 1509"/>
                <p:cNvSpPr>
                  <a:spLocks/>
                </p:cNvSpPr>
                <p:nvPr/>
              </p:nvSpPr>
              <p:spPr bwMode="auto">
                <a:xfrm>
                  <a:off x="13215"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3" name="Oval 1510"/>
                <p:cNvSpPr>
                  <a:spLocks noChangeArrowheads="1"/>
                </p:cNvSpPr>
                <p:nvPr/>
              </p:nvSpPr>
              <p:spPr bwMode="auto">
                <a:xfrm>
                  <a:off x="13362"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4" name="Oval 1511"/>
                <p:cNvSpPr>
                  <a:spLocks noChangeArrowheads="1"/>
                </p:cNvSpPr>
                <p:nvPr/>
              </p:nvSpPr>
              <p:spPr bwMode="auto">
                <a:xfrm>
                  <a:off x="13362"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5" name="Freeform 1512"/>
                <p:cNvSpPr>
                  <a:spLocks/>
                </p:cNvSpPr>
                <p:nvPr/>
              </p:nvSpPr>
              <p:spPr bwMode="auto">
                <a:xfrm>
                  <a:off x="13412" y="1147"/>
                  <a:ext cx="54" cy="111"/>
                </a:xfrm>
                <a:custGeom>
                  <a:avLst/>
                  <a:gdLst>
                    <a:gd name="T0" fmla="*/ 2 w 23"/>
                    <a:gd name="T1" fmla="*/ 23 h 47"/>
                    <a:gd name="T2" fmla="*/ 5 w 23"/>
                    <a:gd name="T3" fmla="*/ 21 h 47"/>
                    <a:gd name="T4" fmla="*/ 5 w 23"/>
                    <a:gd name="T5" fmla="*/ 8 h 47"/>
                    <a:gd name="T6" fmla="*/ 6 w 23"/>
                    <a:gd name="T7" fmla="*/ 8 h 47"/>
                    <a:gd name="T8" fmla="*/ 6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8 w 23"/>
                    <a:gd name="T23" fmla="*/ 44 h 47"/>
                    <a:gd name="T24" fmla="*/ 18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7 w 23"/>
                    <a:gd name="T37" fmla="*/ 0 h 47"/>
                    <a:gd name="T38" fmla="*/ 7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ubicBezTo>
                        <a:pt x="15" y="0"/>
                        <a:pt x="8" y="0"/>
                        <a:pt x="7"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6" name="Oval 1513"/>
                <p:cNvSpPr>
                  <a:spLocks noChangeArrowheads="1"/>
                </p:cNvSpPr>
                <p:nvPr/>
              </p:nvSpPr>
              <p:spPr bwMode="auto">
                <a:xfrm>
                  <a:off x="13428"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7" name="Freeform 1514"/>
                <p:cNvSpPr>
                  <a:spLocks/>
                </p:cNvSpPr>
                <p:nvPr/>
              </p:nvSpPr>
              <p:spPr bwMode="auto">
                <a:xfrm>
                  <a:off x="13348"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8" name="Freeform 1515"/>
                <p:cNvSpPr>
                  <a:spLocks/>
                </p:cNvSpPr>
                <p:nvPr/>
              </p:nvSpPr>
              <p:spPr bwMode="auto">
                <a:xfrm>
                  <a:off x="13341" y="1147"/>
                  <a:ext cx="66" cy="111"/>
                </a:xfrm>
                <a:custGeom>
                  <a:avLst/>
                  <a:gdLst>
                    <a:gd name="T0" fmla="*/ 23 w 28"/>
                    <a:gd name="T1" fmla="*/ 5 h 47"/>
                    <a:gd name="T2" fmla="*/ 18 w 28"/>
                    <a:gd name="T3" fmla="*/ 0 h 47"/>
                    <a:gd name="T4" fmla="*/ 10 w 28"/>
                    <a:gd name="T5" fmla="*/ 0 h 47"/>
                    <a:gd name="T6" fmla="*/ 5 w 28"/>
                    <a:gd name="T7" fmla="*/ 5 h 47"/>
                    <a:gd name="T8" fmla="*/ 1 w 28"/>
                    <a:gd name="T9" fmla="*/ 19 h 47"/>
                    <a:gd name="T10" fmla="*/ 2 w 28"/>
                    <a:gd name="T11" fmla="*/ 21 h 47"/>
                    <a:gd name="T12" fmla="*/ 4 w 28"/>
                    <a:gd name="T13" fmla="*/ 20 h 47"/>
                    <a:gd name="T14" fmla="*/ 8 w 28"/>
                    <a:gd name="T15" fmla="*/ 7 h 47"/>
                    <a:gd name="T16" fmla="*/ 9 w 28"/>
                    <a:gd name="T17" fmla="*/ 7 h 47"/>
                    <a:gd name="T18" fmla="*/ 3 w 28"/>
                    <a:gd name="T19" fmla="*/ 29 h 47"/>
                    <a:gd name="T20" fmla="*/ 9 w 28"/>
                    <a:gd name="T21" fmla="*/ 29 h 47"/>
                    <a:gd name="T22" fmla="*/ 9 w 28"/>
                    <a:gd name="T23" fmla="*/ 45 h 47"/>
                    <a:gd name="T24" fmla="*/ 11 w 28"/>
                    <a:gd name="T25" fmla="*/ 47 h 47"/>
                    <a:gd name="T26" fmla="*/ 14 w 28"/>
                    <a:gd name="T27" fmla="*/ 45 h 47"/>
                    <a:gd name="T28" fmla="*/ 14 w 28"/>
                    <a:gd name="T29" fmla="*/ 29 h 47"/>
                    <a:gd name="T30" fmla="*/ 15 w 28"/>
                    <a:gd name="T31" fmla="*/ 29 h 47"/>
                    <a:gd name="T32" fmla="*/ 15 w 28"/>
                    <a:gd name="T33" fmla="*/ 45 h 47"/>
                    <a:gd name="T34" fmla="*/ 17 w 28"/>
                    <a:gd name="T35" fmla="*/ 47 h 47"/>
                    <a:gd name="T36" fmla="*/ 19 w 28"/>
                    <a:gd name="T37" fmla="*/ 45 h 47"/>
                    <a:gd name="T38" fmla="*/ 19 w 28"/>
                    <a:gd name="T39" fmla="*/ 29 h 47"/>
                    <a:gd name="T40" fmla="*/ 25 w 28"/>
                    <a:gd name="T41" fmla="*/ 29 h 47"/>
                    <a:gd name="T42" fmla="*/ 19 w 28"/>
                    <a:gd name="T43" fmla="*/ 7 h 47"/>
                    <a:gd name="T44" fmla="*/ 20 w 28"/>
                    <a:gd name="T45" fmla="*/ 7 h 47"/>
                    <a:gd name="T46" fmla="*/ 24 w 28"/>
                    <a:gd name="T47" fmla="*/ 20 h 47"/>
                    <a:gd name="T48" fmla="*/ 26 w 28"/>
                    <a:gd name="T49" fmla="*/ 21 h 47"/>
                    <a:gd name="T50" fmla="*/ 27 w 28"/>
                    <a:gd name="T51" fmla="*/ 19 h 47"/>
                    <a:gd name="T52" fmla="*/ 23 w 28"/>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5"/>
                      </a:moveTo>
                      <a:cubicBezTo>
                        <a:pt x="23" y="3"/>
                        <a:pt x="20" y="0"/>
                        <a:pt x="18" y="0"/>
                      </a:cubicBezTo>
                      <a:cubicBezTo>
                        <a:pt x="17" y="0"/>
                        <a:pt x="11" y="0"/>
                        <a:pt x="10" y="0"/>
                      </a:cubicBezTo>
                      <a:cubicBezTo>
                        <a:pt x="8" y="0"/>
                        <a:pt x="6"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8"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799" name="Freeform 1516"/>
                <p:cNvSpPr>
                  <a:spLocks/>
                </p:cNvSpPr>
                <p:nvPr/>
              </p:nvSpPr>
              <p:spPr bwMode="auto">
                <a:xfrm>
                  <a:off x="13544"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3 h 46"/>
                    <a:gd name="T20" fmla="*/ 12 w 22"/>
                    <a:gd name="T21" fmla="*/ 23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5" y="0"/>
                        <a:pt x="8"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0" name="Freeform 1517"/>
                <p:cNvSpPr>
                  <a:spLocks/>
                </p:cNvSpPr>
                <p:nvPr/>
              </p:nvSpPr>
              <p:spPr bwMode="auto">
                <a:xfrm>
                  <a:off x="13407"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1" name="Freeform 1518"/>
                <p:cNvSpPr>
                  <a:spLocks/>
                </p:cNvSpPr>
                <p:nvPr/>
              </p:nvSpPr>
              <p:spPr bwMode="auto">
                <a:xfrm>
                  <a:off x="13341" y="1443"/>
                  <a:ext cx="66" cy="111"/>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4 w 28"/>
                    <a:gd name="T27" fmla="*/ 44 h 47"/>
                    <a:gd name="T28" fmla="*/ 14 w 28"/>
                    <a:gd name="T29" fmla="*/ 28 h 47"/>
                    <a:gd name="T30" fmla="*/ 15 w 28"/>
                    <a:gd name="T31" fmla="*/ 28 h 47"/>
                    <a:gd name="T32" fmla="*/ 15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3" y="2"/>
                        <a:pt x="20" y="0"/>
                        <a:pt x="18" y="0"/>
                      </a:cubicBezTo>
                      <a:cubicBezTo>
                        <a:pt x="17" y="0"/>
                        <a:pt x="11" y="0"/>
                        <a:pt x="10" y="0"/>
                      </a:cubicBezTo>
                      <a:cubicBezTo>
                        <a:pt x="8" y="0"/>
                        <a:pt x="6"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2" name="Oval 1519"/>
                <p:cNvSpPr>
                  <a:spLocks noChangeArrowheads="1"/>
                </p:cNvSpPr>
                <p:nvPr/>
              </p:nvSpPr>
              <p:spPr bwMode="auto">
                <a:xfrm>
                  <a:off x="1342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3" name="Oval 1520"/>
                <p:cNvSpPr>
                  <a:spLocks noChangeArrowheads="1"/>
                </p:cNvSpPr>
                <p:nvPr/>
              </p:nvSpPr>
              <p:spPr bwMode="auto">
                <a:xfrm>
                  <a:off x="13428"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4" name="Oval 1521"/>
                <p:cNvSpPr>
                  <a:spLocks noChangeArrowheads="1"/>
                </p:cNvSpPr>
                <p:nvPr/>
              </p:nvSpPr>
              <p:spPr bwMode="auto">
                <a:xfrm>
                  <a:off x="13558"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5" name="Freeform 1522"/>
                <p:cNvSpPr>
                  <a:spLocks/>
                </p:cNvSpPr>
                <p:nvPr/>
              </p:nvSpPr>
              <p:spPr bwMode="auto">
                <a:xfrm>
                  <a:off x="13539"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6" name="Freeform 1523"/>
                <p:cNvSpPr>
                  <a:spLocks/>
                </p:cNvSpPr>
                <p:nvPr/>
              </p:nvSpPr>
              <p:spPr bwMode="auto">
                <a:xfrm>
                  <a:off x="13210" y="1443"/>
                  <a:ext cx="64" cy="111"/>
                </a:xfrm>
                <a:custGeom>
                  <a:avLst/>
                  <a:gdLst>
                    <a:gd name="T0" fmla="*/ 23 w 27"/>
                    <a:gd name="T1" fmla="*/ 4 h 47"/>
                    <a:gd name="T2" fmla="*/ 17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7" name="Oval 1524"/>
                <p:cNvSpPr>
                  <a:spLocks noChangeArrowheads="1"/>
                </p:cNvSpPr>
                <p:nvPr/>
              </p:nvSpPr>
              <p:spPr bwMode="auto">
                <a:xfrm>
                  <a:off x="1316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8" name="Oval 1525"/>
                <p:cNvSpPr>
                  <a:spLocks noChangeArrowheads="1"/>
                </p:cNvSpPr>
                <p:nvPr/>
              </p:nvSpPr>
              <p:spPr bwMode="auto">
                <a:xfrm>
                  <a:off x="13362"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09" name="Freeform 1526"/>
                <p:cNvSpPr>
                  <a:spLocks/>
                </p:cNvSpPr>
                <p:nvPr/>
              </p:nvSpPr>
              <p:spPr bwMode="auto">
                <a:xfrm>
                  <a:off x="1315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20"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0" name="Freeform 1527"/>
                <p:cNvSpPr>
                  <a:spLocks/>
                </p:cNvSpPr>
                <p:nvPr/>
              </p:nvSpPr>
              <p:spPr bwMode="auto">
                <a:xfrm>
                  <a:off x="13146" y="1296"/>
                  <a:ext cx="64" cy="111"/>
                </a:xfrm>
                <a:custGeom>
                  <a:avLst/>
                  <a:gdLst>
                    <a:gd name="T0" fmla="*/ 26 w 27"/>
                    <a:gd name="T1" fmla="*/ 18 h 47"/>
                    <a:gd name="T2" fmla="*/ 22 w 27"/>
                    <a:gd name="T3" fmla="*/ 4 h 47"/>
                    <a:gd name="T4" fmla="*/ 17 w 27"/>
                    <a:gd name="T5" fmla="*/ 0 h 47"/>
                    <a:gd name="T6" fmla="*/ 9 w 27"/>
                    <a:gd name="T7" fmla="*/ 0 h 47"/>
                    <a:gd name="T8" fmla="*/ 4 w 27"/>
                    <a:gd name="T9" fmla="*/ 4 h 47"/>
                    <a:gd name="T10" fmla="*/ 0 w 27"/>
                    <a:gd name="T11" fmla="*/ 18 h 47"/>
                    <a:gd name="T12" fmla="*/ 1 w 27"/>
                    <a:gd name="T13" fmla="*/ 21 h 47"/>
                    <a:gd name="T14" fmla="*/ 3 w 27"/>
                    <a:gd name="T15" fmla="*/ 19 h 47"/>
                    <a:gd name="T16" fmla="*/ 7 w 27"/>
                    <a:gd name="T17" fmla="*/ 6 h 47"/>
                    <a:gd name="T18" fmla="*/ 8 w 27"/>
                    <a:gd name="T19" fmla="*/ 6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6 h 47"/>
                    <a:gd name="T46" fmla="*/ 19 w 27"/>
                    <a:gd name="T47" fmla="*/ 6 h 47"/>
                    <a:gd name="T48" fmla="*/ 23 w 27"/>
                    <a:gd name="T49" fmla="*/ 19 h 47"/>
                    <a:gd name="T50" fmla="*/ 25 w 27"/>
                    <a:gd name="T51" fmla="*/ 21 h 47"/>
                    <a:gd name="T52" fmla="*/ 26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8"/>
                      </a:moveTo>
                      <a:cubicBezTo>
                        <a:pt x="26" y="18"/>
                        <a:pt x="24" y="10"/>
                        <a:pt x="22" y="4"/>
                      </a:cubicBezTo>
                      <a:cubicBezTo>
                        <a:pt x="22" y="2"/>
                        <a:pt x="19" y="0"/>
                        <a:pt x="17" y="0"/>
                      </a:cubicBezTo>
                      <a:cubicBezTo>
                        <a:pt x="16" y="0"/>
                        <a:pt x="10" y="0"/>
                        <a:pt x="9" y="0"/>
                      </a:cubicBezTo>
                      <a:cubicBezTo>
                        <a:pt x="7" y="0"/>
                        <a:pt x="5" y="2"/>
                        <a:pt x="4" y="4"/>
                      </a:cubicBezTo>
                      <a:cubicBezTo>
                        <a:pt x="2" y="10"/>
                        <a:pt x="0" y="18"/>
                        <a:pt x="0" y="18"/>
                      </a:cubicBezTo>
                      <a:cubicBezTo>
                        <a:pt x="0" y="19"/>
                        <a:pt x="0" y="20"/>
                        <a:pt x="1" y="21"/>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1"/>
                      </a:cubicBezTo>
                      <a:cubicBezTo>
                        <a:pt x="26" y="20"/>
                        <a:pt x="27" y="19"/>
                        <a:pt x="2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1" name="Freeform 1528"/>
                <p:cNvSpPr>
                  <a:spLocks/>
                </p:cNvSpPr>
                <p:nvPr/>
              </p:nvSpPr>
              <p:spPr bwMode="auto">
                <a:xfrm>
                  <a:off x="13412" y="1443"/>
                  <a:ext cx="54" cy="109"/>
                </a:xfrm>
                <a:custGeom>
                  <a:avLst/>
                  <a:gdLst>
                    <a:gd name="T0" fmla="*/ 0 w 23"/>
                    <a:gd name="T1" fmla="*/ 6 h 46"/>
                    <a:gd name="T2" fmla="*/ 0 w 23"/>
                    <a:gd name="T3" fmla="*/ 20 h 46"/>
                    <a:gd name="T4" fmla="*/ 2 w 23"/>
                    <a:gd name="T5" fmla="*/ 23 h 46"/>
                    <a:gd name="T6" fmla="*/ 5 w 23"/>
                    <a:gd name="T7" fmla="*/ 20 h 46"/>
                    <a:gd name="T8" fmla="*/ 5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7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7"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2" name="Oval 1529"/>
                <p:cNvSpPr>
                  <a:spLocks noChangeArrowheads="1"/>
                </p:cNvSpPr>
                <p:nvPr/>
              </p:nvSpPr>
              <p:spPr bwMode="auto">
                <a:xfrm>
                  <a:off x="13232"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3" name="Freeform 1530"/>
                <p:cNvSpPr>
                  <a:spLocks/>
                </p:cNvSpPr>
                <p:nvPr/>
              </p:nvSpPr>
              <p:spPr bwMode="auto">
                <a:xfrm>
                  <a:off x="13281"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8 w 23"/>
                    <a:gd name="T35" fmla="*/ 7 h 46"/>
                    <a:gd name="T36" fmla="*/ 18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4" name="Freeform 1531"/>
                <p:cNvSpPr>
                  <a:spLocks/>
                </p:cNvSpPr>
                <p:nvPr/>
              </p:nvSpPr>
              <p:spPr bwMode="auto">
                <a:xfrm>
                  <a:off x="13277"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5" name="Oval 1532"/>
                <p:cNvSpPr>
                  <a:spLocks noChangeArrowheads="1"/>
                </p:cNvSpPr>
                <p:nvPr/>
              </p:nvSpPr>
              <p:spPr bwMode="auto">
                <a:xfrm>
                  <a:off x="1329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6" name="Freeform 1533"/>
                <p:cNvSpPr>
                  <a:spLocks/>
                </p:cNvSpPr>
                <p:nvPr/>
              </p:nvSpPr>
              <p:spPr bwMode="auto">
                <a:xfrm>
                  <a:off x="13281"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8 w 23"/>
                    <a:gd name="T27" fmla="*/ 8 h 47"/>
                    <a:gd name="T28" fmla="*/ 18 w 23"/>
                    <a:gd name="T29" fmla="*/ 21 h 47"/>
                    <a:gd name="T30" fmla="*/ 21 w 23"/>
                    <a:gd name="T31" fmla="*/ 23 h 47"/>
                    <a:gd name="T32" fmla="*/ 23 w 23"/>
                    <a:gd name="T33" fmla="*/ 21 h 47"/>
                    <a:gd name="T34" fmla="*/ 23 w 23"/>
                    <a:gd name="T35" fmla="*/ 7 h 47"/>
                    <a:gd name="T36" fmla="*/ 17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7" name="Oval 1534"/>
                <p:cNvSpPr>
                  <a:spLocks noChangeArrowheads="1"/>
                </p:cNvSpPr>
                <p:nvPr/>
              </p:nvSpPr>
              <p:spPr bwMode="auto">
                <a:xfrm>
                  <a:off x="1329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8" name="Oval 1535"/>
                <p:cNvSpPr>
                  <a:spLocks noChangeArrowheads="1"/>
                </p:cNvSpPr>
                <p:nvPr/>
              </p:nvSpPr>
              <p:spPr bwMode="auto">
                <a:xfrm>
                  <a:off x="1329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19" name="Freeform 1536"/>
                <p:cNvSpPr>
                  <a:spLocks/>
                </p:cNvSpPr>
                <p:nvPr/>
              </p:nvSpPr>
              <p:spPr bwMode="auto">
                <a:xfrm>
                  <a:off x="12820" y="1147"/>
                  <a:ext cx="64" cy="111"/>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8"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0" name="Oval 1537"/>
                <p:cNvSpPr>
                  <a:spLocks noChangeArrowheads="1"/>
                </p:cNvSpPr>
                <p:nvPr/>
              </p:nvSpPr>
              <p:spPr bwMode="auto">
                <a:xfrm>
                  <a:off x="12711"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1" name="Oval 1538"/>
                <p:cNvSpPr>
                  <a:spLocks noChangeArrowheads="1"/>
                </p:cNvSpPr>
                <p:nvPr/>
              </p:nvSpPr>
              <p:spPr bwMode="auto">
                <a:xfrm>
                  <a:off x="12775"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2" name="Freeform 1539"/>
                <p:cNvSpPr>
                  <a:spLocks/>
                </p:cNvSpPr>
                <p:nvPr/>
              </p:nvSpPr>
              <p:spPr bwMode="auto">
                <a:xfrm>
                  <a:off x="12628" y="1147"/>
                  <a:ext cx="55" cy="111"/>
                </a:xfrm>
                <a:custGeom>
                  <a:avLst/>
                  <a:gdLst>
                    <a:gd name="T0" fmla="*/ 17 w 23"/>
                    <a:gd name="T1" fmla="*/ 0 h 47"/>
                    <a:gd name="T2" fmla="*/ 6 w 23"/>
                    <a:gd name="T3" fmla="*/ 0 h 47"/>
                    <a:gd name="T4" fmla="*/ 0 w 23"/>
                    <a:gd name="T5" fmla="*/ 7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7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7"/>
                      </a:cubicBezTo>
                      <a:cubicBezTo>
                        <a:pt x="23"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3" name="Oval 1540"/>
                <p:cNvSpPr>
                  <a:spLocks noChangeArrowheads="1"/>
                </p:cNvSpPr>
                <p:nvPr/>
              </p:nvSpPr>
              <p:spPr bwMode="auto">
                <a:xfrm>
                  <a:off x="12775"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4" name="Oval 1541"/>
                <p:cNvSpPr>
                  <a:spLocks noChangeArrowheads="1"/>
                </p:cNvSpPr>
                <p:nvPr/>
              </p:nvSpPr>
              <p:spPr bwMode="auto">
                <a:xfrm>
                  <a:off x="12841"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5" name="Freeform 1542"/>
                <p:cNvSpPr>
                  <a:spLocks/>
                </p:cNvSpPr>
                <p:nvPr/>
              </p:nvSpPr>
              <p:spPr bwMode="auto">
                <a:xfrm>
                  <a:off x="12761" y="1147"/>
                  <a:ext cx="52" cy="111"/>
                </a:xfrm>
                <a:custGeom>
                  <a:avLst/>
                  <a:gdLst>
                    <a:gd name="T0" fmla="*/ 20 w 22"/>
                    <a:gd name="T1" fmla="*/ 23 h 47"/>
                    <a:gd name="T2" fmla="*/ 22 w 22"/>
                    <a:gd name="T3" fmla="*/ 21 h 47"/>
                    <a:gd name="T4" fmla="*/ 22 w 22"/>
                    <a:gd name="T5" fmla="*/ 7 h 47"/>
                    <a:gd name="T6" fmla="*/ 16 w 22"/>
                    <a:gd name="T7" fmla="*/ 0 h 47"/>
                    <a:gd name="T8" fmla="*/ 6 w 22"/>
                    <a:gd name="T9" fmla="*/ 0 h 47"/>
                    <a:gd name="T10" fmla="*/ 0 w 22"/>
                    <a:gd name="T11" fmla="*/ 7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0 w 22"/>
                    <a:gd name="T27" fmla="*/ 44 h 47"/>
                    <a:gd name="T28" fmla="*/ 10 w 22"/>
                    <a:gd name="T29" fmla="*/ 23 h 47"/>
                    <a:gd name="T30" fmla="*/ 11 w 22"/>
                    <a:gd name="T31" fmla="*/ 23 h 47"/>
                    <a:gd name="T32" fmla="*/ 11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7"/>
                      </a:cubicBezTo>
                      <a:cubicBezTo>
                        <a:pt x="22" y="3"/>
                        <a:pt x="19" y="0"/>
                        <a:pt x="16" y="0"/>
                      </a:cubicBezTo>
                      <a:cubicBezTo>
                        <a:pt x="14" y="0"/>
                        <a:pt x="7" y="0"/>
                        <a:pt x="6" y="0"/>
                      </a:cubicBezTo>
                      <a:cubicBezTo>
                        <a:pt x="2" y="0"/>
                        <a:pt x="0" y="3"/>
                        <a:pt x="0" y="7"/>
                      </a:cubicBezTo>
                      <a:cubicBezTo>
                        <a:pt x="0" y="8"/>
                        <a:pt x="0" y="20"/>
                        <a:pt x="0" y="21"/>
                      </a:cubicBez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6" name="Oval 1543"/>
                <p:cNvSpPr>
                  <a:spLocks noChangeArrowheads="1"/>
                </p:cNvSpPr>
                <p:nvPr/>
              </p:nvSpPr>
              <p:spPr bwMode="auto">
                <a:xfrm>
                  <a:off x="12645"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7" name="Freeform 1544"/>
                <p:cNvSpPr>
                  <a:spLocks/>
                </p:cNvSpPr>
                <p:nvPr/>
              </p:nvSpPr>
              <p:spPr bwMode="auto">
                <a:xfrm>
                  <a:off x="13083" y="1147"/>
                  <a:ext cx="63" cy="111"/>
                </a:xfrm>
                <a:custGeom>
                  <a:avLst/>
                  <a:gdLst>
                    <a:gd name="T0" fmla="*/ 17 w 27"/>
                    <a:gd name="T1" fmla="*/ 0 h 47"/>
                    <a:gd name="T2" fmla="*/ 10 w 27"/>
                    <a:gd name="T3" fmla="*/ 0 h 47"/>
                    <a:gd name="T4" fmla="*/ 4 w 27"/>
                    <a:gd name="T5" fmla="*/ 5 h 47"/>
                    <a:gd name="T6" fmla="*/ 0 w 27"/>
                    <a:gd name="T7" fmla="*/ 19 h 47"/>
                    <a:gd name="T8" fmla="*/ 1 w 27"/>
                    <a:gd name="T9" fmla="*/ 21 h 47"/>
                    <a:gd name="T10" fmla="*/ 4 w 27"/>
                    <a:gd name="T11" fmla="*/ 20 h 47"/>
                    <a:gd name="T12" fmla="*/ 8 w 27"/>
                    <a:gd name="T13" fmla="*/ 7 h 47"/>
                    <a:gd name="T14" fmla="*/ 9 w 27"/>
                    <a:gd name="T15" fmla="*/ 7 h 47"/>
                    <a:gd name="T16" fmla="*/ 2 w 27"/>
                    <a:gd name="T17" fmla="*/ 29 h 47"/>
                    <a:gd name="T18" fmla="*/ 8 w 27"/>
                    <a:gd name="T19" fmla="*/ 29 h 47"/>
                    <a:gd name="T20" fmla="*/ 8 w 27"/>
                    <a:gd name="T21" fmla="*/ 45 h 47"/>
                    <a:gd name="T22" fmla="*/ 11 w 27"/>
                    <a:gd name="T23" fmla="*/ 47 h 47"/>
                    <a:gd name="T24" fmla="*/ 13 w 27"/>
                    <a:gd name="T25" fmla="*/ 45 h 47"/>
                    <a:gd name="T26" fmla="*/ 13 w 27"/>
                    <a:gd name="T27" fmla="*/ 29 h 47"/>
                    <a:gd name="T28" fmla="*/ 14 w 27"/>
                    <a:gd name="T29" fmla="*/ 29 h 47"/>
                    <a:gd name="T30" fmla="*/ 14 w 27"/>
                    <a:gd name="T31" fmla="*/ 45 h 47"/>
                    <a:gd name="T32" fmla="*/ 16 w 27"/>
                    <a:gd name="T33" fmla="*/ 47 h 47"/>
                    <a:gd name="T34" fmla="*/ 18 w 27"/>
                    <a:gd name="T35" fmla="*/ 45 h 47"/>
                    <a:gd name="T36" fmla="*/ 18 w 27"/>
                    <a:gd name="T37" fmla="*/ 29 h 47"/>
                    <a:gd name="T38" fmla="*/ 25 w 27"/>
                    <a:gd name="T39" fmla="*/ 29 h 47"/>
                    <a:gd name="T40" fmla="*/ 18 w 27"/>
                    <a:gd name="T41" fmla="*/ 7 h 47"/>
                    <a:gd name="T42" fmla="*/ 19 w 27"/>
                    <a:gd name="T43" fmla="*/ 7 h 47"/>
                    <a:gd name="T44" fmla="*/ 23 w 27"/>
                    <a:gd name="T45" fmla="*/ 20 h 47"/>
                    <a:gd name="T46" fmla="*/ 25 w 27"/>
                    <a:gd name="T47" fmla="*/ 21 h 47"/>
                    <a:gd name="T48" fmla="*/ 27 w 27"/>
                    <a:gd name="T49" fmla="*/ 19 h 47"/>
                    <a:gd name="T50" fmla="*/ 23 w 27"/>
                    <a:gd name="T51" fmla="*/ 5 h 47"/>
                    <a:gd name="T52" fmla="*/ 17 w 27"/>
                    <a:gd name="T5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7" y="0"/>
                      </a:moveTo>
                      <a:cubicBezTo>
                        <a:pt x="16" y="0"/>
                        <a:pt x="11" y="0"/>
                        <a:pt x="10" y="0"/>
                      </a:cubicBezTo>
                      <a:cubicBezTo>
                        <a:pt x="7" y="0"/>
                        <a:pt x="5" y="3"/>
                        <a:pt x="4" y="5"/>
                      </a:cubicBezTo>
                      <a:cubicBezTo>
                        <a:pt x="3"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5" y="29"/>
                        <a:pt x="25" y="29"/>
                        <a:pt x="25"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3" y="5"/>
                      </a:cubicBezTo>
                      <a:cubicBezTo>
                        <a:pt x="22" y="3"/>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8" name="Oval 1545"/>
                <p:cNvSpPr>
                  <a:spLocks noChangeArrowheads="1"/>
                </p:cNvSpPr>
                <p:nvPr/>
              </p:nvSpPr>
              <p:spPr bwMode="auto">
                <a:xfrm>
                  <a:off x="12645"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29" name="Freeform 1546"/>
                <p:cNvSpPr>
                  <a:spLocks/>
                </p:cNvSpPr>
                <p:nvPr/>
              </p:nvSpPr>
              <p:spPr bwMode="auto">
                <a:xfrm>
                  <a:off x="12628" y="1443"/>
                  <a:ext cx="55" cy="109"/>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0" name="Oval 1547"/>
                <p:cNvSpPr>
                  <a:spLocks noChangeArrowheads="1"/>
                </p:cNvSpPr>
                <p:nvPr/>
              </p:nvSpPr>
              <p:spPr bwMode="auto">
                <a:xfrm>
                  <a:off x="12645"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1" name="Freeform 1548"/>
                <p:cNvSpPr>
                  <a:spLocks/>
                </p:cNvSpPr>
                <p:nvPr/>
              </p:nvSpPr>
              <p:spPr bwMode="auto">
                <a:xfrm>
                  <a:off x="13087"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2" name="Oval 1549"/>
                <p:cNvSpPr>
                  <a:spLocks noChangeArrowheads="1"/>
                </p:cNvSpPr>
                <p:nvPr/>
              </p:nvSpPr>
              <p:spPr bwMode="auto">
                <a:xfrm>
                  <a:off x="13104"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3" name="Oval 1550"/>
                <p:cNvSpPr>
                  <a:spLocks noChangeArrowheads="1"/>
                </p:cNvSpPr>
                <p:nvPr/>
              </p:nvSpPr>
              <p:spPr bwMode="auto">
                <a:xfrm>
                  <a:off x="12907" y="1123"/>
                  <a:ext cx="22"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4" name="Freeform 1551"/>
                <p:cNvSpPr>
                  <a:spLocks/>
                </p:cNvSpPr>
                <p:nvPr/>
              </p:nvSpPr>
              <p:spPr bwMode="auto">
                <a:xfrm>
                  <a:off x="12690" y="1443"/>
                  <a:ext cx="64" cy="111"/>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5" name="Oval 1552"/>
                <p:cNvSpPr>
                  <a:spLocks noChangeArrowheads="1"/>
                </p:cNvSpPr>
                <p:nvPr/>
              </p:nvSpPr>
              <p:spPr bwMode="auto">
                <a:xfrm>
                  <a:off x="13104"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6" name="Freeform 1553"/>
                <p:cNvSpPr>
                  <a:spLocks/>
                </p:cNvSpPr>
                <p:nvPr/>
              </p:nvSpPr>
              <p:spPr bwMode="auto">
                <a:xfrm>
                  <a:off x="1302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6 w 23"/>
                    <a:gd name="T21" fmla="*/ 8 h 47"/>
                    <a:gd name="T22" fmla="*/ 6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8 w 23"/>
                    <a:gd name="T37" fmla="*/ 44 h 47"/>
                    <a:gd name="T38" fmla="*/ 18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7" name="Oval 1554"/>
                <p:cNvSpPr>
                  <a:spLocks noChangeArrowheads="1"/>
                </p:cNvSpPr>
                <p:nvPr/>
              </p:nvSpPr>
              <p:spPr bwMode="auto">
                <a:xfrm>
                  <a:off x="13104"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8" name="Oval 1555"/>
                <p:cNvSpPr>
                  <a:spLocks noChangeArrowheads="1"/>
                </p:cNvSpPr>
                <p:nvPr/>
              </p:nvSpPr>
              <p:spPr bwMode="auto">
                <a:xfrm>
                  <a:off x="12907"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39" name="Freeform 1556"/>
                <p:cNvSpPr>
                  <a:spLocks/>
                </p:cNvSpPr>
                <p:nvPr/>
              </p:nvSpPr>
              <p:spPr bwMode="auto">
                <a:xfrm>
                  <a:off x="12891" y="1147"/>
                  <a:ext cx="54" cy="111"/>
                </a:xfrm>
                <a:custGeom>
                  <a:avLst/>
                  <a:gdLst>
                    <a:gd name="T0" fmla="*/ 21 w 23"/>
                    <a:gd name="T1" fmla="*/ 23 h 47"/>
                    <a:gd name="T2" fmla="*/ 23 w 23"/>
                    <a:gd name="T3" fmla="*/ 21 h 47"/>
                    <a:gd name="T4" fmla="*/ 23 w 23"/>
                    <a:gd name="T5" fmla="*/ 7 h 47"/>
                    <a:gd name="T6" fmla="*/ 17 w 23"/>
                    <a:gd name="T7" fmla="*/ 0 h 47"/>
                    <a:gd name="T8" fmla="*/ 6 w 23"/>
                    <a:gd name="T9" fmla="*/ 0 h 47"/>
                    <a:gd name="T10" fmla="*/ 0 w 23"/>
                    <a:gd name="T11" fmla="*/ 7 h 47"/>
                    <a:gd name="T12" fmla="*/ 0 w 23"/>
                    <a:gd name="T13" fmla="*/ 21 h 47"/>
                    <a:gd name="T14" fmla="*/ 2 w 23"/>
                    <a:gd name="T15" fmla="*/ 23 h 47"/>
                    <a:gd name="T16" fmla="*/ 4 w 23"/>
                    <a:gd name="T17" fmla="*/ 21 h 47"/>
                    <a:gd name="T18" fmla="*/ 4 w 23"/>
                    <a:gd name="T19" fmla="*/ 8 h 47"/>
                    <a:gd name="T20" fmla="*/ 5 w 23"/>
                    <a:gd name="T21" fmla="*/ 8 h 47"/>
                    <a:gd name="T22" fmla="*/ 5 w 23"/>
                    <a:gd name="T23" fmla="*/ 44 h 47"/>
                    <a:gd name="T24" fmla="*/ 8 w 23"/>
                    <a:gd name="T25" fmla="*/ 47 h 47"/>
                    <a:gd name="T26" fmla="*/ 11 w 23"/>
                    <a:gd name="T27" fmla="*/ 44 h 47"/>
                    <a:gd name="T28" fmla="*/ 11 w 23"/>
                    <a:gd name="T29" fmla="*/ 23 h 47"/>
                    <a:gd name="T30" fmla="*/ 12 w 23"/>
                    <a:gd name="T31" fmla="*/ 23 h 47"/>
                    <a:gd name="T32" fmla="*/ 12 w 23"/>
                    <a:gd name="T33" fmla="*/ 44 h 47"/>
                    <a:gd name="T34" fmla="*/ 15 w 23"/>
                    <a:gd name="T35" fmla="*/ 47 h 47"/>
                    <a:gd name="T36" fmla="*/ 17 w 23"/>
                    <a:gd name="T37" fmla="*/ 44 h 47"/>
                    <a:gd name="T38" fmla="*/ 17 w 23"/>
                    <a:gd name="T39" fmla="*/ 8 h 47"/>
                    <a:gd name="T40" fmla="*/ 19 w 23"/>
                    <a:gd name="T41" fmla="*/ 8 h 47"/>
                    <a:gd name="T42" fmla="*/ 19 w 23"/>
                    <a:gd name="T43" fmla="*/ 21 h 47"/>
                    <a:gd name="T44" fmla="*/ 21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1" y="23"/>
                      </a:moveTo>
                      <a:cubicBezTo>
                        <a:pt x="22" y="23"/>
                        <a:pt x="23" y="22"/>
                        <a:pt x="23" y="21"/>
                      </a:cubicBezTo>
                      <a:cubicBezTo>
                        <a:pt x="23" y="20"/>
                        <a:pt x="23" y="8"/>
                        <a:pt x="23" y="7"/>
                      </a:cubicBezTo>
                      <a:cubicBezTo>
                        <a:pt x="23" y="3"/>
                        <a:pt x="20" y="0"/>
                        <a:pt x="17" y="0"/>
                      </a:cubicBezTo>
                      <a:cubicBezTo>
                        <a:pt x="15" y="0"/>
                        <a:pt x="8" y="0"/>
                        <a:pt x="6" y="0"/>
                      </a:cubicBezTo>
                      <a:cubicBezTo>
                        <a:pt x="3" y="0"/>
                        <a:pt x="0" y="3"/>
                        <a:pt x="0" y="7"/>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0" name="Oval 1557"/>
                <p:cNvSpPr>
                  <a:spLocks noChangeArrowheads="1"/>
                </p:cNvSpPr>
                <p:nvPr/>
              </p:nvSpPr>
              <p:spPr bwMode="auto">
                <a:xfrm>
                  <a:off x="1297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1" name="Oval 1558"/>
                <p:cNvSpPr>
                  <a:spLocks noChangeArrowheads="1"/>
                </p:cNvSpPr>
                <p:nvPr/>
              </p:nvSpPr>
              <p:spPr bwMode="auto">
                <a:xfrm>
                  <a:off x="13038"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2" name="Oval 1559"/>
                <p:cNvSpPr>
                  <a:spLocks noChangeArrowheads="1"/>
                </p:cNvSpPr>
                <p:nvPr/>
              </p:nvSpPr>
              <p:spPr bwMode="auto">
                <a:xfrm>
                  <a:off x="13038"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3" name="Freeform 1560"/>
                <p:cNvSpPr>
                  <a:spLocks/>
                </p:cNvSpPr>
                <p:nvPr/>
              </p:nvSpPr>
              <p:spPr bwMode="auto">
                <a:xfrm>
                  <a:off x="12623"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8 w 27"/>
                    <a:gd name="T45" fmla="*/ 6 h 47"/>
                    <a:gd name="T46" fmla="*/ 19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7" y="0"/>
                      </a:cubicBezTo>
                      <a:cubicBezTo>
                        <a:pt x="16" y="0"/>
                        <a:pt x="11" y="0"/>
                        <a:pt x="10" y="0"/>
                      </a:cubicBezTo>
                      <a:cubicBezTo>
                        <a:pt x="7" y="0"/>
                        <a:pt x="5" y="2"/>
                        <a:pt x="4" y="4"/>
                      </a:cubicBezTo>
                      <a:cubicBezTo>
                        <a:pt x="3" y="10"/>
                        <a:pt x="1" y="18"/>
                        <a:pt x="0"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6"/>
                        <a:pt x="18" y="6"/>
                        <a:pt x="18" y="6"/>
                      </a:cubicBezTo>
                      <a:cubicBezTo>
                        <a:pt x="19" y="6"/>
                        <a:pt x="19" y="6"/>
                        <a:pt x="19" y="6"/>
                      </a:cubicBezTo>
                      <a:cubicBezTo>
                        <a:pt x="19"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4" name="Freeform 1561"/>
                <p:cNvSpPr>
                  <a:spLocks/>
                </p:cNvSpPr>
                <p:nvPr/>
              </p:nvSpPr>
              <p:spPr bwMode="auto">
                <a:xfrm>
                  <a:off x="12950" y="1443"/>
                  <a:ext cx="64"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5" name="Freeform 1562"/>
                <p:cNvSpPr>
                  <a:spLocks/>
                </p:cNvSpPr>
                <p:nvPr/>
              </p:nvSpPr>
              <p:spPr bwMode="auto">
                <a:xfrm>
                  <a:off x="1295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6" name="Freeform 1563"/>
                <p:cNvSpPr>
                  <a:spLocks/>
                </p:cNvSpPr>
                <p:nvPr/>
              </p:nvSpPr>
              <p:spPr bwMode="auto">
                <a:xfrm>
                  <a:off x="1288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8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20"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7" name="Freeform 1564"/>
                <p:cNvSpPr>
                  <a:spLocks/>
                </p:cNvSpPr>
                <p:nvPr/>
              </p:nvSpPr>
              <p:spPr bwMode="auto">
                <a:xfrm>
                  <a:off x="12694" y="1296"/>
                  <a:ext cx="55"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5 w 23"/>
                    <a:gd name="T11" fmla="*/ 7 h 47"/>
                    <a:gd name="T12" fmla="*/ 5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7 w 23"/>
                    <a:gd name="T27" fmla="*/ 44 h 47"/>
                    <a:gd name="T28" fmla="*/ 17 w 23"/>
                    <a:gd name="T29" fmla="*/ 7 h 47"/>
                    <a:gd name="T30" fmla="*/ 18 w 23"/>
                    <a:gd name="T31" fmla="*/ 7 h 47"/>
                    <a:gd name="T32" fmla="*/ 18 w 23"/>
                    <a:gd name="T33" fmla="*/ 21 h 47"/>
                    <a:gd name="T34" fmla="*/ 21 w 23"/>
                    <a:gd name="T35" fmla="*/ 23 h 47"/>
                    <a:gd name="T36" fmla="*/ 23 w 23"/>
                    <a:gd name="T37" fmla="*/ 21 h 47"/>
                    <a:gd name="T38" fmla="*/ 23 w 23"/>
                    <a:gd name="T39" fmla="*/ 6 h 47"/>
                    <a:gd name="T40" fmla="*/ 16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6"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8" name="Oval 1565"/>
                <p:cNvSpPr>
                  <a:spLocks noChangeArrowheads="1"/>
                </p:cNvSpPr>
                <p:nvPr/>
              </p:nvSpPr>
              <p:spPr bwMode="auto">
                <a:xfrm>
                  <a:off x="1297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49" name="Freeform 1566"/>
                <p:cNvSpPr>
                  <a:spLocks/>
                </p:cNvSpPr>
                <p:nvPr/>
              </p:nvSpPr>
              <p:spPr bwMode="auto">
                <a:xfrm>
                  <a:off x="1302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6 w 23"/>
                    <a:gd name="T11" fmla="*/ 7 h 46"/>
                    <a:gd name="T12" fmla="*/ 6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8 w 23"/>
                    <a:gd name="T27" fmla="*/ 44 h 46"/>
                    <a:gd name="T28" fmla="*/ 18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4" y="23"/>
                        <a:pt x="4" y="22"/>
                        <a:pt x="4" y="20"/>
                      </a:cubicBez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0" name="Oval 1567"/>
                <p:cNvSpPr>
                  <a:spLocks noChangeArrowheads="1"/>
                </p:cNvSpPr>
                <p:nvPr/>
              </p:nvSpPr>
              <p:spPr bwMode="auto">
                <a:xfrm>
                  <a:off x="12971"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1" name="Oval 1568"/>
                <p:cNvSpPr>
                  <a:spLocks noChangeArrowheads="1"/>
                </p:cNvSpPr>
                <p:nvPr/>
              </p:nvSpPr>
              <p:spPr bwMode="auto">
                <a:xfrm>
                  <a:off x="13038"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2" name="Freeform 1569"/>
                <p:cNvSpPr>
                  <a:spLocks/>
                </p:cNvSpPr>
                <p:nvPr/>
              </p:nvSpPr>
              <p:spPr bwMode="auto">
                <a:xfrm>
                  <a:off x="13016" y="1296"/>
                  <a:ext cx="64" cy="111"/>
                </a:xfrm>
                <a:custGeom>
                  <a:avLst/>
                  <a:gdLst>
                    <a:gd name="T0" fmla="*/ 27 w 27"/>
                    <a:gd name="T1" fmla="*/ 18 h 47"/>
                    <a:gd name="T2" fmla="*/ 23 w 27"/>
                    <a:gd name="T3" fmla="*/ 4 h 47"/>
                    <a:gd name="T4" fmla="*/ 18 w 27"/>
                    <a:gd name="T5" fmla="*/ 0 h 47"/>
                    <a:gd name="T6" fmla="*/ 10 w 27"/>
                    <a:gd name="T7" fmla="*/ 0 h 47"/>
                    <a:gd name="T8" fmla="*/ 5 w 27"/>
                    <a:gd name="T9" fmla="*/ 4 h 47"/>
                    <a:gd name="T10" fmla="*/ 1 w 27"/>
                    <a:gd name="T11" fmla="*/ 18 h 47"/>
                    <a:gd name="T12" fmla="*/ 2 w 27"/>
                    <a:gd name="T13" fmla="*/ 21 h 47"/>
                    <a:gd name="T14" fmla="*/ 4 w 27"/>
                    <a:gd name="T15" fmla="*/ 19 h 47"/>
                    <a:gd name="T16" fmla="*/ 8 w 27"/>
                    <a:gd name="T17" fmla="*/ 6 h 47"/>
                    <a:gd name="T18" fmla="*/ 9 w 27"/>
                    <a:gd name="T19" fmla="*/ 6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7 w 27"/>
                    <a:gd name="T37" fmla="*/ 47 h 47"/>
                    <a:gd name="T38" fmla="*/ 19 w 27"/>
                    <a:gd name="T39" fmla="*/ 45 h 47"/>
                    <a:gd name="T40" fmla="*/ 19 w 27"/>
                    <a:gd name="T41" fmla="*/ 28 h 47"/>
                    <a:gd name="T42" fmla="*/ 25 w 27"/>
                    <a:gd name="T43" fmla="*/ 28 h 47"/>
                    <a:gd name="T44" fmla="*/ 19 w 27"/>
                    <a:gd name="T45" fmla="*/ 6 h 47"/>
                    <a:gd name="T46" fmla="*/ 20 w 27"/>
                    <a:gd name="T47" fmla="*/ 6 h 47"/>
                    <a:gd name="T48" fmla="*/ 23 w 27"/>
                    <a:gd name="T49" fmla="*/ 19 h 47"/>
                    <a:gd name="T50" fmla="*/ 26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7" y="18"/>
                        <a:pt x="25" y="10"/>
                        <a:pt x="23" y="4"/>
                      </a:cubicBezTo>
                      <a:cubicBezTo>
                        <a:pt x="22" y="2"/>
                        <a:pt x="20" y="0"/>
                        <a:pt x="18" y="0"/>
                      </a:cubicBezTo>
                      <a:cubicBezTo>
                        <a:pt x="16"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1"/>
                      </a:cubicBezTo>
                      <a:cubicBezTo>
                        <a:pt x="27"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3" name="Freeform 1570"/>
                <p:cNvSpPr>
                  <a:spLocks/>
                </p:cNvSpPr>
                <p:nvPr/>
              </p:nvSpPr>
              <p:spPr bwMode="auto">
                <a:xfrm>
                  <a:off x="12891" y="1443"/>
                  <a:ext cx="54" cy="109"/>
                </a:xfrm>
                <a:custGeom>
                  <a:avLst/>
                  <a:gdLst>
                    <a:gd name="T0" fmla="*/ 0 w 23"/>
                    <a:gd name="T1" fmla="*/ 6 h 46"/>
                    <a:gd name="T2" fmla="*/ 0 w 23"/>
                    <a:gd name="T3" fmla="*/ 20 h 46"/>
                    <a:gd name="T4" fmla="*/ 2 w 23"/>
                    <a:gd name="T5" fmla="*/ 23 h 46"/>
                    <a:gd name="T6" fmla="*/ 4 w 23"/>
                    <a:gd name="T7" fmla="*/ 20 h 46"/>
                    <a:gd name="T8" fmla="*/ 4 w 23"/>
                    <a:gd name="T9" fmla="*/ 7 h 46"/>
                    <a:gd name="T10" fmla="*/ 5 w 23"/>
                    <a:gd name="T11" fmla="*/ 7 h 46"/>
                    <a:gd name="T12" fmla="*/ 5 w 23"/>
                    <a:gd name="T13" fmla="*/ 44 h 46"/>
                    <a:gd name="T14" fmla="*/ 8 w 23"/>
                    <a:gd name="T15" fmla="*/ 46 h 46"/>
                    <a:gd name="T16" fmla="*/ 11 w 23"/>
                    <a:gd name="T17" fmla="*/ 44 h 46"/>
                    <a:gd name="T18" fmla="*/ 11 w 23"/>
                    <a:gd name="T19" fmla="*/ 23 h 46"/>
                    <a:gd name="T20" fmla="*/ 12 w 23"/>
                    <a:gd name="T21" fmla="*/ 23 h 46"/>
                    <a:gd name="T22" fmla="*/ 12 w 23"/>
                    <a:gd name="T23" fmla="*/ 44 h 46"/>
                    <a:gd name="T24" fmla="*/ 15 w 23"/>
                    <a:gd name="T25" fmla="*/ 46 h 46"/>
                    <a:gd name="T26" fmla="*/ 17 w 23"/>
                    <a:gd name="T27" fmla="*/ 44 h 46"/>
                    <a:gd name="T28" fmla="*/ 17 w 23"/>
                    <a:gd name="T29" fmla="*/ 7 h 46"/>
                    <a:gd name="T30" fmla="*/ 19 w 23"/>
                    <a:gd name="T31" fmla="*/ 7 h 46"/>
                    <a:gd name="T32" fmla="*/ 19 w 23"/>
                    <a:gd name="T33" fmla="*/ 20 h 46"/>
                    <a:gd name="T34" fmla="*/ 21 w 23"/>
                    <a:gd name="T35" fmla="*/ 23 h 46"/>
                    <a:gd name="T36" fmla="*/ 23 w 23"/>
                    <a:gd name="T37" fmla="*/ 20 h 46"/>
                    <a:gd name="T38" fmla="*/ 23 w 23"/>
                    <a:gd name="T39" fmla="*/ 6 h 46"/>
                    <a:gd name="T40" fmla="*/ 17 w 23"/>
                    <a:gd name="T41" fmla="*/ 0 h 46"/>
                    <a:gd name="T42" fmla="*/ 6 w 23"/>
                    <a:gd name="T43" fmla="*/ 0 h 46"/>
                    <a:gd name="T44" fmla="*/ 0 w 23"/>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0" y="6"/>
                      </a:move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7" y="0"/>
                      </a:cubicBezTo>
                      <a:cubicBezTo>
                        <a:pt x="15" y="0"/>
                        <a:pt x="8" y="0"/>
                        <a:pt x="6" y="0"/>
                      </a:cubicBezTo>
                      <a:cubicBezTo>
                        <a:pt x="3"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4" name="Freeform 1571"/>
                <p:cNvSpPr>
                  <a:spLocks/>
                </p:cNvSpPr>
                <p:nvPr/>
              </p:nvSpPr>
              <p:spPr bwMode="auto">
                <a:xfrm>
                  <a:off x="12950" y="1147"/>
                  <a:ext cx="64"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5" name="Oval 1572"/>
                <p:cNvSpPr>
                  <a:spLocks noChangeArrowheads="1"/>
                </p:cNvSpPr>
                <p:nvPr/>
              </p:nvSpPr>
              <p:spPr bwMode="auto">
                <a:xfrm>
                  <a:off x="12907"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6" name="Freeform 1573"/>
                <p:cNvSpPr>
                  <a:spLocks/>
                </p:cNvSpPr>
                <p:nvPr/>
              </p:nvSpPr>
              <p:spPr bwMode="auto">
                <a:xfrm>
                  <a:off x="12761" y="1443"/>
                  <a:ext cx="52" cy="109"/>
                </a:xfrm>
                <a:custGeom>
                  <a:avLst/>
                  <a:gdLst>
                    <a:gd name="T0" fmla="*/ 0 w 22"/>
                    <a:gd name="T1" fmla="*/ 6 h 46"/>
                    <a:gd name="T2" fmla="*/ 0 w 22"/>
                    <a:gd name="T3" fmla="*/ 20 h 46"/>
                    <a:gd name="T4" fmla="*/ 2 w 22"/>
                    <a:gd name="T5" fmla="*/ 23 h 46"/>
                    <a:gd name="T6" fmla="*/ 4 w 22"/>
                    <a:gd name="T7" fmla="*/ 20 h 46"/>
                    <a:gd name="T8" fmla="*/ 4 w 22"/>
                    <a:gd name="T9" fmla="*/ 7 h 46"/>
                    <a:gd name="T10" fmla="*/ 5 w 22"/>
                    <a:gd name="T11" fmla="*/ 7 h 46"/>
                    <a:gd name="T12" fmla="*/ 5 w 22"/>
                    <a:gd name="T13" fmla="*/ 44 h 46"/>
                    <a:gd name="T14" fmla="*/ 8 w 22"/>
                    <a:gd name="T15" fmla="*/ 46 h 46"/>
                    <a:gd name="T16" fmla="*/ 10 w 22"/>
                    <a:gd name="T17" fmla="*/ 44 h 46"/>
                    <a:gd name="T18" fmla="*/ 10 w 22"/>
                    <a:gd name="T19" fmla="*/ 23 h 46"/>
                    <a:gd name="T20" fmla="*/ 11 w 22"/>
                    <a:gd name="T21" fmla="*/ 23 h 46"/>
                    <a:gd name="T22" fmla="*/ 11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3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8"/>
                        <a:pt x="0" y="19"/>
                        <a:pt x="0" y="20"/>
                      </a:cubicBezTo>
                      <a:cubicBezTo>
                        <a:pt x="0" y="22"/>
                        <a:pt x="0"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8"/>
                        <a:pt x="22" y="6"/>
                      </a:cubicBezTo>
                      <a:cubicBezTo>
                        <a:pt x="22" y="2"/>
                        <a:pt x="19" y="0"/>
                        <a:pt x="16" y="0"/>
                      </a:cubicBezTo>
                      <a:cubicBezTo>
                        <a:pt x="14" y="0"/>
                        <a:pt x="7" y="0"/>
                        <a:pt x="6" y="0"/>
                      </a:cubicBezTo>
                      <a:cubicBezTo>
                        <a:pt x="2"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7" name="Oval 1574"/>
                <p:cNvSpPr>
                  <a:spLocks noChangeArrowheads="1"/>
                </p:cNvSpPr>
                <p:nvPr/>
              </p:nvSpPr>
              <p:spPr bwMode="auto">
                <a:xfrm>
                  <a:off x="12775" y="1417"/>
                  <a:ext cx="24"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8" name="Freeform 1575"/>
                <p:cNvSpPr>
                  <a:spLocks/>
                </p:cNvSpPr>
                <p:nvPr/>
              </p:nvSpPr>
              <p:spPr bwMode="auto">
                <a:xfrm>
                  <a:off x="12690" y="1147"/>
                  <a:ext cx="64" cy="111"/>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9 h 47"/>
                    <a:gd name="T20" fmla="*/ 8 w 27"/>
                    <a:gd name="T21" fmla="*/ 29 h 47"/>
                    <a:gd name="T22" fmla="*/ 8 w 27"/>
                    <a:gd name="T23" fmla="*/ 45 h 47"/>
                    <a:gd name="T24" fmla="*/ 10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8 w 27"/>
                    <a:gd name="T37" fmla="*/ 45 h 47"/>
                    <a:gd name="T38" fmla="*/ 18 w 27"/>
                    <a:gd name="T39" fmla="*/ 29 h 47"/>
                    <a:gd name="T40" fmla="*/ 24 w 27"/>
                    <a:gd name="T41" fmla="*/ 29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9"/>
                        <a:pt x="2" y="29"/>
                        <a:pt x="2" y="29"/>
                      </a:cubicBezTo>
                      <a:cubicBezTo>
                        <a:pt x="8" y="29"/>
                        <a:pt x="8" y="29"/>
                        <a:pt x="8" y="29"/>
                      </a:cubicBezTo>
                      <a:cubicBezTo>
                        <a:pt x="8" y="36"/>
                        <a:pt x="8" y="44"/>
                        <a:pt x="8" y="45"/>
                      </a:cubicBezTo>
                      <a:cubicBezTo>
                        <a:pt x="8" y="46"/>
                        <a:pt x="9" y="47"/>
                        <a:pt x="10"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7" y="47"/>
                        <a:pt x="18" y="46"/>
                        <a:pt x="18" y="45"/>
                      </a:cubicBezTo>
                      <a:cubicBezTo>
                        <a:pt x="18" y="44"/>
                        <a:pt x="18" y="36"/>
                        <a:pt x="18" y="29"/>
                      </a:cubicBezTo>
                      <a:cubicBezTo>
                        <a:pt x="24" y="29"/>
                        <a:pt x="24" y="29"/>
                        <a:pt x="24" y="29"/>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59" name="Oval 1576"/>
                <p:cNvSpPr>
                  <a:spLocks noChangeArrowheads="1"/>
                </p:cNvSpPr>
                <p:nvPr/>
              </p:nvSpPr>
              <p:spPr bwMode="auto">
                <a:xfrm>
                  <a:off x="12711" y="1417"/>
                  <a:ext cx="21"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0" name="Oval 1577"/>
                <p:cNvSpPr>
                  <a:spLocks noChangeArrowheads="1"/>
                </p:cNvSpPr>
                <p:nvPr/>
              </p:nvSpPr>
              <p:spPr bwMode="auto">
                <a:xfrm>
                  <a:off x="12711"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1" name="Oval 1578"/>
                <p:cNvSpPr>
                  <a:spLocks noChangeArrowheads="1"/>
                </p:cNvSpPr>
                <p:nvPr/>
              </p:nvSpPr>
              <p:spPr bwMode="auto">
                <a:xfrm>
                  <a:off x="12841" y="1417"/>
                  <a:ext cx="22" cy="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2" name="Freeform 1579"/>
                <p:cNvSpPr>
                  <a:spLocks/>
                </p:cNvSpPr>
                <p:nvPr/>
              </p:nvSpPr>
              <p:spPr bwMode="auto">
                <a:xfrm>
                  <a:off x="12825" y="1296"/>
                  <a:ext cx="54" cy="111"/>
                </a:xfrm>
                <a:custGeom>
                  <a:avLst/>
                  <a:gdLst>
                    <a:gd name="T0" fmla="*/ 0 w 23"/>
                    <a:gd name="T1" fmla="*/ 6 h 47"/>
                    <a:gd name="T2" fmla="*/ 0 w 23"/>
                    <a:gd name="T3" fmla="*/ 21 h 47"/>
                    <a:gd name="T4" fmla="*/ 2 w 23"/>
                    <a:gd name="T5" fmla="*/ 23 h 47"/>
                    <a:gd name="T6" fmla="*/ 4 w 23"/>
                    <a:gd name="T7" fmla="*/ 21 h 47"/>
                    <a:gd name="T8" fmla="*/ 4 w 23"/>
                    <a:gd name="T9" fmla="*/ 7 h 47"/>
                    <a:gd name="T10" fmla="*/ 6 w 23"/>
                    <a:gd name="T11" fmla="*/ 7 h 47"/>
                    <a:gd name="T12" fmla="*/ 6 w 23"/>
                    <a:gd name="T13" fmla="*/ 44 h 47"/>
                    <a:gd name="T14" fmla="*/ 8 w 23"/>
                    <a:gd name="T15" fmla="*/ 47 h 47"/>
                    <a:gd name="T16" fmla="*/ 11 w 23"/>
                    <a:gd name="T17" fmla="*/ 44 h 47"/>
                    <a:gd name="T18" fmla="*/ 11 w 23"/>
                    <a:gd name="T19" fmla="*/ 23 h 47"/>
                    <a:gd name="T20" fmla="*/ 12 w 23"/>
                    <a:gd name="T21" fmla="*/ 23 h 47"/>
                    <a:gd name="T22" fmla="*/ 12 w 23"/>
                    <a:gd name="T23" fmla="*/ 44 h 47"/>
                    <a:gd name="T24" fmla="*/ 15 w 23"/>
                    <a:gd name="T25" fmla="*/ 47 h 47"/>
                    <a:gd name="T26" fmla="*/ 18 w 23"/>
                    <a:gd name="T27" fmla="*/ 44 h 47"/>
                    <a:gd name="T28" fmla="*/ 18 w 23"/>
                    <a:gd name="T29" fmla="*/ 7 h 47"/>
                    <a:gd name="T30" fmla="*/ 19 w 23"/>
                    <a:gd name="T31" fmla="*/ 7 h 47"/>
                    <a:gd name="T32" fmla="*/ 19 w 23"/>
                    <a:gd name="T33" fmla="*/ 21 h 47"/>
                    <a:gd name="T34" fmla="*/ 21 w 23"/>
                    <a:gd name="T35" fmla="*/ 23 h 47"/>
                    <a:gd name="T36" fmla="*/ 23 w 23"/>
                    <a:gd name="T37" fmla="*/ 21 h 47"/>
                    <a:gd name="T38" fmla="*/ 23 w 23"/>
                    <a:gd name="T39" fmla="*/ 6 h 47"/>
                    <a:gd name="T40" fmla="*/ 17 w 23"/>
                    <a:gd name="T41" fmla="*/ 0 h 47"/>
                    <a:gd name="T42" fmla="*/ 6 w 23"/>
                    <a:gd name="T43" fmla="*/ 0 h 47"/>
                    <a:gd name="T44" fmla="*/ 0 w 23"/>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6"/>
                      </a:moveTo>
                      <a:cubicBezTo>
                        <a:pt x="0" y="8"/>
                        <a:pt x="0" y="19"/>
                        <a:pt x="0" y="21"/>
                      </a:cubicBezTo>
                      <a:cubicBezTo>
                        <a:pt x="0" y="22"/>
                        <a:pt x="1" y="23"/>
                        <a:pt x="2" y="23"/>
                      </a:cubicBezTo>
                      <a:cubicBezTo>
                        <a:pt x="4" y="23"/>
                        <a:pt x="4" y="22"/>
                        <a:pt x="4" y="21"/>
                      </a:cubicBezTo>
                      <a:cubicBezTo>
                        <a:pt x="4" y="19"/>
                        <a:pt x="4" y="7"/>
                        <a:pt x="4" y="7"/>
                      </a:cubicBezTo>
                      <a:cubicBezTo>
                        <a:pt x="4" y="7"/>
                        <a:pt x="4" y="7"/>
                        <a:pt x="6" y="7"/>
                      </a:cubicBezTo>
                      <a:cubicBezTo>
                        <a:pt x="6" y="7"/>
                        <a:pt x="6" y="42"/>
                        <a:pt x="6" y="44"/>
                      </a:cubicBezTo>
                      <a:cubicBezTo>
                        <a:pt x="6"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4" y="47"/>
                        <a:pt x="15" y="47"/>
                      </a:cubicBezTo>
                      <a:cubicBezTo>
                        <a:pt x="17"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3" name="Oval 1580"/>
                <p:cNvSpPr>
                  <a:spLocks noChangeArrowheads="1"/>
                </p:cNvSpPr>
                <p:nvPr/>
              </p:nvSpPr>
              <p:spPr bwMode="auto">
                <a:xfrm>
                  <a:off x="12841" y="1270"/>
                  <a:ext cx="22"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4" name="Freeform 1581"/>
                <p:cNvSpPr>
                  <a:spLocks/>
                </p:cNvSpPr>
                <p:nvPr/>
              </p:nvSpPr>
              <p:spPr bwMode="auto">
                <a:xfrm>
                  <a:off x="12754" y="1296"/>
                  <a:ext cx="66" cy="111"/>
                </a:xfrm>
                <a:custGeom>
                  <a:avLst/>
                  <a:gdLst>
                    <a:gd name="T0" fmla="*/ 27 w 28"/>
                    <a:gd name="T1" fmla="*/ 18 h 47"/>
                    <a:gd name="T2" fmla="*/ 23 w 28"/>
                    <a:gd name="T3" fmla="*/ 4 h 47"/>
                    <a:gd name="T4" fmla="*/ 18 w 28"/>
                    <a:gd name="T5" fmla="*/ 0 h 47"/>
                    <a:gd name="T6" fmla="*/ 10 w 28"/>
                    <a:gd name="T7" fmla="*/ 0 h 47"/>
                    <a:gd name="T8" fmla="*/ 5 w 28"/>
                    <a:gd name="T9" fmla="*/ 4 h 47"/>
                    <a:gd name="T10" fmla="*/ 1 w 28"/>
                    <a:gd name="T11" fmla="*/ 18 h 47"/>
                    <a:gd name="T12" fmla="*/ 2 w 28"/>
                    <a:gd name="T13" fmla="*/ 21 h 47"/>
                    <a:gd name="T14" fmla="*/ 4 w 28"/>
                    <a:gd name="T15" fmla="*/ 19 h 47"/>
                    <a:gd name="T16" fmla="*/ 8 w 28"/>
                    <a:gd name="T17" fmla="*/ 6 h 47"/>
                    <a:gd name="T18" fmla="*/ 9 w 28"/>
                    <a:gd name="T19" fmla="*/ 6 h 47"/>
                    <a:gd name="T20" fmla="*/ 3 w 28"/>
                    <a:gd name="T21" fmla="*/ 28 h 47"/>
                    <a:gd name="T22" fmla="*/ 9 w 28"/>
                    <a:gd name="T23" fmla="*/ 28 h 47"/>
                    <a:gd name="T24" fmla="*/ 9 w 28"/>
                    <a:gd name="T25" fmla="*/ 45 h 47"/>
                    <a:gd name="T26" fmla="*/ 11 w 28"/>
                    <a:gd name="T27" fmla="*/ 47 h 47"/>
                    <a:gd name="T28" fmla="*/ 13 w 28"/>
                    <a:gd name="T29" fmla="*/ 45 h 47"/>
                    <a:gd name="T30" fmla="*/ 13 w 28"/>
                    <a:gd name="T31" fmla="*/ 28 h 47"/>
                    <a:gd name="T32" fmla="*/ 15 w 28"/>
                    <a:gd name="T33" fmla="*/ 28 h 47"/>
                    <a:gd name="T34" fmla="*/ 15 w 28"/>
                    <a:gd name="T35" fmla="*/ 45 h 47"/>
                    <a:gd name="T36" fmla="*/ 17 w 28"/>
                    <a:gd name="T37" fmla="*/ 47 h 47"/>
                    <a:gd name="T38" fmla="*/ 19 w 28"/>
                    <a:gd name="T39" fmla="*/ 45 h 47"/>
                    <a:gd name="T40" fmla="*/ 19 w 28"/>
                    <a:gd name="T41" fmla="*/ 28 h 47"/>
                    <a:gd name="T42" fmla="*/ 25 w 28"/>
                    <a:gd name="T43" fmla="*/ 28 h 47"/>
                    <a:gd name="T44" fmla="*/ 19 w 28"/>
                    <a:gd name="T45" fmla="*/ 6 h 47"/>
                    <a:gd name="T46" fmla="*/ 20 w 28"/>
                    <a:gd name="T47" fmla="*/ 6 h 47"/>
                    <a:gd name="T48" fmla="*/ 24 w 28"/>
                    <a:gd name="T49" fmla="*/ 19 h 47"/>
                    <a:gd name="T50" fmla="*/ 26 w 28"/>
                    <a:gd name="T51" fmla="*/ 21 h 47"/>
                    <a:gd name="T52" fmla="*/ 27 w 28"/>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7" y="18"/>
                      </a:moveTo>
                      <a:cubicBezTo>
                        <a:pt x="27" y="18"/>
                        <a:pt x="25" y="10"/>
                        <a:pt x="23" y="4"/>
                      </a:cubicBezTo>
                      <a:cubicBezTo>
                        <a:pt x="22" y="2"/>
                        <a:pt x="20" y="0"/>
                        <a:pt x="18" y="0"/>
                      </a:cubicBezTo>
                      <a:cubicBezTo>
                        <a:pt x="17" y="0"/>
                        <a:pt x="11" y="0"/>
                        <a:pt x="10" y="0"/>
                      </a:cubicBezTo>
                      <a:cubicBezTo>
                        <a:pt x="8" y="0"/>
                        <a:pt x="6"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8"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5" name="Freeform 1582"/>
                <p:cNvSpPr>
                  <a:spLocks/>
                </p:cNvSpPr>
                <p:nvPr/>
              </p:nvSpPr>
              <p:spPr bwMode="auto">
                <a:xfrm>
                  <a:off x="12820" y="1443"/>
                  <a:ext cx="64" cy="111"/>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6" name="Freeform 1583"/>
                <p:cNvSpPr>
                  <a:spLocks/>
                </p:cNvSpPr>
                <p:nvPr/>
              </p:nvSpPr>
              <p:spPr bwMode="auto">
                <a:xfrm>
                  <a:off x="13083" y="1443"/>
                  <a:ext cx="63" cy="111"/>
                </a:xfrm>
                <a:custGeom>
                  <a:avLst/>
                  <a:gdLst>
                    <a:gd name="T0" fmla="*/ 23 w 27"/>
                    <a:gd name="T1" fmla="*/ 19 h 47"/>
                    <a:gd name="T2" fmla="*/ 25 w 27"/>
                    <a:gd name="T3" fmla="*/ 20 h 47"/>
                    <a:gd name="T4" fmla="*/ 27 w 27"/>
                    <a:gd name="T5" fmla="*/ 18 h 47"/>
                    <a:gd name="T6" fmla="*/ 23 w 27"/>
                    <a:gd name="T7" fmla="*/ 4 h 47"/>
                    <a:gd name="T8" fmla="*/ 17 w 27"/>
                    <a:gd name="T9" fmla="*/ 0 h 47"/>
                    <a:gd name="T10" fmla="*/ 10 w 27"/>
                    <a:gd name="T11" fmla="*/ 0 h 47"/>
                    <a:gd name="T12" fmla="*/ 4 w 27"/>
                    <a:gd name="T13" fmla="*/ 4 h 47"/>
                    <a:gd name="T14" fmla="*/ 0 w 27"/>
                    <a:gd name="T15" fmla="*/ 18 h 47"/>
                    <a:gd name="T16" fmla="*/ 1 w 27"/>
                    <a:gd name="T17" fmla="*/ 20 h 47"/>
                    <a:gd name="T18" fmla="*/ 4 w 27"/>
                    <a:gd name="T19" fmla="*/ 19 h 47"/>
                    <a:gd name="T20" fmla="*/ 8 w 27"/>
                    <a:gd name="T21" fmla="*/ 6 h 47"/>
                    <a:gd name="T22" fmla="*/ 9 w 27"/>
                    <a:gd name="T23" fmla="*/ 6 h 47"/>
                    <a:gd name="T24" fmla="*/ 2 w 27"/>
                    <a:gd name="T25" fmla="*/ 28 h 47"/>
                    <a:gd name="T26" fmla="*/ 8 w 27"/>
                    <a:gd name="T27" fmla="*/ 28 h 47"/>
                    <a:gd name="T28" fmla="*/ 8 w 27"/>
                    <a:gd name="T29" fmla="*/ 44 h 47"/>
                    <a:gd name="T30" fmla="*/ 11 w 27"/>
                    <a:gd name="T31" fmla="*/ 47 h 47"/>
                    <a:gd name="T32" fmla="*/ 13 w 27"/>
                    <a:gd name="T33" fmla="*/ 44 h 47"/>
                    <a:gd name="T34" fmla="*/ 13 w 27"/>
                    <a:gd name="T35" fmla="*/ 28 h 47"/>
                    <a:gd name="T36" fmla="*/ 14 w 27"/>
                    <a:gd name="T37" fmla="*/ 28 h 47"/>
                    <a:gd name="T38" fmla="*/ 14 w 27"/>
                    <a:gd name="T39" fmla="*/ 44 h 47"/>
                    <a:gd name="T40" fmla="*/ 16 w 27"/>
                    <a:gd name="T41" fmla="*/ 47 h 47"/>
                    <a:gd name="T42" fmla="*/ 18 w 27"/>
                    <a:gd name="T43" fmla="*/ 44 h 47"/>
                    <a:gd name="T44" fmla="*/ 18 w 27"/>
                    <a:gd name="T45" fmla="*/ 28 h 47"/>
                    <a:gd name="T46" fmla="*/ 25 w 27"/>
                    <a:gd name="T47" fmla="*/ 28 h 47"/>
                    <a:gd name="T48" fmla="*/ 18 w 27"/>
                    <a:gd name="T49" fmla="*/ 6 h 47"/>
                    <a:gd name="T50" fmla="*/ 19 w 27"/>
                    <a:gd name="T51" fmla="*/ 6 h 47"/>
                    <a:gd name="T52" fmla="*/ 2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19"/>
                      </a:move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7" name="Freeform 1584"/>
                <p:cNvSpPr>
                  <a:spLocks/>
                </p:cNvSpPr>
                <p:nvPr/>
              </p:nvSpPr>
              <p:spPr bwMode="auto">
                <a:xfrm>
                  <a:off x="12387" y="1443"/>
                  <a:ext cx="35" cy="28"/>
                </a:xfrm>
                <a:custGeom>
                  <a:avLst/>
                  <a:gdLst>
                    <a:gd name="T0" fmla="*/ 9 w 15"/>
                    <a:gd name="T1" fmla="*/ 0 h 12"/>
                    <a:gd name="T2" fmla="*/ 0 w 15"/>
                    <a:gd name="T3" fmla="*/ 0 h 12"/>
                    <a:gd name="T4" fmla="*/ 10 w 15"/>
                    <a:gd name="T5" fmla="*/ 8 h 12"/>
                    <a:gd name="T6" fmla="*/ 10 w 15"/>
                    <a:gd name="T7" fmla="*/ 7 h 12"/>
                    <a:gd name="T8" fmla="*/ 11 w 15"/>
                    <a:gd name="T9" fmla="*/ 7 h 12"/>
                    <a:gd name="T10" fmla="*/ 11 w 15"/>
                    <a:gd name="T11" fmla="*/ 9 h 12"/>
                    <a:gd name="T12" fmla="*/ 15 w 15"/>
                    <a:gd name="T13" fmla="*/ 12 h 12"/>
                    <a:gd name="T14" fmla="*/ 15 w 15"/>
                    <a:gd name="T15" fmla="*/ 6 h 12"/>
                    <a:gd name="T16" fmla="*/ 9 w 1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9" y="0"/>
                      </a:moveTo>
                      <a:cubicBezTo>
                        <a:pt x="8" y="0"/>
                        <a:pt x="2" y="0"/>
                        <a:pt x="0" y="0"/>
                      </a:cubicBezTo>
                      <a:cubicBezTo>
                        <a:pt x="3" y="3"/>
                        <a:pt x="7" y="5"/>
                        <a:pt x="10" y="8"/>
                      </a:cubicBezTo>
                      <a:cubicBezTo>
                        <a:pt x="10" y="7"/>
                        <a:pt x="10" y="7"/>
                        <a:pt x="10" y="7"/>
                      </a:cubicBezTo>
                      <a:cubicBezTo>
                        <a:pt x="10" y="7"/>
                        <a:pt x="10" y="7"/>
                        <a:pt x="11" y="7"/>
                      </a:cubicBezTo>
                      <a:cubicBezTo>
                        <a:pt x="11" y="7"/>
                        <a:pt x="11" y="8"/>
                        <a:pt x="11" y="9"/>
                      </a:cubicBezTo>
                      <a:cubicBezTo>
                        <a:pt x="13" y="10"/>
                        <a:pt x="14" y="11"/>
                        <a:pt x="15" y="12"/>
                      </a:cubicBezTo>
                      <a:cubicBezTo>
                        <a:pt x="15" y="9"/>
                        <a:pt x="15" y="7"/>
                        <a:pt x="15" y="6"/>
                      </a:cubicBezTo>
                      <a:cubicBezTo>
                        <a:pt x="15"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8" name="Oval 1585"/>
                <p:cNvSpPr>
                  <a:spLocks noChangeArrowheads="1"/>
                </p:cNvSpPr>
                <p:nvPr/>
              </p:nvSpPr>
              <p:spPr bwMode="auto">
                <a:xfrm>
                  <a:off x="12517" y="1270"/>
                  <a:ext cx="21"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69" name="Freeform 1586"/>
                <p:cNvSpPr>
                  <a:spLocks/>
                </p:cNvSpPr>
                <p:nvPr/>
              </p:nvSpPr>
              <p:spPr bwMode="auto">
                <a:xfrm>
                  <a:off x="12432" y="1443"/>
                  <a:ext cx="61" cy="87"/>
                </a:xfrm>
                <a:custGeom>
                  <a:avLst/>
                  <a:gdLst>
                    <a:gd name="T0" fmla="*/ 24 w 26"/>
                    <a:gd name="T1" fmla="*/ 28 h 37"/>
                    <a:gd name="T2" fmla="*/ 17 w 26"/>
                    <a:gd name="T3" fmla="*/ 6 h 37"/>
                    <a:gd name="T4" fmla="*/ 19 w 26"/>
                    <a:gd name="T5" fmla="*/ 6 h 37"/>
                    <a:gd name="T6" fmla="*/ 22 w 26"/>
                    <a:gd name="T7" fmla="*/ 19 h 37"/>
                    <a:gd name="T8" fmla="*/ 25 w 26"/>
                    <a:gd name="T9" fmla="*/ 20 h 37"/>
                    <a:gd name="T10" fmla="*/ 26 w 26"/>
                    <a:gd name="T11" fmla="*/ 18 h 37"/>
                    <a:gd name="T12" fmla="*/ 22 w 26"/>
                    <a:gd name="T13" fmla="*/ 4 h 37"/>
                    <a:gd name="T14" fmla="*/ 16 w 26"/>
                    <a:gd name="T15" fmla="*/ 0 h 37"/>
                    <a:gd name="T16" fmla="*/ 9 w 26"/>
                    <a:gd name="T17" fmla="*/ 0 h 37"/>
                    <a:gd name="T18" fmla="*/ 3 w 26"/>
                    <a:gd name="T19" fmla="*/ 4 h 37"/>
                    <a:gd name="T20" fmla="*/ 0 w 26"/>
                    <a:gd name="T21" fmla="*/ 16 h 37"/>
                    <a:gd name="T22" fmla="*/ 3 w 26"/>
                    <a:gd name="T23" fmla="*/ 19 h 37"/>
                    <a:gd name="T24" fmla="*/ 7 w 26"/>
                    <a:gd name="T25" fmla="*/ 6 h 37"/>
                    <a:gd name="T26" fmla="*/ 8 w 26"/>
                    <a:gd name="T27" fmla="*/ 6 h 37"/>
                    <a:gd name="T28" fmla="*/ 4 w 26"/>
                    <a:gd name="T29" fmla="*/ 19 h 37"/>
                    <a:gd name="T30" fmla="*/ 12 w 26"/>
                    <a:gd name="T31" fmla="*/ 29 h 37"/>
                    <a:gd name="T32" fmla="*/ 12 w 26"/>
                    <a:gd name="T33" fmla="*/ 28 h 37"/>
                    <a:gd name="T34" fmla="*/ 13 w 26"/>
                    <a:gd name="T35" fmla="*/ 28 h 37"/>
                    <a:gd name="T36" fmla="*/ 13 w 26"/>
                    <a:gd name="T37" fmla="*/ 30 h 37"/>
                    <a:gd name="T38" fmla="*/ 18 w 26"/>
                    <a:gd name="T39" fmla="*/ 37 h 37"/>
                    <a:gd name="T40" fmla="*/ 18 w 26"/>
                    <a:gd name="T41" fmla="*/ 28 h 37"/>
                    <a:gd name="T42" fmla="*/ 24 w 26"/>
                    <a:gd name="T4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7">
                      <a:moveTo>
                        <a:pt x="24" y="28"/>
                      </a:moveTo>
                      <a:cubicBezTo>
                        <a:pt x="17" y="6"/>
                        <a:pt x="17" y="6"/>
                        <a:pt x="17" y="6"/>
                      </a:cubicBezTo>
                      <a:cubicBezTo>
                        <a:pt x="19" y="6"/>
                        <a:pt x="19" y="6"/>
                        <a:pt x="19" y="6"/>
                      </a:cubicBezTo>
                      <a:cubicBezTo>
                        <a:pt x="19" y="6"/>
                        <a:pt x="22" y="18"/>
                        <a:pt x="22" y="19"/>
                      </a:cubicBezTo>
                      <a:cubicBezTo>
                        <a:pt x="23" y="20"/>
                        <a:pt x="24" y="21"/>
                        <a:pt x="25" y="20"/>
                      </a:cubicBezTo>
                      <a:cubicBezTo>
                        <a:pt x="26" y="20"/>
                        <a:pt x="26" y="19"/>
                        <a:pt x="26" y="18"/>
                      </a:cubicBezTo>
                      <a:cubicBezTo>
                        <a:pt x="26" y="17"/>
                        <a:pt x="24" y="10"/>
                        <a:pt x="22" y="4"/>
                      </a:cubicBezTo>
                      <a:cubicBezTo>
                        <a:pt x="21" y="2"/>
                        <a:pt x="19" y="0"/>
                        <a:pt x="16" y="0"/>
                      </a:cubicBezTo>
                      <a:cubicBezTo>
                        <a:pt x="15" y="0"/>
                        <a:pt x="10" y="0"/>
                        <a:pt x="9" y="0"/>
                      </a:cubicBezTo>
                      <a:cubicBezTo>
                        <a:pt x="6" y="0"/>
                        <a:pt x="4" y="2"/>
                        <a:pt x="3" y="4"/>
                      </a:cubicBezTo>
                      <a:cubicBezTo>
                        <a:pt x="2" y="8"/>
                        <a:pt x="1" y="13"/>
                        <a:pt x="0" y="16"/>
                      </a:cubicBezTo>
                      <a:cubicBezTo>
                        <a:pt x="1" y="17"/>
                        <a:pt x="2" y="18"/>
                        <a:pt x="3" y="19"/>
                      </a:cubicBezTo>
                      <a:cubicBezTo>
                        <a:pt x="4" y="16"/>
                        <a:pt x="7" y="6"/>
                        <a:pt x="7" y="6"/>
                      </a:cubicBezTo>
                      <a:cubicBezTo>
                        <a:pt x="8" y="6"/>
                        <a:pt x="8" y="6"/>
                        <a:pt x="8" y="6"/>
                      </a:cubicBezTo>
                      <a:cubicBezTo>
                        <a:pt x="6" y="12"/>
                        <a:pt x="5" y="16"/>
                        <a:pt x="4" y="19"/>
                      </a:cubicBezTo>
                      <a:cubicBezTo>
                        <a:pt x="7" y="22"/>
                        <a:pt x="10" y="25"/>
                        <a:pt x="12" y="29"/>
                      </a:cubicBezTo>
                      <a:cubicBezTo>
                        <a:pt x="12" y="28"/>
                        <a:pt x="12" y="28"/>
                        <a:pt x="12" y="28"/>
                      </a:cubicBezTo>
                      <a:cubicBezTo>
                        <a:pt x="13" y="28"/>
                        <a:pt x="13" y="28"/>
                        <a:pt x="13" y="28"/>
                      </a:cubicBezTo>
                      <a:cubicBezTo>
                        <a:pt x="13" y="28"/>
                        <a:pt x="13" y="29"/>
                        <a:pt x="13" y="30"/>
                      </a:cubicBezTo>
                      <a:cubicBezTo>
                        <a:pt x="15" y="32"/>
                        <a:pt x="16" y="35"/>
                        <a:pt x="18" y="37"/>
                      </a:cubicBezTo>
                      <a:cubicBezTo>
                        <a:pt x="18" y="34"/>
                        <a:pt x="18" y="31"/>
                        <a:pt x="18" y="28"/>
                      </a:cubicBezTo>
                      <a:cubicBezTo>
                        <a:pt x="24" y="28"/>
                        <a:pt x="24" y="28"/>
                        <a:pt x="2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0" name="Freeform 1587"/>
                <p:cNvSpPr>
                  <a:spLocks/>
                </p:cNvSpPr>
                <p:nvPr/>
              </p:nvSpPr>
              <p:spPr bwMode="auto">
                <a:xfrm>
                  <a:off x="12271" y="1296"/>
                  <a:ext cx="26" cy="50"/>
                </a:xfrm>
                <a:custGeom>
                  <a:avLst/>
                  <a:gdLst>
                    <a:gd name="T0" fmla="*/ 11 w 11"/>
                    <a:gd name="T1" fmla="*/ 18 h 21"/>
                    <a:gd name="T2" fmla="*/ 7 w 11"/>
                    <a:gd name="T3" fmla="*/ 4 h 21"/>
                    <a:gd name="T4" fmla="*/ 1 w 11"/>
                    <a:gd name="T5" fmla="*/ 0 h 21"/>
                    <a:gd name="T6" fmla="*/ 0 w 11"/>
                    <a:gd name="T7" fmla="*/ 0 h 21"/>
                    <a:gd name="T8" fmla="*/ 3 w 11"/>
                    <a:gd name="T9" fmla="*/ 7 h 21"/>
                    <a:gd name="T10" fmla="*/ 2 w 11"/>
                    <a:gd name="T11" fmla="*/ 6 h 21"/>
                    <a:gd name="T12" fmla="*/ 3 w 11"/>
                    <a:gd name="T13" fmla="*/ 6 h 21"/>
                    <a:gd name="T14" fmla="*/ 6 w 11"/>
                    <a:gd name="T15" fmla="*/ 13 h 21"/>
                    <a:gd name="T16" fmla="*/ 9 w 11"/>
                    <a:gd name="T17" fmla="*/ 21 h 21"/>
                    <a:gd name="T18" fmla="*/ 10 w 11"/>
                    <a:gd name="T19" fmla="*/ 21 h 21"/>
                    <a:gd name="T20" fmla="*/ 11 w 11"/>
                    <a:gd name="T21"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1">
                      <a:moveTo>
                        <a:pt x="11" y="18"/>
                      </a:moveTo>
                      <a:cubicBezTo>
                        <a:pt x="11" y="18"/>
                        <a:pt x="8" y="10"/>
                        <a:pt x="7" y="4"/>
                      </a:cubicBezTo>
                      <a:cubicBezTo>
                        <a:pt x="6" y="2"/>
                        <a:pt x="4" y="0"/>
                        <a:pt x="1" y="0"/>
                      </a:cubicBezTo>
                      <a:cubicBezTo>
                        <a:pt x="1" y="0"/>
                        <a:pt x="1" y="0"/>
                        <a:pt x="0" y="0"/>
                      </a:cubicBezTo>
                      <a:cubicBezTo>
                        <a:pt x="1" y="2"/>
                        <a:pt x="2" y="5"/>
                        <a:pt x="3" y="7"/>
                      </a:cubicBezTo>
                      <a:cubicBezTo>
                        <a:pt x="2" y="6"/>
                        <a:pt x="2" y="6"/>
                        <a:pt x="2" y="6"/>
                      </a:cubicBezTo>
                      <a:cubicBezTo>
                        <a:pt x="3" y="6"/>
                        <a:pt x="3" y="6"/>
                        <a:pt x="3" y="6"/>
                      </a:cubicBezTo>
                      <a:cubicBezTo>
                        <a:pt x="3" y="6"/>
                        <a:pt x="5" y="10"/>
                        <a:pt x="6" y="13"/>
                      </a:cubicBezTo>
                      <a:cubicBezTo>
                        <a:pt x="7" y="16"/>
                        <a:pt x="8" y="18"/>
                        <a:pt x="9" y="21"/>
                      </a:cubicBezTo>
                      <a:cubicBezTo>
                        <a:pt x="10" y="21"/>
                        <a:pt x="10" y="21"/>
                        <a:pt x="10" y="21"/>
                      </a:cubicBezTo>
                      <a:cubicBezTo>
                        <a:pt x="11" y="20"/>
                        <a:pt x="11" y="19"/>
                        <a:pt x="1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1" name="Oval 1588"/>
                <p:cNvSpPr>
                  <a:spLocks noChangeArrowheads="1"/>
                </p:cNvSpPr>
                <p:nvPr/>
              </p:nvSpPr>
              <p:spPr bwMode="auto">
                <a:xfrm>
                  <a:off x="12581" y="1123"/>
                  <a:ext cx="24"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2" name="Freeform 1589"/>
                <p:cNvSpPr>
                  <a:spLocks/>
                </p:cNvSpPr>
                <p:nvPr/>
              </p:nvSpPr>
              <p:spPr bwMode="auto">
                <a:xfrm>
                  <a:off x="12500" y="1147"/>
                  <a:ext cx="55" cy="111"/>
                </a:xfrm>
                <a:custGeom>
                  <a:avLst/>
                  <a:gdLst>
                    <a:gd name="T0" fmla="*/ 2 w 23"/>
                    <a:gd name="T1" fmla="*/ 23 h 47"/>
                    <a:gd name="T2" fmla="*/ 4 w 23"/>
                    <a:gd name="T3" fmla="*/ 21 h 47"/>
                    <a:gd name="T4" fmla="*/ 4 w 23"/>
                    <a:gd name="T5" fmla="*/ 8 h 47"/>
                    <a:gd name="T6" fmla="*/ 5 w 23"/>
                    <a:gd name="T7" fmla="*/ 8 h 47"/>
                    <a:gd name="T8" fmla="*/ 5 w 23"/>
                    <a:gd name="T9" fmla="*/ 44 h 47"/>
                    <a:gd name="T10" fmla="*/ 8 w 23"/>
                    <a:gd name="T11" fmla="*/ 47 h 47"/>
                    <a:gd name="T12" fmla="*/ 11 w 23"/>
                    <a:gd name="T13" fmla="*/ 44 h 47"/>
                    <a:gd name="T14" fmla="*/ 11 w 23"/>
                    <a:gd name="T15" fmla="*/ 23 h 47"/>
                    <a:gd name="T16" fmla="*/ 12 w 23"/>
                    <a:gd name="T17" fmla="*/ 23 h 47"/>
                    <a:gd name="T18" fmla="*/ 12 w 23"/>
                    <a:gd name="T19" fmla="*/ 44 h 47"/>
                    <a:gd name="T20" fmla="*/ 15 w 23"/>
                    <a:gd name="T21" fmla="*/ 47 h 47"/>
                    <a:gd name="T22" fmla="*/ 17 w 23"/>
                    <a:gd name="T23" fmla="*/ 44 h 47"/>
                    <a:gd name="T24" fmla="*/ 17 w 23"/>
                    <a:gd name="T25" fmla="*/ 8 h 47"/>
                    <a:gd name="T26" fmla="*/ 19 w 23"/>
                    <a:gd name="T27" fmla="*/ 8 h 47"/>
                    <a:gd name="T28" fmla="*/ 19 w 23"/>
                    <a:gd name="T29" fmla="*/ 21 h 47"/>
                    <a:gd name="T30" fmla="*/ 21 w 23"/>
                    <a:gd name="T31" fmla="*/ 23 h 47"/>
                    <a:gd name="T32" fmla="*/ 23 w 23"/>
                    <a:gd name="T33" fmla="*/ 21 h 47"/>
                    <a:gd name="T34" fmla="*/ 23 w 23"/>
                    <a:gd name="T35" fmla="*/ 7 h 47"/>
                    <a:gd name="T36" fmla="*/ 16 w 23"/>
                    <a:gd name="T37" fmla="*/ 0 h 47"/>
                    <a:gd name="T38" fmla="*/ 6 w 23"/>
                    <a:gd name="T39" fmla="*/ 0 h 47"/>
                    <a:gd name="T40" fmla="*/ 0 w 23"/>
                    <a:gd name="T41" fmla="*/ 7 h 47"/>
                    <a:gd name="T42" fmla="*/ 0 w 23"/>
                    <a:gd name="T43" fmla="*/ 21 h 47"/>
                    <a:gd name="T44" fmla="*/ 2 w 23"/>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2" y="23"/>
                      </a:move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9" y="8"/>
                      </a:cubicBezTo>
                      <a:cubicBezTo>
                        <a:pt x="19" y="8"/>
                        <a:pt x="19" y="20"/>
                        <a:pt x="19" y="21"/>
                      </a:cubicBezTo>
                      <a:cubicBezTo>
                        <a:pt x="19" y="22"/>
                        <a:pt x="19" y="23"/>
                        <a:pt x="21" y="23"/>
                      </a:cubicBezTo>
                      <a:cubicBezTo>
                        <a:pt x="22" y="23"/>
                        <a:pt x="23" y="22"/>
                        <a:pt x="23" y="21"/>
                      </a:cubicBezTo>
                      <a:cubicBezTo>
                        <a:pt x="23" y="20"/>
                        <a:pt x="23" y="8"/>
                        <a:pt x="23" y="7"/>
                      </a:cubicBezTo>
                      <a:cubicBezTo>
                        <a:pt x="23" y="3"/>
                        <a:pt x="20" y="0"/>
                        <a:pt x="16" y="0"/>
                      </a:cubicBezTo>
                      <a:cubicBezTo>
                        <a:pt x="15" y="0"/>
                        <a:pt x="8" y="0"/>
                        <a:pt x="6" y="0"/>
                      </a:cubicBezTo>
                      <a:cubicBezTo>
                        <a:pt x="3" y="0"/>
                        <a:pt x="0" y="3"/>
                        <a:pt x="0" y="7"/>
                      </a:cubicBezTo>
                      <a:cubicBezTo>
                        <a:pt x="0" y="8"/>
                        <a:pt x="0" y="20"/>
                        <a:pt x="0" y="21"/>
                      </a:cubicBezTo>
                      <a:cubicBezTo>
                        <a:pt x="0" y="22"/>
                        <a:pt x="1"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3" name="Oval 1590"/>
                <p:cNvSpPr>
                  <a:spLocks noChangeArrowheads="1"/>
                </p:cNvSpPr>
                <p:nvPr/>
              </p:nvSpPr>
              <p:spPr bwMode="auto">
                <a:xfrm>
                  <a:off x="12517" y="1123"/>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4" name="Freeform 1591"/>
                <p:cNvSpPr>
                  <a:spLocks/>
                </p:cNvSpPr>
                <p:nvPr/>
              </p:nvSpPr>
              <p:spPr bwMode="auto">
                <a:xfrm>
                  <a:off x="12304" y="1296"/>
                  <a:ext cx="54" cy="109"/>
                </a:xfrm>
                <a:custGeom>
                  <a:avLst/>
                  <a:gdLst>
                    <a:gd name="T0" fmla="*/ 17 w 23"/>
                    <a:gd name="T1" fmla="*/ 44 h 46"/>
                    <a:gd name="T2" fmla="*/ 17 w 23"/>
                    <a:gd name="T3" fmla="*/ 7 h 46"/>
                    <a:gd name="T4" fmla="*/ 18 w 23"/>
                    <a:gd name="T5" fmla="*/ 7 h 46"/>
                    <a:gd name="T6" fmla="*/ 18 w 23"/>
                    <a:gd name="T7" fmla="*/ 21 h 46"/>
                    <a:gd name="T8" fmla="*/ 21 w 23"/>
                    <a:gd name="T9" fmla="*/ 23 h 46"/>
                    <a:gd name="T10" fmla="*/ 23 w 23"/>
                    <a:gd name="T11" fmla="*/ 21 h 46"/>
                    <a:gd name="T12" fmla="*/ 23 w 23"/>
                    <a:gd name="T13" fmla="*/ 6 h 46"/>
                    <a:gd name="T14" fmla="*/ 17 w 23"/>
                    <a:gd name="T15" fmla="*/ 0 h 46"/>
                    <a:gd name="T16" fmla="*/ 6 w 23"/>
                    <a:gd name="T17" fmla="*/ 0 h 46"/>
                    <a:gd name="T18" fmla="*/ 0 w 23"/>
                    <a:gd name="T19" fmla="*/ 6 h 46"/>
                    <a:gd name="T20" fmla="*/ 0 w 23"/>
                    <a:gd name="T21" fmla="*/ 21 h 46"/>
                    <a:gd name="T22" fmla="*/ 2 w 23"/>
                    <a:gd name="T23" fmla="*/ 23 h 46"/>
                    <a:gd name="T24" fmla="*/ 4 w 23"/>
                    <a:gd name="T25" fmla="*/ 21 h 46"/>
                    <a:gd name="T26" fmla="*/ 4 w 23"/>
                    <a:gd name="T27" fmla="*/ 7 h 46"/>
                    <a:gd name="T28" fmla="*/ 5 w 23"/>
                    <a:gd name="T29" fmla="*/ 7 h 46"/>
                    <a:gd name="T30" fmla="*/ 5 w 23"/>
                    <a:gd name="T31" fmla="*/ 35 h 46"/>
                    <a:gd name="T32" fmla="*/ 11 w 23"/>
                    <a:gd name="T33" fmla="*/ 42 h 46"/>
                    <a:gd name="T34" fmla="*/ 11 w 23"/>
                    <a:gd name="T35" fmla="*/ 23 h 46"/>
                    <a:gd name="T36" fmla="*/ 12 w 23"/>
                    <a:gd name="T37" fmla="*/ 23 h 46"/>
                    <a:gd name="T38" fmla="*/ 12 w 23"/>
                    <a:gd name="T39" fmla="*/ 43 h 46"/>
                    <a:gd name="T40" fmla="*/ 15 w 23"/>
                    <a:gd name="T41" fmla="*/ 46 h 46"/>
                    <a:gd name="T42" fmla="*/ 17 w 23"/>
                    <a:gd name="T4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6">
                      <a:moveTo>
                        <a:pt x="17" y="44"/>
                      </a:moveTo>
                      <a:cubicBezTo>
                        <a:pt x="17" y="42"/>
                        <a:pt x="17" y="7"/>
                        <a:pt x="17" y="7"/>
                      </a:cubicBezTo>
                      <a:cubicBezTo>
                        <a:pt x="17" y="7"/>
                        <a:pt x="17" y="7"/>
                        <a:pt x="18" y="7"/>
                      </a:cubicBezTo>
                      <a:cubicBezTo>
                        <a:pt x="18" y="7"/>
                        <a:pt x="18" y="19"/>
                        <a:pt x="18" y="21"/>
                      </a:cubicBezTo>
                      <a:cubicBezTo>
                        <a:pt x="18" y="22"/>
                        <a:pt x="19" y="23"/>
                        <a:pt x="21" y="23"/>
                      </a:cubicBezTo>
                      <a:cubicBezTo>
                        <a:pt x="22" y="23"/>
                        <a:pt x="23" y="22"/>
                        <a:pt x="23" y="21"/>
                      </a:cubicBezTo>
                      <a:cubicBezTo>
                        <a:pt x="23" y="19"/>
                        <a:pt x="23" y="8"/>
                        <a:pt x="23" y="6"/>
                      </a:cubicBezTo>
                      <a:cubicBezTo>
                        <a:pt x="23" y="3"/>
                        <a:pt x="20" y="0"/>
                        <a:pt x="17" y="0"/>
                      </a:cubicBezTo>
                      <a:cubicBezTo>
                        <a:pt x="15" y="0"/>
                        <a:pt x="8" y="0"/>
                        <a:pt x="6" y="0"/>
                      </a:cubicBezTo>
                      <a:cubicBezTo>
                        <a:pt x="3" y="0"/>
                        <a:pt x="0" y="3"/>
                        <a:pt x="0" y="6"/>
                      </a:cubicBez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24"/>
                        <a:pt x="5" y="35"/>
                      </a:cubicBezTo>
                      <a:cubicBezTo>
                        <a:pt x="7" y="37"/>
                        <a:pt x="9" y="39"/>
                        <a:pt x="11" y="42"/>
                      </a:cubicBezTo>
                      <a:cubicBezTo>
                        <a:pt x="11" y="36"/>
                        <a:pt x="11" y="23"/>
                        <a:pt x="11" y="23"/>
                      </a:cubicBezTo>
                      <a:cubicBezTo>
                        <a:pt x="11" y="23"/>
                        <a:pt x="11" y="23"/>
                        <a:pt x="12" y="23"/>
                      </a:cubicBezTo>
                      <a:cubicBezTo>
                        <a:pt x="12" y="23"/>
                        <a:pt x="12" y="38"/>
                        <a:pt x="12" y="43"/>
                      </a:cubicBezTo>
                      <a:cubicBezTo>
                        <a:pt x="13" y="44"/>
                        <a:pt x="14" y="45"/>
                        <a:pt x="15" y="46"/>
                      </a:cubicBezTo>
                      <a:cubicBezTo>
                        <a:pt x="17" y="46"/>
                        <a:pt x="17" y="45"/>
                        <a:pt x="1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5" name="Freeform 1592"/>
                <p:cNvSpPr>
                  <a:spLocks/>
                </p:cNvSpPr>
                <p:nvPr/>
              </p:nvSpPr>
              <p:spPr bwMode="auto">
                <a:xfrm>
                  <a:off x="12304" y="1159"/>
                  <a:ext cx="59" cy="99"/>
                </a:xfrm>
                <a:custGeom>
                  <a:avLst/>
                  <a:gdLst>
                    <a:gd name="T0" fmla="*/ 0 w 25"/>
                    <a:gd name="T1" fmla="*/ 24 h 42"/>
                    <a:gd name="T2" fmla="*/ 6 w 25"/>
                    <a:gd name="T3" fmla="*/ 24 h 42"/>
                    <a:gd name="T4" fmla="*/ 6 w 25"/>
                    <a:gd name="T5" fmla="*/ 40 h 42"/>
                    <a:gd name="T6" fmla="*/ 8 w 25"/>
                    <a:gd name="T7" fmla="*/ 42 h 42"/>
                    <a:gd name="T8" fmla="*/ 11 w 25"/>
                    <a:gd name="T9" fmla="*/ 40 h 42"/>
                    <a:gd name="T10" fmla="*/ 11 w 25"/>
                    <a:gd name="T11" fmla="*/ 24 h 42"/>
                    <a:gd name="T12" fmla="*/ 12 w 25"/>
                    <a:gd name="T13" fmla="*/ 24 h 42"/>
                    <a:gd name="T14" fmla="*/ 12 w 25"/>
                    <a:gd name="T15" fmla="*/ 40 h 42"/>
                    <a:gd name="T16" fmla="*/ 14 w 25"/>
                    <a:gd name="T17" fmla="*/ 42 h 42"/>
                    <a:gd name="T18" fmla="*/ 16 w 25"/>
                    <a:gd name="T19" fmla="*/ 40 h 42"/>
                    <a:gd name="T20" fmla="*/ 16 w 25"/>
                    <a:gd name="T21" fmla="*/ 24 h 42"/>
                    <a:gd name="T22" fmla="*/ 22 w 25"/>
                    <a:gd name="T23" fmla="*/ 24 h 42"/>
                    <a:gd name="T24" fmla="*/ 16 w 25"/>
                    <a:gd name="T25" fmla="*/ 2 h 42"/>
                    <a:gd name="T26" fmla="*/ 17 w 25"/>
                    <a:gd name="T27" fmla="*/ 2 h 42"/>
                    <a:gd name="T28" fmla="*/ 21 w 25"/>
                    <a:gd name="T29" fmla="*/ 15 h 42"/>
                    <a:gd name="T30" fmla="*/ 23 w 25"/>
                    <a:gd name="T31" fmla="*/ 16 h 42"/>
                    <a:gd name="T32" fmla="*/ 24 w 25"/>
                    <a:gd name="T33" fmla="*/ 14 h 42"/>
                    <a:gd name="T34" fmla="*/ 20 w 25"/>
                    <a:gd name="T35" fmla="*/ 0 h 42"/>
                    <a:gd name="T36" fmla="*/ 5 w 25"/>
                    <a:gd name="T37" fmla="*/ 6 h 42"/>
                    <a:gd name="T38" fmla="*/ 0 w 25"/>
                    <a:gd name="T39"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2">
                      <a:moveTo>
                        <a:pt x="0" y="24"/>
                      </a:moveTo>
                      <a:cubicBezTo>
                        <a:pt x="6" y="24"/>
                        <a:pt x="6" y="24"/>
                        <a:pt x="6" y="24"/>
                      </a:cubicBezTo>
                      <a:cubicBezTo>
                        <a:pt x="6" y="31"/>
                        <a:pt x="6" y="39"/>
                        <a:pt x="6" y="40"/>
                      </a:cubicBezTo>
                      <a:cubicBezTo>
                        <a:pt x="6" y="41"/>
                        <a:pt x="7" y="42"/>
                        <a:pt x="8" y="42"/>
                      </a:cubicBezTo>
                      <a:cubicBezTo>
                        <a:pt x="10" y="42"/>
                        <a:pt x="11" y="41"/>
                        <a:pt x="11" y="40"/>
                      </a:cubicBezTo>
                      <a:cubicBezTo>
                        <a:pt x="11" y="38"/>
                        <a:pt x="11" y="24"/>
                        <a:pt x="11" y="24"/>
                      </a:cubicBezTo>
                      <a:cubicBezTo>
                        <a:pt x="12" y="24"/>
                        <a:pt x="12" y="24"/>
                        <a:pt x="12" y="24"/>
                      </a:cubicBezTo>
                      <a:cubicBezTo>
                        <a:pt x="12" y="24"/>
                        <a:pt x="12" y="38"/>
                        <a:pt x="12" y="40"/>
                      </a:cubicBezTo>
                      <a:cubicBezTo>
                        <a:pt x="12" y="41"/>
                        <a:pt x="13" y="42"/>
                        <a:pt x="14" y="42"/>
                      </a:cubicBezTo>
                      <a:cubicBezTo>
                        <a:pt x="15" y="42"/>
                        <a:pt x="16" y="41"/>
                        <a:pt x="16" y="40"/>
                      </a:cubicBezTo>
                      <a:cubicBezTo>
                        <a:pt x="16" y="39"/>
                        <a:pt x="16" y="31"/>
                        <a:pt x="16" y="24"/>
                      </a:cubicBezTo>
                      <a:cubicBezTo>
                        <a:pt x="22" y="24"/>
                        <a:pt x="22" y="24"/>
                        <a:pt x="22" y="24"/>
                      </a:cubicBezTo>
                      <a:cubicBezTo>
                        <a:pt x="16" y="2"/>
                        <a:pt x="16" y="2"/>
                        <a:pt x="16" y="2"/>
                      </a:cubicBezTo>
                      <a:cubicBezTo>
                        <a:pt x="17" y="2"/>
                        <a:pt x="17" y="2"/>
                        <a:pt x="17" y="2"/>
                      </a:cubicBezTo>
                      <a:cubicBezTo>
                        <a:pt x="17" y="2"/>
                        <a:pt x="20" y="13"/>
                        <a:pt x="21" y="15"/>
                      </a:cubicBezTo>
                      <a:cubicBezTo>
                        <a:pt x="21" y="16"/>
                        <a:pt x="22" y="16"/>
                        <a:pt x="23" y="16"/>
                      </a:cubicBezTo>
                      <a:cubicBezTo>
                        <a:pt x="24" y="16"/>
                        <a:pt x="25" y="15"/>
                        <a:pt x="24" y="14"/>
                      </a:cubicBezTo>
                      <a:cubicBezTo>
                        <a:pt x="24" y="13"/>
                        <a:pt x="22" y="6"/>
                        <a:pt x="20" y="0"/>
                      </a:cubicBezTo>
                      <a:cubicBezTo>
                        <a:pt x="15" y="2"/>
                        <a:pt x="10" y="3"/>
                        <a:pt x="5" y="6"/>
                      </a:cubicBezTo>
                      <a:cubicBezTo>
                        <a:pt x="0" y="24"/>
                        <a:pt x="0" y="24"/>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6" name="Freeform 1593"/>
                <p:cNvSpPr>
                  <a:spLocks/>
                </p:cNvSpPr>
                <p:nvPr/>
              </p:nvSpPr>
              <p:spPr bwMode="auto">
                <a:xfrm>
                  <a:off x="12370" y="1147"/>
                  <a:ext cx="52" cy="111"/>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7 h 47"/>
                    <a:gd name="T38" fmla="*/ 16 w 22"/>
                    <a:gd name="T39" fmla="*/ 0 h 47"/>
                    <a:gd name="T40" fmla="*/ 14 w 22"/>
                    <a:gd name="T41" fmla="*/ 0 h 47"/>
                    <a:gd name="T42" fmla="*/ 1 w 22"/>
                    <a:gd name="T43" fmla="*/ 3 h 47"/>
                    <a:gd name="T44" fmla="*/ 0 w 22"/>
                    <a:gd name="T45" fmla="*/ 7 h 47"/>
                    <a:gd name="T46" fmla="*/ 0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7"/>
                      </a:cubicBezTo>
                      <a:cubicBezTo>
                        <a:pt x="22" y="3"/>
                        <a:pt x="19" y="0"/>
                        <a:pt x="16" y="0"/>
                      </a:cubicBezTo>
                      <a:cubicBezTo>
                        <a:pt x="16" y="0"/>
                        <a:pt x="15" y="0"/>
                        <a:pt x="14" y="0"/>
                      </a:cubicBezTo>
                      <a:cubicBezTo>
                        <a:pt x="9" y="1"/>
                        <a:pt x="5" y="2"/>
                        <a:pt x="1" y="3"/>
                      </a:cubicBezTo>
                      <a:cubicBezTo>
                        <a:pt x="0" y="4"/>
                        <a:pt x="0" y="5"/>
                        <a:pt x="0" y="7"/>
                      </a:cubicBezTo>
                      <a:cubicBezTo>
                        <a:pt x="0" y="8"/>
                        <a:pt x="0" y="20"/>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7" name="Freeform 1594"/>
                <p:cNvSpPr>
                  <a:spLocks/>
                </p:cNvSpPr>
                <p:nvPr/>
              </p:nvSpPr>
              <p:spPr bwMode="auto">
                <a:xfrm>
                  <a:off x="12299" y="1173"/>
                  <a:ext cx="14" cy="24"/>
                </a:xfrm>
                <a:custGeom>
                  <a:avLst/>
                  <a:gdLst>
                    <a:gd name="T0" fmla="*/ 1 w 6"/>
                    <a:gd name="T1" fmla="*/ 10 h 10"/>
                    <a:gd name="T2" fmla="*/ 3 w 6"/>
                    <a:gd name="T3" fmla="*/ 9 h 10"/>
                    <a:gd name="T4" fmla="*/ 6 w 6"/>
                    <a:gd name="T5" fmla="*/ 0 h 10"/>
                    <a:gd name="T6" fmla="*/ 1 w 6"/>
                    <a:gd name="T7" fmla="*/ 3 h 10"/>
                    <a:gd name="T8" fmla="*/ 0 w 6"/>
                    <a:gd name="T9" fmla="*/ 8 h 10"/>
                    <a:gd name="T10" fmla="*/ 1 w 6"/>
                    <a:gd name="T11" fmla="*/ 10 h 10"/>
                  </a:gdLst>
                  <a:ahLst/>
                  <a:cxnLst>
                    <a:cxn ang="0">
                      <a:pos x="T0" y="T1"/>
                    </a:cxn>
                    <a:cxn ang="0">
                      <a:pos x="T2" y="T3"/>
                    </a:cxn>
                    <a:cxn ang="0">
                      <a:pos x="T4" y="T5"/>
                    </a:cxn>
                    <a:cxn ang="0">
                      <a:pos x="T6" y="T7"/>
                    </a:cxn>
                    <a:cxn ang="0">
                      <a:pos x="T8" y="T9"/>
                    </a:cxn>
                    <a:cxn ang="0">
                      <a:pos x="T10" y="T11"/>
                    </a:cxn>
                  </a:cxnLst>
                  <a:rect l="0" t="0" r="r" b="b"/>
                  <a:pathLst>
                    <a:path w="6" h="10">
                      <a:moveTo>
                        <a:pt x="1" y="10"/>
                      </a:moveTo>
                      <a:cubicBezTo>
                        <a:pt x="2" y="10"/>
                        <a:pt x="3" y="10"/>
                        <a:pt x="3" y="9"/>
                      </a:cubicBezTo>
                      <a:cubicBezTo>
                        <a:pt x="4" y="8"/>
                        <a:pt x="5" y="4"/>
                        <a:pt x="6" y="0"/>
                      </a:cubicBezTo>
                      <a:cubicBezTo>
                        <a:pt x="4" y="1"/>
                        <a:pt x="3" y="2"/>
                        <a:pt x="1" y="3"/>
                      </a:cubicBezTo>
                      <a:cubicBezTo>
                        <a:pt x="1" y="5"/>
                        <a:pt x="0" y="7"/>
                        <a:pt x="0" y="8"/>
                      </a:cubicBezTo>
                      <a:cubicBezTo>
                        <a:pt x="0" y="9"/>
                        <a:pt x="0" y="10"/>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8" name="Freeform 1595"/>
                <p:cNvSpPr>
                  <a:spLocks/>
                </p:cNvSpPr>
                <p:nvPr/>
              </p:nvSpPr>
              <p:spPr bwMode="auto">
                <a:xfrm>
                  <a:off x="12264" y="1270"/>
                  <a:ext cx="12" cy="21"/>
                </a:xfrm>
                <a:custGeom>
                  <a:avLst/>
                  <a:gdLst>
                    <a:gd name="T0" fmla="*/ 5 w 5"/>
                    <a:gd name="T1" fmla="*/ 5 h 9"/>
                    <a:gd name="T2" fmla="*/ 1 w 5"/>
                    <a:gd name="T3" fmla="*/ 0 h 9"/>
                    <a:gd name="T4" fmla="*/ 0 w 5"/>
                    <a:gd name="T5" fmla="*/ 0 h 9"/>
                    <a:gd name="T6" fmla="*/ 2 w 5"/>
                    <a:gd name="T7" fmla="*/ 9 h 9"/>
                    <a:gd name="T8" fmla="*/ 5 w 5"/>
                    <a:gd name="T9" fmla="*/ 5 h 9"/>
                  </a:gdLst>
                  <a:ahLst/>
                  <a:cxnLst>
                    <a:cxn ang="0">
                      <a:pos x="T0" y="T1"/>
                    </a:cxn>
                    <a:cxn ang="0">
                      <a:pos x="T2" y="T3"/>
                    </a:cxn>
                    <a:cxn ang="0">
                      <a:pos x="T4" y="T5"/>
                    </a:cxn>
                    <a:cxn ang="0">
                      <a:pos x="T6" y="T7"/>
                    </a:cxn>
                    <a:cxn ang="0">
                      <a:pos x="T8" y="T9"/>
                    </a:cxn>
                  </a:cxnLst>
                  <a:rect l="0" t="0" r="r" b="b"/>
                  <a:pathLst>
                    <a:path w="5" h="9">
                      <a:moveTo>
                        <a:pt x="5" y="5"/>
                      </a:moveTo>
                      <a:cubicBezTo>
                        <a:pt x="5" y="2"/>
                        <a:pt x="3" y="0"/>
                        <a:pt x="1" y="0"/>
                      </a:cubicBezTo>
                      <a:cubicBezTo>
                        <a:pt x="0" y="0"/>
                        <a:pt x="0" y="0"/>
                        <a:pt x="0" y="0"/>
                      </a:cubicBezTo>
                      <a:cubicBezTo>
                        <a:pt x="1" y="3"/>
                        <a:pt x="1" y="6"/>
                        <a:pt x="2" y="9"/>
                      </a:cubicBezTo>
                      <a:cubicBezTo>
                        <a:pt x="4" y="9"/>
                        <a:pt x="5" y="7"/>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79" name="Freeform 1596"/>
                <p:cNvSpPr>
                  <a:spLocks/>
                </p:cNvSpPr>
                <p:nvPr/>
              </p:nvSpPr>
              <p:spPr bwMode="auto">
                <a:xfrm>
                  <a:off x="12261" y="1230"/>
                  <a:ext cx="3" cy="26"/>
                </a:xfrm>
                <a:custGeom>
                  <a:avLst/>
                  <a:gdLst>
                    <a:gd name="T0" fmla="*/ 1 w 1"/>
                    <a:gd name="T1" fmla="*/ 0 h 11"/>
                    <a:gd name="T2" fmla="*/ 0 w 1"/>
                    <a:gd name="T3" fmla="*/ 11 h 11"/>
                    <a:gd name="T4" fmla="*/ 1 w 1"/>
                    <a:gd name="T5" fmla="*/ 9 h 11"/>
                    <a:gd name="T6" fmla="*/ 1 w 1"/>
                    <a:gd name="T7" fmla="*/ 0 h 11"/>
                  </a:gdLst>
                  <a:ahLst/>
                  <a:cxnLst>
                    <a:cxn ang="0">
                      <a:pos x="T0" y="T1"/>
                    </a:cxn>
                    <a:cxn ang="0">
                      <a:pos x="T2" y="T3"/>
                    </a:cxn>
                    <a:cxn ang="0">
                      <a:pos x="T4" y="T5"/>
                    </a:cxn>
                    <a:cxn ang="0">
                      <a:pos x="T6" y="T7"/>
                    </a:cxn>
                  </a:cxnLst>
                  <a:rect l="0" t="0" r="r" b="b"/>
                  <a:pathLst>
                    <a:path w="1" h="11">
                      <a:moveTo>
                        <a:pt x="1" y="0"/>
                      </a:moveTo>
                      <a:cubicBezTo>
                        <a:pt x="0" y="3"/>
                        <a:pt x="0" y="7"/>
                        <a:pt x="0" y="11"/>
                      </a:cubicBezTo>
                      <a:cubicBezTo>
                        <a:pt x="1" y="11"/>
                        <a:pt x="1" y="10"/>
                        <a:pt x="1" y="9"/>
                      </a:cubicBezTo>
                      <a:cubicBezTo>
                        <a:pt x="1" y="8"/>
                        <a:pt x="1" y="4"/>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0" name="Freeform 1597"/>
                <p:cNvSpPr>
                  <a:spLocks/>
                </p:cNvSpPr>
                <p:nvPr/>
              </p:nvSpPr>
              <p:spPr bwMode="auto">
                <a:xfrm>
                  <a:off x="12451" y="1133"/>
                  <a:ext cx="21" cy="12"/>
                </a:xfrm>
                <a:custGeom>
                  <a:avLst/>
                  <a:gdLst>
                    <a:gd name="T0" fmla="*/ 5 w 9"/>
                    <a:gd name="T1" fmla="*/ 5 h 5"/>
                    <a:gd name="T2" fmla="*/ 9 w 9"/>
                    <a:gd name="T3" fmla="*/ 1 h 5"/>
                    <a:gd name="T4" fmla="*/ 9 w 9"/>
                    <a:gd name="T5" fmla="*/ 0 h 5"/>
                    <a:gd name="T6" fmla="*/ 0 w 9"/>
                    <a:gd name="T7" fmla="*/ 2 h 5"/>
                    <a:gd name="T8" fmla="*/ 5 w 9"/>
                    <a:gd name="T9" fmla="*/ 5 h 5"/>
                  </a:gdLst>
                  <a:ahLst/>
                  <a:cxnLst>
                    <a:cxn ang="0">
                      <a:pos x="T0" y="T1"/>
                    </a:cxn>
                    <a:cxn ang="0">
                      <a:pos x="T2" y="T3"/>
                    </a:cxn>
                    <a:cxn ang="0">
                      <a:pos x="T4" y="T5"/>
                    </a:cxn>
                    <a:cxn ang="0">
                      <a:pos x="T6" y="T7"/>
                    </a:cxn>
                    <a:cxn ang="0">
                      <a:pos x="T8" y="T9"/>
                    </a:cxn>
                  </a:cxnLst>
                  <a:rect l="0" t="0" r="r" b="b"/>
                  <a:pathLst>
                    <a:path w="9" h="5">
                      <a:moveTo>
                        <a:pt x="5" y="5"/>
                      </a:moveTo>
                      <a:cubicBezTo>
                        <a:pt x="7" y="5"/>
                        <a:pt x="9" y="3"/>
                        <a:pt x="9" y="1"/>
                      </a:cubicBezTo>
                      <a:cubicBezTo>
                        <a:pt x="9" y="0"/>
                        <a:pt x="9" y="0"/>
                        <a:pt x="9" y="0"/>
                      </a:cubicBezTo>
                      <a:cubicBezTo>
                        <a:pt x="6" y="1"/>
                        <a:pt x="3" y="1"/>
                        <a:pt x="0" y="2"/>
                      </a:cubicBezTo>
                      <a:cubicBezTo>
                        <a:pt x="1" y="4"/>
                        <a:pt x="3"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1" name="Freeform 1598"/>
                <p:cNvSpPr>
                  <a:spLocks/>
                </p:cNvSpPr>
                <p:nvPr/>
              </p:nvSpPr>
              <p:spPr bwMode="auto">
                <a:xfrm>
                  <a:off x="12266" y="1197"/>
                  <a:ext cx="14" cy="61"/>
                </a:xfrm>
                <a:custGeom>
                  <a:avLst/>
                  <a:gdLst>
                    <a:gd name="T0" fmla="*/ 0 w 6"/>
                    <a:gd name="T1" fmla="*/ 23 h 26"/>
                    <a:gd name="T2" fmla="*/ 3 w 6"/>
                    <a:gd name="T3" fmla="*/ 26 h 26"/>
                    <a:gd name="T4" fmla="*/ 6 w 6"/>
                    <a:gd name="T5" fmla="*/ 23 h 26"/>
                    <a:gd name="T6" fmla="*/ 6 w 6"/>
                    <a:gd name="T7" fmla="*/ 0 h 26"/>
                    <a:gd name="T8" fmla="*/ 0 w 6"/>
                    <a:gd name="T9" fmla="*/ 10 h 26"/>
                    <a:gd name="T10" fmla="*/ 0 w 6"/>
                    <a:gd name="T11" fmla="*/ 23 h 26"/>
                  </a:gdLst>
                  <a:ahLst/>
                  <a:cxnLst>
                    <a:cxn ang="0">
                      <a:pos x="T0" y="T1"/>
                    </a:cxn>
                    <a:cxn ang="0">
                      <a:pos x="T2" y="T3"/>
                    </a:cxn>
                    <a:cxn ang="0">
                      <a:pos x="T4" y="T5"/>
                    </a:cxn>
                    <a:cxn ang="0">
                      <a:pos x="T6" y="T7"/>
                    </a:cxn>
                    <a:cxn ang="0">
                      <a:pos x="T8" y="T9"/>
                    </a:cxn>
                    <a:cxn ang="0">
                      <a:pos x="T10" y="T11"/>
                    </a:cxn>
                  </a:cxnLst>
                  <a:rect l="0" t="0" r="r" b="b"/>
                  <a:pathLst>
                    <a:path w="6" h="26">
                      <a:moveTo>
                        <a:pt x="0" y="23"/>
                      </a:moveTo>
                      <a:cubicBezTo>
                        <a:pt x="0" y="25"/>
                        <a:pt x="1" y="26"/>
                        <a:pt x="3" y="26"/>
                      </a:cubicBezTo>
                      <a:cubicBezTo>
                        <a:pt x="4" y="26"/>
                        <a:pt x="6" y="25"/>
                        <a:pt x="6" y="23"/>
                      </a:cubicBezTo>
                      <a:cubicBezTo>
                        <a:pt x="6" y="22"/>
                        <a:pt x="6" y="10"/>
                        <a:pt x="6" y="0"/>
                      </a:cubicBezTo>
                      <a:cubicBezTo>
                        <a:pt x="3" y="3"/>
                        <a:pt x="1" y="7"/>
                        <a:pt x="0" y="10"/>
                      </a:cubicBezTo>
                      <a:cubicBezTo>
                        <a:pt x="0" y="16"/>
                        <a:pt x="0" y="22"/>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2" name="Freeform 1599"/>
                <p:cNvSpPr>
                  <a:spLocks/>
                </p:cNvSpPr>
                <p:nvPr/>
              </p:nvSpPr>
              <p:spPr bwMode="auto">
                <a:xfrm>
                  <a:off x="12283" y="1187"/>
                  <a:ext cx="9" cy="14"/>
                </a:xfrm>
                <a:custGeom>
                  <a:avLst/>
                  <a:gdLst>
                    <a:gd name="T0" fmla="*/ 0 w 4"/>
                    <a:gd name="T1" fmla="*/ 3 h 6"/>
                    <a:gd name="T2" fmla="*/ 0 w 4"/>
                    <a:gd name="T3" fmla="*/ 4 h 6"/>
                    <a:gd name="T4" fmla="*/ 2 w 4"/>
                    <a:gd name="T5" fmla="*/ 6 h 6"/>
                    <a:gd name="T6" fmla="*/ 4 w 4"/>
                    <a:gd name="T7" fmla="*/ 4 h 6"/>
                    <a:gd name="T8" fmla="*/ 4 w 4"/>
                    <a:gd name="T9" fmla="*/ 0 h 6"/>
                    <a:gd name="T10" fmla="*/ 1 w 4"/>
                    <a:gd name="T11" fmla="*/ 2 h 6"/>
                    <a:gd name="T12" fmla="*/ 0 w 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3"/>
                      </a:moveTo>
                      <a:cubicBezTo>
                        <a:pt x="0" y="4"/>
                        <a:pt x="0" y="4"/>
                        <a:pt x="0" y="4"/>
                      </a:cubicBezTo>
                      <a:cubicBezTo>
                        <a:pt x="0" y="5"/>
                        <a:pt x="1" y="6"/>
                        <a:pt x="2" y="6"/>
                      </a:cubicBezTo>
                      <a:cubicBezTo>
                        <a:pt x="3" y="6"/>
                        <a:pt x="4" y="5"/>
                        <a:pt x="4" y="4"/>
                      </a:cubicBezTo>
                      <a:cubicBezTo>
                        <a:pt x="4" y="4"/>
                        <a:pt x="4" y="2"/>
                        <a:pt x="4" y="0"/>
                      </a:cubicBezTo>
                      <a:cubicBezTo>
                        <a:pt x="3" y="0"/>
                        <a:pt x="2" y="1"/>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3" name="Freeform 1600"/>
                <p:cNvSpPr>
                  <a:spLocks/>
                </p:cNvSpPr>
                <p:nvPr/>
              </p:nvSpPr>
              <p:spPr bwMode="auto">
                <a:xfrm>
                  <a:off x="12560" y="1443"/>
                  <a:ext cx="63" cy="111"/>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4 w 27"/>
                    <a:gd name="T27" fmla="*/ 44 h 47"/>
                    <a:gd name="T28" fmla="*/ 14 w 27"/>
                    <a:gd name="T29" fmla="*/ 28 h 47"/>
                    <a:gd name="T30" fmla="*/ 15 w 27"/>
                    <a:gd name="T31" fmla="*/ 28 h 47"/>
                    <a:gd name="T32" fmla="*/ 15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4" y="46"/>
                        <a:pt x="14" y="44"/>
                      </a:cubicBezTo>
                      <a:cubicBezTo>
                        <a:pt x="14" y="43"/>
                        <a:pt x="14" y="28"/>
                        <a:pt x="14" y="28"/>
                      </a:cubicBezTo>
                      <a:cubicBezTo>
                        <a:pt x="15" y="28"/>
                        <a:pt x="15" y="28"/>
                        <a:pt x="15" y="28"/>
                      </a:cubicBezTo>
                      <a:cubicBezTo>
                        <a:pt x="15" y="28"/>
                        <a:pt x="15" y="43"/>
                        <a:pt x="15" y="44"/>
                      </a:cubicBezTo>
                      <a:cubicBezTo>
                        <a:pt x="15"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4" name="Freeform 1601"/>
                <p:cNvSpPr>
                  <a:spLocks/>
                </p:cNvSpPr>
                <p:nvPr/>
              </p:nvSpPr>
              <p:spPr bwMode="auto">
                <a:xfrm>
                  <a:off x="12496" y="1296"/>
                  <a:ext cx="64" cy="111"/>
                </a:xfrm>
                <a:custGeom>
                  <a:avLst/>
                  <a:gdLst>
                    <a:gd name="T0" fmla="*/ 27 w 27"/>
                    <a:gd name="T1" fmla="*/ 18 h 47"/>
                    <a:gd name="T2" fmla="*/ 23 w 27"/>
                    <a:gd name="T3" fmla="*/ 4 h 47"/>
                    <a:gd name="T4" fmla="*/ 17 w 27"/>
                    <a:gd name="T5" fmla="*/ 0 h 47"/>
                    <a:gd name="T6" fmla="*/ 10 w 27"/>
                    <a:gd name="T7" fmla="*/ 0 h 47"/>
                    <a:gd name="T8" fmla="*/ 4 w 27"/>
                    <a:gd name="T9" fmla="*/ 4 h 47"/>
                    <a:gd name="T10" fmla="*/ 0 w 27"/>
                    <a:gd name="T11" fmla="*/ 18 h 47"/>
                    <a:gd name="T12" fmla="*/ 1 w 27"/>
                    <a:gd name="T13" fmla="*/ 21 h 47"/>
                    <a:gd name="T14" fmla="*/ 4 w 27"/>
                    <a:gd name="T15" fmla="*/ 19 h 47"/>
                    <a:gd name="T16" fmla="*/ 7 w 27"/>
                    <a:gd name="T17" fmla="*/ 6 h 47"/>
                    <a:gd name="T18" fmla="*/ 9 w 27"/>
                    <a:gd name="T19" fmla="*/ 6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6 h 47"/>
                    <a:gd name="T46" fmla="*/ 19 w 27"/>
                    <a:gd name="T47" fmla="*/ 6 h 47"/>
                    <a:gd name="T48" fmla="*/ 23 w 27"/>
                    <a:gd name="T49" fmla="*/ 19 h 47"/>
                    <a:gd name="T50" fmla="*/ 25 w 27"/>
                    <a:gd name="T51" fmla="*/ 21 h 47"/>
                    <a:gd name="T52" fmla="*/ 27 w 27"/>
                    <a:gd name="T53"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8"/>
                      </a:moveTo>
                      <a:cubicBezTo>
                        <a:pt x="26" y="18"/>
                        <a:pt x="24" y="10"/>
                        <a:pt x="23" y="4"/>
                      </a:cubicBezTo>
                      <a:cubicBezTo>
                        <a:pt x="22" y="2"/>
                        <a:pt x="19" y="0"/>
                        <a:pt x="17" y="0"/>
                      </a:cubicBezTo>
                      <a:cubicBezTo>
                        <a:pt x="16" y="0"/>
                        <a:pt x="11" y="0"/>
                        <a:pt x="10" y="0"/>
                      </a:cubicBezTo>
                      <a:cubicBezTo>
                        <a:pt x="7" y="0"/>
                        <a:pt x="5" y="2"/>
                        <a:pt x="4" y="4"/>
                      </a:cubicBezTo>
                      <a:cubicBezTo>
                        <a:pt x="2" y="10"/>
                        <a:pt x="0" y="18"/>
                        <a:pt x="0" y="18"/>
                      </a:cubicBezTo>
                      <a:cubicBezTo>
                        <a:pt x="0" y="19"/>
                        <a:pt x="0" y="20"/>
                        <a:pt x="1" y="21"/>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1"/>
                      </a:cubicBezTo>
                      <a:cubicBezTo>
                        <a:pt x="26" y="20"/>
                        <a:pt x="27" y="19"/>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5" name="Freeform 1602"/>
                <p:cNvSpPr>
                  <a:spLocks/>
                </p:cNvSpPr>
                <p:nvPr/>
              </p:nvSpPr>
              <p:spPr bwMode="auto">
                <a:xfrm>
                  <a:off x="12567" y="1296"/>
                  <a:ext cx="52" cy="111"/>
                </a:xfrm>
                <a:custGeom>
                  <a:avLst/>
                  <a:gdLst>
                    <a:gd name="T0" fmla="*/ 0 w 22"/>
                    <a:gd name="T1" fmla="*/ 6 h 47"/>
                    <a:gd name="T2" fmla="*/ 0 w 22"/>
                    <a:gd name="T3" fmla="*/ 21 h 47"/>
                    <a:gd name="T4" fmla="*/ 2 w 22"/>
                    <a:gd name="T5" fmla="*/ 23 h 47"/>
                    <a:gd name="T6" fmla="*/ 4 w 22"/>
                    <a:gd name="T7" fmla="*/ 21 h 47"/>
                    <a:gd name="T8" fmla="*/ 4 w 22"/>
                    <a:gd name="T9" fmla="*/ 7 h 47"/>
                    <a:gd name="T10" fmla="*/ 5 w 22"/>
                    <a:gd name="T11" fmla="*/ 7 h 47"/>
                    <a:gd name="T12" fmla="*/ 5 w 22"/>
                    <a:gd name="T13" fmla="*/ 44 h 47"/>
                    <a:gd name="T14" fmla="*/ 8 w 22"/>
                    <a:gd name="T15" fmla="*/ 47 h 47"/>
                    <a:gd name="T16" fmla="*/ 10 w 22"/>
                    <a:gd name="T17" fmla="*/ 44 h 47"/>
                    <a:gd name="T18" fmla="*/ 10 w 22"/>
                    <a:gd name="T19" fmla="*/ 23 h 47"/>
                    <a:gd name="T20" fmla="*/ 12 w 22"/>
                    <a:gd name="T21" fmla="*/ 23 h 47"/>
                    <a:gd name="T22" fmla="*/ 12 w 22"/>
                    <a:gd name="T23" fmla="*/ 44 h 47"/>
                    <a:gd name="T24" fmla="*/ 14 w 22"/>
                    <a:gd name="T25" fmla="*/ 47 h 47"/>
                    <a:gd name="T26" fmla="*/ 17 w 22"/>
                    <a:gd name="T27" fmla="*/ 44 h 47"/>
                    <a:gd name="T28" fmla="*/ 17 w 22"/>
                    <a:gd name="T29" fmla="*/ 7 h 47"/>
                    <a:gd name="T30" fmla="*/ 18 w 22"/>
                    <a:gd name="T31" fmla="*/ 7 h 47"/>
                    <a:gd name="T32" fmla="*/ 18 w 22"/>
                    <a:gd name="T33" fmla="*/ 21 h 47"/>
                    <a:gd name="T34" fmla="*/ 20 w 22"/>
                    <a:gd name="T35" fmla="*/ 23 h 47"/>
                    <a:gd name="T36" fmla="*/ 22 w 22"/>
                    <a:gd name="T37" fmla="*/ 21 h 47"/>
                    <a:gd name="T38" fmla="*/ 22 w 22"/>
                    <a:gd name="T39" fmla="*/ 6 h 47"/>
                    <a:gd name="T40" fmla="*/ 16 w 22"/>
                    <a:gd name="T41" fmla="*/ 0 h 47"/>
                    <a:gd name="T42" fmla="*/ 6 w 22"/>
                    <a:gd name="T43" fmla="*/ 0 h 47"/>
                    <a:gd name="T44" fmla="*/ 0 w 22"/>
                    <a:gd name="T4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6"/>
                      </a:moveTo>
                      <a:cubicBezTo>
                        <a:pt x="0" y="8"/>
                        <a:pt x="0" y="19"/>
                        <a:pt x="0" y="21"/>
                      </a:cubicBezTo>
                      <a:cubicBezTo>
                        <a:pt x="0" y="22"/>
                        <a:pt x="1" y="23"/>
                        <a:pt x="2" y="23"/>
                      </a:cubicBezTo>
                      <a:cubicBezTo>
                        <a:pt x="3" y="23"/>
                        <a:pt x="4" y="22"/>
                        <a:pt x="4" y="21"/>
                      </a:cubicBezTo>
                      <a:cubicBezTo>
                        <a:pt x="4" y="19"/>
                        <a:pt x="4" y="7"/>
                        <a:pt x="4" y="7"/>
                      </a:cubicBezTo>
                      <a:cubicBezTo>
                        <a:pt x="4" y="7"/>
                        <a:pt x="4" y="7"/>
                        <a:pt x="5" y="7"/>
                      </a:cubicBezTo>
                      <a:cubicBezTo>
                        <a:pt x="5" y="7"/>
                        <a:pt x="5" y="42"/>
                        <a:pt x="5" y="44"/>
                      </a:cubicBezTo>
                      <a:cubicBezTo>
                        <a:pt x="5" y="45"/>
                        <a:pt x="6" y="47"/>
                        <a:pt x="8" y="47"/>
                      </a:cubicBezTo>
                      <a:cubicBezTo>
                        <a:pt x="9" y="47"/>
                        <a:pt x="10" y="45"/>
                        <a:pt x="10" y="44"/>
                      </a:cubicBezTo>
                      <a:cubicBezTo>
                        <a:pt x="10" y="42"/>
                        <a:pt x="10" y="23"/>
                        <a:pt x="10" y="23"/>
                      </a:cubicBezTo>
                      <a:cubicBezTo>
                        <a:pt x="10" y="23"/>
                        <a:pt x="10" y="23"/>
                        <a:pt x="12" y="23"/>
                      </a:cubicBezTo>
                      <a:cubicBezTo>
                        <a:pt x="12" y="23"/>
                        <a:pt x="12" y="42"/>
                        <a:pt x="12" y="44"/>
                      </a:cubicBezTo>
                      <a:cubicBezTo>
                        <a:pt x="12" y="45"/>
                        <a:pt x="13" y="47"/>
                        <a:pt x="14" y="47"/>
                      </a:cubicBezTo>
                      <a:cubicBezTo>
                        <a:pt x="16" y="47"/>
                        <a:pt x="17" y="45"/>
                        <a:pt x="17" y="44"/>
                      </a:cubicBezTo>
                      <a:cubicBezTo>
                        <a:pt x="17" y="42"/>
                        <a:pt x="17" y="7"/>
                        <a:pt x="17" y="7"/>
                      </a:cubicBezTo>
                      <a:cubicBezTo>
                        <a:pt x="17" y="7"/>
                        <a:pt x="17" y="7"/>
                        <a:pt x="18" y="7"/>
                      </a:cubicBezTo>
                      <a:cubicBezTo>
                        <a:pt x="18" y="7"/>
                        <a:pt x="18" y="19"/>
                        <a:pt x="18" y="21"/>
                      </a:cubicBezTo>
                      <a:cubicBezTo>
                        <a:pt x="18" y="22"/>
                        <a:pt x="19" y="23"/>
                        <a:pt x="20" y="23"/>
                      </a:cubicBezTo>
                      <a:cubicBezTo>
                        <a:pt x="21" y="23"/>
                        <a:pt x="22" y="22"/>
                        <a:pt x="22" y="21"/>
                      </a:cubicBezTo>
                      <a:cubicBezTo>
                        <a:pt x="22" y="19"/>
                        <a:pt x="22" y="8"/>
                        <a:pt x="22" y="6"/>
                      </a:cubicBezTo>
                      <a:cubicBezTo>
                        <a:pt x="22" y="3"/>
                        <a:pt x="20" y="0"/>
                        <a:pt x="16" y="0"/>
                      </a:cubicBezTo>
                      <a:cubicBezTo>
                        <a:pt x="15" y="0"/>
                        <a:pt x="7" y="0"/>
                        <a:pt x="6" y="0"/>
                      </a:cubicBezTo>
                      <a:cubicBezTo>
                        <a:pt x="2" y="0"/>
                        <a:pt x="0"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6" name="Freeform 1603"/>
                <p:cNvSpPr>
                  <a:spLocks/>
                </p:cNvSpPr>
                <p:nvPr/>
              </p:nvSpPr>
              <p:spPr bwMode="auto">
                <a:xfrm>
                  <a:off x="12560" y="1147"/>
                  <a:ext cx="63" cy="111"/>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9 h 47"/>
                    <a:gd name="T20" fmla="*/ 9 w 27"/>
                    <a:gd name="T21" fmla="*/ 29 h 47"/>
                    <a:gd name="T22" fmla="*/ 9 w 27"/>
                    <a:gd name="T23" fmla="*/ 45 h 47"/>
                    <a:gd name="T24" fmla="*/ 11 w 27"/>
                    <a:gd name="T25" fmla="*/ 47 h 47"/>
                    <a:gd name="T26" fmla="*/ 14 w 27"/>
                    <a:gd name="T27" fmla="*/ 45 h 47"/>
                    <a:gd name="T28" fmla="*/ 14 w 27"/>
                    <a:gd name="T29" fmla="*/ 29 h 47"/>
                    <a:gd name="T30" fmla="*/ 15 w 27"/>
                    <a:gd name="T31" fmla="*/ 29 h 47"/>
                    <a:gd name="T32" fmla="*/ 15 w 27"/>
                    <a:gd name="T33" fmla="*/ 45 h 47"/>
                    <a:gd name="T34" fmla="*/ 17 w 27"/>
                    <a:gd name="T35" fmla="*/ 47 h 47"/>
                    <a:gd name="T36" fmla="*/ 19 w 27"/>
                    <a:gd name="T37" fmla="*/ 45 h 47"/>
                    <a:gd name="T38" fmla="*/ 19 w 27"/>
                    <a:gd name="T39" fmla="*/ 29 h 47"/>
                    <a:gd name="T40" fmla="*/ 25 w 27"/>
                    <a:gd name="T41" fmla="*/ 29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9"/>
                        <a:pt x="3" y="29"/>
                        <a:pt x="3" y="29"/>
                      </a:cubicBezTo>
                      <a:cubicBezTo>
                        <a:pt x="9" y="29"/>
                        <a:pt x="9" y="29"/>
                        <a:pt x="9" y="29"/>
                      </a:cubicBezTo>
                      <a:cubicBezTo>
                        <a:pt x="9" y="36"/>
                        <a:pt x="9" y="44"/>
                        <a:pt x="9" y="45"/>
                      </a:cubicBezTo>
                      <a:cubicBezTo>
                        <a:pt x="9" y="46"/>
                        <a:pt x="10" y="47"/>
                        <a:pt x="11" y="47"/>
                      </a:cubicBezTo>
                      <a:cubicBezTo>
                        <a:pt x="12" y="47"/>
                        <a:pt x="14" y="46"/>
                        <a:pt x="14" y="45"/>
                      </a:cubicBezTo>
                      <a:cubicBezTo>
                        <a:pt x="14" y="43"/>
                        <a:pt x="14" y="29"/>
                        <a:pt x="14" y="29"/>
                      </a:cubicBezTo>
                      <a:cubicBezTo>
                        <a:pt x="15" y="29"/>
                        <a:pt x="15" y="29"/>
                        <a:pt x="15" y="29"/>
                      </a:cubicBezTo>
                      <a:cubicBezTo>
                        <a:pt x="15" y="29"/>
                        <a:pt x="15" y="43"/>
                        <a:pt x="15" y="45"/>
                      </a:cubicBezTo>
                      <a:cubicBezTo>
                        <a:pt x="15" y="46"/>
                        <a:pt x="16" y="47"/>
                        <a:pt x="17" y="47"/>
                      </a:cubicBezTo>
                      <a:cubicBezTo>
                        <a:pt x="18" y="47"/>
                        <a:pt x="19" y="46"/>
                        <a:pt x="19" y="45"/>
                      </a:cubicBezTo>
                      <a:cubicBezTo>
                        <a:pt x="19" y="44"/>
                        <a:pt x="19" y="36"/>
                        <a:pt x="19" y="29"/>
                      </a:cubicBezTo>
                      <a:cubicBezTo>
                        <a:pt x="25" y="29"/>
                        <a:pt x="25" y="29"/>
                        <a:pt x="25" y="29"/>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887" name="Oval 1604"/>
                <p:cNvSpPr>
                  <a:spLocks noChangeArrowheads="1"/>
                </p:cNvSpPr>
                <p:nvPr/>
              </p:nvSpPr>
              <p:spPr bwMode="auto">
                <a:xfrm>
                  <a:off x="12581" y="1270"/>
                  <a:ext cx="24" cy="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sp>
            <p:nvSpPr>
              <p:cNvPr id="488" name="Oval 1606"/>
              <p:cNvSpPr>
                <a:spLocks noChangeArrowheads="1"/>
              </p:cNvSpPr>
              <p:nvPr/>
            </p:nvSpPr>
            <p:spPr bwMode="auto">
              <a:xfrm>
                <a:off x="19870738" y="2249488"/>
                <a:ext cx="33338" cy="36513"/>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89" name="Oval 1607"/>
              <p:cNvSpPr>
                <a:spLocks noChangeArrowheads="1"/>
              </p:cNvSpPr>
              <p:nvPr/>
            </p:nvSpPr>
            <p:spPr bwMode="auto">
              <a:xfrm>
                <a:off x="19972338" y="2249488"/>
                <a:ext cx="38100" cy="36513"/>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0" name="Oval 1608"/>
              <p:cNvSpPr>
                <a:spLocks noChangeArrowheads="1"/>
              </p:cNvSpPr>
              <p:nvPr/>
            </p:nvSpPr>
            <p:spPr bwMode="auto">
              <a:xfrm>
                <a:off x="19659601" y="20161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1" name="Freeform 1609"/>
              <p:cNvSpPr>
                <a:spLocks/>
              </p:cNvSpPr>
              <p:nvPr/>
            </p:nvSpPr>
            <p:spPr bwMode="auto">
              <a:xfrm>
                <a:off x="19626263" y="2057401"/>
                <a:ext cx="101600" cy="176213"/>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1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1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8"/>
                      <a:pt x="1" y="18"/>
                    </a:cubicBezTo>
                    <a:cubicBezTo>
                      <a:pt x="0" y="19"/>
                      <a:pt x="1" y="20"/>
                      <a:pt x="2" y="21"/>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1"/>
                    </a:cubicBezTo>
                    <a:cubicBezTo>
                      <a:pt x="27" y="20"/>
                      <a:pt x="27" y="19"/>
                      <a:pt x="27" y="18"/>
                    </a:cubicBezTo>
                    <a:cubicBezTo>
                      <a:pt x="27" y="18"/>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2" name="Freeform 1610"/>
              <p:cNvSpPr>
                <a:spLocks/>
              </p:cNvSpPr>
              <p:nvPr/>
            </p:nvSpPr>
            <p:spPr bwMode="auto">
              <a:xfrm>
                <a:off x="19843751" y="2290763"/>
                <a:ext cx="87313" cy="173038"/>
              </a:xfrm>
              <a:custGeom>
                <a:avLst/>
                <a:gdLst>
                  <a:gd name="T0" fmla="*/ 16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6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6" y="0"/>
                    </a:moveTo>
                    <a:cubicBezTo>
                      <a:pt x="15" y="0"/>
                      <a:pt x="8" y="0"/>
                      <a:pt x="6" y="0"/>
                    </a:cubicBezTo>
                    <a:cubicBezTo>
                      <a:pt x="3" y="0"/>
                      <a:pt x="0" y="2"/>
                      <a:pt x="0" y="6"/>
                    </a:cubicBezTo>
                    <a:cubicBezTo>
                      <a:pt x="0" y="8"/>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8"/>
                      <a:pt x="23" y="6"/>
                    </a:cubicBezTo>
                    <a:cubicBezTo>
                      <a:pt x="23" y="2"/>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3" name="Oval 1611"/>
              <p:cNvSpPr>
                <a:spLocks noChangeArrowheads="1"/>
              </p:cNvSpPr>
              <p:nvPr/>
            </p:nvSpPr>
            <p:spPr bwMode="auto">
              <a:xfrm>
                <a:off x="19765963" y="2249488"/>
                <a:ext cx="33338" cy="36513"/>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4" name="Oval 1612"/>
              <p:cNvSpPr>
                <a:spLocks noChangeArrowheads="1"/>
              </p:cNvSpPr>
              <p:nvPr/>
            </p:nvSpPr>
            <p:spPr bwMode="auto">
              <a:xfrm>
                <a:off x="19659601" y="2249488"/>
                <a:ext cx="38100" cy="36513"/>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5" name="Freeform 1613"/>
              <p:cNvSpPr>
                <a:spLocks/>
              </p:cNvSpPr>
              <p:nvPr/>
            </p:nvSpPr>
            <p:spPr bwMode="auto">
              <a:xfrm>
                <a:off x="19731038" y="18208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9 h 47"/>
                  <a:gd name="T20" fmla="*/ 9 w 27"/>
                  <a:gd name="T21" fmla="*/ 29 h 47"/>
                  <a:gd name="T22" fmla="*/ 9 w 27"/>
                  <a:gd name="T23" fmla="*/ 45 h 47"/>
                  <a:gd name="T24" fmla="*/ 11 w 27"/>
                  <a:gd name="T25" fmla="*/ 47 h 47"/>
                  <a:gd name="T26" fmla="*/ 13 w 27"/>
                  <a:gd name="T27" fmla="*/ 45 h 47"/>
                  <a:gd name="T28" fmla="*/ 13 w 27"/>
                  <a:gd name="T29" fmla="*/ 29 h 47"/>
                  <a:gd name="T30" fmla="*/ 14 w 27"/>
                  <a:gd name="T31" fmla="*/ 29 h 47"/>
                  <a:gd name="T32" fmla="*/ 14 w 27"/>
                  <a:gd name="T33" fmla="*/ 45 h 47"/>
                  <a:gd name="T34" fmla="*/ 16 w 27"/>
                  <a:gd name="T35" fmla="*/ 47 h 47"/>
                  <a:gd name="T36" fmla="*/ 19 w 27"/>
                  <a:gd name="T37" fmla="*/ 45 h 47"/>
                  <a:gd name="T38" fmla="*/ 19 w 27"/>
                  <a:gd name="T39" fmla="*/ 29 h 47"/>
                  <a:gd name="T40" fmla="*/ 25 w 27"/>
                  <a:gd name="T41" fmla="*/ 29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9"/>
                      <a:pt x="2" y="29"/>
                      <a:pt x="2" y="29"/>
                    </a:cubicBezTo>
                    <a:cubicBezTo>
                      <a:pt x="9" y="29"/>
                      <a:pt x="9" y="29"/>
                      <a:pt x="9" y="29"/>
                    </a:cubicBezTo>
                    <a:cubicBezTo>
                      <a:pt x="9" y="36"/>
                      <a:pt x="9" y="44"/>
                      <a:pt x="9" y="45"/>
                    </a:cubicBezTo>
                    <a:cubicBezTo>
                      <a:pt x="9" y="46"/>
                      <a:pt x="10" y="47"/>
                      <a:pt x="11" y="47"/>
                    </a:cubicBezTo>
                    <a:cubicBezTo>
                      <a:pt x="12" y="47"/>
                      <a:pt x="13" y="46"/>
                      <a:pt x="13" y="45"/>
                    </a:cubicBezTo>
                    <a:cubicBezTo>
                      <a:pt x="13" y="43"/>
                      <a:pt x="13" y="29"/>
                      <a:pt x="13" y="29"/>
                    </a:cubicBezTo>
                    <a:cubicBezTo>
                      <a:pt x="14" y="29"/>
                      <a:pt x="14" y="29"/>
                      <a:pt x="14" y="29"/>
                    </a:cubicBezTo>
                    <a:cubicBezTo>
                      <a:pt x="14" y="29"/>
                      <a:pt x="14" y="43"/>
                      <a:pt x="14" y="45"/>
                    </a:cubicBezTo>
                    <a:cubicBezTo>
                      <a:pt x="14" y="46"/>
                      <a:pt x="15" y="47"/>
                      <a:pt x="16" y="47"/>
                    </a:cubicBezTo>
                    <a:cubicBezTo>
                      <a:pt x="18" y="47"/>
                      <a:pt x="19" y="46"/>
                      <a:pt x="19" y="45"/>
                    </a:cubicBezTo>
                    <a:cubicBezTo>
                      <a:pt x="19" y="44"/>
                      <a:pt x="19" y="36"/>
                      <a:pt x="19" y="29"/>
                    </a:cubicBezTo>
                    <a:cubicBezTo>
                      <a:pt x="25" y="29"/>
                      <a:pt x="25" y="29"/>
                      <a:pt x="25" y="29"/>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6" name="Oval 1614"/>
              <p:cNvSpPr>
                <a:spLocks noChangeArrowheads="1"/>
              </p:cNvSpPr>
              <p:nvPr/>
            </p:nvSpPr>
            <p:spPr bwMode="auto">
              <a:xfrm>
                <a:off x="19765963" y="20161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7" name="Freeform 1615"/>
              <p:cNvSpPr>
                <a:spLocks/>
              </p:cNvSpPr>
              <p:nvPr/>
            </p:nvSpPr>
            <p:spPr bwMode="auto">
              <a:xfrm>
                <a:off x="19738976" y="2057401"/>
                <a:ext cx="87313" cy="176213"/>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7 h 47"/>
                  <a:gd name="T14" fmla="*/ 5 w 23"/>
                  <a:gd name="T15" fmla="*/ 7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7 h 47"/>
                  <a:gd name="T34" fmla="*/ 19 w 23"/>
                  <a:gd name="T35" fmla="*/ 7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19"/>
                      <a:pt x="0" y="21"/>
                    </a:cubicBezTo>
                    <a:cubicBezTo>
                      <a:pt x="0" y="22"/>
                      <a:pt x="1" y="23"/>
                      <a:pt x="2" y="23"/>
                    </a:cubicBezTo>
                    <a:cubicBezTo>
                      <a:pt x="4" y="23"/>
                      <a:pt x="4" y="22"/>
                      <a:pt x="4" y="21"/>
                    </a:cubicBezTo>
                    <a:cubicBezTo>
                      <a:pt x="4" y="19"/>
                      <a:pt x="4" y="7"/>
                      <a:pt x="4" y="7"/>
                    </a:cubicBezTo>
                    <a:cubicBezTo>
                      <a:pt x="4" y="7"/>
                      <a:pt x="4" y="7"/>
                      <a:pt x="5" y="7"/>
                    </a:cubicBezTo>
                    <a:cubicBezTo>
                      <a:pt x="5" y="7"/>
                      <a:pt x="5" y="42"/>
                      <a:pt x="5" y="44"/>
                    </a:cubicBezTo>
                    <a:cubicBezTo>
                      <a:pt x="5" y="45"/>
                      <a:pt x="7" y="47"/>
                      <a:pt x="8" y="47"/>
                    </a:cubicBezTo>
                    <a:cubicBezTo>
                      <a:pt x="10" y="47"/>
                      <a:pt x="11" y="45"/>
                      <a:pt x="11" y="44"/>
                    </a:cubicBezTo>
                    <a:cubicBezTo>
                      <a:pt x="11" y="42"/>
                      <a:pt x="11" y="23"/>
                      <a:pt x="11" y="23"/>
                    </a:cubicBezTo>
                    <a:cubicBezTo>
                      <a:pt x="11" y="23"/>
                      <a:pt x="11" y="23"/>
                      <a:pt x="12" y="23"/>
                    </a:cubicBezTo>
                    <a:cubicBezTo>
                      <a:pt x="12" y="23"/>
                      <a:pt x="12" y="42"/>
                      <a:pt x="12" y="44"/>
                    </a:cubicBezTo>
                    <a:cubicBezTo>
                      <a:pt x="12" y="45"/>
                      <a:pt x="13" y="47"/>
                      <a:pt x="15" y="47"/>
                    </a:cubicBezTo>
                    <a:cubicBezTo>
                      <a:pt x="16" y="47"/>
                      <a:pt x="18" y="45"/>
                      <a:pt x="18" y="44"/>
                    </a:cubicBezTo>
                    <a:cubicBezTo>
                      <a:pt x="18" y="42"/>
                      <a:pt x="18" y="7"/>
                      <a:pt x="18" y="7"/>
                    </a:cubicBezTo>
                    <a:cubicBezTo>
                      <a:pt x="18" y="7"/>
                      <a:pt x="18" y="7"/>
                      <a:pt x="19" y="7"/>
                    </a:cubicBezTo>
                    <a:cubicBezTo>
                      <a:pt x="19" y="7"/>
                      <a:pt x="19" y="19"/>
                      <a:pt x="19" y="21"/>
                    </a:cubicBezTo>
                    <a:cubicBezTo>
                      <a:pt x="19" y="22"/>
                      <a:pt x="20" y="23"/>
                      <a:pt x="21" y="23"/>
                    </a:cubicBezTo>
                    <a:cubicBezTo>
                      <a:pt x="22" y="23"/>
                      <a:pt x="23" y="22"/>
                      <a:pt x="23" y="21"/>
                    </a:cubicBezTo>
                    <a:cubicBezTo>
                      <a:pt x="23" y="19"/>
                      <a:pt x="23" y="8"/>
                      <a:pt x="23" y="6"/>
                    </a:cubicBezTo>
                    <a:cubicBezTo>
                      <a:pt x="23" y="3"/>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8" name="Oval 1616"/>
              <p:cNvSpPr>
                <a:spLocks noChangeArrowheads="1"/>
              </p:cNvSpPr>
              <p:nvPr/>
            </p:nvSpPr>
            <p:spPr bwMode="auto">
              <a:xfrm>
                <a:off x="19559588" y="20161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499" name="Oval 1617"/>
              <p:cNvSpPr>
                <a:spLocks noChangeArrowheads="1"/>
              </p:cNvSpPr>
              <p:nvPr/>
            </p:nvSpPr>
            <p:spPr bwMode="auto">
              <a:xfrm>
                <a:off x="22553613"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0" name="Oval 1618"/>
              <p:cNvSpPr>
                <a:spLocks noChangeArrowheads="1"/>
              </p:cNvSpPr>
              <p:nvPr/>
            </p:nvSpPr>
            <p:spPr bwMode="auto">
              <a:xfrm>
                <a:off x="22553613"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1" name="Freeform 1619"/>
              <p:cNvSpPr>
                <a:spLocks/>
              </p:cNvSpPr>
              <p:nvPr/>
            </p:nvSpPr>
            <p:spPr bwMode="auto">
              <a:xfrm>
                <a:off x="22518688"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2" name="Oval 1620"/>
              <p:cNvSpPr>
                <a:spLocks noChangeArrowheads="1"/>
              </p:cNvSpPr>
              <p:nvPr/>
            </p:nvSpPr>
            <p:spPr bwMode="auto">
              <a:xfrm>
                <a:off x="22759988"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3" name="Freeform 1621"/>
              <p:cNvSpPr>
                <a:spLocks/>
              </p:cNvSpPr>
              <p:nvPr/>
            </p:nvSpPr>
            <p:spPr bwMode="auto">
              <a:xfrm>
                <a:off x="22526626" y="2519363"/>
                <a:ext cx="87313" cy="176213"/>
              </a:xfrm>
              <a:custGeom>
                <a:avLst/>
                <a:gdLst>
                  <a:gd name="T0" fmla="*/ 0 w 23"/>
                  <a:gd name="T1" fmla="*/ 21 h 47"/>
                  <a:gd name="T2" fmla="*/ 2 w 23"/>
                  <a:gd name="T3" fmla="*/ 23 h 47"/>
                  <a:gd name="T4" fmla="*/ 5 w 23"/>
                  <a:gd name="T5" fmla="*/ 21 h 47"/>
                  <a:gd name="T6" fmla="*/ 5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7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5" y="22"/>
                      <a:pt x="5" y="21"/>
                    </a:cubicBezTo>
                    <a:cubicBezTo>
                      <a:pt x="5" y="20"/>
                      <a:pt x="5" y="8"/>
                      <a:pt x="5" y="8"/>
                    </a:cubicBezTo>
                    <a:cubicBezTo>
                      <a:pt x="5" y="8"/>
                      <a:pt x="5"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4" y="47"/>
                      <a:pt x="15" y="47"/>
                    </a:cubicBezTo>
                    <a:cubicBezTo>
                      <a:pt x="17"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7"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4" name="Freeform 1622"/>
              <p:cNvSpPr>
                <a:spLocks/>
              </p:cNvSpPr>
              <p:nvPr/>
            </p:nvSpPr>
            <p:spPr bwMode="auto">
              <a:xfrm>
                <a:off x="22625051" y="2989263"/>
                <a:ext cx="101600" cy="173038"/>
              </a:xfrm>
              <a:custGeom>
                <a:avLst/>
                <a:gdLst>
                  <a:gd name="T0" fmla="*/ 4 w 27"/>
                  <a:gd name="T1" fmla="*/ 19 h 46"/>
                  <a:gd name="T2" fmla="*/ 8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5" name="Freeform 1623"/>
              <p:cNvSpPr>
                <a:spLocks/>
              </p:cNvSpPr>
              <p:nvPr/>
            </p:nvSpPr>
            <p:spPr bwMode="auto">
              <a:xfrm>
                <a:off x="22737763" y="2989263"/>
                <a:ext cx="82550" cy="173038"/>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1 w 22"/>
                  <a:gd name="T11" fmla="*/ 44 h 46"/>
                  <a:gd name="T12" fmla="*/ 11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6" name="Freeform 1624"/>
              <p:cNvSpPr>
                <a:spLocks/>
              </p:cNvSpPr>
              <p:nvPr/>
            </p:nvSpPr>
            <p:spPr bwMode="auto">
              <a:xfrm>
                <a:off x="22944138" y="2519363"/>
                <a:ext cx="66675" cy="176213"/>
              </a:xfrm>
              <a:custGeom>
                <a:avLst/>
                <a:gdLst>
                  <a:gd name="T0" fmla="*/ 0 w 18"/>
                  <a:gd name="T1" fmla="*/ 6 h 47"/>
                  <a:gd name="T2" fmla="*/ 0 w 18"/>
                  <a:gd name="T3" fmla="*/ 21 h 47"/>
                  <a:gd name="T4" fmla="*/ 2 w 18"/>
                  <a:gd name="T5" fmla="*/ 23 h 47"/>
                  <a:gd name="T6" fmla="*/ 4 w 18"/>
                  <a:gd name="T7" fmla="*/ 21 h 47"/>
                  <a:gd name="T8" fmla="*/ 4 w 18"/>
                  <a:gd name="T9" fmla="*/ 8 h 47"/>
                  <a:gd name="T10" fmla="*/ 5 w 18"/>
                  <a:gd name="T11" fmla="*/ 8 h 47"/>
                  <a:gd name="T12" fmla="*/ 5 w 18"/>
                  <a:gd name="T13" fmla="*/ 44 h 47"/>
                  <a:gd name="T14" fmla="*/ 8 w 18"/>
                  <a:gd name="T15" fmla="*/ 47 h 47"/>
                  <a:gd name="T16" fmla="*/ 11 w 18"/>
                  <a:gd name="T17" fmla="*/ 44 h 47"/>
                  <a:gd name="T18" fmla="*/ 11 w 18"/>
                  <a:gd name="T19" fmla="*/ 23 h 47"/>
                  <a:gd name="T20" fmla="*/ 12 w 18"/>
                  <a:gd name="T21" fmla="*/ 23 h 47"/>
                  <a:gd name="T22" fmla="*/ 12 w 18"/>
                  <a:gd name="T23" fmla="*/ 44 h 47"/>
                  <a:gd name="T24" fmla="*/ 15 w 18"/>
                  <a:gd name="T25" fmla="*/ 47 h 47"/>
                  <a:gd name="T26" fmla="*/ 18 w 18"/>
                  <a:gd name="T27" fmla="*/ 44 h 47"/>
                  <a:gd name="T28" fmla="*/ 18 w 18"/>
                  <a:gd name="T29" fmla="*/ 13 h 47"/>
                  <a:gd name="T30" fmla="*/ 7 w 18"/>
                  <a:gd name="T31" fmla="*/ 0 h 47"/>
                  <a:gd name="T32" fmla="*/ 6 w 18"/>
                  <a:gd name="T33" fmla="*/ 0 h 47"/>
                  <a:gd name="T34" fmla="*/ 0 w 18"/>
                  <a:gd name="T35"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7">
                    <a:moveTo>
                      <a:pt x="0" y="6"/>
                    </a:move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22"/>
                      <a:pt x="18" y="13"/>
                    </a:cubicBezTo>
                    <a:cubicBezTo>
                      <a:pt x="15" y="9"/>
                      <a:pt x="11" y="4"/>
                      <a:pt x="7" y="0"/>
                    </a:cubicBezTo>
                    <a:cubicBezTo>
                      <a:pt x="7" y="0"/>
                      <a:pt x="7" y="0"/>
                      <a:pt x="6" y="0"/>
                    </a:cubicBezTo>
                    <a:cubicBezTo>
                      <a:pt x="3" y="0"/>
                      <a:pt x="0" y="3"/>
                      <a:pt x="0" y="6"/>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7" name="Oval 1625"/>
              <p:cNvSpPr>
                <a:spLocks noChangeArrowheads="1"/>
              </p:cNvSpPr>
              <p:nvPr/>
            </p:nvSpPr>
            <p:spPr bwMode="auto">
              <a:xfrm>
                <a:off x="22553613"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8" name="Freeform 1626"/>
              <p:cNvSpPr>
                <a:spLocks/>
              </p:cNvSpPr>
              <p:nvPr/>
            </p:nvSpPr>
            <p:spPr bwMode="auto">
              <a:xfrm>
                <a:off x="22526626" y="2989263"/>
                <a:ext cx="87313" cy="173038"/>
              </a:xfrm>
              <a:custGeom>
                <a:avLst/>
                <a:gdLst>
                  <a:gd name="T0" fmla="*/ 5 w 23"/>
                  <a:gd name="T1" fmla="*/ 20 h 46"/>
                  <a:gd name="T2" fmla="*/ 5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7 w 23"/>
                  <a:gd name="T37" fmla="*/ 0 h 46"/>
                  <a:gd name="T38" fmla="*/ 0 w 23"/>
                  <a:gd name="T39" fmla="*/ 6 h 46"/>
                  <a:gd name="T40" fmla="*/ 0 w 23"/>
                  <a:gd name="T41" fmla="*/ 20 h 46"/>
                  <a:gd name="T42" fmla="*/ 2 w 23"/>
                  <a:gd name="T43" fmla="*/ 22 h 46"/>
                  <a:gd name="T44" fmla="*/ 5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5" y="20"/>
                    </a:move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1"/>
                      <a:pt x="1" y="22"/>
                      <a:pt x="2" y="22"/>
                    </a:cubicBezTo>
                    <a:cubicBezTo>
                      <a:pt x="4" y="22"/>
                      <a:pt x="5" y="21"/>
                      <a:pt x="5"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09" name="Line 1627"/>
              <p:cNvSpPr>
                <a:spLocks noChangeShapeType="1"/>
              </p:cNvSpPr>
              <p:nvPr/>
            </p:nvSpPr>
            <p:spPr bwMode="auto">
              <a:xfrm>
                <a:off x="22969538"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0" name="Line 1628"/>
              <p:cNvSpPr>
                <a:spLocks noChangeShapeType="1"/>
              </p:cNvSpPr>
              <p:nvPr/>
            </p:nvSpPr>
            <p:spPr bwMode="auto">
              <a:xfrm>
                <a:off x="22969538"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1" name="Line 1629"/>
              <p:cNvSpPr>
                <a:spLocks noChangeShapeType="1"/>
              </p:cNvSpPr>
              <p:nvPr/>
            </p:nvSpPr>
            <p:spPr bwMode="auto">
              <a:xfrm>
                <a:off x="23004463"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2" name="Line 1630"/>
              <p:cNvSpPr>
                <a:spLocks noChangeShapeType="1"/>
              </p:cNvSpPr>
              <p:nvPr/>
            </p:nvSpPr>
            <p:spPr bwMode="auto">
              <a:xfrm>
                <a:off x="23004463" y="273367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3" name="Oval 1631"/>
              <p:cNvSpPr>
                <a:spLocks noChangeArrowheads="1"/>
              </p:cNvSpPr>
              <p:nvPr/>
            </p:nvSpPr>
            <p:spPr bwMode="auto">
              <a:xfrm>
                <a:off x="22969538" y="2947988"/>
                <a:ext cx="34925"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4" name="Freeform 1632"/>
              <p:cNvSpPr>
                <a:spLocks/>
              </p:cNvSpPr>
              <p:nvPr/>
            </p:nvSpPr>
            <p:spPr bwMode="auto">
              <a:xfrm>
                <a:off x="22944138" y="2989263"/>
                <a:ext cx="85725" cy="173038"/>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9 w 23"/>
                  <a:gd name="T21" fmla="*/ 46 h 46"/>
                  <a:gd name="T22" fmla="*/ 11 w 23"/>
                  <a:gd name="T23" fmla="*/ 43 h 46"/>
                  <a:gd name="T24" fmla="*/ 11 w 23"/>
                  <a:gd name="T25" fmla="*/ 22 h 46"/>
                  <a:gd name="T26" fmla="*/ 12 w 23"/>
                  <a:gd name="T27" fmla="*/ 22 h 46"/>
                  <a:gd name="T28" fmla="*/ 12 w 23"/>
                  <a:gd name="T29" fmla="*/ 40 h 46"/>
                  <a:gd name="T30" fmla="*/ 18 w 23"/>
                  <a:gd name="T31" fmla="*/ 28 h 46"/>
                  <a:gd name="T32" fmla="*/ 18 w 23"/>
                  <a:gd name="T33" fmla="*/ 7 h 46"/>
                  <a:gd name="T34" fmla="*/ 19 w 23"/>
                  <a:gd name="T35" fmla="*/ 7 h 46"/>
                  <a:gd name="T36" fmla="*/ 19 w 23"/>
                  <a:gd name="T37" fmla="*/ 20 h 46"/>
                  <a:gd name="T38" fmla="*/ 20 w 23"/>
                  <a:gd name="T39" fmla="*/ 22 h 46"/>
                  <a:gd name="T40" fmla="*/ 23 w 23"/>
                  <a:gd name="T41" fmla="*/ 15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7" y="46"/>
                      <a:pt x="8" y="46"/>
                    </a:cubicBezTo>
                    <a:cubicBezTo>
                      <a:pt x="9" y="46"/>
                      <a:pt x="9" y="46"/>
                      <a:pt x="9" y="46"/>
                    </a:cubicBezTo>
                    <a:cubicBezTo>
                      <a:pt x="10" y="45"/>
                      <a:pt x="10" y="44"/>
                      <a:pt x="11" y="43"/>
                    </a:cubicBezTo>
                    <a:cubicBezTo>
                      <a:pt x="11" y="38"/>
                      <a:pt x="11" y="22"/>
                      <a:pt x="11" y="22"/>
                    </a:cubicBezTo>
                    <a:cubicBezTo>
                      <a:pt x="11" y="22"/>
                      <a:pt x="11" y="22"/>
                      <a:pt x="12" y="22"/>
                    </a:cubicBezTo>
                    <a:cubicBezTo>
                      <a:pt x="12" y="22"/>
                      <a:pt x="12" y="34"/>
                      <a:pt x="12" y="40"/>
                    </a:cubicBezTo>
                    <a:cubicBezTo>
                      <a:pt x="14" y="36"/>
                      <a:pt x="16" y="32"/>
                      <a:pt x="18" y="28"/>
                    </a:cubicBezTo>
                    <a:cubicBezTo>
                      <a:pt x="18" y="18"/>
                      <a:pt x="18" y="7"/>
                      <a:pt x="18" y="7"/>
                    </a:cubicBezTo>
                    <a:cubicBezTo>
                      <a:pt x="18" y="7"/>
                      <a:pt x="18" y="7"/>
                      <a:pt x="19" y="7"/>
                    </a:cubicBezTo>
                    <a:cubicBezTo>
                      <a:pt x="19" y="7"/>
                      <a:pt x="19" y="19"/>
                      <a:pt x="19" y="20"/>
                    </a:cubicBezTo>
                    <a:cubicBezTo>
                      <a:pt x="19" y="21"/>
                      <a:pt x="19" y="22"/>
                      <a:pt x="20" y="22"/>
                    </a:cubicBezTo>
                    <a:cubicBezTo>
                      <a:pt x="21" y="20"/>
                      <a:pt x="22" y="17"/>
                      <a:pt x="23" y="15"/>
                    </a:cubicBezTo>
                    <a:cubicBezTo>
                      <a:pt x="23" y="11"/>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5" name="Freeform 1633"/>
              <p:cNvSpPr>
                <a:spLocks/>
              </p:cNvSpPr>
              <p:nvPr/>
            </p:nvSpPr>
            <p:spPr bwMode="auto">
              <a:xfrm>
                <a:off x="22831426"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6" name="Freeform 1634"/>
              <p:cNvSpPr>
                <a:spLocks/>
              </p:cNvSpPr>
              <p:nvPr/>
            </p:nvSpPr>
            <p:spPr bwMode="auto">
              <a:xfrm>
                <a:off x="23015576" y="2571751"/>
                <a:ext cx="11113" cy="33338"/>
              </a:xfrm>
              <a:custGeom>
                <a:avLst/>
                <a:gdLst>
                  <a:gd name="T0" fmla="*/ 0 w 3"/>
                  <a:gd name="T1" fmla="*/ 0 h 9"/>
                  <a:gd name="T2" fmla="*/ 0 w 3"/>
                  <a:gd name="T3" fmla="*/ 7 h 9"/>
                  <a:gd name="T4" fmla="*/ 2 w 3"/>
                  <a:gd name="T5" fmla="*/ 9 h 9"/>
                  <a:gd name="T6" fmla="*/ 3 w 3"/>
                  <a:gd name="T7" fmla="*/ 9 h 9"/>
                  <a:gd name="T8" fmla="*/ 1 w 3"/>
                  <a:gd name="T9" fmla="*/ 2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0" y="6"/>
                      <a:pt x="0" y="7"/>
                    </a:cubicBezTo>
                    <a:cubicBezTo>
                      <a:pt x="0" y="8"/>
                      <a:pt x="1" y="9"/>
                      <a:pt x="2" y="9"/>
                    </a:cubicBezTo>
                    <a:cubicBezTo>
                      <a:pt x="2" y="9"/>
                      <a:pt x="3" y="9"/>
                      <a:pt x="3" y="9"/>
                    </a:cubicBezTo>
                    <a:cubicBezTo>
                      <a:pt x="3" y="6"/>
                      <a:pt x="2" y="4"/>
                      <a:pt x="1"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7" name="Freeform 1635"/>
              <p:cNvSpPr>
                <a:spLocks/>
              </p:cNvSpPr>
              <p:nvPr/>
            </p:nvSpPr>
            <p:spPr bwMode="auto">
              <a:xfrm>
                <a:off x="22729826" y="2755901"/>
                <a:ext cx="101600" cy="176213"/>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8" name="Oval 1636"/>
              <p:cNvSpPr>
                <a:spLocks noChangeArrowheads="1"/>
              </p:cNvSpPr>
              <p:nvPr/>
            </p:nvSpPr>
            <p:spPr bwMode="auto">
              <a:xfrm>
                <a:off x="22864763"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19" name="Oval 1637"/>
              <p:cNvSpPr>
                <a:spLocks noChangeArrowheads="1"/>
              </p:cNvSpPr>
              <p:nvPr/>
            </p:nvSpPr>
            <p:spPr bwMode="auto">
              <a:xfrm>
                <a:off x="22658388"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0" name="Oval 1638"/>
              <p:cNvSpPr>
                <a:spLocks noChangeArrowheads="1"/>
              </p:cNvSpPr>
              <p:nvPr/>
            </p:nvSpPr>
            <p:spPr bwMode="auto">
              <a:xfrm>
                <a:off x="22864763"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1" name="Freeform 1639"/>
              <p:cNvSpPr>
                <a:spLocks/>
              </p:cNvSpPr>
              <p:nvPr/>
            </p:nvSpPr>
            <p:spPr bwMode="auto">
              <a:xfrm>
                <a:off x="22631401" y="2755901"/>
                <a:ext cx="87313"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2" name="Oval 1640"/>
              <p:cNvSpPr>
                <a:spLocks noChangeArrowheads="1"/>
              </p:cNvSpPr>
              <p:nvPr/>
            </p:nvSpPr>
            <p:spPr bwMode="auto">
              <a:xfrm>
                <a:off x="22658388"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3" name="Oval 1641"/>
              <p:cNvSpPr>
                <a:spLocks noChangeArrowheads="1"/>
              </p:cNvSpPr>
              <p:nvPr/>
            </p:nvSpPr>
            <p:spPr bwMode="auto">
              <a:xfrm>
                <a:off x="22658388"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4" name="Freeform 1642"/>
              <p:cNvSpPr>
                <a:spLocks/>
              </p:cNvSpPr>
              <p:nvPr/>
            </p:nvSpPr>
            <p:spPr bwMode="auto">
              <a:xfrm>
                <a:off x="22625051" y="2519363"/>
                <a:ext cx="101600" cy="176213"/>
              </a:xfrm>
              <a:custGeom>
                <a:avLst/>
                <a:gdLst>
                  <a:gd name="T0" fmla="*/ 23 w 27"/>
                  <a:gd name="T1" fmla="*/ 20 h 47"/>
                  <a:gd name="T2" fmla="*/ 25 w 27"/>
                  <a:gd name="T3" fmla="*/ 21 h 47"/>
                  <a:gd name="T4" fmla="*/ 27 w 27"/>
                  <a:gd name="T5" fmla="*/ 19 h 47"/>
                  <a:gd name="T6" fmla="*/ 23 w 27"/>
                  <a:gd name="T7" fmla="*/ 5 h 47"/>
                  <a:gd name="T8" fmla="*/ 17 w 27"/>
                  <a:gd name="T9" fmla="*/ 0 h 47"/>
                  <a:gd name="T10" fmla="*/ 10 w 27"/>
                  <a:gd name="T11" fmla="*/ 0 h 47"/>
                  <a:gd name="T12" fmla="*/ 4 w 27"/>
                  <a:gd name="T13" fmla="*/ 5 h 47"/>
                  <a:gd name="T14" fmla="*/ 0 w 27"/>
                  <a:gd name="T15" fmla="*/ 19 h 47"/>
                  <a:gd name="T16" fmla="*/ 1 w 27"/>
                  <a:gd name="T17" fmla="*/ 21 h 47"/>
                  <a:gd name="T18" fmla="*/ 4 w 27"/>
                  <a:gd name="T19" fmla="*/ 20 h 47"/>
                  <a:gd name="T20" fmla="*/ 8 w 27"/>
                  <a:gd name="T21" fmla="*/ 7 h 47"/>
                  <a:gd name="T22" fmla="*/ 9 w 27"/>
                  <a:gd name="T23" fmla="*/ 7 h 47"/>
                  <a:gd name="T24" fmla="*/ 2 w 27"/>
                  <a:gd name="T25" fmla="*/ 28 h 47"/>
                  <a:gd name="T26" fmla="*/ 8 w 27"/>
                  <a:gd name="T27" fmla="*/ 28 h 47"/>
                  <a:gd name="T28" fmla="*/ 8 w 27"/>
                  <a:gd name="T29" fmla="*/ 45 h 47"/>
                  <a:gd name="T30" fmla="*/ 11 w 27"/>
                  <a:gd name="T31" fmla="*/ 47 h 47"/>
                  <a:gd name="T32" fmla="*/ 13 w 27"/>
                  <a:gd name="T33" fmla="*/ 45 h 47"/>
                  <a:gd name="T34" fmla="*/ 13 w 27"/>
                  <a:gd name="T35" fmla="*/ 28 h 47"/>
                  <a:gd name="T36" fmla="*/ 14 w 27"/>
                  <a:gd name="T37" fmla="*/ 28 h 47"/>
                  <a:gd name="T38" fmla="*/ 14 w 27"/>
                  <a:gd name="T39" fmla="*/ 45 h 47"/>
                  <a:gd name="T40" fmla="*/ 16 w 27"/>
                  <a:gd name="T41" fmla="*/ 47 h 47"/>
                  <a:gd name="T42" fmla="*/ 18 w 27"/>
                  <a:gd name="T43" fmla="*/ 45 h 47"/>
                  <a:gd name="T44" fmla="*/ 18 w 27"/>
                  <a:gd name="T45" fmla="*/ 28 h 47"/>
                  <a:gd name="T46" fmla="*/ 25 w 27"/>
                  <a:gd name="T47" fmla="*/ 28 h 47"/>
                  <a:gd name="T48" fmla="*/ 18 w 27"/>
                  <a:gd name="T49" fmla="*/ 7 h 47"/>
                  <a:gd name="T50" fmla="*/ 19 w 27"/>
                  <a:gd name="T51" fmla="*/ 7 h 47"/>
                  <a:gd name="T52" fmla="*/ 23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20"/>
                    </a:moveTo>
                    <a:cubicBezTo>
                      <a:pt x="23" y="21"/>
                      <a:pt x="24" y="21"/>
                      <a:pt x="25" y="21"/>
                    </a:cubicBezTo>
                    <a:cubicBezTo>
                      <a:pt x="26" y="21"/>
                      <a:pt x="27" y="20"/>
                      <a:pt x="27" y="19"/>
                    </a:cubicBezTo>
                    <a:cubicBezTo>
                      <a:pt x="26" y="18"/>
                      <a:pt x="24" y="11"/>
                      <a:pt x="23"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8" y="7"/>
                      <a:pt x="8"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5" name="Freeform 1643"/>
              <p:cNvSpPr>
                <a:spLocks/>
              </p:cNvSpPr>
              <p:nvPr/>
            </p:nvSpPr>
            <p:spPr bwMode="auto">
              <a:xfrm>
                <a:off x="22831426" y="2519363"/>
                <a:ext cx="101600" cy="176213"/>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4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1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1" y="19"/>
                    </a:cubicBezTo>
                    <a:cubicBezTo>
                      <a:pt x="0" y="20"/>
                      <a:pt x="1" y="21"/>
                      <a:pt x="2"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6" name="Oval 1644"/>
              <p:cNvSpPr>
                <a:spLocks noChangeArrowheads="1"/>
              </p:cNvSpPr>
              <p:nvPr/>
            </p:nvSpPr>
            <p:spPr bwMode="auto">
              <a:xfrm>
                <a:off x="22759988"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7" name="Oval 1645"/>
              <p:cNvSpPr>
                <a:spLocks noChangeArrowheads="1"/>
              </p:cNvSpPr>
              <p:nvPr/>
            </p:nvSpPr>
            <p:spPr bwMode="auto">
              <a:xfrm>
                <a:off x="22759988"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8" name="Oval 1646"/>
              <p:cNvSpPr>
                <a:spLocks noChangeArrowheads="1"/>
              </p:cNvSpPr>
              <p:nvPr/>
            </p:nvSpPr>
            <p:spPr bwMode="auto">
              <a:xfrm>
                <a:off x="22864763"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29" name="Freeform 1647"/>
              <p:cNvSpPr>
                <a:spLocks/>
              </p:cNvSpPr>
              <p:nvPr/>
            </p:nvSpPr>
            <p:spPr bwMode="auto">
              <a:xfrm>
                <a:off x="22737763"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1 w 22"/>
                  <a:gd name="T15" fmla="*/ 44 h 47"/>
                  <a:gd name="T16" fmla="*/ 11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0" name="Freeform 1648"/>
              <p:cNvSpPr>
                <a:spLocks/>
              </p:cNvSpPr>
              <p:nvPr/>
            </p:nvSpPr>
            <p:spPr bwMode="auto">
              <a:xfrm>
                <a:off x="22842538"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1 w 22"/>
                  <a:gd name="T31" fmla="*/ 23 h 46"/>
                  <a:gd name="T32" fmla="*/ 11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19" y="0"/>
                      <a:pt x="16" y="0"/>
                    </a:cubicBezTo>
                    <a:cubicBezTo>
                      <a:pt x="14" y="0"/>
                      <a:pt x="7" y="0"/>
                      <a:pt x="6" y="0"/>
                    </a:cubicBezTo>
                    <a:cubicBezTo>
                      <a:pt x="2" y="0"/>
                      <a:pt x="0" y="2"/>
                      <a:pt x="0" y="6"/>
                    </a:cubicBezTo>
                    <a:cubicBezTo>
                      <a:pt x="0" y="7"/>
                      <a:pt x="0" y="19"/>
                      <a:pt x="0" y="20"/>
                    </a:cubicBezTo>
                    <a:cubicBezTo>
                      <a:pt x="0" y="22"/>
                      <a:pt x="0"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1" name="Oval 1649"/>
              <p:cNvSpPr>
                <a:spLocks noChangeArrowheads="1"/>
              </p:cNvSpPr>
              <p:nvPr/>
            </p:nvSpPr>
            <p:spPr bwMode="auto">
              <a:xfrm>
                <a:off x="21726526"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2" name="Freeform 1650"/>
              <p:cNvSpPr>
                <a:spLocks/>
              </p:cNvSpPr>
              <p:nvPr/>
            </p:nvSpPr>
            <p:spPr bwMode="auto">
              <a:xfrm>
                <a:off x="21907501" y="2989263"/>
                <a:ext cx="85725" cy="173038"/>
              </a:xfrm>
              <a:custGeom>
                <a:avLst/>
                <a:gdLst>
                  <a:gd name="T0" fmla="*/ 4 w 23"/>
                  <a:gd name="T1" fmla="*/ 20 h 46"/>
                  <a:gd name="T2" fmla="*/ 4 w 23"/>
                  <a:gd name="T3" fmla="*/ 7 h 46"/>
                  <a:gd name="T4" fmla="*/ 6 w 23"/>
                  <a:gd name="T5" fmla="*/ 7 h 46"/>
                  <a:gd name="T6" fmla="*/ 6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6" y="7"/>
                    </a:cubicBezTo>
                    <a:cubicBezTo>
                      <a:pt x="6" y="7"/>
                      <a:pt x="6" y="41"/>
                      <a:pt x="6" y="44"/>
                    </a:cubicBezTo>
                    <a:cubicBezTo>
                      <a:pt x="6"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4"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3" name="Freeform 1651"/>
              <p:cNvSpPr>
                <a:spLocks/>
              </p:cNvSpPr>
              <p:nvPr/>
            </p:nvSpPr>
            <p:spPr bwMode="auto">
              <a:xfrm>
                <a:off x="21699538" y="2519363"/>
                <a:ext cx="87313"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4" name="Oval 1652"/>
              <p:cNvSpPr>
                <a:spLocks noChangeArrowheads="1"/>
              </p:cNvSpPr>
              <p:nvPr/>
            </p:nvSpPr>
            <p:spPr bwMode="auto">
              <a:xfrm>
                <a:off x="21726526"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5" name="Oval 1653"/>
              <p:cNvSpPr>
                <a:spLocks noChangeArrowheads="1"/>
              </p:cNvSpPr>
              <p:nvPr/>
            </p:nvSpPr>
            <p:spPr bwMode="auto">
              <a:xfrm>
                <a:off x="21932901"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6" name="Oval 1654"/>
              <p:cNvSpPr>
                <a:spLocks noChangeArrowheads="1"/>
              </p:cNvSpPr>
              <p:nvPr/>
            </p:nvSpPr>
            <p:spPr bwMode="auto">
              <a:xfrm>
                <a:off x="21932901"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7" name="Freeform 1655"/>
              <p:cNvSpPr>
                <a:spLocks/>
              </p:cNvSpPr>
              <p:nvPr/>
            </p:nvSpPr>
            <p:spPr bwMode="auto">
              <a:xfrm>
                <a:off x="21899563"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8" name="Oval 1656"/>
              <p:cNvSpPr>
                <a:spLocks noChangeArrowheads="1"/>
              </p:cNvSpPr>
              <p:nvPr/>
            </p:nvSpPr>
            <p:spPr bwMode="auto">
              <a:xfrm>
                <a:off x="21932901" y="2947988"/>
                <a:ext cx="34925"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39" name="Freeform 1657"/>
              <p:cNvSpPr>
                <a:spLocks/>
              </p:cNvSpPr>
              <p:nvPr/>
            </p:nvSpPr>
            <p:spPr bwMode="auto">
              <a:xfrm>
                <a:off x="21907501" y="2519363"/>
                <a:ext cx="85725"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0" name="Freeform 1658"/>
              <p:cNvSpPr>
                <a:spLocks/>
              </p:cNvSpPr>
              <p:nvPr/>
            </p:nvSpPr>
            <p:spPr bwMode="auto">
              <a:xfrm>
                <a:off x="21794788"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4 w 27"/>
                  <a:gd name="T15" fmla="*/ 44 h 46"/>
                  <a:gd name="T16" fmla="*/ 14 w 27"/>
                  <a:gd name="T17" fmla="*/ 28 h 46"/>
                  <a:gd name="T18" fmla="*/ 15 w 27"/>
                  <a:gd name="T19" fmla="*/ 28 h 46"/>
                  <a:gd name="T20" fmla="*/ 15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4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1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4" y="45"/>
                      <a:pt x="14" y="44"/>
                    </a:cubicBezTo>
                    <a:cubicBezTo>
                      <a:pt x="14" y="42"/>
                      <a:pt x="14" y="28"/>
                      <a:pt x="14" y="28"/>
                    </a:cubicBezTo>
                    <a:cubicBezTo>
                      <a:pt x="15" y="28"/>
                      <a:pt x="15" y="28"/>
                      <a:pt x="15" y="28"/>
                    </a:cubicBezTo>
                    <a:cubicBezTo>
                      <a:pt x="15" y="28"/>
                      <a:pt x="15" y="42"/>
                      <a:pt x="15" y="44"/>
                    </a:cubicBezTo>
                    <a:cubicBezTo>
                      <a:pt x="15" y="45"/>
                      <a:pt x="16"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ubicBezTo>
                      <a:pt x="23"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1" name="Freeform 1659"/>
              <p:cNvSpPr>
                <a:spLocks/>
              </p:cNvSpPr>
              <p:nvPr/>
            </p:nvSpPr>
            <p:spPr bwMode="auto">
              <a:xfrm>
                <a:off x="22323426" y="2519363"/>
                <a:ext cx="87313"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2" name="Freeform 1660"/>
              <p:cNvSpPr>
                <a:spLocks/>
              </p:cNvSpPr>
              <p:nvPr/>
            </p:nvSpPr>
            <p:spPr bwMode="auto">
              <a:xfrm>
                <a:off x="22421851" y="2989263"/>
                <a:ext cx="101600" cy="173038"/>
              </a:xfrm>
              <a:custGeom>
                <a:avLst/>
                <a:gdLst>
                  <a:gd name="T0" fmla="*/ 3 w 27"/>
                  <a:gd name="T1" fmla="*/ 19 h 46"/>
                  <a:gd name="T2" fmla="*/ 7 w 27"/>
                  <a:gd name="T3" fmla="*/ 6 h 46"/>
                  <a:gd name="T4" fmla="*/ 8 w 27"/>
                  <a:gd name="T5" fmla="*/ 6 h 46"/>
                  <a:gd name="T6" fmla="*/ 2 w 27"/>
                  <a:gd name="T7" fmla="*/ 28 h 46"/>
                  <a:gd name="T8" fmla="*/ 8 w 27"/>
                  <a:gd name="T9" fmla="*/ 28 h 46"/>
                  <a:gd name="T10" fmla="*/ 8 w 27"/>
                  <a:gd name="T11" fmla="*/ 44 h 46"/>
                  <a:gd name="T12" fmla="*/ 10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4 w 27"/>
                  <a:gd name="T29" fmla="*/ 28 h 46"/>
                  <a:gd name="T30" fmla="*/ 18 w 27"/>
                  <a:gd name="T31" fmla="*/ 6 h 46"/>
                  <a:gd name="T32" fmla="*/ 19 w 27"/>
                  <a:gd name="T33" fmla="*/ 6 h 46"/>
                  <a:gd name="T34" fmla="*/ 23 w 27"/>
                  <a:gd name="T35" fmla="*/ 19 h 46"/>
                  <a:gd name="T36" fmla="*/ 25 w 27"/>
                  <a:gd name="T37" fmla="*/ 20 h 46"/>
                  <a:gd name="T38" fmla="*/ 26 w 27"/>
                  <a:gd name="T39" fmla="*/ 18 h 46"/>
                  <a:gd name="T40" fmla="*/ 22 w 27"/>
                  <a:gd name="T41" fmla="*/ 4 h 46"/>
                  <a:gd name="T42" fmla="*/ 17 w 27"/>
                  <a:gd name="T43" fmla="*/ 0 h 46"/>
                  <a:gd name="T44" fmla="*/ 9 w 27"/>
                  <a:gd name="T45" fmla="*/ 0 h 46"/>
                  <a:gd name="T46" fmla="*/ 4 w 27"/>
                  <a:gd name="T47" fmla="*/ 4 h 46"/>
                  <a:gd name="T48" fmla="*/ 0 w 27"/>
                  <a:gd name="T49" fmla="*/ 18 h 46"/>
                  <a:gd name="T50" fmla="*/ 1 w 27"/>
                  <a:gd name="T51" fmla="*/ 20 h 46"/>
                  <a:gd name="T52" fmla="*/ 3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5"/>
                      <a:pt x="9" y="46"/>
                      <a:pt x="10"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3" name="Freeform 1661"/>
              <p:cNvSpPr>
                <a:spLocks/>
              </p:cNvSpPr>
              <p:nvPr/>
            </p:nvSpPr>
            <p:spPr bwMode="auto">
              <a:xfrm>
                <a:off x="21805901"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0 w 22"/>
                  <a:gd name="T27" fmla="*/ 44 h 46"/>
                  <a:gd name="T28" fmla="*/ 10 w 22"/>
                  <a:gd name="T29" fmla="*/ 23 h 46"/>
                  <a:gd name="T30" fmla="*/ 12 w 22"/>
                  <a:gd name="T31" fmla="*/ 23 h 46"/>
                  <a:gd name="T32" fmla="*/ 12 w 22"/>
                  <a:gd name="T33" fmla="*/ 44 h 46"/>
                  <a:gd name="T34" fmla="*/ 14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1" y="22"/>
                      <a:pt x="22" y="22"/>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4" name="Oval 1662"/>
              <p:cNvSpPr>
                <a:spLocks noChangeArrowheads="1"/>
              </p:cNvSpPr>
              <p:nvPr/>
            </p:nvSpPr>
            <p:spPr bwMode="auto">
              <a:xfrm>
                <a:off x="22350413"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5" name="Oval 1663"/>
              <p:cNvSpPr>
                <a:spLocks noChangeArrowheads="1"/>
              </p:cNvSpPr>
              <p:nvPr/>
            </p:nvSpPr>
            <p:spPr bwMode="auto">
              <a:xfrm>
                <a:off x="22452013" y="2947988"/>
                <a:ext cx="36513"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6" name="Oval 1664"/>
              <p:cNvSpPr>
                <a:spLocks noChangeArrowheads="1"/>
              </p:cNvSpPr>
              <p:nvPr/>
            </p:nvSpPr>
            <p:spPr bwMode="auto">
              <a:xfrm>
                <a:off x="22452013" y="2481263"/>
                <a:ext cx="36513"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7" name="Freeform 1665"/>
              <p:cNvSpPr>
                <a:spLocks/>
              </p:cNvSpPr>
              <p:nvPr/>
            </p:nvSpPr>
            <p:spPr bwMode="auto">
              <a:xfrm>
                <a:off x="22421851" y="2519363"/>
                <a:ext cx="101600" cy="176213"/>
              </a:xfrm>
              <a:custGeom>
                <a:avLst/>
                <a:gdLst>
                  <a:gd name="T0" fmla="*/ 26 w 27"/>
                  <a:gd name="T1" fmla="*/ 19 h 47"/>
                  <a:gd name="T2" fmla="*/ 22 w 27"/>
                  <a:gd name="T3" fmla="*/ 5 h 47"/>
                  <a:gd name="T4" fmla="*/ 17 w 27"/>
                  <a:gd name="T5" fmla="*/ 0 h 47"/>
                  <a:gd name="T6" fmla="*/ 9 w 27"/>
                  <a:gd name="T7" fmla="*/ 0 h 47"/>
                  <a:gd name="T8" fmla="*/ 4 w 27"/>
                  <a:gd name="T9" fmla="*/ 5 h 47"/>
                  <a:gd name="T10" fmla="*/ 0 w 27"/>
                  <a:gd name="T11" fmla="*/ 19 h 47"/>
                  <a:gd name="T12" fmla="*/ 1 w 27"/>
                  <a:gd name="T13" fmla="*/ 21 h 47"/>
                  <a:gd name="T14" fmla="*/ 3 w 27"/>
                  <a:gd name="T15" fmla="*/ 20 h 47"/>
                  <a:gd name="T16" fmla="*/ 7 w 27"/>
                  <a:gd name="T17" fmla="*/ 7 h 47"/>
                  <a:gd name="T18" fmla="*/ 8 w 27"/>
                  <a:gd name="T19" fmla="*/ 7 h 47"/>
                  <a:gd name="T20" fmla="*/ 2 w 27"/>
                  <a:gd name="T21" fmla="*/ 28 h 47"/>
                  <a:gd name="T22" fmla="*/ 8 w 27"/>
                  <a:gd name="T23" fmla="*/ 28 h 47"/>
                  <a:gd name="T24" fmla="*/ 8 w 27"/>
                  <a:gd name="T25" fmla="*/ 45 h 47"/>
                  <a:gd name="T26" fmla="*/ 10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4 w 27"/>
                  <a:gd name="T43" fmla="*/ 28 h 47"/>
                  <a:gd name="T44" fmla="*/ 18 w 27"/>
                  <a:gd name="T45" fmla="*/ 7 h 47"/>
                  <a:gd name="T46" fmla="*/ 19 w 27"/>
                  <a:gd name="T47" fmla="*/ 7 h 47"/>
                  <a:gd name="T48" fmla="*/ 23 w 27"/>
                  <a:gd name="T49" fmla="*/ 20 h 47"/>
                  <a:gd name="T50" fmla="*/ 25 w 27"/>
                  <a:gd name="T51" fmla="*/ 21 h 47"/>
                  <a:gd name="T52" fmla="*/ 26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6" y="19"/>
                    </a:moveTo>
                    <a:cubicBezTo>
                      <a:pt x="26" y="18"/>
                      <a:pt x="24" y="11"/>
                      <a:pt x="22" y="5"/>
                    </a:cubicBez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8" name="Oval 1666"/>
              <p:cNvSpPr>
                <a:spLocks noChangeArrowheads="1"/>
              </p:cNvSpPr>
              <p:nvPr/>
            </p:nvSpPr>
            <p:spPr bwMode="auto">
              <a:xfrm>
                <a:off x="22452013"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49" name="Freeform 1667"/>
              <p:cNvSpPr>
                <a:spLocks/>
              </p:cNvSpPr>
              <p:nvPr/>
            </p:nvSpPr>
            <p:spPr bwMode="auto">
              <a:xfrm>
                <a:off x="22317076" y="2755901"/>
                <a:ext cx="100013" cy="176213"/>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8 w 27"/>
                  <a:gd name="T43" fmla="*/ 6 h 47"/>
                  <a:gd name="T44" fmla="*/ 19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3"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6" y="20"/>
                    </a:cubicBezTo>
                    <a:cubicBezTo>
                      <a:pt x="27" y="20"/>
                      <a:pt x="27" y="19"/>
                      <a:pt x="27" y="18"/>
                    </a:cubicBezTo>
                    <a:cubicBezTo>
                      <a:pt x="27" y="17"/>
                      <a:pt x="24"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0" name="Freeform 1668"/>
              <p:cNvSpPr>
                <a:spLocks/>
              </p:cNvSpPr>
              <p:nvPr/>
            </p:nvSpPr>
            <p:spPr bwMode="auto">
              <a:xfrm>
                <a:off x="22117051" y="2989263"/>
                <a:ext cx="82550" cy="173038"/>
              </a:xfrm>
              <a:custGeom>
                <a:avLst/>
                <a:gdLst>
                  <a:gd name="T0" fmla="*/ 0 w 22"/>
                  <a:gd name="T1" fmla="*/ 6 h 46"/>
                  <a:gd name="T2" fmla="*/ 0 w 22"/>
                  <a:gd name="T3" fmla="*/ 20 h 46"/>
                  <a:gd name="T4" fmla="*/ 2 w 22"/>
                  <a:gd name="T5" fmla="*/ 22 h 46"/>
                  <a:gd name="T6" fmla="*/ 4 w 22"/>
                  <a:gd name="T7" fmla="*/ 20 h 46"/>
                  <a:gd name="T8" fmla="*/ 4 w 22"/>
                  <a:gd name="T9" fmla="*/ 7 h 46"/>
                  <a:gd name="T10" fmla="*/ 5 w 22"/>
                  <a:gd name="T11" fmla="*/ 7 h 46"/>
                  <a:gd name="T12" fmla="*/ 5 w 22"/>
                  <a:gd name="T13" fmla="*/ 44 h 46"/>
                  <a:gd name="T14" fmla="*/ 8 w 22"/>
                  <a:gd name="T15" fmla="*/ 46 h 46"/>
                  <a:gd name="T16" fmla="*/ 11 w 22"/>
                  <a:gd name="T17" fmla="*/ 44 h 46"/>
                  <a:gd name="T18" fmla="*/ 11 w 22"/>
                  <a:gd name="T19" fmla="*/ 22 h 46"/>
                  <a:gd name="T20" fmla="*/ 12 w 22"/>
                  <a:gd name="T21" fmla="*/ 22 h 46"/>
                  <a:gd name="T22" fmla="*/ 12 w 22"/>
                  <a:gd name="T23" fmla="*/ 44 h 46"/>
                  <a:gd name="T24" fmla="*/ 14 w 22"/>
                  <a:gd name="T25" fmla="*/ 46 h 46"/>
                  <a:gd name="T26" fmla="*/ 17 w 22"/>
                  <a:gd name="T27" fmla="*/ 44 h 46"/>
                  <a:gd name="T28" fmla="*/ 17 w 22"/>
                  <a:gd name="T29" fmla="*/ 7 h 46"/>
                  <a:gd name="T30" fmla="*/ 18 w 22"/>
                  <a:gd name="T31" fmla="*/ 7 h 46"/>
                  <a:gd name="T32" fmla="*/ 18 w 22"/>
                  <a:gd name="T33" fmla="*/ 20 h 46"/>
                  <a:gd name="T34" fmla="*/ 20 w 22"/>
                  <a:gd name="T35" fmla="*/ 22 h 46"/>
                  <a:gd name="T36" fmla="*/ 22 w 22"/>
                  <a:gd name="T37" fmla="*/ 20 h 46"/>
                  <a:gd name="T38" fmla="*/ 22 w 22"/>
                  <a:gd name="T39" fmla="*/ 6 h 46"/>
                  <a:gd name="T40" fmla="*/ 16 w 22"/>
                  <a:gd name="T41" fmla="*/ 0 h 46"/>
                  <a:gd name="T42" fmla="*/ 6 w 22"/>
                  <a:gd name="T43" fmla="*/ 0 h 46"/>
                  <a:gd name="T44" fmla="*/ 0 w 22"/>
                  <a:gd name="T45"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0" y="6"/>
                    </a:moveTo>
                    <a:cubicBezTo>
                      <a:pt x="0" y="7"/>
                      <a:pt x="0" y="19"/>
                      <a:pt x="0" y="20"/>
                    </a:cubicBezTo>
                    <a:cubicBezTo>
                      <a:pt x="0" y="21"/>
                      <a:pt x="1" y="22"/>
                      <a:pt x="2" y="22"/>
                    </a:cubicBezTo>
                    <a:cubicBezTo>
                      <a:pt x="3" y="22"/>
                      <a:pt x="4" y="21"/>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1" name="Oval 1669"/>
              <p:cNvSpPr>
                <a:spLocks noChangeArrowheads="1"/>
              </p:cNvSpPr>
              <p:nvPr/>
            </p:nvSpPr>
            <p:spPr bwMode="auto">
              <a:xfrm>
                <a:off x="22139276"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2" name="Freeform 1670"/>
              <p:cNvSpPr>
                <a:spLocks/>
              </p:cNvSpPr>
              <p:nvPr/>
            </p:nvSpPr>
            <p:spPr bwMode="auto">
              <a:xfrm>
                <a:off x="22109113" y="2755901"/>
                <a:ext cx="101600" cy="176213"/>
              </a:xfrm>
              <a:custGeom>
                <a:avLst/>
                <a:gdLst>
                  <a:gd name="T0" fmla="*/ 3 w 27"/>
                  <a:gd name="T1" fmla="*/ 19 h 47"/>
                  <a:gd name="T2" fmla="*/ 7 w 27"/>
                  <a:gd name="T3" fmla="*/ 6 h 47"/>
                  <a:gd name="T4" fmla="*/ 8 w 27"/>
                  <a:gd name="T5" fmla="*/ 6 h 47"/>
                  <a:gd name="T6" fmla="*/ 2 w 27"/>
                  <a:gd name="T7" fmla="*/ 28 h 47"/>
                  <a:gd name="T8" fmla="*/ 8 w 27"/>
                  <a:gd name="T9" fmla="*/ 28 h 47"/>
                  <a:gd name="T10" fmla="*/ 8 w 27"/>
                  <a:gd name="T11" fmla="*/ 44 h 47"/>
                  <a:gd name="T12" fmla="*/ 10 w 27"/>
                  <a:gd name="T13" fmla="*/ 47 h 47"/>
                  <a:gd name="T14" fmla="*/ 13 w 27"/>
                  <a:gd name="T15" fmla="*/ 44 h 47"/>
                  <a:gd name="T16" fmla="*/ 13 w 27"/>
                  <a:gd name="T17" fmla="*/ 28 h 47"/>
                  <a:gd name="T18" fmla="*/ 14 w 27"/>
                  <a:gd name="T19" fmla="*/ 28 h 47"/>
                  <a:gd name="T20" fmla="*/ 14 w 27"/>
                  <a:gd name="T21" fmla="*/ 44 h 47"/>
                  <a:gd name="T22" fmla="*/ 16 w 27"/>
                  <a:gd name="T23" fmla="*/ 47 h 47"/>
                  <a:gd name="T24" fmla="*/ 18 w 27"/>
                  <a:gd name="T25" fmla="*/ 44 h 47"/>
                  <a:gd name="T26" fmla="*/ 18 w 27"/>
                  <a:gd name="T27" fmla="*/ 28 h 47"/>
                  <a:gd name="T28" fmla="*/ 24 w 27"/>
                  <a:gd name="T29" fmla="*/ 28 h 47"/>
                  <a:gd name="T30" fmla="*/ 18 w 27"/>
                  <a:gd name="T31" fmla="*/ 6 h 47"/>
                  <a:gd name="T32" fmla="*/ 19 w 27"/>
                  <a:gd name="T33" fmla="*/ 6 h 47"/>
                  <a:gd name="T34" fmla="*/ 23 w 27"/>
                  <a:gd name="T35" fmla="*/ 19 h 47"/>
                  <a:gd name="T36" fmla="*/ 25 w 27"/>
                  <a:gd name="T37" fmla="*/ 20 h 47"/>
                  <a:gd name="T38" fmla="*/ 26 w 27"/>
                  <a:gd name="T39" fmla="*/ 18 h 47"/>
                  <a:gd name="T40" fmla="*/ 22 w 27"/>
                  <a:gd name="T41" fmla="*/ 4 h 47"/>
                  <a:gd name="T42" fmla="*/ 17 w 27"/>
                  <a:gd name="T43" fmla="*/ 0 h 47"/>
                  <a:gd name="T44" fmla="*/ 9 w 27"/>
                  <a:gd name="T45" fmla="*/ 0 h 47"/>
                  <a:gd name="T46" fmla="*/ 4 w 27"/>
                  <a:gd name="T47" fmla="*/ 4 h 47"/>
                  <a:gd name="T48" fmla="*/ 0 w 27"/>
                  <a:gd name="T49" fmla="*/ 18 h 47"/>
                  <a:gd name="T50" fmla="*/ 1 w 27"/>
                  <a:gd name="T51" fmla="*/ 20 h 47"/>
                  <a:gd name="T52" fmla="*/ 3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3" y="19"/>
                    </a:move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3" name="Freeform 1671"/>
              <p:cNvSpPr>
                <a:spLocks/>
              </p:cNvSpPr>
              <p:nvPr/>
            </p:nvSpPr>
            <p:spPr bwMode="auto">
              <a:xfrm>
                <a:off x="22210713"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7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8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7"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4" name="Freeform 1672"/>
              <p:cNvSpPr>
                <a:spLocks/>
              </p:cNvSpPr>
              <p:nvPr/>
            </p:nvSpPr>
            <p:spPr bwMode="auto">
              <a:xfrm>
                <a:off x="22004338" y="2989263"/>
                <a:ext cx="101600" cy="173038"/>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3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5" name="Oval 1673"/>
              <p:cNvSpPr>
                <a:spLocks noChangeArrowheads="1"/>
              </p:cNvSpPr>
              <p:nvPr/>
            </p:nvSpPr>
            <p:spPr bwMode="auto">
              <a:xfrm>
                <a:off x="22350413"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6" name="Oval 1674"/>
              <p:cNvSpPr>
                <a:spLocks noChangeArrowheads="1"/>
              </p:cNvSpPr>
              <p:nvPr/>
            </p:nvSpPr>
            <p:spPr bwMode="auto">
              <a:xfrm>
                <a:off x="22350413"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7" name="Freeform 1675"/>
              <p:cNvSpPr>
                <a:spLocks/>
              </p:cNvSpPr>
              <p:nvPr/>
            </p:nvSpPr>
            <p:spPr bwMode="auto">
              <a:xfrm>
                <a:off x="22323426" y="2989263"/>
                <a:ext cx="87313" cy="173038"/>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8 w 23"/>
                  <a:gd name="T21" fmla="*/ 44 h 46"/>
                  <a:gd name="T22" fmla="*/ 18 w 23"/>
                  <a:gd name="T23" fmla="*/ 7 h 46"/>
                  <a:gd name="T24" fmla="*/ 19 w 23"/>
                  <a:gd name="T25" fmla="*/ 7 h 46"/>
                  <a:gd name="T26" fmla="*/ 19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8" name="Freeform 1676"/>
              <p:cNvSpPr>
                <a:spLocks/>
              </p:cNvSpPr>
              <p:nvPr/>
            </p:nvSpPr>
            <p:spPr bwMode="auto">
              <a:xfrm>
                <a:off x="22429788" y="2755901"/>
                <a:ext cx="82550" cy="173038"/>
              </a:xfrm>
              <a:custGeom>
                <a:avLst/>
                <a:gdLst>
                  <a:gd name="T0" fmla="*/ 20 w 22"/>
                  <a:gd name="T1" fmla="*/ 22 h 46"/>
                  <a:gd name="T2" fmla="*/ 22 w 22"/>
                  <a:gd name="T3" fmla="*/ 20 h 46"/>
                  <a:gd name="T4" fmla="*/ 22 w 22"/>
                  <a:gd name="T5" fmla="*/ 6 h 46"/>
                  <a:gd name="T6" fmla="*/ 16 w 22"/>
                  <a:gd name="T7" fmla="*/ 0 h 46"/>
                  <a:gd name="T8" fmla="*/ 6 w 22"/>
                  <a:gd name="T9" fmla="*/ 0 h 46"/>
                  <a:gd name="T10" fmla="*/ 0 w 22"/>
                  <a:gd name="T11" fmla="*/ 6 h 46"/>
                  <a:gd name="T12" fmla="*/ 0 w 22"/>
                  <a:gd name="T13" fmla="*/ 20 h 46"/>
                  <a:gd name="T14" fmla="*/ 2 w 22"/>
                  <a:gd name="T15" fmla="*/ 22 h 46"/>
                  <a:gd name="T16" fmla="*/ 4 w 22"/>
                  <a:gd name="T17" fmla="*/ 20 h 46"/>
                  <a:gd name="T18" fmla="*/ 4 w 22"/>
                  <a:gd name="T19" fmla="*/ 7 h 46"/>
                  <a:gd name="T20" fmla="*/ 5 w 22"/>
                  <a:gd name="T21" fmla="*/ 7 h 46"/>
                  <a:gd name="T22" fmla="*/ 5 w 22"/>
                  <a:gd name="T23" fmla="*/ 44 h 46"/>
                  <a:gd name="T24" fmla="*/ 8 w 22"/>
                  <a:gd name="T25" fmla="*/ 46 h 46"/>
                  <a:gd name="T26" fmla="*/ 11 w 22"/>
                  <a:gd name="T27" fmla="*/ 44 h 46"/>
                  <a:gd name="T28" fmla="*/ 11 w 22"/>
                  <a:gd name="T29" fmla="*/ 23 h 46"/>
                  <a:gd name="T30" fmla="*/ 12 w 22"/>
                  <a:gd name="T31" fmla="*/ 23 h 46"/>
                  <a:gd name="T32" fmla="*/ 12 w 22"/>
                  <a:gd name="T33" fmla="*/ 44 h 46"/>
                  <a:gd name="T34" fmla="*/ 15 w 22"/>
                  <a:gd name="T35" fmla="*/ 46 h 46"/>
                  <a:gd name="T36" fmla="*/ 17 w 22"/>
                  <a:gd name="T37" fmla="*/ 44 h 46"/>
                  <a:gd name="T38" fmla="*/ 17 w 22"/>
                  <a:gd name="T39" fmla="*/ 7 h 46"/>
                  <a:gd name="T40" fmla="*/ 18 w 22"/>
                  <a:gd name="T41" fmla="*/ 7 h 46"/>
                  <a:gd name="T42" fmla="*/ 18 w 22"/>
                  <a:gd name="T43" fmla="*/ 20 h 46"/>
                  <a:gd name="T44" fmla="*/ 20 w 22"/>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20" y="22"/>
                    </a:moveTo>
                    <a:cubicBezTo>
                      <a:pt x="22" y="22"/>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59" name="Oval 1677"/>
              <p:cNvSpPr>
                <a:spLocks noChangeArrowheads="1"/>
              </p:cNvSpPr>
              <p:nvPr/>
            </p:nvSpPr>
            <p:spPr bwMode="auto">
              <a:xfrm>
                <a:off x="22139276"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0" name="Oval 1678"/>
              <p:cNvSpPr>
                <a:spLocks noChangeArrowheads="1"/>
              </p:cNvSpPr>
              <p:nvPr/>
            </p:nvSpPr>
            <p:spPr bwMode="auto">
              <a:xfrm>
                <a:off x="21828126"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1" name="Freeform 1679"/>
              <p:cNvSpPr>
                <a:spLocks/>
              </p:cNvSpPr>
              <p:nvPr/>
            </p:nvSpPr>
            <p:spPr bwMode="auto">
              <a:xfrm>
                <a:off x="22117051" y="2519363"/>
                <a:ext cx="82550" cy="176213"/>
              </a:xfrm>
              <a:custGeom>
                <a:avLst/>
                <a:gdLst>
                  <a:gd name="T0" fmla="*/ 20 w 22"/>
                  <a:gd name="T1" fmla="*/ 23 h 47"/>
                  <a:gd name="T2" fmla="*/ 22 w 22"/>
                  <a:gd name="T3" fmla="*/ 21 h 47"/>
                  <a:gd name="T4" fmla="*/ 22 w 22"/>
                  <a:gd name="T5" fmla="*/ 6 h 47"/>
                  <a:gd name="T6" fmla="*/ 16 w 22"/>
                  <a:gd name="T7" fmla="*/ 0 h 47"/>
                  <a:gd name="T8" fmla="*/ 6 w 22"/>
                  <a:gd name="T9" fmla="*/ 0 h 47"/>
                  <a:gd name="T10" fmla="*/ 0 w 22"/>
                  <a:gd name="T11" fmla="*/ 6 h 47"/>
                  <a:gd name="T12" fmla="*/ 0 w 22"/>
                  <a:gd name="T13" fmla="*/ 21 h 47"/>
                  <a:gd name="T14" fmla="*/ 2 w 22"/>
                  <a:gd name="T15" fmla="*/ 23 h 47"/>
                  <a:gd name="T16" fmla="*/ 4 w 22"/>
                  <a:gd name="T17" fmla="*/ 21 h 47"/>
                  <a:gd name="T18" fmla="*/ 4 w 22"/>
                  <a:gd name="T19" fmla="*/ 8 h 47"/>
                  <a:gd name="T20" fmla="*/ 5 w 22"/>
                  <a:gd name="T21" fmla="*/ 8 h 47"/>
                  <a:gd name="T22" fmla="*/ 5 w 22"/>
                  <a:gd name="T23" fmla="*/ 44 h 47"/>
                  <a:gd name="T24" fmla="*/ 8 w 22"/>
                  <a:gd name="T25" fmla="*/ 47 h 47"/>
                  <a:gd name="T26" fmla="*/ 11 w 22"/>
                  <a:gd name="T27" fmla="*/ 44 h 47"/>
                  <a:gd name="T28" fmla="*/ 11 w 22"/>
                  <a:gd name="T29" fmla="*/ 23 h 47"/>
                  <a:gd name="T30" fmla="*/ 12 w 22"/>
                  <a:gd name="T31" fmla="*/ 23 h 47"/>
                  <a:gd name="T32" fmla="*/ 12 w 22"/>
                  <a:gd name="T33" fmla="*/ 44 h 47"/>
                  <a:gd name="T34" fmla="*/ 14 w 22"/>
                  <a:gd name="T35" fmla="*/ 47 h 47"/>
                  <a:gd name="T36" fmla="*/ 17 w 22"/>
                  <a:gd name="T37" fmla="*/ 44 h 47"/>
                  <a:gd name="T38" fmla="*/ 17 w 22"/>
                  <a:gd name="T39" fmla="*/ 8 h 47"/>
                  <a:gd name="T40" fmla="*/ 18 w 22"/>
                  <a:gd name="T41" fmla="*/ 8 h 47"/>
                  <a:gd name="T42" fmla="*/ 18 w 22"/>
                  <a:gd name="T43" fmla="*/ 21 h 47"/>
                  <a:gd name="T44" fmla="*/ 20 w 22"/>
                  <a:gd name="T4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20" y="23"/>
                    </a:move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2" name="Oval 1680"/>
              <p:cNvSpPr>
                <a:spLocks noChangeArrowheads="1"/>
              </p:cNvSpPr>
              <p:nvPr/>
            </p:nvSpPr>
            <p:spPr bwMode="auto">
              <a:xfrm>
                <a:off x="22139276"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3" name="Oval 1681"/>
              <p:cNvSpPr>
                <a:spLocks noChangeArrowheads="1"/>
              </p:cNvSpPr>
              <p:nvPr/>
            </p:nvSpPr>
            <p:spPr bwMode="auto">
              <a:xfrm>
                <a:off x="22037676"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4" name="Oval 1682"/>
              <p:cNvSpPr>
                <a:spLocks noChangeArrowheads="1"/>
              </p:cNvSpPr>
              <p:nvPr/>
            </p:nvSpPr>
            <p:spPr bwMode="auto">
              <a:xfrm>
                <a:off x="22245638" y="2481263"/>
                <a:ext cx="36513"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5" name="Oval 1683"/>
              <p:cNvSpPr>
                <a:spLocks noChangeArrowheads="1"/>
              </p:cNvSpPr>
              <p:nvPr/>
            </p:nvSpPr>
            <p:spPr bwMode="auto">
              <a:xfrm>
                <a:off x="22037676" y="2947988"/>
                <a:ext cx="34925"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6" name="Freeform 1684"/>
              <p:cNvSpPr>
                <a:spLocks/>
              </p:cNvSpPr>
              <p:nvPr/>
            </p:nvSpPr>
            <p:spPr bwMode="auto">
              <a:xfrm>
                <a:off x="22004338" y="2519363"/>
                <a:ext cx="101600" cy="176213"/>
              </a:xfrm>
              <a:custGeom>
                <a:avLst/>
                <a:gdLst>
                  <a:gd name="T0" fmla="*/ 27 w 27"/>
                  <a:gd name="T1" fmla="*/ 19 h 47"/>
                  <a:gd name="T2" fmla="*/ 23 w 27"/>
                  <a:gd name="T3" fmla="*/ 5 h 47"/>
                  <a:gd name="T4" fmla="*/ 17 w 27"/>
                  <a:gd name="T5" fmla="*/ 0 h 47"/>
                  <a:gd name="T6" fmla="*/ 10 w 27"/>
                  <a:gd name="T7" fmla="*/ 0 h 47"/>
                  <a:gd name="T8" fmla="*/ 4 w 27"/>
                  <a:gd name="T9" fmla="*/ 5 h 47"/>
                  <a:gd name="T10" fmla="*/ 0 w 27"/>
                  <a:gd name="T11" fmla="*/ 19 h 47"/>
                  <a:gd name="T12" fmla="*/ 1 w 27"/>
                  <a:gd name="T13" fmla="*/ 21 h 47"/>
                  <a:gd name="T14" fmla="*/ 4 w 27"/>
                  <a:gd name="T15" fmla="*/ 20 h 47"/>
                  <a:gd name="T16" fmla="*/ 7 w 27"/>
                  <a:gd name="T17" fmla="*/ 7 h 47"/>
                  <a:gd name="T18" fmla="*/ 9 w 27"/>
                  <a:gd name="T19" fmla="*/ 7 h 47"/>
                  <a:gd name="T20" fmla="*/ 2 w 27"/>
                  <a:gd name="T21" fmla="*/ 28 h 47"/>
                  <a:gd name="T22" fmla="*/ 8 w 27"/>
                  <a:gd name="T23" fmla="*/ 28 h 47"/>
                  <a:gd name="T24" fmla="*/ 8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8 w 27"/>
                  <a:gd name="T39" fmla="*/ 45 h 47"/>
                  <a:gd name="T40" fmla="*/ 18 w 27"/>
                  <a:gd name="T41" fmla="*/ 28 h 47"/>
                  <a:gd name="T42" fmla="*/ 25 w 27"/>
                  <a:gd name="T43" fmla="*/ 28 h 47"/>
                  <a:gd name="T44" fmla="*/ 18 w 27"/>
                  <a:gd name="T45" fmla="*/ 7 h 47"/>
                  <a:gd name="T46" fmla="*/ 19 w 27"/>
                  <a:gd name="T47" fmla="*/ 7 h 47"/>
                  <a:gd name="T48" fmla="*/ 23 w 27"/>
                  <a:gd name="T49" fmla="*/ 20 h 47"/>
                  <a:gd name="T50" fmla="*/ 25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6" y="18"/>
                      <a:pt x="24" y="11"/>
                      <a:pt x="23" y="5"/>
                    </a:cubicBezTo>
                    <a:cubicBezTo>
                      <a:pt x="22" y="3"/>
                      <a:pt x="19"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7" name="Oval 1685"/>
              <p:cNvSpPr>
                <a:spLocks noChangeArrowheads="1"/>
              </p:cNvSpPr>
              <p:nvPr/>
            </p:nvSpPr>
            <p:spPr bwMode="auto">
              <a:xfrm>
                <a:off x="22245638"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8" name="Freeform 1686"/>
              <p:cNvSpPr>
                <a:spLocks/>
              </p:cNvSpPr>
              <p:nvPr/>
            </p:nvSpPr>
            <p:spPr bwMode="auto">
              <a:xfrm>
                <a:off x="22012276" y="2755901"/>
                <a:ext cx="85725"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20"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69" name="Oval 1687"/>
              <p:cNvSpPr>
                <a:spLocks noChangeArrowheads="1"/>
              </p:cNvSpPr>
              <p:nvPr/>
            </p:nvSpPr>
            <p:spPr bwMode="auto">
              <a:xfrm>
                <a:off x="22037676"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0" name="Freeform 1688"/>
              <p:cNvSpPr>
                <a:spLocks/>
              </p:cNvSpPr>
              <p:nvPr/>
            </p:nvSpPr>
            <p:spPr bwMode="auto">
              <a:xfrm>
                <a:off x="21794788" y="2519363"/>
                <a:ext cx="101600" cy="176213"/>
              </a:xfrm>
              <a:custGeom>
                <a:avLst/>
                <a:gdLst>
                  <a:gd name="T0" fmla="*/ 24 w 27"/>
                  <a:gd name="T1" fmla="*/ 20 h 47"/>
                  <a:gd name="T2" fmla="*/ 26 w 27"/>
                  <a:gd name="T3" fmla="*/ 21 h 47"/>
                  <a:gd name="T4" fmla="*/ 27 w 27"/>
                  <a:gd name="T5" fmla="*/ 19 h 47"/>
                  <a:gd name="T6" fmla="*/ 23 w 27"/>
                  <a:gd name="T7" fmla="*/ 5 h 47"/>
                  <a:gd name="T8" fmla="*/ 18 w 27"/>
                  <a:gd name="T9" fmla="*/ 0 h 47"/>
                  <a:gd name="T10" fmla="*/ 10 w 27"/>
                  <a:gd name="T11" fmla="*/ 0 h 47"/>
                  <a:gd name="T12" fmla="*/ 5 w 27"/>
                  <a:gd name="T13" fmla="*/ 5 h 47"/>
                  <a:gd name="T14" fmla="*/ 1 w 27"/>
                  <a:gd name="T15" fmla="*/ 19 h 47"/>
                  <a:gd name="T16" fmla="*/ 2 w 27"/>
                  <a:gd name="T17" fmla="*/ 21 h 47"/>
                  <a:gd name="T18" fmla="*/ 4 w 27"/>
                  <a:gd name="T19" fmla="*/ 20 h 47"/>
                  <a:gd name="T20" fmla="*/ 8 w 27"/>
                  <a:gd name="T21" fmla="*/ 7 h 47"/>
                  <a:gd name="T22" fmla="*/ 9 w 27"/>
                  <a:gd name="T23" fmla="*/ 7 h 47"/>
                  <a:gd name="T24" fmla="*/ 3 w 27"/>
                  <a:gd name="T25" fmla="*/ 28 h 47"/>
                  <a:gd name="T26" fmla="*/ 9 w 27"/>
                  <a:gd name="T27" fmla="*/ 28 h 47"/>
                  <a:gd name="T28" fmla="*/ 9 w 27"/>
                  <a:gd name="T29" fmla="*/ 45 h 47"/>
                  <a:gd name="T30" fmla="*/ 11 w 27"/>
                  <a:gd name="T31" fmla="*/ 47 h 47"/>
                  <a:gd name="T32" fmla="*/ 14 w 27"/>
                  <a:gd name="T33" fmla="*/ 45 h 47"/>
                  <a:gd name="T34" fmla="*/ 14 w 27"/>
                  <a:gd name="T35" fmla="*/ 28 h 47"/>
                  <a:gd name="T36" fmla="*/ 15 w 27"/>
                  <a:gd name="T37" fmla="*/ 28 h 47"/>
                  <a:gd name="T38" fmla="*/ 15 w 27"/>
                  <a:gd name="T39" fmla="*/ 45 h 47"/>
                  <a:gd name="T40" fmla="*/ 17 w 27"/>
                  <a:gd name="T41" fmla="*/ 47 h 47"/>
                  <a:gd name="T42" fmla="*/ 19 w 27"/>
                  <a:gd name="T43" fmla="*/ 45 h 47"/>
                  <a:gd name="T44" fmla="*/ 19 w 27"/>
                  <a:gd name="T45" fmla="*/ 28 h 47"/>
                  <a:gd name="T46" fmla="*/ 25 w 27"/>
                  <a:gd name="T47" fmla="*/ 28 h 47"/>
                  <a:gd name="T48" fmla="*/ 19 w 27"/>
                  <a:gd name="T49" fmla="*/ 7 h 47"/>
                  <a:gd name="T50" fmla="*/ 20 w 27"/>
                  <a:gd name="T51" fmla="*/ 7 h 47"/>
                  <a:gd name="T52" fmla="*/ 24 w 27"/>
                  <a:gd name="T53"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4" y="20"/>
                    </a:moveTo>
                    <a:cubicBezTo>
                      <a:pt x="24" y="21"/>
                      <a:pt x="25" y="21"/>
                      <a:pt x="26" y="21"/>
                    </a:cubicBezTo>
                    <a:cubicBezTo>
                      <a:pt x="27" y="21"/>
                      <a:pt x="27" y="20"/>
                      <a:pt x="27" y="19"/>
                    </a:cubicBezTo>
                    <a:cubicBezTo>
                      <a:pt x="27" y="18"/>
                      <a:pt x="25" y="11"/>
                      <a:pt x="23" y="5"/>
                    </a:cubicBezTo>
                    <a:cubicBezTo>
                      <a:pt x="23"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1" name="Oval 1689"/>
              <p:cNvSpPr>
                <a:spLocks noChangeArrowheads="1"/>
              </p:cNvSpPr>
              <p:nvPr/>
            </p:nvSpPr>
            <p:spPr bwMode="auto">
              <a:xfrm>
                <a:off x="21828126"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2" name="Freeform 1690"/>
              <p:cNvSpPr>
                <a:spLocks/>
              </p:cNvSpPr>
              <p:nvPr/>
            </p:nvSpPr>
            <p:spPr bwMode="auto">
              <a:xfrm>
                <a:off x="22210713" y="2519363"/>
                <a:ext cx="101600" cy="176213"/>
              </a:xfrm>
              <a:custGeom>
                <a:avLst/>
                <a:gdLst>
                  <a:gd name="T0" fmla="*/ 2 w 27"/>
                  <a:gd name="T1" fmla="*/ 21 h 47"/>
                  <a:gd name="T2" fmla="*/ 4 w 27"/>
                  <a:gd name="T3" fmla="*/ 20 h 47"/>
                  <a:gd name="T4" fmla="*/ 8 w 27"/>
                  <a:gd name="T5" fmla="*/ 7 h 47"/>
                  <a:gd name="T6" fmla="*/ 9 w 27"/>
                  <a:gd name="T7" fmla="*/ 7 h 47"/>
                  <a:gd name="T8" fmla="*/ 3 w 27"/>
                  <a:gd name="T9" fmla="*/ 28 h 47"/>
                  <a:gd name="T10" fmla="*/ 9 w 27"/>
                  <a:gd name="T11" fmla="*/ 28 h 47"/>
                  <a:gd name="T12" fmla="*/ 9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7 w 27"/>
                  <a:gd name="T25" fmla="*/ 47 h 47"/>
                  <a:gd name="T26" fmla="*/ 19 w 27"/>
                  <a:gd name="T27" fmla="*/ 45 h 47"/>
                  <a:gd name="T28" fmla="*/ 19 w 27"/>
                  <a:gd name="T29" fmla="*/ 28 h 47"/>
                  <a:gd name="T30" fmla="*/ 25 w 27"/>
                  <a:gd name="T31" fmla="*/ 28 h 47"/>
                  <a:gd name="T32" fmla="*/ 19 w 27"/>
                  <a:gd name="T33" fmla="*/ 7 h 47"/>
                  <a:gd name="T34" fmla="*/ 20 w 27"/>
                  <a:gd name="T35" fmla="*/ 7 h 47"/>
                  <a:gd name="T36" fmla="*/ 23 w 27"/>
                  <a:gd name="T37" fmla="*/ 20 h 47"/>
                  <a:gd name="T38" fmla="*/ 26 w 27"/>
                  <a:gd name="T39" fmla="*/ 21 h 47"/>
                  <a:gd name="T40" fmla="*/ 27 w 27"/>
                  <a:gd name="T41" fmla="*/ 19 h 47"/>
                  <a:gd name="T42" fmla="*/ 23 w 27"/>
                  <a:gd name="T43" fmla="*/ 5 h 47"/>
                  <a:gd name="T44" fmla="*/ 18 w 27"/>
                  <a:gd name="T45" fmla="*/ 0 h 47"/>
                  <a:gd name="T46" fmla="*/ 10 w 27"/>
                  <a:gd name="T47" fmla="*/ 0 h 47"/>
                  <a:gd name="T48" fmla="*/ 5 w 27"/>
                  <a:gd name="T49" fmla="*/ 5 h 47"/>
                  <a:gd name="T50" fmla="*/ 0 w 27"/>
                  <a:gd name="T51" fmla="*/ 19 h 47"/>
                  <a:gd name="T52" fmla="*/ 2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 y="21"/>
                    </a:move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ubicBezTo>
                      <a:pt x="22" y="3"/>
                      <a:pt x="20" y="0"/>
                      <a:pt x="18" y="0"/>
                    </a:cubicBezTo>
                    <a:cubicBezTo>
                      <a:pt x="16" y="0"/>
                      <a:pt x="11" y="0"/>
                      <a:pt x="10" y="0"/>
                    </a:cubicBezTo>
                    <a:cubicBezTo>
                      <a:pt x="8" y="0"/>
                      <a:pt x="5" y="3"/>
                      <a:pt x="5" y="5"/>
                    </a:cubicBezTo>
                    <a:cubicBezTo>
                      <a:pt x="3" y="11"/>
                      <a:pt x="1" y="18"/>
                      <a:pt x="0" y="19"/>
                    </a:cubicBezTo>
                    <a:cubicBezTo>
                      <a:pt x="0" y="20"/>
                      <a:pt x="1" y="21"/>
                      <a:pt x="2"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3" name="Oval 1691"/>
              <p:cNvSpPr>
                <a:spLocks noChangeArrowheads="1"/>
              </p:cNvSpPr>
              <p:nvPr/>
            </p:nvSpPr>
            <p:spPr bwMode="auto">
              <a:xfrm>
                <a:off x="21726526"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4" name="Oval 1692"/>
              <p:cNvSpPr>
                <a:spLocks noChangeArrowheads="1"/>
              </p:cNvSpPr>
              <p:nvPr/>
            </p:nvSpPr>
            <p:spPr bwMode="auto">
              <a:xfrm>
                <a:off x="21828126"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5" name="Freeform 1693"/>
              <p:cNvSpPr>
                <a:spLocks/>
              </p:cNvSpPr>
              <p:nvPr/>
            </p:nvSpPr>
            <p:spPr bwMode="auto">
              <a:xfrm>
                <a:off x="21699538" y="2989263"/>
                <a:ext cx="87313" cy="173038"/>
              </a:xfrm>
              <a:custGeom>
                <a:avLst/>
                <a:gdLst>
                  <a:gd name="T0" fmla="*/ 4 w 23"/>
                  <a:gd name="T1" fmla="*/ 20 h 46"/>
                  <a:gd name="T2" fmla="*/ 4 w 23"/>
                  <a:gd name="T3" fmla="*/ 7 h 46"/>
                  <a:gd name="T4" fmla="*/ 5 w 23"/>
                  <a:gd name="T5" fmla="*/ 7 h 46"/>
                  <a:gd name="T6" fmla="*/ 5 w 23"/>
                  <a:gd name="T7" fmla="*/ 44 h 46"/>
                  <a:gd name="T8" fmla="*/ 8 w 23"/>
                  <a:gd name="T9" fmla="*/ 46 h 46"/>
                  <a:gd name="T10" fmla="*/ 11 w 23"/>
                  <a:gd name="T11" fmla="*/ 44 h 46"/>
                  <a:gd name="T12" fmla="*/ 11 w 23"/>
                  <a:gd name="T13" fmla="*/ 22 h 46"/>
                  <a:gd name="T14" fmla="*/ 12 w 23"/>
                  <a:gd name="T15" fmla="*/ 22 h 46"/>
                  <a:gd name="T16" fmla="*/ 12 w 23"/>
                  <a:gd name="T17" fmla="*/ 44 h 46"/>
                  <a:gd name="T18" fmla="*/ 15 w 23"/>
                  <a:gd name="T19" fmla="*/ 46 h 46"/>
                  <a:gd name="T20" fmla="*/ 17 w 23"/>
                  <a:gd name="T21" fmla="*/ 44 h 46"/>
                  <a:gd name="T22" fmla="*/ 17 w 23"/>
                  <a:gd name="T23" fmla="*/ 7 h 46"/>
                  <a:gd name="T24" fmla="*/ 18 w 23"/>
                  <a:gd name="T25" fmla="*/ 7 h 46"/>
                  <a:gd name="T26" fmla="*/ 18 w 23"/>
                  <a:gd name="T27" fmla="*/ 20 h 46"/>
                  <a:gd name="T28" fmla="*/ 21 w 23"/>
                  <a:gd name="T29" fmla="*/ 22 h 46"/>
                  <a:gd name="T30" fmla="*/ 23 w 23"/>
                  <a:gd name="T31" fmla="*/ 20 h 46"/>
                  <a:gd name="T32" fmla="*/ 23 w 23"/>
                  <a:gd name="T33" fmla="*/ 6 h 46"/>
                  <a:gd name="T34" fmla="*/ 17 w 23"/>
                  <a:gd name="T35" fmla="*/ 0 h 46"/>
                  <a:gd name="T36" fmla="*/ 6 w 23"/>
                  <a:gd name="T37" fmla="*/ 0 h 46"/>
                  <a:gd name="T38" fmla="*/ 0 w 23"/>
                  <a:gd name="T39" fmla="*/ 6 h 46"/>
                  <a:gd name="T40" fmla="*/ 0 w 23"/>
                  <a:gd name="T41" fmla="*/ 20 h 46"/>
                  <a:gd name="T42" fmla="*/ 2 w 23"/>
                  <a:gd name="T43" fmla="*/ 22 h 46"/>
                  <a:gd name="T44" fmla="*/ 4 w 23"/>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1" y="45"/>
                      <a:pt x="11" y="44"/>
                    </a:cubicBezTo>
                    <a:cubicBezTo>
                      <a:pt x="11" y="41"/>
                      <a:pt x="11" y="22"/>
                      <a:pt x="11" y="22"/>
                    </a:cubicBezTo>
                    <a:cubicBezTo>
                      <a:pt x="11" y="22"/>
                      <a:pt x="11" y="22"/>
                      <a:pt x="12" y="22"/>
                    </a:cubicBezTo>
                    <a:cubicBezTo>
                      <a:pt x="12" y="22"/>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6" name="Freeform 1694"/>
              <p:cNvSpPr>
                <a:spLocks/>
              </p:cNvSpPr>
              <p:nvPr/>
            </p:nvSpPr>
            <p:spPr bwMode="auto">
              <a:xfrm>
                <a:off x="21693188" y="2755901"/>
                <a:ext cx="101600" cy="176213"/>
              </a:xfrm>
              <a:custGeom>
                <a:avLst/>
                <a:gdLst>
                  <a:gd name="T0" fmla="*/ 23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8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8" y="6"/>
                      <a:pt x="8"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7" name="Oval 1695"/>
              <p:cNvSpPr>
                <a:spLocks noChangeArrowheads="1"/>
              </p:cNvSpPr>
              <p:nvPr/>
            </p:nvSpPr>
            <p:spPr bwMode="auto">
              <a:xfrm>
                <a:off x="22245638" y="2947988"/>
                <a:ext cx="36513"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8" name="Freeform 1696"/>
              <p:cNvSpPr>
                <a:spLocks/>
              </p:cNvSpPr>
              <p:nvPr/>
            </p:nvSpPr>
            <p:spPr bwMode="auto">
              <a:xfrm>
                <a:off x="22218651" y="2755901"/>
                <a:ext cx="85725" cy="173038"/>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79" name="Freeform 1697"/>
              <p:cNvSpPr>
                <a:spLocks/>
              </p:cNvSpPr>
              <p:nvPr/>
            </p:nvSpPr>
            <p:spPr bwMode="auto">
              <a:xfrm>
                <a:off x="20874038" y="2989263"/>
                <a:ext cx="74613" cy="52388"/>
              </a:xfrm>
              <a:custGeom>
                <a:avLst/>
                <a:gdLst>
                  <a:gd name="T0" fmla="*/ 6 w 20"/>
                  <a:gd name="T1" fmla="*/ 0 h 14"/>
                  <a:gd name="T2" fmla="*/ 0 w 20"/>
                  <a:gd name="T3" fmla="*/ 6 h 14"/>
                  <a:gd name="T4" fmla="*/ 0 w 20"/>
                  <a:gd name="T5" fmla="*/ 14 h 14"/>
                  <a:gd name="T6" fmla="*/ 4 w 20"/>
                  <a:gd name="T7" fmla="*/ 12 h 14"/>
                  <a:gd name="T8" fmla="*/ 4 w 20"/>
                  <a:gd name="T9" fmla="*/ 7 h 14"/>
                  <a:gd name="T10" fmla="*/ 5 w 20"/>
                  <a:gd name="T11" fmla="*/ 7 h 14"/>
                  <a:gd name="T12" fmla="*/ 5 w 20"/>
                  <a:gd name="T13" fmla="*/ 12 h 14"/>
                  <a:gd name="T14" fmla="*/ 20 w 20"/>
                  <a:gd name="T15" fmla="*/ 1 h 14"/>
                  <a:gd name="T16" fmla="*/ 16 w 20"/>
                  <a:gd name="T17" fmla="*/ 0 h 14"/>
                  <a:gd name="T18" fmla="*/ 6 w 20"/>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6" y="0"/>
                    </a:moveTo>
                    <a:cubicBezTo>
                      <a:pt x="2" y="0"/>
                      <a:pt x="0" y="2"/>
                      <a:pt x="0" y="6"/>
                    </a:cubicBezTo>
                    <a:cubicBezTo>
                      <a:pt x="0" y="7"/>
                      <a:pt x="0" y="10"/>
                      <a:pt x="0" y="14"/>
                    </a:cubicBezTo>
                    <a:cubicBezTo>
                      <a:pt x="1" y="14"/>
                      <a:pt x="2" y="13"/>
                      <a:pt x="4" y="12"/>
                    </a:cubicBezTo>
                    <a:cubicBezTo>
                      <a:pt x="4" y="9"/>
                      <a:pt x="4" y="7"/>
                      <a:pt x="4" y="7"/>
                    </a:cubicBezTo>
                    <a:cubicBezTo>
                      <a:pt x="4" y="7"/>
                      <a:pt x="4" y="7"/>
                      <a:pt x="5" y="7"/>
                    </a:cubicBezTo>
                    <a:cubicBezTo>
                      <a:pt x="5" y="7"/>
                      <a:pt x="5" y="9"/>
                      <a:pt x="5" y="12"/>
                    </a:cubicBezTo>
                    <a:cubicBezTo>
                      <a:pt x="10" y="9"/>
                      <a:pt x="15" y="5"/>
                      <a:pt x="20" y="1"/>
                    </a:cubicBezTo>
                    <a:cubicBezTo>
                      <a:pt x="19" y="0"/>
                      <a:pt x="17" y="0"/>
                      <a:pt x="16" y="0"/>
                    </a:cubicBezTo>
                    <a:cubicBezTo>
                      <a:pt x="14" y="0"/>
                      <a:pt x="7" y="0"/>
                      <a:pt x="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0" name="Freeform 1698"/>
              <p:cNvSpPr>
                <a:spLocks/>
              </p:cNvSpPr>
              <p:nvPr/>
            </p:nvSpPr>
            <p:spPr bwMode="auto">
              <a:xfrm>
                <a:off x="21207413" y="2947988"/>
                <a:ext cx="38100" cy="33338"/>
              </a:xfrm>
              <a:custGeom>
                <a:avLst/>
                <a:gdLst>
                  <a:gd name="T0" fmla="*/ 10 w 10"/>
                  <a:gd name="T1" fmla="*/ 5 h 9"/>
                  <a:gd name="T2" fmla="*/ 5 w 10"/>
                  <a:gd name="T3" fmla="*/ 0 h 9"/>
                  <a:gd name="T4" fmla="*/ 0 w 10"/>
                  <a:gd name="T5" fmla="*/ 5 h 9"/>
                  <a:gd name="T6" fmla="*/ 0 w 10"/>
                  <a:gd name="T7" fmla="*/ 5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8" y="0"/>
                      <a:pt x="5" y="0"/>
                    </a:cubicBezTo>
                    <a:cubicBezTo>
                      <a:pt x="2" y="0"/>
                      <a:pt x="0" y="2"/>
                      <a:pt x="0" y="5"/>
                    </a:cubicBezTo>
                    <a:cubicBezTo>
                      <a:pt x="0" y="5"/>
                      <a:pt x="0" y="5"/>
                      <a:pt x="0" y="5"/>
                    </a:cubicBezTo>
                    <a:cubicBezTo>
                      <a:pt x="2" y="6"/>
                      <a:pt x="4" y="8"/>
                      <a:pt x="6" y="9"/>
                    </a:cubicBezTo>
                    <a:cubicBezTo>
                      <a:pt x="8" y="9"/>
                      <a:pt x="10" y="7"/>
                      <a:pt x="10"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1" name="Freeform 1699"/>
              <p:cNvSpPr>
                <a:spLocks/>
              </p:cNvSpPr>
              <p:nvPr/>
            </p:nvSpPr>
            <p:spPr bwMode="auto">
              <a:xfrm>
                <a:off x="21072476" y="2755901"/>
                <a:ext cx="101600" cy="176213"/>
              </a:xfrm>
              <a:custGeom>
                <a:avLst/>
                <a:gdLst>
                  <a:gd name="T0" fmla="*/ 13 w 27"/>
                  <a:gd name="T1" fmla="*/ 44 h 47"/>
                  <a:gd name="T2" fmla="*/ 13 w 27"/>
                  <a:gd name="T3" fmla="*/ 28 h 47"/>
                  <a:gd name="T4" fmla="*/ 14 w 27"/>
                  <a:gd name="T5" fmla="*/ 28 h 47"/>
                  <a:gd name="T6" fmla="*/ 14 w 27"/>
                  <a:gd name="T7" fmla="*/ 44 h 47"/>
                  <a:gd name="T8" fmla="*/ 16 w 27"/>
                  <a:gd name="T9" fmla="*/ 47 h 47"/>
                  <a:gd name="T10" fmla="*/ 18 w 27"/>
                  <a:gd name="T11" fmla="*/ 44 h 47"/>
                  <a:gd name="T12" fmla="*/ 18 w 27"/>
                  <a:gd name="T13" fmla="*/ 28 h 47"/>
                  <a:gd name="T14" fmla="*/ 25 w 27"/>
                  <a:gd name="T15" fmla="*/ 28 h 47"/>
                  <a:gd name="T16" fmla="*/ 18 w 27"/>
                  <a:gd name="T17" fmla="*/ 6 h 47"/>
                  <a:gd name="T18" fmla="*/ 19 w 27"/>
                  <a:gd name="T19" fmla="*/ 6 h 47"/>
                  <a:gd name="T20" fmla="*/ 23 w 27"/>
                  <a:gd name="T21" fmla="*/ 19 h 47"/>
                  <a:gd name="T22" fmla="*/ 25 w 27"/>
                  <a:gd name="T23" fmla="*/ 20 h 47"/>
                  <a:gd name="T24" fmla="*/ 26 w 27"/>
                  <a:gd name="T25" fmla="*/ 18 h 47"/>
                  <a:gd name="T26" fmla="*/ 23 w 27"/>
                  <a:gd name="T27" fmla="*/ 4 h 47"/>
                  <a:gd name="T28" fmla="*/ 17 w 27"/>
                  <a:gd name="T29" fmla="*/ 0 h 47"/>
                  <a:gd name="T30" fmla="*/ 10 w 27"/>
                  <a:gd name="T31" fmla="*/ 0 h 47"/>
                  <a:gd name="T32" fmla="*/ 4 w 27"/>
                  <a:gd name="T33" fmla="*/ 4 h 47"/>
                  <a:gd name="T34" fmla="*/ 0 w 27"/>
                  <a:gd name="T35" fmla="*/ 18 h 47"/>
                  <a:gd name="T36" fmla="*/ 1 w 27"/>
                  <a:gd name="T37" fmla="*/ 20 h 47"/>
                  <a:gd name="T38" fmla="*/ 4 w 27"/>
                  <a:gd name="T39" fmla="*/ 19 h 47"/>
                  <a:gd name="T40" fmla="*/ 7 w 27"/>
                  <a:gd name="T41" fmla="*/ 6 h 47"/>
                  <a:gd name="T42" fmla="*/ 9 w 27"/>
                  <a:gd name="T43" fmla="*/ 6 h 47"/>
                  <a:gd name="T44" fmla="*/ 2 w 27"/>
                  <a:gd name="T45" fmla="*/ 28 h 47"/>
                  <a:gd name="T46" fmla="*/ 8 w 27"/>
                  <a:gd name="T47" fmla="*/ 28 h 47"/>
                  <a:gd name="T48" fmla="*/ 8 w 27"/>
                  <a:gd name="T49" fmla="*/ 44 h 47"/>
                  <a:gd name="T50" fmla="*/ 9 w 27"/>
                  <a:gd name="T51" fmla="*/ 46 h 47"/>
                  <a:gd name="T52" fmla="*/ 11 w 27"/>
                  <a:gd name="T53" fmla="*/ 47 h 47"/>
                  <a:gd name="T54" fmla="*/ 13 w 27"/>
                  <a:gd name="T55"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 h="47">
                    <a:moveTo>
                      <a:pt x="13" y="44"/>
                    </a:move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6" y="18"/>
                    </a:cubicBezTo>
                    <a:cubicBezTo>
                      <a:pt x="26" y="17"/>
                      <a:pt x="24" y="10"/>
                      <a:pt x="23" y="4"/>
                    </a:cubicBez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9" y="46"/>
                    </a:cubicBezTo>
                    <a:cubicBezTo>
                      <a:pt x="10" y="46"/>
                      <a:pt x="11" y="46"/>
                      <a:pt x="11" y="47"/>
                    </a:cubicBezTo>
                    <a:cubicBezTo>
                      <a:pt x="12" y="46"/>
                      <a:pt x="13" y="45"/>
                      <a:pt x="13" y="4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2" name="Freeform 1700"/>
              <p:cNvSpPr>
                <a:spLocks/>
              </p:cNvSpPr>
              <p:nvPr/>
            </p:nvSpPr>
            <p:spPr bwMode="auto">
              <a:xfrm>
                <a:off x="21599526" y="2755901"/>
                <a:ext cx="85725" cy="173038"/>
              </a:xfrm>
              <a:custGeom>
                <a:avLst/>
                <a:gdLst>
                  <a:gd name="T0" fmla="*/ 21 w 23"/>
                  <a:gd name="T1" fmla="*/ 22 h 46"/>
                  <a:gd name="T2" fmla="*/ 23 w 23"/>
                  <a:gd name="T3" fmla="*/ 20 h 46"/>
                  <a:gd name="T4" fmla="*/ 23 w 23"/>
                  <a:gd name="T5" fmla="*/ 6 h 46"/>
                  <a:gd name="T6" fmla="*/ 17 w 23"/>
                  <a:gd name="T7" fmla="*/ 0 h 46"/>
                  <a:gd name="T8" fmla="*/ 7 w 23"/>
                  <a:gd name="T9" fmla="*/ 0 h 46"/>
                  <a:gd name="T10" fmla="*/ 0 w 23"/>
                  <a:gd name="T11" fmla="*/ 6 h 46"/>
                  <a:gd name="T12" fmla="*/ 0 w 23"/>
                  <a:gd name="T13" fmla="*/ 20 h 46"/>
                  <a:gd name="T14" fmla="*/ 3 w 23"/>
                  <a:gd name="T15" fmla="*/ 22 h 46"/>
                  <a:gd name="T16" fmla="*/ 5 w 23"/>
                  <a:gd name="T17" fmla="*/ 20 h 46"/>
                  <a:gd name="T18" fmla="*/ 5 w 23"/>
                  <a:gd name="T19" fmla="*/ 7 h 46"/>
                  <a:gd name="T20" fmla="*/ 6 w 23"/>
                  <a:gd name="T21" fmla="*/ 7 h 46"/>
                  <a:gd name="T22" fmla="*/ 6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8 w 23"/>
                  <a:gd name="T37" fmla="*/ 44 h 46"/>
                  <a:gd name="T38" fmla="*/ 18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7" y="0"/>
                    </a:cubicBezTo>
                    <a:cubicBezTo>
                      <a:pt x="3" y="0"/>
                      <a:pt x="0" y="2"/>
                      <a:pt x="0" y="6"/>
                    </a:cubicBezTo>
                    <a:cubicBezTo>
                      <a:pt x="0" y="7"/>
                      <a:pt x="0" y="19"/>
                      <a:pt x="0" y="20"/>
                    </a:cubicBezTo>
                    <a:cubicBezTo>
                      <a:pt x="0" y="22"/>
                      <a:pt x="1" y="22"/>
                      <a:pt x="3" y="22"/>
                    </a:cubicBezTo>
                    <a:cubicBezTo>
                      <a:pt x="4" y="22"/>
                      <a:pt x="5" y="22"/>
                      <a:pt x="5" y="20"/>
                    </a:cubicBezTo>
                    <a:cubicBezTo>
                      <a:pt x="5" y="19"/>
                      <a:pt x="5" y="7"/>
                      <a:pt x="5" y="7"/>
                    </a:cubicBezTo>
                    <a:cubicBezTo>
                      <a:pt x="5" y="7"/>
                      <a:pt x="5" y="7"/>
                      <a:pt x="6" y="7"/>
                    </a:cubicBezTo>
                    <a:cubicBezTo>
                      <a:pt x="6" y="7"/>
                      <a:pt x="6" y="41"/>
                      <a:pt x="6" y="44"/>
                    </a:cubicBezTo>
                    <a:cubicBezTo>
                      <a:pt x="6"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4" y="46"/>
                      <a:pt x="15" y="46"/>
                    </a:cubicBezTo>
                    <a:cubicBezTo>
                      <a:pt x="17" y="46"/>
                      <a:pt x="18" y="45"/>
                      <a:pt x="18" y="44"/>
                    </a:cubicBezTo>
                    <a:cubicBezTo>
                      <a:pt x="18" y="41"/>
                      <a:pt x="18" y="7"/>
                      <a:pt x="18" y="7"/>
                    </a:cubicBezTo>
                    <a:cubicBezTo>
                      <a:pt x="18" y="7"/>
                      <a:pt x="18" y="7"/>
                      <a:pt x="19" y="7"/>
                    </a:cubicBezTo>
                    <a:cubicBezTo>
                      <a:pt x="19" y="7"/>
                      <a:pt x="19" y="19"/>
                      <a:pt x="19" y="20"/>
                    </a:cubicBezTo>
                    <a:cubicBezTo>
                      <a:pt x="19" y="22"/>
                      <a:pt x="20"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3" name="Oval 1701"/>
              <p:cNvSpPr>
                <a:spLocks noChangeArrowheads="1"/>
              </p:cNvSpPr>
              <p:nvPr/>
            </p:nvSpPr>
            <p:spPr bwMode="auto">
              <a:xfrm>
                <a:off x="20896263"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4" name="Freeform 1702"/>
              <p:cNvSpPr>
                <a:spLocks/>
              </p:cNvSpPr>
              <p:nvPr/>
            </p:nvSpPr>
            <p:spPr bwMode="auto">
              <a:xfrm>
                <a:off x="21391563" y="2755901"/>
                <a:ext cx="87313" cy="173038"/>
              </a:xfrm>
              <a:custGeom>
                <a:avLst/>
                <a:gdLst>
                  <a:gd name="T0" fmla="*/ 21 w 23"/>
                  <a:gd name="T1" fmla="*/ 22 h 46"/>
                  <a:gd name="T2" fmla="*/ 23 w 23"/>
                  <a:gd name="T3" fmla="*/ 20 h 46"/>
                  <a:gd name="T4" fmla="*/ 23 w 23"/>
                  <a:gd name="T5" fmla="*/ 6 h 46"/>
                  <a:gd name="T6" fmla="*/ 17 w 23"/>
                  <a:gd name="T7" fmla="*/ 0 h 46"/>
                  <a:gd name="T8" fmla="*/ 6 w 23"/>
                  <a:gd name="T9" fmla="*/ 0 h 46"/>
                  <a:gd name="T10" fmla="*/ 0 w 23"/>
                  <a:gd name="T11" fmla="*/ 6 h 46"/>
                  <a:gd name="T12" fmla="*/ 0 w 23"/>
                  <a:gd name="T13" fmla="*/ 20 h 46"/>
                  <a:gd name="T14" fmla="*/ 2 w 23"/>
                  <a:gd name="T15" fmla="*/ 22 h 46"/>
                  <a:gd name="T16" fmla="*/ 4 w 23"/>
                  <a:gd name="T17" fmla="*/ 20 h 46"/>
                  <a:gd name="T18" fmla="*/ 4 w 23"/>
                  <a:gd name="T19" fmla="*/ 7 h 46"/>
                  <a:gd name="T20" fmla="*/ 5 w 23"/>
                  <a:gd name="T21" fmla="*/ 7 h 46"/>
                  <a:gd name="T22" fmla="*/ 5 w 23"/>
                  <a:gd name="T23" fmla="*/ 44 h 46"/>
                  <a:gd name="T24" fmla="*/ 8 w 23"/>
                  <a:gd name="T25" fmla="*/ 46 h 46"/>
                  <a:gd name="T26" fmla="*/ 11 w 23"/>
                  <a:gd name="T27" fmla="*/ 44 h 46"/>
                  <a:gd name="T28" fmla="*/ 11 w 23"/>
                  <a:gd name="T29" fmla="*/ 23 h 46"/>
                  <a:gd name="T30" fmla="*/ 12 w 23"/>
                  <a:gd name="T31" fmla="*/ 23 h 46"/>
                  <a:gd name="T32" fmla="*/ 12 w 23"/>
                  <a:gd name="T33" fmla="*/ 44 h 46"/>
                  <a:gd name="T34" fmla="*/ 15 w 23"/>
                  <a:gd name="T35" fmla="*/ 46 h 46"/>
                  <a:gd name="T36" fmla="*/ 17 w 23"/>
                  <a:gd name="T37" fmla="*/ 44 h 46"/>
                  <a:gd name="T38" fmla="*/ 17 w 23"/>
                  <a:gd name="T39" fmla="*/ 7 h 46"/>
                  <a:gd name="T40" fmla="*/ 19 w 23"/>
                  <a:gd name="T41" fmla="*/ 7 h 46"/>
                  <a:gd name="T42" fmla="*/ 19 w 23"/>
                  <a:gd name="T43" fmla="*/ 20 h 46"/>
                  <a:gd name="T44" fmla="*/ 21 w 23"/>
                  <a:gd name="T45"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21" y="22"/>
                    </a:moveTo>
                    <a:cubicBezTo>
                      <a:pt x="22" y="22"/>
                      <a:pt x="23" y="22"/>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2"/>
                      <a:pt x="21" y="2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5" name="Oval 1703"/>
              <p:cNvSpPr>
                <a:spLocks noChangeArrowheads="1"/>
              </p:cNvSpPr>
              <p:nvPr/>
            </p:nvSpPr>
            <p:spPr bwMode="auto">
              <a:xfrm>
                <a:off x="21624926"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6" name="Oval 1704"/>
              <p:cNvSpPr>
                <a:spLocks noChangeArrowheads="1"/>
              </p:cNvSpPr>
              <p:nvPr/>
            </p:nvSpPr>
            <p:spPr bwMode="auto">
              <a:xfrm>
                <a:off x="20896263"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7" name="Oval 1705"/>
              <p:cNvSpPr>
                <a:spLocks noChangeArrowheads="1"/>
              </p:cNvSpPr>
              <p:nvPr/>
            </p:nvSpPr>
            <p:spPr bwMode="auto">
              <a:xfrm>
                <a:off x="21624926"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8" name="Freeform 1706"/>
              <p:cNvSpPr>
                <a:spLocks/>
              </p:cNvSpPr>
              <p:nvPr/>
            </p:nvSpPr>
            <p:spPr bwMode="auto">
              <a:xfrm>
                <a:off x="21385213" y="2519363"/>
                <a:ext cx="101600" cy="176213"/>
              </a:xfrm>
              <a:custGeom>
                <a:avLst/>
                <a:gdLst>
                  <a:gd name="T0" fmla="*/ 1 w 27"/>
                  <a:gd name="T1" fmla="*/ 21 h 47"/>
                  <a:gd name="T2" fmla="*/ 4 w 27"/>
                  <a:gd name="T3" fmla="*/ 20 h 47"/>
                  <a:gd name="T4" fmla="*/ 7 w 27"/>
                  <a:gd name="T5" fmla="*/ 7 h 47"/>
                  <a:gd name="T6" fmla="*/ 9 w 27"/>
                  <a:gd name="T7" fmla="*/ 7 h 47"/>
                  <a:gd name="T8" fmla="*/ 2 w 27"/>
                  <a:gd name="T9" fmla="*/ 28 h 47"/>
                  <a:gd name="T10" fmla="*/ 8 w 27"/>
                  <a:gd name="T11" fmla="*/ 28 h 47"/>
                  <a:gd name="T12" fmla="*/ 8 w 27"/>
                  <a:gd name="T13" fmla="*/ 45 h 47"/>
                  <a:gd name="T14" fmla="*/ 11 w 27"/>
                  <a:gd name="T15" fmla="*/ 47 h 47"/>
                  <a:gd name="T16" fmla="*/ 13 w 27"/>
                  <a:gd name="T17" fmla="*/ 45 h 47"/>
                  <a:gd name="T18" fmla="*/ 13 w 27"/>
                  <a:gd name="T19" fmla="*/ 28 h 47"/>
                  <a:gd name="T20" fmla="*/ 14 w 27"/>
                  <a:gd name="T21" fmla="*/ 28 h 47"/>
                  <a:gd name="T22" fmla="*/ 14 w 27"/>
                  <a:gd name="T23" fmla="*/ 45 h 47"/>
                  <a:gd name="T24" fmla="*/ 16 w 27"/>
                  <a:gd name="T25" fmla="*/ 47 h 47"/>
                  <a:gd name="T26" fmla="*/ 18 w 27"/>
                  <a:gd name="T27" fmla="*/ 45 h 47"/>
                  <a:gd name="T28" fmla="*/ 18 w 27"/>
                  <a:gd name="T29" fmla="*/ 28 h 47"/>
                  <a:gd name="T30" fmla="*/ 25 w 27"/>
                  <a:gd name="T31" fmla="*/ 28 h 47"/>
                  <a:gd name="T32" fmla="*/ 18 w 27"/>
                  <a:gd name="T33" fmla="*/ 7 h 47"/>
                  <a:gd name="T34" fmla="*/ 19 w 27"/>
                  <a:gd name="T35" fmla="*/ 7 h 47"/>
                  <a:gd name="T36" fmla="*/ 23 w 27"/>
                  <a:gd name="T37" fmla="*/ 20 h 47"/>
                  <a:gd name="T38" fmla="*/ 25 w 27"/>
                  <a:gd name="T39" fmla="*/ 21 h 47"/>
                  <a:gd name="T40" fmla="*/ 27 w 27"/>
                  <a:gd name="T41" fmla="*/ 19 h 47"/>
                  <a:gd name="T42" fmla="*/ 22 w 27"/>
                  <a:gd name="T43" fmla="*/ 5 h 47"/>
                  <a:gd name="T44" fmla="*/ 17 w 27"/>
                  <a:gd name="T45" fmla="*/ 0 h 47"/>
                  <a:gd name="T46" fmla="*/ 10 w 27"/>
                  <a:gd name="T47" fmla="*/ 0 h 47"/>
                  <a:gd name="T48" fmla="*/ 4 w 27"/>
                  <a:gd name="T49" fmla="*/ 5 h 47"/>
                  <a:gd name="T50" fmla="*/ 0 w 27"/>
                  <a:gd name="T51" fmla="*/ 19 h 47"/>
                  <a:gd name="T52" fmla="*/ 1 w 27"/>
                  <a:gd name="T53"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1" y="21"/>
                    </a:move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7" y="19"/>
                    </a:cubicBezTo>
                    <a:cubicBezTo>
                      <a:pt x="26" y="18"/>
                      <a:pt x="24" y="11"/>
                      <a:pt x="22" y="5"/>
                    </a:cubicBez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89" name="Oval 1707"/>
              <p:cNvSpPr>
                <a:spLocks noChangeArrowheads="1"/>
              </p:cNvSpPr>
              <p:nvPr/>
            </p:nvSpPr>
            <p:spPr bwMode="auto">
              <a:xfrm>
                <a:off x="21418551"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0" name="Freeform 1708"/>
              <p:cNvSpPr>
                <a:spLocks/>
              </p:cNvSpPr>
              <p:nvPr/>
            </p:nvSpPr>
            <p:spPr bwMode="auto">
              <a:xfrm>
                <a:off x="20862926" y="2755901"/>
                <a:ext cx="104775" cy="176213"/>
              </a:xfrm>
              <a:custGeom>
                <a:avLst/>
                <a:gdLst>
                  <a:gd name="T0" fmla="*/ 23 w 28"/>
                  <a:gd name="T1" fmla="*/ 4 h 47"/>
                  <a:gd name="T2" fmla="*/ 18 w 28"/>
                  <a:gd name="T3" fmla="*/ 0 h 47"/>
                  <a:gd name="T4" fmla="*/ 10 w 28"/>
                  <a:gd name="T5" fmla="*/ 0 h 47"/>
                  <a:gd name="T6" fmla="*/ 5 w 28"/>
                  <a:gd name="T7" fmla="*/ 4 h 47"/>
                  <a:gd name="T8" fmla="*/ 1 w 28"/>
                  <a:gd name="T9" fmla="*/ 18 h 47"/>
                  <a:gd name="T10" fmla="*/ 2 w 28"/>
                  <a:gd name="T11" fmla="*/ 20 h 47"/>
                  <a:gd name="T12" fmla="*/ 4 w 28"/>
                  <a:gd name="T13" fmla="*/ 19 h 47"/>
                  <a:gd name="T14" fmla="*/ 8 w 28"/>
                  <a:gd name="T15" fmla="*/ 6 h 47"/>
                  <a:gd name="T16" fmla="*/ 9 w 28"/>
                  <a:gd name="T17" fmla="*/ 6 h 47"/>
                  <a:gd name="T18" fmla="*/ 3 w 28"/>
                  <a:gd name="T19" fmla="*/ 28 h 47"/>
                  <a:gd name="T20" fmla="*/ 9 w 28"/>
                  <a:gd name="T21" fmla="*/ 28 h 47"/>
                  <a:gd name="T22" fmla="*/ 9 w 28"/>
                  <a:gd name="T23" fmla="*/ 44 h 47"/>
                  <a:gd name="T24" fmla="*/ 11 w 28"/>
                  <a:gd name="T25" fmla="*/ 47 h 47"/>
                  <a:gd name="T26" fmla="*/ 13 w 28"/>
                  <a:gd name="T27" fmla="*/ 44 h 47"/>
                  <a:gd name="T28" fmla="*/ 13 w 28"/>
                  <a:gd name="T29" fmla="*/ 28 h 47"/>
                  <a:gd name="T30" fmla="*/ 14 w 28"/>
                  <a:gd name="T31" fmla="*/ 28 h 47"/>
                  <a:gd name="T32" fmla="*/ 14 w 28"/>
                  <a:gd name="T33" fmla="*/ 44 h 47"/>
                  <a:gd name="T34" fmla="*/ 17 w 28"/>
                  <a:gd name="T35" fmla="*/ 47 h 47"/>
                  <a:gd name="T36" fmla="*/ 19 w 28"/>
                  <a:gd name="T37" fmla="*/ 44 h 47"/>
                  <a:gd name="T38" fmla="*/ 19 w 28"/>
                  <a:gd name="T39" fmla="*/ 28 h 47"/>
                  <a:gd name="T40" fmla="*/ 25 w 28"/>
                  <a:gd name="T41" fmla="*/ 28 h 47"/>
                  <a:gd name="T42" fmla="*/ 19 w 28"/>
                  <a:gd name="T43" fmla="*/ 6 h 47"/>
                  <a:gd name="T44" fmla="*/ 20 w 28"/>
                  <a:gd name="T45" fmla="*/ 6 h 47"/>
                  <a:gd name="T46" fmla="*/ 24 w 28"/>
                  <a:gd name="T47" fmla="*/ 19 h 47"/>
                  <a:gd name="T48" fmla="*/ 26 w 28"/>
                  <a:gd name="T49" fmla="*/ 20 h 47"/>
                  <a:gd name="T50" fmla="*/ 27 w 28"/>
                  <a:gd name="T51" fmla="*/ 18 h 47"/>
                  <a:gd name="T52" fmla="*/ 23 w 28"/>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8"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1" name="Freeform 1709"/>
              <p:cNvSpPr>
                <a:spLocks/>
              </p:cNvSpPr>
              <p:nvPr/>
            </p:nvSpPr>
            <p:spPr bwMode="auto">
              <a:xfrm>
                <a:off x="20967701" y="25193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2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20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20" y="7"/>
                      <a:pt x="20" y="7"/>
                      <a:pt x="20" y="7"/>
                    </a:cubicBezTo>
                    <a:cubicBezTo>
                      <a:pt x="20" y="7"/>
                      <a:pt x="23" y="18"/>
                      <a:pt x="23"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2" name="Oval 1710"/>
              <p:cNvSpPr>
                <a:spLocks noChangeArrowheads="1"/>
              </p:cNvSpPr>
              <p:nvPr/>
            </p:nvSpPr>
            <p:spPr bwMode="auto">
              <a:xfrm>
                <a:off x="21624926"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3" name="Oval 1711"/>
              <p:cNvSpPr>
                <a:spLocks noChangeArrowheads="1"/>
              </p:cNvSpPr>
              <p:nvPr/>
            </p:nvSpPr>
            <p:spPr bwMode="auto">
              <a:xfrm>
                <a:off x="21001038"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4" name="Oval 1712"/>
              <p:cNvSpPr>
                <a:spLocks noChangeArrowheads="1"/>
              </p:cNvSpPr>
              <p:nvPr/>
            </p:nvSpPr>
            <p:spPr bwMode="auto">
              <a:xfrm>
                <a:off x="20896263"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5" name="Oval 1713"/>
              <p:cNvSpPr>
                <a:spLocks noChangeArrowheads="1"/>
              </p:cNvSpPr>
              <p:nvPr/>
            </p:nvSpPr>
            <p:spPr bwMode="auto">
              <a:xfrm>
                <a:off x="21001038"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6" name="Freeform 1714"/>
              <p:cNvSpPr>
                <a:spLocks/>
              </p:cNvSpPr>
              <p:nvPr/>
            </p:nvSpPr>
            <p:spPr bwMode="auto">
              <a:xfrm>
                <a:off x="20874038"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7" name="Freeform 1715"/>
              <p:cNvSpPr>
                <a:spLocks/>
              </p:cNvSpPr>
              <p:nvPr/>
            </p:nvSpPr>
            <p:spPr bwMode="auto">
              <a:xfrm>
                <a:off x="20975638" y="2755901"/>
                <a:ext cx="85725" cy="173038"/>
              </a:xfrm>
              <a:custGeom>
                <a:avLst/>
                <a:gdLst>
                  <a:gd name="T0" fmla="*/ 17 w 23"/>
                  <a:gd name="T1" fmla="*/ 0 h 46"/>
                  <a:gd name="T2" fmla="*/ 6 w 23"/>
                  <a:gd name="T3" fmla="*/ 0 h 46"/>
                  <a:gd name="T4" fmla="*/ 0 w 23"/>
                  <a:gd name="T5" fmla="*/ 6 h 46"/>
                  <a:gd name="T6" fmla="*/ 0 w 23"/>
                  <a:gd name="T7" fmla="*/ 20 h 46"/>
                  <a:gd name="T8" fmla="*/ 2 w 23"/>
                  <a:gd name="T9" fmla="*/ 22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2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2"/>
                      <a:pt x="2" y="22"/>
                    </a:cubicBezTo>
                    <a:cubicBezTo>
                      <a:pt x="4" y="22"/>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2"/>
                      <a:pt x="21" y="22"/>
                    </a:cubicBezTo>
                    <a:cubicBezTo>
                      <a:pt x="22" y="22"/>
                      <a:pt x="23" y="22"/>
                      <a:pt x="23" y="20"/>
                    </a:cubicBezTo>
                    <a:cubicBezTo>
                      <a:pt x="23" y="19"/>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8" name="Freeform 1716"/>
              <p:cNvSpPr>
                <a:spLocks/>
              </p:cNvSpPr>
              <p:nvPr/>
            </p:nvSpPr>
            <p:spPr bwMode="auto">
              <a:xfrm>
                <a:off x="21234401" y="2989263"/>
                <a:ext cx="30163" cy="30163"/>
              </a:xfrm>
              <a:custGeom>
                <a:avLst/>
                <a:gdLst>
                  <a:gd name="T0" fmla="*/ 2 w 8"/>
                  <a:gd name="T1" fmla="*/ 0 h 8"/>
                  <a:gd name="T2" fmla="*/ 0 w 8"/>
                  <a:gd name="T3" fmla="*/ 0 h 8"/>
                  <a:gd name="T4" fmla="*/ 8 w 8"/>
                  <a:gd name="T5" fmla="*/ 8 h 8"/>
                  <a:gd name="T6" fmla="*/ 7 w 8"/>
                  <a:gd name="T7" fmla="*/ 4 h 8"/>
                  <a:gd name="T8" fmla="*/ 2 w 8"/>
                  <a:gd name="T9" fmla="*/ 0 h 8"/>
                </a:gdLst>
                <a:ahLst/>
                <a:cxnLst>
                  <a:cxn ang="0">
                    <a:pos x="T0" y="T1"/>
                  </a:cxn>
                  <a:cxn ang="0">
                    <a:pos x="T2" y="T3"/>
                  </a:cxn>
                  <a:cxn ang="0">
                    <a:pos x="T4" y="T5"/>
                  </a:cxn>
                  <a:cxn ang="0">
                    <a:pos x="T6" y="T7"/>
                  </a:cxn>
                  <a:cxn ang="0">
                    <a:pos x="T8" y="T9"/>
                  </a:cxn>
                </a:cxnLst>
                <a:rect l="0" t="0" r="r" b="b"/>
                <a:pathLst>
                  <a:path w="8" h="8">
                    <a:moveTo>
                      <a:pt x="2" y="0"/>
                    </a:moveTo>
                    <a:cubicBezTo>
                      <a:pt x="2" y="0"/>
                      <a:pt x="1" y="0"/>
                      <a:pt x="0" y="0"/>
                    </a:cubicBezTo>
                    <a:cubicBezTo>
                      <a:pt x="3" y="2"/>
                      <a:pt x="6" y="5"/>
                      <a:pt x="8" y="8"/>
                    </a:cubicBezTo>
                    <a:cubicBezTo>
                      <a:pt x="8" y="7"/>
                      <a:pt x="8" y="5"/>
                      <a:pt x="7" y="4"/>
                    </a:cubicBezTo>
                    <a:cubicBezTo>
                      <a:pt x="6" y="2"/>
                      <a:pt x="4" y="0"/>
                      <a:pt x="2"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599" name="Freeform 1717"/>
              <p:cNvSpPr>
                <a:spLocks/>
              </p:cNvSpPr>
              <p:nvPr/>
            </p:nvSpPr>
            <p:spPr bwMode="auto">
              <a:xfrm>
                <a:off x="21591588" y="2519363"/>
                <a:ext cx="101600" cy="176213"/>
              </a:xfrm>
              <a:custGeom>
                <a:avLst/>
                <a:gdLst>
                  <a:gd name="T0" fmla="*/ 27 w 27"/>
                  <a:gd name="T1" fmla="*/ 19 h 47"/>
                  <a:gd name="T2" fmla="*/ 23 w 27"/>
                  <a:gd name="T3" fmla="*/ 5 h 47"/>
                  <a:gd name="T4" fmla="*/ 17 w 27"/>
                  <a:gd name="T5" fmla="*/ 0 h 47"/>
                  <a:gd name="T6" fmla="*/ 10 w 27"/>
                  <a:gd name="T7" fmla="*/ 0 h 47"/>
                  <a:gd name="T8" fmla="*/ 5 w 27"/>
                  <a:gd name="T9" fmla="*/ 5 h 47"/>
                  <a:gd name="T10" fmla="*/ 0 w 27"/>
                  <a:gd name="T11" fmla="*/ 19 h 47"/>
                  <a:gd name="T12" fmla="*/ 2 w 27"/>
                  <a:gd name="T13" fmla="*/ 21 h 47"/>
                  <a:gd name="T14" fmla="*/ 4 w 27"/>
                  <a:gd name="T15" fmla="*/ 20 h 47"/>
                  <a:gd name="T16" fmla="*/ 8 w 27"/>
                  <a:gd name="T17" fmla="*/ 7 h 47"/>
                  <a:gd name="T18" fmla="*/ 9 w 27"/>
                  <a:gd name="T19" fmla="*/ 7 h 47"/>
                  <a:gd name="T20" fmla="*/ 3 w 27"/>
                  <a:gd name="T21" fmla="*/ 28 h 47"/>
                  <a:gd name="T22" fmla="*/ 9 w 27"/>
                  <a:gd name="T23" fmla="*/ 28 h 47"/>
                  <a:gd name="T24" fmla="*/ 9 w 27"/>
                  <a:gd name="T25" fmla="*/ 45 h 47"/>
                  <a:gd name="T26" fmla="*/ 11 w 27"/>
                  <a:gd name="T27" fmla="*/ 47 h 47"/>
                  <a:gd name="T28" fmla="*/ 13 w 27"/>
                  <a:gd name="T29" fmla="*/ 45 h 47"/>
                  <a:gd name="T30" fmla="*/ 13 w 27"/>
                  <a:gd name="T31" fmla="*/ 28 h 47"/>
                  <a:gd name="T32" fmla="*/ 14 w 27"/>
                  <a:gd name="T33" fmla="*/ 28 h 47"/>
                  <a:gd name="T34" fmla="*/ 14 w 27"/>
                  <a:gd name="T35" fmla="*/ 45 h 47"/>
                  <a:gd name="T36" fmla="*/ 16 w 27"/>
                  <a:gd name="T37" fmla="*/ 47 h 47"/>
                  <a:gd name="T38" fmla="*/ 19 w 27"/>
                  <a:gd name="T39" fmla="*/ 45 h 47"/>
                  <a:gd name="T40" fmla="*/ 19 w 27"/>
                  <a:gd name="T41" fmla="*/ 28 h 47"/>
                  <a:gd name="T42" fmla="*/ 25 w 27"/>
                  <a:gd name="T43" fmla="*/ 28 h 47"/>
                  <a:gd name="T44" fmla="*/ 19 w 27"/>
                  <a:gd name="T45" fmla="*/ 7 h 47"/>
                  <a:gd name="T46" fmla="*/ 20 w 27"/>
                  <a:gd name="T47" fmla="*/ 7 h 47"/>
                  <a:gd name="T48" fmla="*/ 23 w 27"/>
                  <a:gd name="T49" fmla="*/ 20 h 47"/>
                  <a:gd name="T50" fmla="*/ 26 w 27"/>
                  <a:gd name="T51" fmla="*/ 21 h 47"/>
                  <a:gd name="T52" fmla="*/ 27 w 27"/>
                  <a:gd name="T5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7" y="19"/>
                    </a:moveTo>
                    <a:cubicBezTo>
                      <a:pt x="27" y="18"/>
                      <a:pt x="25" y="11"/>
                      <a:pt x="23" y="5"/>
                    </a:cubicBezTo>
                    <a:cubicBezTo>
                      <a:pt x="22" y="3"/>
                      <a:pt x="20" y="0"/>
                      <a:pt x="17" y="0"/>
                    </a:cubicBezTo>
                    <a:cubicBezTo>
                      <a:pt x="16" y="0"/>
                      <a:pt x="11" y="0"/>
                      <a:pt x="10" y="0"/>
                    </a:cubicBezTo>
                    <a:cubicBezTo>
                      <a:pt x="8" y="0"/>
                      <a:pt x="5" y="3"/>
                      <a:pt x="5" y="5"/>
                    </a:cubicBezTo>
                    <a:cubicBezTo>
                      <a:pt x="3" y="11"/>
                      <a:pt x="1" y="18"/>
                      <a:pt x="0" y="19"/>
                    </a:cubicBezTo>
                    <a:cubicBezTo>
                      <a:pt x="0" y="20"/>
                      <a:pt x="1" y="21"/>
                      <a:pt x="2" y="21"/>
                    </a:cubicBezTo>
                    <a:cubicBezTo>
                      <a:pt x="3" y="21"/>
                      <a:pt x="4" y="21"/>
                      <a:pt x="4" y="20"/>
                    </a:cubicBezTo>
                    <a:cubicBezTo>
                      <a:pt x="4"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3" y="20"/>
                    </a:cubicBezTo>
                    <a:cubicBezTo>
                      <a:pt x="24" y="21"/>
                      <a:pt x="25" y="21"/>
                      <a:pt x="26" y="21"/>
                    </a:cubicBezTo>
                    <a:cubicBezTo>
                      <a:pt x="27" y="21"/>
                      <a:pt x="27" y="20"/>
                      <a:pt x="27"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0" name="Freeform 1718"/>
              <p:cNvSpPr>
                <a:spLocks/>
              </p:cNvSpPr>
              <p:nvPr/>
            </p:nvSpPr>
            <p:spPr bwMode="auto">
              <a:xfrm>
                <a:off x="21591588" y="2989263"/>
                <a:ext cx="101600" cy="173038"/>
              </a:xfrm>
              <a:custGeom>
                <a:avLst/>
                <a:gdLst>
                  <a:gd name="T0" fmla="*/ 4 w 27"/>
                  <a:gd name="T1" fmla="*/ 19 h 46"/>
                  <a:gd name="T2" fmla="*/ 8 w 27"/>
                  <a:gd name="T3" fmla="*/ 6 h 46"/>
                  <a:gd name="T4" fmla="*/ 9 w 27"/>
                  <a:gd name="T5" fmla="*/ 6 h 46"/>
                  <a:gd name="T6" fmla="*/ 3 w 27"/>
                  <a:gd name="T7" fmla="*/ 28 h 46"/>
                  <a:gd name="T8" fmla="*/ 9 w 27"/>
                  <a:gd name="T9" fmla="*/ 28 h 46"/>
                  <a:gd name="T10" fmla="*/ 9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9 w 27"/>
                  <a:gd name="T25" fmla="*/ 44 h 46"/>
                  <a:gd name="T26" fmla="*/ 19 w 27"/>
                  <a:gd name="T27" fmla="*/ 28 h 46"/>
                  <a:gd name="T28" fmla="*/ 25 w 27"/>
                  <a:gd name="T29" fmla="*/ 28 h 46"/>
                  <a:gd name="T30" fmla="*/ 19 w 27"/>
                  <a:gd name="T31" fmla="*/ 6 h 46"/>
                  <a:gd name="T32" fmla="*/ 20 w 27"/>
                  <a:gd name="T33" fmla="*/ 6 h 46"/>
                  <a:gd name="T34" fmla="*/ 23 w 27"/>
                  <a:gd name="T35" fmla="*/ 19 h 46"/>
                  <a:gd name="T36" fmla="*/ 26 w 27"/>
                  <a:gd name="T37" fmla="*/ 20 h 46"/>
                  <a:gd name="T38" fmla="*/ 27 w 27"/>
                  <a:gd name="T39" fmla="*/ 18 h 46"/>
                  <a:gd name="T40" fmla="*/ 23 w 27"/>
                  <a:gd name="T41" fmla="*/ 4 h 46"/>
                  <a:gd name="T42" fmla="*/ 17 w 27"/>
                  <a:gd name="T43" fmla="*/ 0 h 46"/>
                  <a:gd name="T44" fmla="*/ 10 w 27"/>
                  <a:gd name="T45" fmla="*/ 0 h 46"/>
                  <a:gd name="T46" fmla="*/ 5 w 27"/>
                  <a:gd name="T47" fmla="*/ 4 h 46"/>
                  <a:gd name="T48" fmla="*/ 0 w 27"/>
                  <a:gd name="T49" fmla="*/ 18 h 46"/>
                  <a:gd name="T50" fmla="*/ 2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5"/>
                      <a:pt x="10"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8" y="46"/>
                      <a:pt x="19" y="45"/>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ubicBezTo>
                      <a:pt x="22" y="2"/>
                      <a:pt x="20" y="0"/>
                      <a:pt x="17"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1" name="Oval 1719"/>
              <p:cNvSpPr>
                <a:spLocks noChangeArrowheads="1"/>
              </p:cNvSpPr>
              <p:nvPr/>
            </p:nvSpPr>
            <p:spPr bwMode="auto">
              <a:xfrm>
                <a:off x="21520151"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2" name="Oval 1720"/>
              <p:cNvSpPr>
                <a:spLocks noChangeArrowheads="1"/>
              </p:cNvSpPr>
              <p:nvPr/>
            </p:nvSpPr>
            <p:spPr bwMode="auto">
              <a:xfrm>
                <a:off x="21418551"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3" name="Freeform 1721"/>
              <p:cNvSpPr>
                <a:spLocks/>
              </p:cNvSpPr>
              <p:nvPr/>
            </p:nvSpPr>
            <p:spPr bwMode="auto">
              <a:xfrm>
                <a:off x="21497926" y="2989263"/>
                <a:ext cx="82550" cy="173038"/>
              </a:xfrm>
              <a:custGeom>
                <a:avLst/>
                <a:gdLst>
                  <a:gd name="T0" fmla="*/ 4 w 22"/>
                  <a:gd name="T1" fmla="*/ 20 h 46"/>
                  <a:gd name="T2" fmla="*/ 4 w 22"/>
                  <a:gd name="T3" fmla="*/ 7 h 46"/>
                  <a:gd name="T4" fmla="*/ 5 w 22"/>
                  <a:gd name="T5" fmla="*/ 7 h 46"/>
                  <a:gd name="T6" fmla="*/ 5 w 22"/>
                  <a:gd name="T7" fmla="*/ 44 h 46"/>
                  <a:gd name="T8" fmla="*/ 8 w 22"/>
                  <a:gd name="T9" fmla="*/ 46 h 46"/>
                  <a:gd name="T10" fmla="*/ 10 w 22"/>
                  <a:gd name="T11" fmla="*/ 44 h 46"/>
                  <a:gd name="T12" fmla="*/ 10 w 22"/>
                  <a:gd name="T13" fmla="*/ 22 h 46"/>
                  <a:gd name="T14" fmla="*/ 12 w 22"/>
                  <a:gd name="T15" fmla="*/ 22 h 46"/>
                  <a:gd name="T16" fmla="*/ 12 w 22"/>
                  <a:gd name="T17" fmla="*/ 44 h 46"/>
                  <a:gd name="T18" fmla="*/ 14 w 22"/>
                  <a:gd name="T19" fmla="*/ 46 h 46"/>
                  <a:gd name="T20" fmla="*/ 17 w 22"/>
                  <a:gd name="T21" fmla="*/ 44 h 46"/>
                  <a:gd name="T22" fmla="*/ 17 w 22"/>
                  <a:gd name="T23" fmla="*/ 7 h 46"/>
                  <a:gd name="T24" fmla="*/ 18 w 22"/>
                  <a:gd name="T25" fmla="*/ 7 h 46"/>
                  <a:gd name="T26" fmla="*/ 18 w 22"/>
                  <a:gd name="T27" fmla="*/ 20 h 46"/>
                  <a:gd name="T28" fmla="*/ 20 w 22"/>
                  <a:gd name="T29" fmla="*/ 22 h 46"/>
                  <a:gd name="T30" fmla="*/ 22 w 22"/>
                  <a:gd name="T31" fmla="*/ 20 h 46"/>
                  <a:gd name="T32" fmla="*/ 22 w 22"/>
                  <a:gd name="T33" fmla="*/ 6 h 46"/>
                  <a:gd name="T34" fmla="*/ 16 w 22"/>
                  <a:gd name="T35" fmla="*/ 0 h 46"/>
                  <a:gd name="T36" fmla="*/ 6 w 22"/>
                  <a:gd name="T37" fmla="*/ 0 h 46"/>
                  <a:gd name="T38" fmla="*/ 0 w 22"/>
                  <a:gd name="T39" fmla="*/ 6 h 46"/>
                  <a:gd name="T40" fmla="*/ 0 w 22"/>
                  <a:gd name="T41" fmla="*/ 20 h 46"/>
                  <a:gd name="T42" fmla="*/ 2 w 22"/>
                  <a:gd name="T43" fmla="*/ 22 h 46"/>
                  <a:gd name="T44" fmla="*/ 4 w 22"/>
                  <a:gd name="T45" fmla="*/ 2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4" y="20"/>
                    </a:move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2"/>
                      <a:pt x="10" y="22"/>
                    </a:cubicBezTo>
                    <a:cubicBezTo>
                      <a:pt x="10" y="22"/>
                      <a:pt x="10" y="22"/>
                      <a:pt x="12" y="22"/>
                    </a:cubicBezTo>
                    <a:cubicBezTo>
                      <a:pt x="12" y="22"/>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1"/>
                      <a:pt x="19" y="22"/>
                      <a:pt x="20" y="22"/>
                    </a:cubicBezTo>
                    <a:cubicBezTo>
                      <a:pt x="21" y="22"/>
                      <a:pt x="22" y="21"/>
                      <a:pt x="22" y="20"/>
                    </a:cubicBezTo>
                    <a:cubicBezTo>
                      <a:pt x="22" y="19"/>
                      <a:pt x="22" y="7"/>
                      <a:pt x="22" y="6"/>
                    </a:cubicBezTo>
                    <a:cubicBezTo>
                      <a:pt x="22" y="2"/>
                      <a:pt x="20" y="0"/>
                      <a:pt x="16" y="0"/>
                    </a:cubicBezTo>
                    <a:cubicBezTo>
                      <a:pt x="15" y="0"/>
                      <a:pt x="7" y="0"/>
                      <a:pt x="6" y="0"/>
                    </a:cubicBezTo>
                    <a:cubicBezTo>
                      <a:pt x="2" y="0"/>
                      <a:pt x="0" y="2"/>
                      <a:pt x="0" y="6"/>
                    </a:cubicBezTo>
                    <a:cubicBezTo>
                      <a:pt x="0" y="7"/>
                      <a:pt x="0" y="19"/>
                      <a:pt x="0" y="20"/>
                    </a:cubicBezTo>
                    <a:cubicBezTo>
                      <a:pt x="0" y="21"/>
                      <a:pt x="1" y="22"/>
                      <a:pt x="2" y="22"/>
                    </a:cubicBezTo>
                    <a:cubicBezTo>
                      <a:pt x="3" y="22"/>
                      <a:pt x="4" y="21"/>
                      <a:pt x="4" y="2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4" name="Freeform 1722"/>
              <p:cNvSpPr>
                <a:spLocks/>
              </p:cNvSpPr>
              <p:nvPr/>
            </p:nvSpPr>
            <p:spPr bwMode="auto">
              <a:xfrm>
                <a:off x="21385213" y="2989263"/>
                <a:ext cx="101600" cy="173038"/>
              </a:xfrm>
              <a:custGeom>
                <a:avLst/>
                <a:gdLst>
                  <a:gd name="T0" fmla="*/ 4 w 27"/>
                  <a:gd name="T1" fmla="*/ 19 h 46"/>
                  <a:gd name="T2" fmla="*/ 7 w 27"/>
                  <a:gd name="T3" fmla="*/ 6 h 46"/>
                  <a:gd name="T4" fmla="*/ 9 w 27"/>
                  <a:gd name="T5" fmla="*/ 6 h 46"/>
                  <a:gd name="T6" fmla="*/ 2 w 27"/>
                  <a:gd name="T7" fmla="*/ 28 h 46"/>
                  <a:gd name="T8" fmla="*/ 8 w 27"/>
                  <a:gd name="T9" fmla="*/ 28 h 46"/>
                  <a:gd name="T10" fmla="*/ 8 w 27"/>
                  <a:gd name="T11" fmla="*/ 44 h 46"/>
                  <a:gd name="T12" fmla="*/ 11 w 27"/>
                  <a:gd name="T13" fmla="*/ 46 h 46"/>
                  <a:gd name="T14" fmla="*/ 13 w 27"/>
                  <a:gd name="T15" fmla="*/ 44 h 46"/>
                  <a:gd name="T16" fmla="*/ 13 w 27"/>
                  <a:gd name="T17" fmla="*/ 28 h 46"/>
                  <a:gd name="T18" fmla="*/ 14 w 27"/>
                  <a:gd name="T19" fmla="*/ 28 h 46"/>
                  <a:gd name="T20" fmla="*/ 14 w 27"/>
                  <a:gd name="T21" fmla="*/ 44 h 46"/>
                  <a:gd name="T22" fmla="*/ 16 w 27"/>
                  <a:gd name="T23" fmla="*/ 46 h 46"/>
                  <a:gd name="T24" fmla="*/ 18 w 27"/>
                  <a:gd name="T25" fmla="*/ 44 h 46"/>
                  <a:gd name="T26" fmla="*/ 18 w 27"/>
                  <a:gd name="T27" fmla="*/ 28 h 46"/>
                  <a:gd name="T28" fmla="*/ 25 w 27"/>
                  <a:gd name="T29" fmla="*/ 28 h 46"/>
                  <a:gd name="T30" fmla="*/ 18 w 27"/>
                  <a:gd name="T31" fmla="*/ 6 h 46"/>
                  <a:gd name="T32" fmla="*/ 19 w 27"/>
                  <a:gd name="T33" fmla="*/ 6 h 46"/>
                  <a:gd name="T34" fmla="*/ 23 w 27"/>
                  <a:gd name="T35" fmla="*/ 19 h 46"/>
                  <a:gd name="T36" fmla="*/ 25 w 27"/>
                  <a:gd name="T37" fmla="*/ 20 h 46"/>
                  <a:gd name="T38" fmla="*/ 27 w 27"/>
                  <a:gd name="T39" fmla="*/ 18 h 46"/>
                  <a:gd name="T40" fmla="*/ 22 w 27"/>
                  <a:gd name="T41" fmla="*/ 4 h 46"/>
                  <a:gd name="T42" fmla="*/ 17 w 27"/>
                  <a:gd name="T43" fmla="*/ 0 h 46"/>
                  <a:gd name="T44" fmla="*/ 10 w 27"/>
                  <a:gd name="T45" fmla="*/ 0 h 46"/>
                  <a:gd name="T46" fmla="*/ 4 w 27"/>
                  <a:gd name="T47" fmla="*/ 4 h 46"/>
                  <a:gd name="T48" fmla="*/ 0 w 27"/>
                  <a:gd name="T49" fmla="*/ 18 h 46"/>
                  <a:gd name="T50" fmla="*/ 1 w 27"/>
                  <a:gd name="T51" fmla="*/ 20 h 46"/>
                  <a:gd name="T52" fmla="*/ 4 w 27"/>
                  <a:gd name="T53"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6">
                    <a:moveTo>
                      <a:pt x="4" y="19"/>
                    </a:move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5"/>
                      <a:pt x="9" y="46"/>
                      <a:pt x="11" y="46"/>
                    </a:cubicBezTo>
                    <a:cubicBezTo>
                      <a:pt x="12" y="46"/>
                      <a:pt x="13" y="45"/>
                      <a:pt x="13" y="44"/>
                    </a:cubicBezTo>
                    <a:cubicBezTo>
                      <a:pt x="13" y="42"/>
                      <a:pt x="13" y="28"/>
                      <a:pt x="13" y="28"/>
                    </a:cubicBezTo>
                    <a:cubicBezTo>
                      <a:pt x="14" y="28"/>
                      <a:pt x="14" y="28"/>
                      <a:pt x="14" y="28"/>
                    </a:cubicBezTo>
                    <a:cubicBezTo>
                      <a:pt x="14" y="28"/>
                      <a:pt x="14" y="42"/>
                      <a:pt x="14" y="44"/>
                    </a:cubicBezTo>
                    <a:cubicBezTo>
                      <a:pt x="14" y="45"/>
                      <a:pt x="15" y="46"/>
                      <a:pt x="16" y="46"/>
                    </a:cubicBezTo>
                    <a:cubicBezTo>
                      <a:pt x="17" y="46"/>
                      <a:pt x="18" y="45"/>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ubicBezTo>
                      <a:pt x="22" y="2"/>
                      <a:pt x="20"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5" name="Oval 1723"/>
              <p:cNvSpPr>
                <a:spLocks noChangeArrowheads="1"/>
              </p:cNvSpPr>
              <p:nvPr/>
            </p:nvSpPr>
            <p:spPr bwMode="auto">
              <a:xfrm>
                <a:off x="21520151"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6" name="Freeform 1724"/>
              <p:cNvSpPr>
                <a:spLocks/>
              </p:cNvSpPr>
              <p:nvPr/>
            </p:nvSpPr>
            <p:spPr bwMode="auto">
              <a:xfrm>
                <a:off x="21489988" y="2755901"/>
                <a:ext cx="101600" cy="176213"/>
              </a:xfrm>
              <a:custGeom>
                <a:avLst/>
                <a:gdLst>
                  <a:gd name="T0" fmla="*/ 22 w 27"/>
                  <a:gd name="T1" fmla="*/ 4 h 47"/>
                  <a:gd name="T2" fmla="*/ 17 w 27"/>
                  <a:gd name="T3" fmla="*/ 0 h 47"/>
                  <a:gd name="T4" fmla="*/ 9 w 27"/>
                  <a:gd name="T5" fmla="*/ 0 h 47"/>
                  <a:gd name="T6" fmla="*/ 4 w 27"/>
                  <a:gd name="T7" fmla="*/ 4 h 47"/>
                  <a:gd name="T8" fmla="*/ 0 w 27"/>
                  <a:gd name="T9" fmla="*/ 18 h 47"/>
                  <a:gd name="T10" fmla="*/ 1 w 27"/>
                  <a:gd name="T11" fmla="*/ 20 h 47"/>
                  <a:gd name="T12" fmla="*/ 3 w 27"/>
                  <a:gd name="T13" fmla="*/ 19 h 47"/>
                  <a:gd name="T14" fmla="*/ 7 w 27"/>
                  <a:gd name="T15" fmla="*/ 6 h 47"/>
                  <a:gd name="T16" fmla="*/ 8 w 27"/>
                  <a:gd name="T17" fmla="*/ 6 h 47"/>
                  <a:gd name="T18" fmla="*/ 2 w 27"/>
                  <a:gd name="T19" fmla="*/ 28 h 47"/>
                  <a:gd name="T20" fmla="*/ 8 w 27"/>
                  <a:gd name="T21" fmla="*/ 28 h 47"/>
                  <a:gd name="T22" fmla="*/ 8 w 27"/>
                  <a:gd name="T23" fmla="*/ 44 h 47"/>
                  <a:gd name="T24" fmla="*/ 10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4 w 27"/>
                  <a:gd name="T41" fmla="*/ 28 h 47"/>
                  <a:gd name="T42" fmla="*/ 18 w 27"/>
                  <a:gd name="T43" fmla="*/ 6 h 47"/>
                  <a:gd name="T44" fmla="*/ 19 w 27"/>
                  <a:gd name="T45" fmla="*/ 6 h 47"/>
                  <a:gd name="T46" fmla="*/ 23 w 27"/>
                  <a:gd name="T47" fmla="*/ 19 h 47"/>
                  <a:gd name="T48" fmla="*/ 25 w 27"/>
                  <a:gd name="T49" fmla="*/ 20 h 47"/>
                  <a:gd name="T50" fmla="*/ 26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0" y="0"/>
                      <a:pt x="9" y="0"/>
                    </a:cubicBezTo>
                    <a:cubicBezTo>
                      <a:pt x="7" y="0"/>
                      <a:pt x="5" y="2"/>
                      <a:pt x="4" y="4"/>
                    </a:cubicBezTo>
                    <a:cubicBezTo>
                      <a:pt x="2" y="10"/>
                      <a:pt x="0" y="17"/>
                      <a:pt x="0" y="18"/>
                    </a:cubicBezTo>
                    <a:cubicBezTo>
                      <a:pt x="0" y="19"/>
                      <a:pt x="0" y="20"/>
                      <a:pt x="1" y="20"/>
                    </a:cubicBezTo>
                    <a:cubicBezTo>
                      <a:pt x="2" y="21"/>
                      <a:pt x="3" y="20"/>
                      <a:pt x="3" y="19"/>
                    </a:cubicBezTo>
                    <a:cubicBezTo>
                      <a:pt x="4" y="18"/>
                      <a:pt x="7" y="6"/>
                      <a:pt x="7" y="6"/>
                    </a:cubicBezTo>
                    <a:cubicBezTo>
                      <a:pt x="8" y="6"/>
                      <a:pt x="8" y="6"/>
                      <a:pt x="8" y="6"/>
                    </a:cubicBezTo>
                    <a:cubicBezTo>
                      <a:pt x="2" y="28"/>
                      <a:pt x="2" y="28"/>
                      <a:pt x="2" y="28"/>
                    </a:cubicBezTo>
                    <a:cubicBezTo>
                      <a:pt x="8" y="28"/>
                      <a:pt x="8" y="28"/>
                      <a:pt x="8" y="28"/>
                    </a:cubicBezTo>
                    <a:cubicBezTo>
                      <a:pt x="8" y="35"/>
                      <a:pt x="8" y="43"/>
                      <a:pt x="8" y="44"/>
                    </a:cubicBezTo>
                    <a:cubicBezTo>
                      <a:pt x="8" y="46"/>
                      <a:pt x="9" y="47"/>
                      <a:pt x="10"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4" y="28"/>
                      <a:pt x="24" y="28"/>
                      <a:pt x="24" y="28"/>
                    </a:cubicBezTo>
                    <a:cubicBezTo>
                      <a:pt x="18" y="6"/>
                      <a:pt x="18" y="6"/>
                      <a:pt x="18" y="6"/>
                    </a:cubicBezTo>
                    <a:cubicBezTo>
                      <a:pt x="19" y="6"/>
                      <a:pt x="19" y="6"/>
                      <a:pt x="19" y="6"/>
                    </a:cubicBezTo>
                    <a:cubicBezTo>
                      <a:pt x="19" y="6"/>
                      <a:pt x="22" y="18"/>
                      <a:pt x="23" y="19"/>
                    </a:cubicBezTo>
                    <a:cubicBezTo>
                      <a:pt x="23" y="20"/>
                      <a:pt x="24" y="21"/>
                      <a:pt x="25" y="20"/>
                    </a:cubicBezTo>
                    <a:cubicBezTo>
                      <a:pt x="26" y="20"/>
                      <a:pt x="27" y="19"/>
                      <a:pt x="26" y="18"/>
                    </a:cubicBezTo>
                    <a:cubicBezTo>
                      <a:pt x="26" y="17"/>
                      <a:pt x="24" y="10"/>
                      <a:pt x="22"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7" name="Freeform 1725"/>
              <p:cNvSpPr>
                <a:spLocks/>
              </p:cNvSpPr>
              <p:nvPr/>
            </p:nvSpPr>
            <p:spPr bwMode="auto">
              <a:xfrm>
                <a:off x="21497926"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8 w 22"/>
                  <a:gd name="T13" fmla="*/ 47 h 47"/>
                  <a:gd name="T14" fmla="*/ 10 w 22"/>
                  <a:gd name="T15" fmla="*/ 44 h 47"/>
                  <a:gd name="T16" fmla="*/ 10 w 22"/>
                  <a:gd name="T17" fmla="*/ 23 h 47"/>
                  <a:gd name="T18" fmla="*/ 12 w 22"/>
                  <a:gd name="T19" fmla="*/ 23 h 47"/>
                  <a:gd name="T20" fmla="*/ 12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0" y="46"/>
                      <a:pt x="10" y="44"/>
                    </a:cubicBezTo>
                    <a:cubicBezTo>
                      <a:pt x="10" y="42"/>
                      <a:pt x="10" y="23"/>
                      <a:pt x="10" y="23"/>
                    </a:cubicBezTo>
                    <a:cubicBezTo>
                      <a:pt x="10" y="23"/>
                      <a:pt x="10"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20" y="0"/>
                      <a:pt x="16" y="0"/>
                    </a:cubicBezTo>
                    <a:cubicBezTo>
                      <a:pt x="15" y="0"/>
                      <a:pt x="7" y="0"/>
                      <a:pt x="6" y="0"/>
                    </a:cubicBezTo>
                    <a:cubicBezTo>
                      <a:pt x="2"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8" name="Freeform 1726"/>
              <p:cNvSpPr>
                <a:spLocks/>
              </p:cNvSpPr>
              <p:nvPr/>
            </p:nvSpPr>
            <p:spPr bwMode="auto">
              <a:xfrm>
                <a:off x="21286788" y="2989263"/>
                <a:ext cx="87313" cy="173038"/>
              </a:xfrm>
              <a:custGeom>
                <a:avLst/>
                <a:gdLst>
                  <a:gd name="T0" fmla="*/ 11 w 23"/>
                  <a:gd name="T1" fmla="*/ 44 h 46"/>
                  <a:gd name="T2" fmla="*/ 11 w 23"/>
                  <a:gd name="T3" fmla="*/ 22 h 46"/>
                  <a:gd name="T4" fmla="*/ 12 w 23"/>
                  <a:gd name="T5" fmla="*/ 22 h 46"/>
                  <a:gd name="T6" fmla="*/ 12 w 23"/>
                  <a:gd name="T7" fmla="*/ 44 h 46"/>
                  <a:gd name="T8" fmla="*/ 15 w 23"/>
                  <a:gd name="T9" fmla="*/ 46 h 46"/>
                  <a:gd name="T10" fmla="*/ 18 w 23"/>
                  <a:gd name="T11" fmla="*/ 44 h 46"/>
                  <a:gd name="T12" fmla="*/ 18 w 23"/>
                  <a:gd name="T13" fmla="*/ 7 h 46"/>
                  <a:gd name="T14" fmla="*/ 19 w 23"/>
                  <a:gd name="T15" fmla="*/ 7 h 46"/>
                  <a:gd name="T16" fmla="*/ 19 w 23"/>
                  <a:gd name="T17" fmla="*/ 20 h 46"/>
                  <a:gd name="T18" fmla="*/ 21 w 23"/>
                  <a:gd name="T19" fmla="*/ 22 h 46"/>
                  <a:gd name="T20" fmla="*/ 23 w 23"/>
                  <a:gd name="T21" fmla="*/ 20 h 46"/>
                  <a:gd name="T22" fmla="*/ 23 w 23"/>
                  <a:gd name="T23" fmla="*/ 6 h 46"/>
                  <a:gd name="T24" fmla="*/ 17 w 23"/>
                  <a:gd name="T25" fmla="*/ 0 h 46"/>
                  <a:gd name="T26" fmla="*/ 6 w 23"/>
                  <a:gd name="T27" fmla="*/ 0 h 46"/>
                  <a:gd name="T28" fmla="*/ 0 w 23"/>
                  <a:gd name="T29" fmla="*/ 6 h 46"/>
                  <a:gd name="T30" fmla="*/ 0 w 23"/>
                  <a:gd name="T31" fmla="*/ 18 h 46"/>
                  <a:gd name="T32" fmla="*/ 2 w 23"/>
                  <a:gd name="T33" fmla="*/ 22 h 46"/>
                  <a:gd name="T34" fmla="*/ 2 w 23"/>
                  <a:gd name="T35" fmla="*/ 22 h 46"/>
                  <a:gd name="T36" fmla="*/ 4 w 23"/>
                  <a:gd name="T37" fmla="*/ 20 h 46"/>
                  <a:gd name="T38" fmla="*/ 4 w 23"/>
                  <a:gd name="T39" fmla="*/ 7 h 46"/>
                  <a:gd name="T40" fmla="*/ 6 w 23"/>
                  <a:gd name="T41" fmla="*/ 7 h 46"/>
                  <a:gd name="T42" fmla="*/ 6 w 23"/>
                  <a:gd name="T43" fmla="*/ 35 h 46"/>
                  <a:gd name="T44" fmla="*/ 7 w 23"/>
                  <a:gd name="T45" fmla="*/ 46 h 46"/>
                  <a:gd name="T46" fmla="*/ 8 w 23"/>
                  <a:gd name="T47" fmla="*/ 46 h 46"/>
                  <a:gd name="T48" fmla="*/ 11 w 23"/>
                  <a:gd name="T49"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6">
                    <a:moveTo>
                      <a:pt x="11" y="44"/>
                    </a:moveTo>
                    <a:cubicBezTo>
                      <a:pt x="11" y="41"/>
                      <a:pt x="11" y="22"/>
                      <a:pt x="11" y="22"/>
                    </a:cubicBezTo>
                    <a:cubicBezTo>
                      <a:pt x="11" y="22"/>
                      <a:pt x="11" y="22"/>
                      <a:pt x="12" y="22"/>
                    </a:cubicBezTo>
                    <a:cubicBezTo>
                      <a:pt x="12" y="22"/>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1"/>
                      <a:pt x="20" y="22"/>
                      <a:pt x="21" y="22"/>
                    </a:cubicBezTo>
                    <a:cubicBezTo>
                      <a:pt x="22" y="22"/>
                      <a:pt x="23" y="21"/>
                      <a:pt x="23" y="20"/>
                    </a:cubicBezTo>
                    <a:cubicBezTo>
                      <a:pt x="23" y="19"/>
                      <a:pt x="23" y="7"/>
                      <a:pt x="23" y="6"/>
                    </a:cubicBezTo>
                    <a:cubicBezTo>
                      <a:pt x="23" y="2"/>
                      <a:pt x="20" y="0"/>
                      <a:pt x="17" y="0"/>
                    </a:cubicBezTo>
                    <a:cubicBezTo>
                      <a:pt x="15" y="0"/>
                      <a:pt x="8" y="0"/>
                      <a:pt x="6" y="0"/>
                    </a:cubicBezTo>
                    <a:cubicBezTo>
                      <a:pt x="3" y="0"/>
                      <a:pt x="0" y="2"/>
                      <a:pt x="0" y="6"/>
                    </a:cubicBezTo>
                    <a:cubicBezTo>
                      <a:pt x="0" y="7"/>
                      <a:pt x="0" y="15"/>
                      <a:pt x="0" y="18"/>
                    </a:cubicBezTo>
                    <a:cubicBezTo>
                      <a:pt x="1" y="20"/>
                      <a:pt x="1" y="21"/>
                      <a:pt x="2" y="22"/>
                    </a:cubicBezTo>
                    <a:cubicBezTo>
                      <a:pt x="2" y="22"/>
                      <a:pt x="2" y="22"/>
                      <a:pt x="2" y="22"/>
                    </a:cubicBezTo>
                    <a:cubicBezTo>
                      <a:pt x="4" y="22"/>
                      <a:pt x="4" y="21"/>
                      <a:pt x="4" y="20"/>
                    </a:cubicBezTo>
                    <a:cubicBezTo>
                      <a:pt x="4" y="19"/>
                      <a:pt x="4" y="7"/>
                      <a:pt x="4" y="7"/>
                    </a:cubicBezTo>
                    <a:cubicBezTo>
                      <a:pt x="4" y="7"/>
                      <a:pt x="4" y="7"/>
                      <a:pt x="6" y="7"/>
                    </a:cubicBezTo>
                    <a:cubicBezTo>
                      <a:pt x="6" y="7"/>
                      <a:pt x="6" y="24"/>
                      <a:pt x="6" y="35"/>
                    </a:cubicBezTo>
                    <a:cubicBezTo>
                      <a:pt x="6" y="39"/>
                      <a:pt x="7" y="42"/>
                      <a:pt x="7" y="46"/>
                    </a:cubicBezTo>
                    <a:cubicBezTo>
                      <a:pt x="7" y="46"/>
                      <a:pt x="8" y="46"/>
                      <a:pt x="8" y="46"/>
                    </a:cubicBezTo>
                    <a:cubicBezTo>
                      <a:pt x="10" y="46"/>
                      <a:pt x="11" y="45"/>
                      <a:pt x="11" y="4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09" name="Oval 1727"/>
              <p:cNvSpPr>
                <a:spLocks noChangeArrowheads="1"/>
              </p:cNvSpPr>
              <p:nvPr/>
            </p:nvSpPr>
            <p:spPr bwMode="auto">
              <a:xfrm>
                <a:off x="21418551"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0" name="Oval 1728"/>
              <p:cNvSpPr>
                <a:spLocks noChangeArrowheads="1"/>
              </p:cNvSpPr>
              <p:nvPr/>
            </p:nvSpPr>
            <p:spPr bwMode="auto">
              <a:xfrm>
                <a:off x="21313776"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1" name="Oval 1729"/>
              <p:cNvSpPr>
                <a:spLocks noChangeArrowheads="1"/>
              </p:cNvSpPr>
              <p:nvPr/>
            </p:nvSpPr>
            <p:spPr bwMode="auto">
              <a:xfrm>
                <a:off x="21313776"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2" name="Oval 1730"/>
              <p:cNvSpPr>
                <a:spLocks noChangeArrowheads="1"/>
              </p:cNvSpPr>
              <p:nvPr/>
            </p:nvSpPr>
            <p:spPr bwMode="auto">
              <a:xfrm>
                <a:off x="21107401"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3" name="Freeform 1731"/>
              <p:cNvSpPr>
                <a:spLocks/>
              </p:cNvSpPr>
              <p:nvPr/>
            </p:nvSpPr>
            <p:spPr bwMode="auto">
              <a:xfrm>
                <a:off x="21278851" y="2755901"/>
                <a:ext cx="101600" cy="176213"/>
              </a:xfrm>
              <a:custGeom>
                <a:avLst/>
                <a:gdLst>
                  <a:gd name="T0" fmla="*/ 23 w 27"/>
                  <a:gd name="T1" fmla="*/ 4 h 47"/>
                  <a:gd name="T2" fmla="*/ 18 w 27"/>
                  <a:gd name="T3" fmla="*/ 0 h 47"/>
                  <a:gd name="T4" fmla="*/ 10 w 27"/>
                  <a:gd name="T5" fmla="*/ 0 h 47"/>
                  <a:gd name="T6" fmla="*/ 5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8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5"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7" y="47"/>
                    </a:cubicBezTo>
                    <a:cubicBezTo>
                      <a:pt x="18" y="47"/>
                      <a:pt x="19" y="46"/>
                      <a:pt x="19" y="44"/>
                    </a:cubicBezTo>
                    <a:cubicBezTo>
                      <a:pt x="19" y="43"/>
                      <a:pt x="19" y="35"/>
                      <a:pt x="19" y="28"/>
                    </a:cubicBezTo>
                    <a:cubicBezTo>
                      <a:pt x="25" y="28"/>
                      <a:pt x="25" y="28"/>
                      <a:pt x="25" y="28"/>
                    </a:cubicBezTo>
                    <a:cubicBezTo>
                      <a:pt x="18" y="6"/>
                      <a:pt x="18" y="6"/>
                      <a:pt x="18"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4" name="Freeform 1732"/>
              <p:cNvSpPr>
                <a:spLocks/>
              </p:cNvSpPr>
              <p:nvPr/>
            </p:nvSpPr>
            <p:spPr bwMode="auto">
              <a:xfrm>
                <a:off x="21286788" y="2519363"/>
                <a:ext cx="87313"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4"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5" name="Oval 1733"/>
              <p:cNvSpPr>
                <a:spLocks noChangeArrowheads="1"/>
              </p:cNvSpPr>
              <p:nvPr/>
            </p:nvSpPr>
            <p:spPr bwMode="auto">
              <a:xfrm>
                <a:off x="21207413"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6" name="Oval 1734"/>
              <p:cNvSpPr>
                <a:spLocks noChangeArrowheads="1"/>
              </p:cNvSpPr>
              <p:nvPr/>
            </p:nvSpPr>
            <p:spPr bwMode="auto">
              <a:xfrm>
                <a:off x="21313776"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7" name="Oval 1735"/>
              <p:cNvSpPr>
                <a:spLocks noChangeArrowheads="1"/>
              </p:cNvSpPr>
              <p:nvPr/>
            </p:nvSpPr>
            <p:spPr bwMode="auto">
              <a:xfrm>
                <a:off x="21520151"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8" name="Freeform 1736"/>
              <p:cNvSpPr>
                <a:spLocks/>
              </p:cNvSpPr>
              <p:nvPr/>
            </p:nvSpPr>
            <p:spPr bwMode="auto">
              <a:xfrm>
                <a:off x="21185188" y="2755901"/>
                <a:ext cx="82550" cy="173038"/>
              </a:xfrm>
              <a:custGeom>
                <a:avLst/>
                <a:gdLst>
                  <a:gd name="T0" fmla="*/ 16 w 22"/>
                  <a:gd name="T1" fmla="*/ 0 h 46"/>
                  <a:gd name="T2" fmla="*/ 6 w 22"/>
                  <a:gd name="T3" fmla="*/ 0 h 46"/>
                  <a:gd name="T4" fmla="*/ 0 w 22"/>
                  <a:gd name="T5" fmla="*/ 6 h 46"/>
                  <a:gd name="T6" fmla="*/ 0 w 22"/>
                  <a:gd name="T7" fmla="*/ 20 h 46"/>
                  <a:gd name="T8" fmla="*/ 2 w 22"/>
                  <a:gd name="T9" fmla="*/ 22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2 w 22"/>
                  <a:gd name="T25" fmla="*/ 23 h 46"/>
                  <a:gd name="T26" fmla="*/ 12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2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2"/>
                      <a:pt x="2" y="22"/>
                    </a:cubicBezTo>
                    <a:cubicBezTo>
                      <a:pt x="3" y="22"/>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2" y="23"/>
                    </a:cubicBezTo>
                    <a:cubicBezTo>
                      <a:pt x="12" y="23"/>
                      <a:pt x="12" y="41"/>
                      <a:pt x="12" y="44"/>
                    </a:cubicBezTo>
                    <a:cubicBezTo>
                      <a:pt x="12"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2"/>
                      <a:pt x="20" y="22"/>
                    </a:cubicBezTo>
                    <a:cubicBezTo>
                      <a:pt x="21" y="22"/>
                      <a:pt x="22" y="22"/>
                      <a:pt x="22" y="20"/>
                    </a:cubicBezTo>
                    <a:cubicBezTo>
                      <a:pt x="22" y="19"/>
                      <a:pt x="22" y="7"/>
                      <a:pt x="22" y="6"/>
                    </a:cubicBezTo>
                    <a:cubicBezTo>
                      <a:pt x="22" y="2"/>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19" name="Freeform 1737"/>
              <p:cNvSpPr>
                <a:spLocks/>
              </p:cNvSpPr>
              <p:nvPr/>
            </p:nvSpPr>
            <p:spPr bwMode="auto">
              <a:xfrm>
                <a:off x="21174076"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4 w 27"/>
                  <a:gd name="T27" fmla="*/ 45 h 47"/>
                  <a:gd name="T28" fmla="*/ 14 w 27"/>
                  <a:gd name="T29" fmla="*/ 28 h 47"/>
                  <a:gd name="T30" fmla="*/ 15 w 27"/>
                  <a:gd name="T31" fmla="*/ 28 h 47"/>
                  <a:gd name="T32" fmla="*/ 15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4" y="46"/>
                      <a:pt x="14" y="45"/>
                    </a:cubicBezTo>
                    <a:cubicBezTo>
                      <a:pt x="14" y="43"/>
                      <a:pt x="14" y="28"/>
                      <a:pt x="14" y="28"/>
                    </a:cubicBezTo>
                    <a:cubicBezTo>
                      <a:pt x="15" y="28"/>
                      <a:pt x="15" y="28"/>
                      <a:pt x="15" y="28"/>
                    </a:cubicBezTo>
                    <a:cubicBezTo>
                      <a:pt x="15" y="28"/>
                      <a:pt x="15" y="43"/>
                      <a:pt x="15" y="45"/>
                    </a:cubicBezTo>
                    <a:cubicBezTo>
                      <a:pt x="15" y="46"/>
                      <a:pt x="16"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0" name="Oval 1738"/>
              <p:cNvSpPr>
                <a:spLocks noChangeArrowheads="1"/>
              </p:cNvSpPr>
              <p:nvPr/>
            </p:nvSpPr>
            <p:spPr bwMode="auto">
              <a:xfrm>
                <a:off x="21107401"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1" name="Oval 1739"/>
              <p:cNvSpPr>
                <a:spLocks noChangeArrowheads="1"/>
              </p:cNvSpPr>
              <p:nvPr/>
            </p:nvSpPr>
            <p:spPr bwMode="auto">
              <a:xfrm>
                <a:off x="21207413"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2" name="Freeform 1740"/>
              <p:cNvSpPr>
                <a:spLocks/>
              </p:cNvSpPr>
              <p:nvPr/>
            </p:nvSpPr>
            <p:spPr bwMode="auto">
              <a:xfrm>
                <a:off x="21080413" y="2519363"/>
                <a:ext cx="85725" cy="176213"/>
              </a:xfrm>
              <a:custGeom>
                <a:avLst/>
                <a:gdLst>
                  <a:gd name="T0" fmla="*/ 16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7 w 23"/>
                  <a:gd name="T31" fmla="*/ 44 h 47"/>
                  <a:gd name="T32" fmla="*/ 17 w 23"/>
                  <a:gd name="T33" fmla="*/ 8 h 47"/>
                  <a:gd name="T34" fmla="*/ 18 w 23"/>
                  <a:gd name="T35" fmla="*/ 8 h 47"/>
                  <a:gd name="T36" fmla="*/ 18 w 23"/>
                  <a:gd name="T37" fmla="*/ 21 h 47"/>
                  <a:gd name="T38" fmla="*/ 21 w 23"/>
                  <a:gd name="T39" fmla="*/ 23 h 47"/>
                  <a:gd name="T40" fmla="*/ 23 w 23"/>
                  <a:gd name="T41" fmla="*/ 21 h 47"/>
                  <a:gd name="T42" fmla="*/ 23 w 23"/>
                  <a:gd name="T43" fmla="*/ 6 h 47"/>
                  <a:gd name="T44" fmla="*/ 16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6"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1" y="23"/>
                    </a:cubicBezTo>
                    <a:cubicBezTo>
                      <a:pt x="22" y="23"/>
                      <a:pt x="23" y="22"/>
                      <a:pt x="23" y="21"/>
                    </a:cubicBezTo>
                    <a:cubicBezTo>
                      <a:pt x="23" y="20"/>
                      <a:pt x="23" y="8"/>
                      <a:pt x="23" y="6"/>
                    </a:cubicBezTo>
                    <a:cubicBezTo>
                      <a:pt x="23" y="3"/>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3" name="Freeform 1741"/>
              <p:cNvSpPr>
                <a:spLocks/>
              </p:cNvSpPr>
              <p:nvPr/>
            </p:nvSpPr>
            <p:spPr bwMode="auto">
              <a:xfrm>
                <a:off x="20659726" y="2755901"/>
                <a:ext cx="101600" cy="176213"/>
              </a:xfrm>
              <a:custGeom>
                <a:avLst/>
                <a:gdLst>
                  <a:gd name="T0" fmla="*/ 23 w 27"/>
                  <a:gd name="T1" fmla="*/ 4 h 47"/>
                  <a:gd name="T2" fmla="*/ 18 w 27"/>
                  <a:gd name="T3" fmla="*/ 0 h 47"/>
                  <a:gd name="T4" fmla="*/ 10 w 27"/>
                  <a:gd name="T5" fmla="*/ 0 h 47"/>
                  <a:gd name="T6" fmla="*/ 4 w 27"/>
                  <a:gd name="T7" fmla="*/ 4 h 47"/>
                  <a:gd name="T8" fmla="*/ 0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3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6" y="0"/>
                      <a:pt x="11" y="0"/>
                      <a:pt x="10" y="0"/>
                    </a:cubicBezTo>
                    <a:cubicBezTo>
                      <a:pt x="8" y="0"/>
                      <a:pt x="5" y="2"/>
                      <a:pt x="4" y="4"/>
                    </a:cubicBezTo>
                    <a:cubicBezTo>
                      <a:pt x="3" y="10"/>
                      <a:pt x="1" y="17"/>
                      <a:pt x="0" y="18"/>
                    </a:cubicBezTo>
                    <a:cubicBezTo>
                      <a:pt x="0" y="19"/>
                      <a:pt x="1" y="20"/>
                      <a:pt x="2" y="20"/>
                    </a:cubicBezTo>
                    <a:cubicBezTo>
                      <a:pt x="3" y="21"/>
                      <a:pt x="4" y="20"/>
                      <a:pt x="4" y="19"/>
                    </a:cubicBezTo>
                    <a:cubicBezTo>
                      <a:pt x="4"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3"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4" name="Oval 1742"/>
              <p:cNvSpPr>
                <a:spLocks noChangeArrowheads="1"/>
              </p:cNvSpPr>
              <p:nvPr/>
            </p:nvSpPr>
            <p:spPr bwMode="auto">
              <a:xfrm>
                <a:off x="20693063" y="2947988"/>
                <a:ext cx="34925"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5" name="Oval 1743"/>
              <p:cNvSpPr>
                <a:spLocks noChangeArrowheads="1"/>
              </p:cNvSpPr>
              <p:nvPr/>
            </p:nvSpPr>
            <p:spPr bwMode="auto">
              <a:xfrm>
                <a:off x="20799426"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6" name="Freeform 1744"/>
              <p:cNvSpPr>
                <a:spLocks/>
              </p:cNvSpPr>
              <p:nvPr/>
            </p:nvSpPr>
            <p:spPr bwMode="auto">
              <a:xfrm>
                <a:off x="20772438" y="2755901"/>
                <a:ext cx="85725" cy="173038"/>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7 w 23"/>
                  <a:gd name="T31" fmla="*/ 44 h 46"/>
                  <a:gd name="T32" fmla="*/ 17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9" y="7"/>
                    </a:cubicBezTo>
                    <a:cubicBezTo>
                      <a:pt x="19" y="7"/>
                      <a:pt x="19" y="19"/>
                      <a:pt x="19" y="20"/>
                    </a:cubicBezTo>
                    <a:cubicBezTo>
                      <a:pt x="19" y="22"/>
                      <a:pt x="19" y="23"/>
                      <a:pt x="21" y="23"/>
                    </a:cubicBezTo>
                    <a:cubicBezTo>
                      <a:pt x="22" y="23"/>
                      <a:pt x="23" y="22"/>
                      <a:pt x="23" y="20"/>
                    </a:cubicBezTo>
                    <a:cubicBezTo>
                      <a:pt x="23" y="19"/>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7" name="Freeform 1745"/>
              <p:cNvSpPr>
                <a:spLocks/>
              </p:cNvSpPr>
              <p:nvPr/>
            </p:nvSpPr>
            <p:spPr bwMode="auto">
              <a:xfrm>
                <a:off x="20764501" y="2519363"/>
                <a:ext cx="101600"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7 w 27"/>
                  <a:gd name="T15" fmla="*/ 7 h 47"/>
                  <a:gd name="T16" fmla="*/ 9 w 27"/>
                  <a:gd name="T17" fmla="*/ 7 h 47"/>
                  <a:gd name="T18" fmla="*/ 2 w 27"/>
                  <a:gd name="T19" fmla="*/ 28 h 47"/>
                  <a:gd name="T20" fmla="*/ 8 w 27"/>
                  <a:gd name="T21" fmla="*/ 28 h 47"/>
                  <a:gd name="T22" fmla="*/ 8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5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2" y="11"/>
                      <a:pt x="0" y="18"/>
                      <a:pt x="0" y="19"/>
                    </a:cubicBezTo>
                    <a:cubicBezTo>
                      <a:pt x="0" y="20"/>
                      <a:pt x="0" y="21"/>
                      <a:pt x="1" y="21"/>
                    </a:cubicBezTo>
                    <a:cubicBezTo>
                      <a:pt x="2" y="21"/>
                      <a:pt x="3" y="21"/>
                      <a:pt x="4" y="20"/>
                    </a:cubicBezTo>
                    <a:cubicBezTo>
                      <a:pt x="4" y="18"/>
                      <a:pt x="7" y="7"/>
                      <a:pt x="7" y="7"/>
                    </a:cubicBezTo>
                    <a:cubicBezTo>
                      <a:pt x="9" y="7"/>
                      <a:pt x="9" y="7"/>
                      <a:pt x="9" y="7"/>
                    </a:cubicBezTo>
                    <a:cubicBezTo>
                      <a:pt x="2" y="28"/>
                      <a:pt x="2" y="28"/>
                      <a:pt x="2" y="28"/>
                    </a:cubicBezTo>
                    <a:cubicBezTo>
                      <a:pt x="8" y="28"/>
                      <a:pt x="8" y="28"/>
                      <a:pt x="8" y="28"/>
                    </a:cubicBezTo>
                    <a:cubicBezTo>
                      <a:pt x="8" y="36"/>
                      <a:pt x="8" y="44"/>
                      <a:pt x="8" y="45"/>
                    </a:cubicBezTo>
                    <a:cubicBezTo>
                      <a:pt x="8" y="46"/>
                      <a:pt x="9"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5" y="28"/>
                      <a:pt x="25" y="28"/>
                      <a:pt x="25" y="28"/>
                    </a:cubicBezTo>
                    <a:cubicBezTo>
                      <a:pt x="18" y="7"/>
                      <a:pt x="18" y="7"/>
                      <a:pt x="18" y="7"/>
                    </a:cubicBezTo>
                    <a:cubicBezTo>
                      <a:pt x="19" y="7"/>
                      <a:pt x="19" y="7"/>
                      <a:pt x="19" y="7"/>
                    </a:cubicBezTo>
                    <a:cubicBezTo>
                      <a:pt x="19" y="7"/>
                      <a:pt x="23" y="18"/>
                      <a:pt x="23" y="20"/>
                    </a:cubicBezTo>
                    <a:cubicBezTo>
                      <a:pt x="23" y="21"/>
                      <a:pt x="24" y="21"/>
                      <a:pt x="25" y="21"/>
                    </a:cubicBezTo>
                    <a:cubicBezTo>
                      <a:pt x="26" y="21"/>
                      <a:pt x="27" y="20"/>
                      <a:pt x="26" y="19"/>
                    </a:cubicBezTo>
                    <a:cubicBezTo>
                      <a:pt x="26" y="18"/>
                      <a:pt x="24"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8" name="Oval 1746"/>
              <p:cNvSpPr>
                <a:spLocks noChangeArrowheads="1"/>
              </p:cNvSpPr>
              <p:nvPr/>
            </p:nvSpPr>
            <p:spPr bwMode="auto">
              <a:xfrm>
                <a:off x="20693063"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29" name="Oval 1747"/>
              <p:cNvSpPr>
                <a:spLocks noChangeArrowheads="1"/>
              </p:cNvSpPr>
              <p:nvPr/>
            </p:nvSpPr>
            <p:spPr bwMode="auto">
              <a:xfrm>
                <a:off x="20799426"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0" name="Oval 1748"/>
              <p:cNvSpPr>
                <a:spLocks noChangeArrowheads="1"/>
              </p:cNvSpPr>
              <p:nvPr/>
            </p:nvSpPr>
            <p:spPr bwMode="auto">
              <a:xfrm>
                <a:off x="20693063"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1" name="Freeform 1749"/>
              <p:cNvSpPr>
                <a:spLocks/>
              </p:cNvSpPr>
              <p:nvPr/>
            </p:nvSpPr>
            <p:spPr bwMode="auto">
              <a:xfrm>
                <a:off x="20667663" y="2519363"/>
                <a:ext cx="85725" cy="176213"/>
              </a:xfrm>
              <a:custGeom>
                <a:avLst/>
                <a:gdLst>
                  <a:gd name="T0" fmla="*/ 0 w 23"/>
                  <a:gd name="T1" fmla="*/ 21 h 47"/>
                  <a:gd name="T2" fmla="*/ 2 w 23"/>
                  <a:gd name="T3" fmla="*/ 23 h 47"/>
                  <a:gd name="T4" fmla="*/ 4 w 23"/>
                  <a:gd name="T5" fmla="*/ 21 h 47"/>
                  <a:gd name="T6" fmla="*/ 4 w 23"/>
                  <a:gd name="T7" fmla="*/ 8 h 47"/>
                  <a:gd name="T8" fmla="*/ 6 w 23"/>
                  <a:gd name="T9" fmla="*/ 8 h 47"/>
                  <a:gd name="T10" fmla="*/ 6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8 w 23"/>
                  <a:gd name="T25" fmla="*/ 44 h 47"/>
                  <a:gd name="T26" fmla="*/ 18 w 23"/>
                  <a:gd name="T27" fmla="*/ 8 h 47"/>
                  <a:gd name="T28" fmla="*/ 19 w 23"/>
                  <a:gd name="T29" fmla="*/ 8 h 47"/>
                  <a:gd name="T30" fmla="*/ 19 w 23"/>
                  <a:gd name="T31" fmla="*/ 21 h 47"/>
                  <a:gd name="T32" fmla="*/ 21 w 23"/>
                  <a:gd name="T33" fmla="*/ 23 h 47"/>
                  <a:gd name="T34" fmla="*/ 23 w 23"/>
                  <a:gd name="T35" fmla="*/ 21 h 47"/>
                  <a:gd name="T36" fmla="*/ 23 w 23"/>
                  <a:gd name="T37" fmla="*/ 6 h 47"/>
                  <a:gd name="T38" fmla="*/ 17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6" y="8"/>
                    </a:cubicBezTo>
                    <a:cubicBezTo>
                      <a:pt x="6" y="8"/>
                      <a:pt x="6" y="42"/>
                      <a:pt x="6" y="44"/>
                    </a:cubicBezTo>
                    <a:cubicBezTo>
                      <a:pt x="6"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2" name="Freeform 1750"/>
              <p:cNvSpPr>
                <a:spLocks/>
              </p:cNvSpPr>
              <p:nvPr/>
            </p:nvSpPr>
            <p:spPr bwMode="auto">
              <a:xfrm>
                <a:off x="20039013" y="2755901"/>
                <a:ext cx="98425" cy="112713"/>
              </a:xfrm>
              <a:custGeom>
                <a:avLst/>
                <a:gdLst>
                  <a:gd name="T0" fmla="*/ 24 w 26"/>
                  <a:gd name="T1" fmla="*/ 28 h 30"/>
                  <a:gd name="T2" fmla="*/ 17 w 26"/>
                  <a:gd name="T3" fmla="*/ 6 h 30"/>
                  <a:gd name="T4" fmla="*/ 18 w 26"/>
                  <a:gd name="T5" fmla="*/ 6 h 30"/>
                  <a:gd name="T6" fmla="*/ 22 w 26"/>
                  <a:gd name="T7" fmla="*/ 19 h 30"/>
                  <a:gd name="T8" fmla="*/ 25 w 26"/>
                  <a:gd name="T9" fmla="*/ 20 h 30"/>
                  <a:gd name="T10" fmla="*/ 26 w 26"/>
                  <a:gd name="T11" fmla="*/ 18 h 30"/>
                  <a:gd name="T12" fmla="*/ 22 w 26"/>
                  <a:gd name="T13" fmla="*/ 4 h 30"/>
                  <a:gd name="T14" fmla="*/ 16 w 26"/>
                  <a:gd name="T15" fmla="*/ 0 h 30"/>
                  <a:gd name="T16" fmla="*/ 9 w 26"/>
                  <a:gd name="T17" fmla="*/ 0 h 30"/>
                  <a:gd name="T18" fmla="*/ 3 w 26"/>
                  <a:gd name="T19" fmla="*/ 4 h 30"/>
                  <a:gd name="T20" fmla="*/ 0 w 26"/>
                  <a:gd name="T21" fmla="*/ 15 h 30"/>
                  <a:gd name="T22" fmla="*/ 3 w 26"/>
                  <a:gd name="T23" fmla="*/ 18 h 30"/>
                  <a:gd name="T24" fmla="*/ 7 w 26"/>
                  <a:gd name="T25" fmla="*/ 6 h 30"/>
                  <a:gd name="T26" fmla="*/ 8 w 26"/>
                  <a:gd name="T27" fmla="*/ 6 h 30"/>
                  <a:gd name="T28" fmla="*/ 4 w 26"/>
                  <a:gd name="T29" fmla="*/ 19 h 30"/>
                  <a:gd name="T30" fmla="*/ 18 w 26"/>
                  <a:gd name="T31" fmla="*/ 30 h 30"/>
                  <a:gd name="T32" fmla="*/ 18 w 26"/>
                  <a:gd name="T33" fmla="*/ 28 h 30"/>
                  <a:gd name="T34" fmla="*/ 24 w 26"/>
                  <a:gd name="T3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0">
                    <a:moveTo>
                      <a:pt x="24" y="28"/>
                    </a:moveTo>
                    <a:cubicBezTo>
                      <a:pt x="17" y="6"/>
                      <a:pt x="17" y="6"/>
                      <a:pt x="17" y="6"/>
                    </a:cubicBezTo>
                    <a:cubicBezTo>
                      <a:pt x="18" y="6"/>
                      <a:pt x="18" y="6"/>
                      <a:pt x="18" y="6"/>
                    </a:cubicBezTo>
                    <a:cubicBezTo>
                      <a:pt x="18" y="6"/>
                      <a:pt x="22" y="18"/>
                      <a:pt x="22" y="19"/>
                    </a:cubicBezTo>
                    <a:cubicBezTo>
                      <a:pt x="23" y="20"/>
                      <a:pt x="24" y="21"/>
                      <a:pt x="25" y="20"/>
                    </a:cubicBezTo>
                    <a:cubicBezTo>
                      <a:pt x="26" y="20"/>
                      <a:pt x="26" y="19"/>
                      <a:pt x="26" y="18"/>
                    </a:cubicBezTo>
                    <a:cubicBezTo>
                      <a:pt x="25" y="17"/>
                      <a:pt x="23" y="10"/>
                      <a:pt x="22" y="4"/>
                    </a:cubicBezTo>
                    <a:cubicBezTo>
                      <a:pt x="21" y="2"/>
                      <a:pt x="19" y="0"/>
                      <a:pt x="16" y="0"/>
                    </a:cubicBezTo>
                    <a:cubicBezTo>
                      <a:pt x="15" y="0"/>
                      <a:pt x="10" y="0"/>
                      <a:pt x="9" y="0"/>
                    </a:cubicBezTo>
                    <a:cubicBezTo>
                      <a:pt x="6" y="0"/>
                      <a:pt x="4" y="2"/>
                      <a:pt x="3" y="4"/>
                    </a:cubicBezTo>
                    <a:cubicBezTo>
                      <a:pt x="2" y="8"/>
                      <a:pt x="1" y="12"/>
                      <a:pt x="0" y="15"/>
                    </a:cubicBezTo>
                    <a:cubicBezTo>
                      <a:pt x="1" y="16"/>
                      <a:pt x="2" y="17"/>
                      <a:pt x="3" y="18"/>
                    </a:cubicBezTo>
                    <a:cubicBezTo>
                      <a:pt x="4" y="14"/>
                      <a:pt x="7" y="6"/>
                      <a:pt x="7" y="6"/>
                    </a:cubicBezTo>
                    <a:cubicBezTo>
                      <a:pt x="8" y="6"/>
                      <a:pt x="8" y="6"/>
                      <a:pt x="8" y="6"/>
                    </a:cubicBezTo>
                    <a:cubicBezTo>
                      <a:pt x="6" y="12"/>
                      <a:pt x="5" y="16"/>
                      <a:pt x="4" y="19"/>
                    </a:cubicBezTo>
                    <a:cubicBezTo>
                      <a:pt x="9" y="22"/>
                      <a:pt x="13" y="26"/>
                      <a:pt x="18" y="30"/>
                    </a:cubicBezTo>
                    <a:cubicBezTo>
                      <a:pt x="18" y="29"/>
                      <a:pt x="18" y="29"/>
                      <a:pt x="18" y="28"/>
                    </a:cubicBezTo>
                    <a:cubicBezTo>
                      <a:pt x="24" y="28"/>
                      <a:pt x="24" y="28"/>
                      <a:pt x="24" y="28"/>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3" name="Freeform 1751"/>
              <p:cNvSpPr>
                <a:spLocks/>
              </p:cNvSpPr>
              <p:nvPr/>
            </p:nvSpPr>
            <p:spPr bwMode="auto">
              <a:xfrm>
                <a:off x="20566063" y="2989263"/>
                <a:ext cx="85725" cy="49213"/>
              </a:xfrm>
              <a:custGeom>
                <a:avLst/>
                <a:gdLst>
                  <a:gd name="T0" fmla="*/ 15 w 23"/>
                  <a:gd name="T1" fmla="*/ 0 h 13"/>
                  <a:gd name="T2" fmla="*/ 7 w 23"/>
                  <a:gd name="T3" fmla="*/ 0 h 13"/>
                  <a:gd name="T4" fmla="*/ 2 w 23"/>
                  <a:gd name="T5" fmla="*/ 4 h 13"/>
                  <a:gd name="T6" fmla="*/ 0 w 23"/>
                  <a:gd name="T7" fmla="*/ 11 h 13"/>
                  <a:gd name="T8" fmla="*/ 4 w 23"/>
                  <a:gd name="T9" fmla="*/ 11 h 13"/>
                  <a:gd name="T10" fmla="*/ 5 w 23"/>
                  <a:gd name="T11" fmla="*/ 6 h 13"/>
                  <a:gd name="T12" fmla="*/ 6 w 23"/>
                  <a:gd name="T13" fmla="*/ 6 h 13"/>
                  <a:gd name="T14" fmla="*/ 5 w 23"/>
                  <a:gd name="T15" fmla="*/ 11 h 13"/>
                  <a:gd name="T16" fmla="*/ 18 w 23"/>
                  <a:gd name="T17" fmla="*/ 12 h 13"/>
                  <a:gd name="T18" fmla="*/ 16 w 23"/>
                  <a:gd name="T19" fmla="*/ 6 h 13"/>
                  <a:gd name="T20" fmla="*/ 17 w 23"/>
                  <a:gd name="T21" fmla="*/ 6 h 13"/>
                  <a:gd name="T22" fmla="*/ 19 w 23"/>
                  <a:gd name="T23" fmla="*/ 13 h 13"/>
                  <a:gd name="T24" fmla="*/ 23 w 23"/>
                  <a:gd name="T25" fmla="*/ 13 h 13"/>
                  <a:gd name="T26" fmla="*/ 20 w 23"/>
                  <a:gd name="T27" fmla="*/ 4 h 13"/>
                  <a:gd name="T28" fmla="*/ 15 w 23"/>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3">
                    <a:moveTo>
                      <a:pt x="15" y="0"/>
                    </a:moveTo>
                    <a:cubicBezTo>
                      <a:pt x="14" y="0"/>
                      <a:pt x="8" y="0"/>
                      <a:pt x="7" y="0"/>
                    </a:cubicBezTo>
                    <a:cubicBezTo>
                      <a:pt x="5" y="0"/>
                      <a:pt x="2" y="2"/>
                      <a:pt x="2" y="4"/>
                    </a:cubicBezTo>
                    <a:cubicBezTo>
                      <a:pt x="1" y="6"/>
                      <a:pt x="0" y="9"/>
                      <a:pt x="0" y="11"/>
                    </a:cubicBezTo>
                    <a:cubicBezTo>
                      <a:pt x="1" y="11"/>
                      <a:pt x="2" y="11"/>
                      <a:pt x="4" y="11"/>
                    </a:cubicBezTo>
                    <a:cubicBezTo>
                      <a:pt x="4" y="8"/>
                      <a:pt x="5" y="6"/>
                      <a:pt x="5" y="6"/>
                    </a:cubicBezTo>
                    <a:cubicBezTo>
                      <a:pt x="6" y="6"/>
                      <a:pt x="6" y="6"/>
                      <a:pt x="6" y="6"/>
                    </a:cubicBezTo>
                    <a:cubicBezTo>
                      <a:pt x="6" y="8"/>
                      <a:pt x="5" y="10"/>
                      <a:pt x="5" y="11"/>
                    </a:cubicBezTo>
                    <a:cubicBezTo>
                      <a:pt x="9" y="11"/>
                      <a:pt x="13" y="12"/>
                      <a:pt x="18" y="12"/>
                    </a:cubicBezTo>
                    <a:cubicBezTo>
                      <a:pt x="16" y="6"/>
                      <a:pt x="16" y="6"/>
                      <a:pt x="16" y="6"/>
                    </a:cubicBezTo>
                    <a:cubicBezTo>
                      <a:pt x="17" y="6"/>
                      <a:pt x="17" y="6"/>
                      <a:pt x="17" y="6"/>
                    </a:cubicBezTo>
                    <a:cubicBezTo>
                      <a:pt x="17" y="6"/>
                      <a:pt x="18" y="9"/>
                      <a:pt x="19" y="13"/>
                    </a:cubicBezTo>
                    <a:cubicBezTo>
                      <a:pt x="20" y="13"/>
                      <a:pt x="21" y="13"/>
                      <a:pt x="23" y="13"/>
                    </a:cubicBezTo>
                    <a:cubicBezTo>
                      <a:pt x="22" y="10"/>
                      <a:pt x="21" y="7"/>
                      <a:pt x="20" y="4"/>
                    </a:cubicBezTo>
                    <a:cubicBezTo>
                      <a:pt x="19" y="2"/>
                      <a:pt x="17" y="0"/>
                      <a:pt x="15"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4" name="Oval 1752"/>
              <p:cNvSpPr>
                <a:spLocks noChangeArrowheads="1"/>
              </p:cNvSpPr>
              <p:nvPr/>
            </p:nvSpPr>
            <p:spPr bwMode="auto">
              <a:xfrm>
                <a:off x="20381913"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5" name="Oval 1753"/>
              <p:cNvSpPr>
                <a:spLocks noChangeArrowheads="1"/>
              </p:cNvSpPr>
              <p:nvPr/>
            </p:nvSpPr>
            <p:spPr bwMode="auto">
              <a:xfrm>
                <a:off x="20277138"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6" name="Oval 1754"/>
              <p:cNvSpPr>
                <a:spLocks noChangeArrowheads="1"/>
              </p:cNvSpPr>
              <p:nvPr/>
            </p:nvSpPr>
            <p:spPr bwMode="auto">
              <a:xfrm>
                <a:off x="20277138" y="2481263"/>
                <a:ext cx="36513"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7" name="Freeform 1755"/>
              <p:cNvSpPr>
                <a:spLocks/>
              </p:cNvSpPr>
              <p:nvPr/>
            </p:nvSpPr>
            <p:spPr bwMode="auto">
              <a:xfrm>
                <a:off x="20253326" y="2519363"/>
                <a:ext cx="82550" cy="176213"/>
              </a:xfrm>
              <a:custGeom>
                <a:avLst/>
                <a:gdLst>
                  <a:gd name="T0" fmla="*/ 0 w 22"/>
                  <a:gd name="T1" fmla="*/ 21 h 47"/>
                  <a:gd name="T2" fmla="*/ 2 w 22"/>
                  <a:gd name="T3" fmla="*/ 23 h 47"/>
                  <a:gd name="T4" fmla="*/ 4 w 22"/>
                  <a:gd name="T5" fmla="*/ 21 h 47"/>
                  <a:gd name="T6" fmla="*/ 4 w 22"/>
                  <a:gd name="T7" fmla="*/ 8 h 47"/>
                  <a:gd name="T8" fmla="*/ 5 w 22"/>
                  <a:gd name="T9" fmla="*/ 8 h 47"/>
                  <a:gd name="T10" fmla="*/ 5 w 22"/>
                  <a:gd name="T11" fmla="*/ 44 h 47"/>
                  <a:gd name="T12" fmla="*/ 7 w 22"/>
                  <a:gd name="T13" fmla="*/ 47 h 47"/>
                  <a:gd name="T14" fmla="*/ 10 w 22"/>
                  <a:gd name="T15" fmla="*/ 44 h 47"/>
                  <a:gd name="T16" fmla="*/ 10 w 22"/>
                  <a:gd name="T17" fmla="*/ 23 h 47"/>
                  <a:gd name="T18" fmla="*/ 11 w 22"/>
                  <a:gd name="T19" fmla="*/ 23 h 47"/>
                  <a:gd name="T20" fmla="*/ 11 w 22"/>
                  <a:gd name="T21" fmla="*/ 44 h 47"/>
                  <a:gd name="T22" fmla="*/ 14 w 22"/>
                  <a:gd name="T23" fmla="*/ 47 h 47"/>
                  <a:gd name="T24" fmla="*/ 17 w 22"/>
                  <a:gd name="T25" fmla="*/ 44 h 47"/>
                  <a:gd name="T26" fmla="*/ 17 w 22"/>
                  <a:gd name="T27" fmla="*/ 8 h 47"/>
                  <a:gd name="T28" fmla="*/ 18 w 22"/>
                  <a:gd name="T29" fmla="*/ 8 h 47"/>
                  <a:gd name="T30" fmla="*/ 18 w 22"/>
                  <a:gd name="T31" fmla="*/ 21 h 47"/>
                  <a:gd name="T32" fmla="*/ 20 w 22"/>
                  <a:gd name="T33" fmla="*/ 23 h 47"/>
                  <a:gd name="T34" fmla="*/ 22 w 22"/>
                  <a:gd name="T35" fmla="*/ 21 h 47"/>
                  <a:gd name="T36" fmla="*/ 22 w 22"/>
                  <a:gd name="T37" fmla="*/ 6 h 47"/>
                  <a:gd name="T38" fmla="*/ 16 w 22"/>
                  <a:gd name="T39" fmla="*/ 0 h 47"/>
                  <a:gd name="T40" fmla="*/ 6 w 22"/>
                  <a:gd name="T41" fmla="*/ 0 h 47"/>
                  <a:gd name="T42" fmla="*/ 0 w 22"/>
                  <a:gd name="T43" fmla="*/ 6 h 47"/>
                  <a:gd name="T44" fmla="*/ 0 w 22"/>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7">
                    <a:moveTo>
                      <a:pt x="0" y="21"/>
                    </a:moveTo>
                    <a:cubicBezTo>
                      <a:pt x="0" y="22"/>
                      <a:pt x="0"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7" y="47"/>
                    </a:cubicBezTo>
                    <a:cubicBezTo>
                      <a:pt x="9" y="47"/>
                      <a:pt x="10" y="46"/>
                      <a:pt x="10" y="44"/>
                    </a:cubicBezTo>
                    <a:cubicBezTo>
                      <a:pt x="10" y="42"/>
                      <a:pt x="10" y="23"/>
                      <a:pt x="10" y="23"/>
                    </a:cubicBezTo>
                    <a:cubicBezTo>
                      <a:pt x="10" y="23"/>
                      <a:pt x="10" y="23"/>
                      <a:pt x="11" y="23"/>
                    </a:cubicBezTo>
                    <a:cubicBezTo>
                      <a:pt x="11" y="23"/>
                      <a:pt x="11" y="42"/>
                      <a:pt x="11" y="44"/>
                    </a:cubicBezTo>
                    <a:cubicBezTo>
                      <a:pt x="11"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1" y="23"/>
                      <a:pt x="22" y="22"/>
                      <a:pt x="22" y="21"/>
                    </a:cubicBezTo>
                    <a:cubicBezTo>
                      <a:pt x="22" y="20"/>
                      <a:pt x="22" y="8"/>
                      <a:pt x="22" y="6"/>
                    </a:cubicBezTo>
                    <a:cubicBezTo>
                      <a:pt x="22" y="3"/>
                      <a:pt x="19" y="0"/>
                      <a:pt x="16" y="0"/>
                    </a:cubicBezTo>
                    <a:cubicBezTo>
                      <a:pt x="14" y="0"/>
                      <a:pt x="7" y="0"/>
                      <a:pt x="6" y="0"/>
                    </a:cubicBezTo>
                    <a:cubicBezTo>
                      <a:pt x="2"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8" name="Freeform 1756"/>
              <p:cNvSpPr>
                <a:spLocks/>
              </p:cNvSpPr>
              <p:nvPr/>
            </p:nvSpPr>
            <p:spPr bwMode="auto">
              <a:xfrm>
                <a:off x="20354926" y="2755901"/>
                <a:ext cx="87313" cy="173038"/>
              </a:xfrm>
              <a:custGeom>
                <a:avLst/>
                <a:gdLst>
                  <a:gd name="T0" fmla="*/ 17 w 23"/>
                  <a:gd name="T1" fmla="*/ 0 h 46"/>
                  <a:gd name="T2" fmla="*/ 6 w 23"/>
                  <a:gd name="T3" fmla="*/ 0 h 46"/>
                  <a:gd name="T4" fmla="*/ 0 w 23"/>
                  <a:gd name="T5" fmla="*/ 6 h 46"/>
                  <a:gd name="T6" fmla="*/ 0 w 23"/>
                  <a:gd name="T7" fmla="*/ 20 h 46"/>
                  <a:gd name="T8" fmla="*/ 2 w 23"/>
                  <a:gd name="T9" fmla="*/ 23 h 46"/>
                  <a:gd name="T10" fmla="*/ 4 w 23"/>
                  <a:gd name="T11" fmla="*/ 20 h 46"/>
                  <a:gd name="T12" fmla="*/ 4 w 23"/>
                  <a:gd name="T13" fmla="*/ 7 h 46"/>
                  <a:gd name="T14" fmla="*/ 5 w 23"/>
                  <a:gd name="T15" fmla="*/ 7 h 46"/>
                  <a:gd name="T16" fmla="*/ 5 w 23"/>
                  <a:gd name="T17" fmla="*/ 44 h 46"/>
                  <a:gd name="T18" fmla="*/ 8 w 23"/>
                  <a:gd name="T19" fmla="*/ 46 h 46"/>
                  <a:gd name="T20" fmla="*/ 11 w 23"/>
                  <a:gd name="T21" fmla="*/ 44 h 46"/>
                  <a:gd name="T22" fmla="*/ 11 w 23"/>
                  <a:gd name="T23" fmla="*/ 23 h 46"/>
                  <a:gd name="T24" fmla="*/ 12 w 23"/>
                  <a:gd name="T25" fmla="*/ 23 h 46"/>
                  <a:gd name="T26" fmla="*/ 12 w 23"/>
                  <a:gd name="T27" fmla="*/ 44 h 46"/>
                  <a:gd name="T28" fmla="*/ 15 w 23"/>
                  <a:gd name="T29" fmla="*/ 46 h 46"/>
                  <a:gd name="T30" fmla="*/ 18 w 23"/>
                  <a:gd name="T31" fmla="*/ 44 h 46"/>
                  <a:gd name="T32" fmla="*/ 18 w 23"/>
                  <a:gd name="T33" fmla="*/ 7 h 46"/>
                  <a:gd name="T34" fmla="*/ 19 w 23"/>
                  <a:gd name="T35" fmla="*/ 7 h 46"/>
                  <a:gd name="T36" fmla="*/ 19 w 23"/>
                  <a:gd name="T37" fmla="*/ 20 h 46"/>
                  <a:gd name="T38" fmla="*/ 21 w 23"/>
                  <a:gd name="T39" fmla="*/ 23 h 46"/>
                  <a:gd name="T40" fmla="*/ 23 w 23"/>
                  <a:gd name="T41" fmla="*/ 20 h 46"/>
                  <a:gd name="T42" fmla="*/ 23 w 23"/>
                  <a:gd name="T43" fmla="*/ 6 h 46"/>
                  <a:gd name="T44" fmla="*/ 17 w 23"/>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6">
                    <a:moveTo>
                      <a:pt x="17" y="0"/>
                    </a:moveTo>
                    <a:cubicBezTo>
                      <a:pt x="15" y="0"/>
                      <a:pt x="8" y="0"/>
                      <a:pt x="6" y="0"/>
                    </a:cubicBezTo>
                    <a:cubicBezTo>
                      <a:pt x="3" y="0"/>
                      <a:pt x="0" y="2"/>
                      <a:pt x="0" y="6"/>
                    </a:cubicBezTo>
                    <a:cubicBezTo>
                      <a:pt x="0" y="7"/>
                      <a:pt x="0" y="19"/>
                      <a:pt x="0" y="20"/>
                    </a:cubicBezTo>
                    <a:cubicBezTo>
                      <a:pt x="0" y="22"/>
                      <a:pt x="1" y="23"/>
                      <a:pt x="2" y="23"/>
                    </a:cubicBezTo>
                    <a:cubicBezTo>
                      <a:pt x="4" y="23"/>
                      <a:pt x="4" y="22"/>
                      <a:pt x="4" y="20"/>
                    </a:cubicBezTo>
                    <a:cubicBezTo>
                      <a:pt x="4" y="19"/>
                      <a:pt x="4" y="7"/>
                      <a:pt x="4" y="7"/>
                    </a:cubicBezTo>
                    <a:cubicBezTo>
                      <a:pt x="4" y="7"/>
                      <a:pt x="4" y="7"/>
                      <a:pt x="5" y="7"/>
                    </a:cubicBezTo>
                    <a:cubicBezTo>
                      <a:pt x="5" y="7"/>
                      <a:pt x="5" y="41"/>
                      <a:pt x="5" y="44"/>
                    </a:cubicBezTo>
                    <a:cubicBezTo>
                      <a:pt x="5" y="45"/>
                      <a:pt x="7" y="46"/>
                      <a:pt x="8" y="46"/>
                    </a:cubicBezTo>
                    <a:cubicBezTo>
                      <a:pt x="10" y="46"/>
                      <a:pt x="11" y="45"/>
                      <a:pt x="11" y="44"/>
                    </a:cubicBezTo>
                    <a:cubicBezTo>
                      <a:pt x="11" y="41"/>
                      <a:pt x="11" y="23"/>
                      <a:pt x="11" y="23"/>
                    </a:cubicBezTo>
                    <a:cubicBezTo>
                      <a:pt x="11" y="23"/>
                      <a:pt x="11" y="23"/>
                      <a:pt x="12" y="23"/>
                    </a:cubicBezTo>
                    <a:cubicBezTo>
                      <a:pt x="12" y="23"/>
                      <a:pt x="12" y="41"/>
                      <a:pt x="12" y="44"/>
                    </a:cubicBezTo>
                    <a:cubicBezTo>
                      <a:pt x="12" y="45"/>
                      <a:pt x="13" y="46"/>
                      <a:pt x="15" y="46"/>
                    </a:cubicBezTo>
                    <a:cubicBezTo>
                      <a:pt x="16" y="46"/>
                      <a:pt x="18" y="45"/>
                      <a:pt x="18" y="44"/>
                    </a:cubicBezTo>
                    <a:cubicBezTo>
                      <a:pt x="18" y="41"/>
                      <a:pt x="18" y="7"/>
                      <a:pt x="18" y="7"/>
                    </a:cubicBezTo>
                    <a:cubicBezTo>
                      <a:pt x="18" y="7"/>
                      <a:pt x="18" y="7"/>
                      <a:pt x="19" y="7"/>
                    </a:cubicBezTo>
                    <a:cubicBezTo>
                      <a:pt x="19" y="7"/>
                      <a:pt x="19" y="19"/>
                      <a:pt x="19" y="20"/>
                    </a:cubicBezTo>
                    <a:cubicBezTo>
                      <a:pt x="19" y="22"/>
                      <a:pt x="20" y="23"/>
                      <a:pt x="21" y="23"/>
                    </a:cubicBezTo>
                    <a:cubicBezTo>
                      <a:pt x="22" y="23"/>
                      <a:pt x="23" y="22"/>
                      <a:pt x="23" y="20"/>
                    </a:cubicBezTo>
                    <a:cubicBezTo>
                      <a:pt x="23" y="19"/>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39" name="Freeform 1757"/>
              <p:cNvSpPr>
                <a:spLocks/>
              </p:cNvSpPr>
              <p:nvPr/>
            </p:nvSpPr>
            <p:spPr bwMode="auto">
              <a:xfrm>
                <a:off x="20348576" y="2519363"/>
                <a:ext cx="100013" cy="176213"/>
              </a:xfrm>
              <a:custGeom>
                <a:avLst/>
                <a:gdLst>
                  <a:gd name="T0" fmla="*/ 23 w 27"/>
                  <a:gd name="T1" fmla="*/ 5 h 47"/>
                  <a:gd name="T2" fmla="*/ 17 w 27"/>
                  <a:gd name="T3" fmla="*/ 0 h 47"/>
                  <a:gd name="T4" fmla="*/ 10 w 27"/>
                  <a:gd name="T5" fmla="*/ 0 h 47"/>
                  <a:gd name="T6" fmla="*/ 4 w 27"/>
                  <a:gd name="T7" fmla="*/ 5 h 47"/>
                  <a:gd name="T8" fmla="*/ 0 w 27"/>
                  <a:gd name="T9" fmla="*/ 19 h 47"/>
                  <a:gd name="T10" fmla="*/ 1 w 27"/>
                  <a:gd name="T11" fmla="*/ 21 h 47"/>
                  <a:gd name="T12" fmla="*/ 4 w 27"/>
                  <a:gd name="T13" fmla="*/ 20 h 47"/>
                  <a:gd name="T14" fmla="*/ 8 w 27"/>
                  <a:gd name="T15" fmla="*/ 7 h 47"/>
                  <a:gd name="T16" fmla="*/ 9 w 27"/>
                  <a:gd name="T17" fmla="*/ 7 h 47"/>
                  <a:gd name="T18" fmla="*/ 2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9 w 27"/>
                  <a:gd name="T37" fmla="*/ 45 h 47"/>
                  <a:gd name="T38" fmla="*/ 19 w 27"/>
                  <a:gd name="T39" fmla="*/ 28 h 47"/>
                  <a:gd name="T40" fmla="*/ 25 w 27"/>
                  <a:gd name="T41" fmla="*/ 28 h 47"/>
                  <a:gd name="T42" fmla="*/ 18 w 27"/>
                  <a:gd name="T43" fmla="*/ 7 h 47"/>
                  <a:gd name="T44" fmla="*/ 19 w 27"/>
                  <a:gd name="T45" fmla="*/ 7 h 47"/>
                  <a:gd name="T46" fmla="*/ 23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7" y="0"/>
                    </a:cubicBezTo>
                    <a:cubicBezTo>
                      <a:pt x="16" y="0"/>
                      <a:pt x="11" y="0"/>
                      <a:pt x="10" y="0"/>
                    </a:cubicBezTo>
                    <a:cubicBezTo>
                      <a:pt x="7" y="0"/>
                      <a:pt x="5" y="3"/>
                      <a:pt x="4" y="5"/>
                    </a:cubicBezTo>
                    <a:cubicBezTo>
                      <a:pt x="3" y="11"/>
                      <a:pt x="0" y="18"/>
                      <a:pt x="0" y="19"/>
                    </a:cubicBezTo>
                    <a:cubicBezTo>
                      <a:pt x="0" y="20"/>
                      <a:pt x="1" y="21"/>
                      <a:pt x="1" y="21"/>
                    </a:cubicBezTo>
                    <a:cubicBezTo>
                      <a:pt x="2" y="21"/>
                      <a:pt x="4" y="21"/>
                      <a:pt x="4" y="20"/>
                    </a:cubicBezTo>
                    <a:cubicBezTo>
                      <a:pt x="4" y="18"/>
                      <a:pt x="8" y="7"/>
                      <a:pt x="8" y="7"/>
                    </a:cubicBezTo>
                    <a:cubicBezTo>
                      <a:pt x="9" y="7"/>
                      <a:pt x="9" y="7"/>
                      <a:pt x="9" y="7"/>
                    </a:cubicBezTo>
                    <a:cubicBezTo>
                      <a:pt x="2" y="28"/>
                      <a:pt x="2" y="28"/>
                      <a:pt x="2"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8" y="47"/>
                      <a:pt x="19" y="46"/>
                      <a:pt x="19" y="45"/>
                    </a:cubicBezTo>
                    <a:cubicBezTo>
                      <a:pt x="19" y="44"/>
                      <a:pt x="19" y="36"/>
                      <a:pt x="19" y="28"/>
                    </a:cubicBezTo>
                    <a:cubicBezTo>
                      <a:pt x="25" y="28"/>
                      <a:pt x="25" y="28"/>
                      <a:pt x="25" y="28"/>
                    </a:cubicBezTo>
                    <a:cubicBezTo>
                      <a:pt x="18" y="7"/>
                      <a:pt x="18" y="7"/>
                      <a:pt x="18" y="7"/>
                    </a:cubicBezTo>
                    <a:cubicBezTo>
                      <a:pt x="19" y="7"/>
                      <a:pt x="19" y="7"/>
                      <a:pt x="19" y="7"/>
                    </a:cubicBezTo>
                    <a:cubicBezTo>
                      <a:pt x="19" y="7"/>
                      <a:pt x="23" y="18"/>
                      <a:pt x="23"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0" name="Oval 1758"/>
              <p:cNvSpPr>
                <a:spLocks noChangeArrowheads="1"/>
              </p:cNvSpPr>
              <p:nvPr/>
            </p:nvSpPr>
            <p:spPr bwMode="auto">
              <a:xfrm>
                <a:off x="20381913"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1" name="Oval 1759"/>
              <p:cNvSpPr>
                <a:spLocks noChangeArrowheads="1"/>
              </p:cNvSpPr>
              <p:nvPr/>
            </p:nvSpPr>
            <p:spPr bwMode="auto">
              <a:xfrm>
                <a:off x="20170776"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2" name="Oval 1760"/>
              <p:cNvSpPr>
                <a:spLocks noChangeArrowheads="1"/>
              </p:cNvSpPr>
              <p:nvPr/>
            </p:nvSpPr>
            <p:spPr bwMode="auto">
              <a:xfrm>
                <a:off x="20069176" y="2481263"/>
                <a:ext cx="34925"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3" name="Freeform 1761"/>
              <p:cNvSpPr>
                <a:spLocks/>
              </p:cNvSpPr>
              <p:nvPr/>
            </p:nvSpPr>
            <p:spPr bwMode="auto">
              <a:xfrm>
                <a:off x="20043776" y="2519363"/>
                <a:ext cx="85725" cy="176213"/>
              </a:xfrm>
              <a:custGeom>
                <a:avLst/>
                <a:gdLst>
                  <a:gd name="T0" fmla="*/ 17 w 23"/>
                  <a:gd name="T1" fmla="*/ 0 h 47"/>
                  <a:gd name="T2" fmla="*/ 6 w 23"/>
                  <a:gd name="T3" fmla="*/ 0 h 47"/>
                  <a:gd name="T4" fmla="*/ 0 w 23"/>
                  <a:gd name="T5" fmla="*/ 6 h 47"/>
                  <a:gd name="T6" fmla="*/ 0 w 23"/>
                  <a:gd name="T7" fmla="*/ 21 h 47"/>
                  <a:gd name="T8" fmla="*/ 2 w 23"/>
                  <a:gd name="T9" fmla="*/ 23 h 47"/>
                  <a:gd name="T10" fmla="*/ 4 w 23"/>
                  <a:gd name="T11" fmla="*/ 21 h 47"/>
                  <a:gd name="T12" fmla="*/ 4 w 23"/>
                  <a:gd name="T13" fmla="*/ 8 h 47"/>
                  <a:gd name="T14" fmla="*/ 5 w 23"/>
                  <a:gd name="T15" fmla="*/ 8 h 47"/>
                  <a:gd name="T16" fmla="*/ 5 w 23"/>
                  <a:gd name="T17" fmla="*/ 44 h 47"/>
                  <a:gd name="T18" fmla="*/ 8 w 23"/>
                  <a:gd name="T19" fmla="*/ 47 h 47"/>
                  <a:gd name="T20" fmla="*/ 11 w 23"/>
                  <a:gd name="T21" fmla="*/ 44 h 47"/>
                  <a:gd name="T22" fmla="*/ 11 w 23"/>
                  <a:gd name="T23" fmla="*/ 23 h 47"/>
                  <a:gd name="T24" fmla="*/ 12 w 23"/>
                  <a:gd name="T25" fmla="*/ 23 h 47"/>
                  <a:gd name="T26" fmla="*/ 12 w 23"/>
                  <a:gd name="T27" fmla="*/ 44 h 47"/>
                  <a:gd name="T28" fmla="*/ 15 w 23"/>
                  <a:gd name="T29" fmla="*/ 47 h 47"/>
                  <a:gd name="T30" fmla="*/ 18 w 23"/>
                  <a:gd name="T31" fmla="*/ 44 h 47"/>
                  <a:gd name="T32" fmla="*/ 18 w 23"/>
                  <a:gd name="T33" fmla="*/ 8 h 47"/>
                  <a:gd name="T34" fmla="*/ 19 w 23"/>
                  <a:gd name="T35" fmla="*/ 8 h 47"/>
                  <a:gd name="T36" fmla="*/ 19 w 23"/>
                  <a:gd name="T37" fmla="*/ 21 h 47"/>
                  <a:gd name="T38" fmla="*/ 21 w 23"/>
                  <a:gd name="T39" fmla="*/ 23 h 47"/>
                  <a:gd name="T40" fmla="*/ 23 w 23"/>
                  <a:gd name="T41" fmla="*/ 21 h 47"/>
                  <a:gd name="T42" fmla="*/ 23 w 23"/>
                  <a:gd name="T43" fmla="*/ 6 h 47"/>
                  <a:gd name="T44" fmla="*/ 17 w 23"/>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17" y="0"/>
                    </a:moveTo>
                    <a:cubicBezTo>
                      <a:pt x="15" y="0"/>
                      <a:pt x="8" y="0"/>
                      <a:pt x="6" y="0"/>
                    </a:cubicBezTo>
                    <a:cubicBezTo>
                      <a:pt x="3" y="0"/>
                      <a:pt x="0" y="3"/>
                      <a:pt x="0" y="6"/>
                    </a:cubicBezTo>
                    <a:cubicBezTo>
                      <a:pt x="0" y="8"/>
                      <a:pt x="0" y="20"/>
                      <a:pt x="0" y="21"/>
                    </a:cubicBez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7" y="47"/>
                      <a:pt x="8" y="47"/>
                    </a:cubicBezTo>
                    <a:cubicBezTo>
                      <a:pt x="10"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8" y="46"/>
                      <a:pt x="18" y="44"/>
                    </a:cubicBezTo>
                    <a:cubicBezTo>
                      <a:pt x="18" y="42"/>
                      <a:pt x="18" y="8"/>
                      <a:pt x="18" y="8"/>
                    </a:cubicBezTo>
                    <a:cubicBezTo>
                      <a:pt x="18" y="8"/>
                      <a:pt x="18" y="8"/>
                      <a:pt x="19" y="8"/>
                    </a:cubicBezTo>
                    <a:cubicBezTo>
                      <a:pt x="19" y="8"/>
                      <a:pt x="19" y="20"/>
                      <a:pt x="19" y="21"/>
                    </a:cubicBezTo>
                    <a:cubicBezTo>
                      <a:pt x="19" y="22"/>
                      <a:pt x="20" y="23"/>
                      <a:pt x="21" y="23"/>
                    </a:cubicBezTo>
                    <a:cubicBezTo>
                      <a:pt x="22" y="23"/>
                      <a:pt x="23" y="22"/>
                      <a:pt x="23" y="21"/>
                    </a:cubicBezTo>
                    <a:cubicBezTo>
                      <a:pt x="23" y="20"/>
                      <a:pt x="23" y="8"/>
                      <a:pt x="23" y="6"/>
                    </a:cubicBezTo>
                    <a:cubicBezTo>
                      <a:pt x="23" y="3"/>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4" name="Oval 1762"/>
              <p:cNvSpPr>
                <a:spLocks noChangeArrowheads="1"/>
              </p:cNvSpPr>
              <p:nvPr/>
            </p:nvSpPr>
            <p:spPr bwMode="auto">
              <a:xfrm>
                <a:off x="20069176" y="2714626"/>
                <a:ext cx="34925"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5" name="Oval 1763"/>
              <p:cNvSpPr>
                <a:spLocks noChangeArrowheads="1"/>
              </p:cNvSpPr>
              <p:nvPr/>
            </p:nvSpPr>
            <p:spPr bwMode="auto">
              <a:xfrm>
                <a:off x="20170776"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6" name="Freeform 1764"/>
              <p:cNvSpPr>
                <a:spLocks/>
              </p:cNvSpPr>
              <p:nvPr/>
            </p:nvSpPr>
            <p:spPr bwMode="auto">
              <a:xfrm>
                <a:off x="20764501" y="2989263"/>
                <a:ext cx="98425" cy="63500"/>
              </a:xfrm>
              <a:custGeom>
                <a:avLst/>
                <a:gdLst>
                  <a:gd name="T0" fmla="*/ 17 w 26"/>
                  <a:gd name="T1" fmla="*/ 0 h 17"/>
                  <a:gd name="T2" fmla="*/ 10 w 26"/>
                  <a:gd name="T3" fmla="*/ 0 h 17"/>
                  <a:gd name="T4" fmla="*/ 4 w 26"/>
                  <a:gd name="T5" fmla="*/ 4 h 17"/>
                  <a:gd name="T6" fmla="*/ 0 w 26"/>
                  <a:gd name="T7" fmla="*/ 17 h 17"/>
                  <a:gd name="T8" fmla="*/ 4 w 26"/>
                  <a:gd name="T9" fmla="*/ 17 h 17"/>
                  <a:gd name="T10" fmla="*/ 7 w 26"/>
                  <a:gd name="T11" fmla="*/ 6 h 17"/>
                  <a:gd name="T12" fmla="*/ 9 w 26"/>
                  <a:gd name="T13" fmla="*/ 6 h 17"/>
                  <a:gd name="T14" fmla="*/ 5 w 26"/>
                  <a:gd name="T15" fmla="*/ 17 h 17"/>
                  <a:gd name="T16" fmla="*/ 21 w 26"/>
                  <a:gd name="T17" fmla="*/ 16 h 17"/>
                  <a:gd name="T18" fmla="*/ 18 w 26"/>
                  <a:gd name="T19" fmla="*/ 6 h 17"/>
                  <a:gd name="T20" fmla="*/ 19 w 26"/>
                  <a:gd name="T21" fmla="*/ 6 h 17"/>
                  <a:gd name="T22" fmla="*/ 22 w 26"/>
                  <a:gd name="T23" fmla="*/ 16 h 17"/>
                  <a:gd name="T24" fmla="*/ 26 w 26"/>
                  <a:gd name="T25" fmla="*/ 15 h 17"/>
                  <a:gd name="T26" fmla="*/ 23 w 26"/>
                  <a:gd name="T27" fmla="*/ 4 h 17"/>
                  <a:gd name="T28" fmla="*/ 17 w 2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7">
                    <a:moveTo>
                      <a:pt x="17" y="0"/>
                    </a:moveTo>
                    <a:cubicBezTo>
                      <a:pt x="16" y="0"/>
                      <a:pt x="11" y="0"/>
                      <a:pt x="10" y="0"/>
                    </a:cubicBezTo>
                    <a:cubicBezTo>
                      <a:pt x="7" y="0"/>
                      <a:pt x="5" y="2"/>
                      <a:pt x="4" y="4"/>
                    </a:cubicBezTo>
                    <a:cubicBezTo>
                      <a:pt x="3" y="9"/>
                      <a:pt x="1" y="15"/>
                      <a:pt x="0" y="17"/>
                    </a:cubicBezTo>
                    <a:cubicBezTo>
                      <a:pt x="2" y="17"/>
                      <a:pt x="3" y="17"/>
                      <a:pt x="4" y="17"/>
                    </a:cubicBezTo>
                    <a:cubicBezTo>
                      <a:pt x="5" y="14"/>
                      <a:pt x="7" y="6"/>
                      <a:pt x="7" y="6"/>
                    </a:cubicBezTo>
                    <a:cubicBezTo>
                      <a:pt x="9" y="6"/>
                      <a:pt x="9" y="6"/>
                      <a:pt x="9" y="6"/>
                    </a:cubicBezTo>
                    <a:cubicBezTo>
                      <a:pt x="7" y="11"/>
                      <a:pt x="6" y="14"/>
                      <a:pt x="5" y="17"/>
                    </a:cubicBezTo>
                    <a:cubicBezTo>
                      <a:pt x="11" y="17"/>
                      <a:pt x="16" y="17"/>
                      <a:pt x="21" y="16"/>
                    </a:cubicBezTo>
                    <a:cubicBezTo>
                      <a:pt x="18" y="6"/>
                      <a:pt x="18" y="6"/>
                      <a:pt x="18" y="6"/>
                    </a:cubicBezTo>
                    <a:cubicBezTo>
                      <a:pt x="19" y="6"/>
                      <a:pt x="19" y="6"/>
                      <a:pt x="19" y="6"/>
                    </a:cubicBezTo>
                    <a:cubicBezTo>
                      <a:pt x="19" y="6"/>
                      <a:pt x="21" y="12"/>
                      <a:pt x="22" y="16"/>
                    </a:cubicBezTo>
                    <a:cubicBezTo>
                      <a:pt x="23" y="16"/>
                      <a:pt x="24" y="15"/>
                      <a:pt x="26" y="15"/>
                    </a:cubicBezTo>
                    <a:cubicBezTo>
                      <a:pt x="25" y="12"/>
                      <a:pt x="24" y="8"/>
                      <a:pt x="23" y="4"/>
                    </a:cubicBezTo>
                    <a:cubicBezTo>
                      <a:pt x="22"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7" name="Oval 1765"/>
              <p:cNvSpPr>
                <a:spLocks noChangeArrowheads="1"/>
              </p:cNvSpPr>
              <p:nvPr/>
            </p:nvSpPr>
            <p:spPr bwMode="auto">
              <a:xfrm>
                <a:off x="20381913"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8" name="Freeform 1766"/>
              <p:cNvSpPr>
                <a:spLocks/>
              </p:cNvSpPr>
              <p:nvPr/>
            </p:nvSpPr>
            <p:spPr bwMode="auto">
              <a:xfrm>
                <a:off x="20667663" y="2989263"/>
                <a:ext cx="85725" cy="63500"/>
              </a:xfrm>
              <a:custGeom>
                <a:avLst/>
                <a:gdLst>
                  <a:gd name="T0" fmla="*/ 17 w 23"/>
                  <a:gd name="T1" fmla="*/ 0 h 17"/>
                  <a:gd name="T2" fmla="*/ 6 w 23"/>
                  <a:gd name="T3" fmla="*/ 0 h 17"/>
                  <a:gd name="T4" fmla="*/ 0 w 23"/>
                  <a:gd name="T5" fmla="*/ 6 h 17"/>
                  <a:gd name="T6" fmla="*/ 0 w 23"/>
                  <a:gd name="T7" fmla="*/ 14 h 17"/>
                  <a:gd name="T8" fmla="*/ 4 w 23"/>
                  <a:gd name="T9" fmla="*/ 14 h 17"/>
                  <a:gd name="T10" fmla="*/ 4 w 23"/>
                  <a:gd name="T11" fmla="*/ 7 h 17"/>
                  <a:gd name="T12" fmla="*/ 6 w 23"/>
                  <a:gd name="T13" fmla="*/ 7 h 17"/>
                  <a:gd name="T14" fmla="*/ 6 w 23"/>
                  <a:gd name="T15" fmla="*/ 15 h 17"/>
                  <a:gd name="T16" fmla="*/ 18 w 23"/>
                  <a:gd name="T17" fmla="*/ 16 h 17"/>
                  <a:gd name="T18" fmla="*/ 18 w 23"/>
                  <a:gd name="T19" fmla="*/ 7 h 17"/>
                  <a:gd name="T20" fmla="*/ 19 w 23"/>
                  <a:gd name="T21" fmla="*/ 7 h 17"/>
                  <a:gd name="T22" fmla="*/ 19 w 23"/>
                  <a:gd name="T23" fmla="*/ 16 h 17"/>
                  <a:gd name="T24" fmla="*/ 23 w 23"/>
                  <a:gd name="T25" fmla="*/ 17 h 17"/>
                  <a:gd name="T26" fmla="*/ 23 w 23"/>
                  <a:gd name="T27" fmla="*/ 6 h 17"/>
                  <a:gd name="T28" fmla="*/ 17 w 2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7">
                    <a:moveTo>
                      <a:pt x="17" y="0"/>
                    </a:moveTo>
                    <a:cubicBezTo>
                      <a:pt x="15" y="0"/>
                      <a:pt x="8" y="0"/>
                      <a:pt x="6" y="0"/>
                    </a:cubicBezTo>
                    <a:cubicBezTo>
                      <a:pt x="3" y="0"/>
                      <a:pt x="0" y="2"/>
                      <a:pt x="0" y="6"/>
                    </a:cubicBezTo>
                    <a:cubicBezTo>
                      <a:pt x="0" y="7"/>
                      <a:pt x="0" y="10"/>
                      <a:pt x="0" y="14"/>
                    </a:cubicBezTo>
                    <a:cubicBezTo>
                      <a:pt x="2" y="14"/>
                      <a:pt x="3" y="14"/>
                      <a:pt x="4" y="14"/>
                    </a:cubicBezTo>
                    <a:cubicBezTo>
                      <a:pt x="4" y="11"/>
                      <a:pt x="4" y="7"/>
                      <a:pt x="4" y="7"/>
                    </a:cubicBezTo>
                    <a:cubicBezTo>
                      <a:pt x="4" y="7"/>
                      <a:pt x="4" y="7"/>
                      <a:pt x="6" y="7"/>
                    </a:cubicBezTo>
                    <a:cubicBezTo>
                      <a:pt x="6" y="7"/>
                      <a:pt x="6" y="10"/>
                      <a:pt x="6" y="15"/>
                    </a:cubicBezTo>
                    <a:cubicBezTo>
                      <a:pt x="10" y="15"/>
                      <a:pt x="14" y="16"/>
                      <a:pt x="18" y="16"/>
                    </a:cubicBezTo>
                    <a:cubicBezTo>
                      <a:pt x="18" y="11"/>
                      <a:pt x="18" y="7"/>
                      <a:pt x="18" y="7"/>
                    </a:cubicBezTo>
                    <a:cubicBezTo>
                      <a:pt x="18" y="7"/>
                      <a:pt x="18" y="7"/>
                      <a:pt x="19" y="7"/>
                    </a:cubicBezTo>
                    <a:cubicBezTo>
                      <a:pt x="19" y="7"/>
                      <a:pt x="19" y="12"/>
                      <a:pt x="19" y="16"/>
                    </a:cubicBezTo>
                    <a:cubicBezTo>
                      <a:pt x="20" y="17"/>
                      <a:pt x="22" y="17"/>
                      <a:pt x="23" y="17"/>
                    </a:cubicBezTo>
                    <a:cubicBezTo>
                      <a:pt x="23" y="13"/>
                      <a:pt x="23" y="7"/>
                      <a:pt x="23" y="6"/>
                    </a:cubicBezTo>
                    <a:cubicBezTo>
                      <a:pt x="23" y="2"/>
                      <a:pt x="20" y="0"/>
                      <a:pt x="17"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49" name="Freeform 1767"/>
              <p:cNvSpPr>
                <a:spLocks/>
              </p:cNvSpPr>
              <p:nvPr/>
            </p:nvSpPr>
            <p:spPr bwMode="auto">
              <a:xfrm>
                <a:off x="20242213" y="2755901"/>
                <a:ext cx="101600" cy="176213"/>
              </a:xfrm>
              <a:custGeom>
                <a:avLst/>
                <a:gdLst>
                  <a:gd name="T0" fmla="*/ 23 w 27"/>
                  <a:gd name="T1" fmla="*/ 4 h 47"/>
                  <a:gd name="T2" fmla="*/ 18 w 27"/>
                  <a:gd name="T3" fmla="*/ 0 h 47"/>
                  <a:gd name="T4" fmla="*/ 10 w 27"/>
                  <a:gd name="T5" fmla="*/ 0 h 47"/>
                  <a:gd name="T6" fmla="*/ 5 w 27"/>
                  <a:gd name="T7" fmla="*/ 4 h 47"/>
                  <a:gd name="T8" fmla="*/ 1 w 27"/>
                  <a:gd name="T9" fmla="*/ 18 h 47"/>
                  <a:gd name="T10" fmla="*/ 2 w 27"/>
                  <a:gd name="T11" fmla="*/ 20 h 47"/>
                  <a:gd name="T12" fmla="*/ 4 w 27"/>
                  <a:gd name="T13" fmla="*/ 19 h 47"/>
                  <a:gd name="T14" fmla="*/ 8 w 27"/>
                  <a:gd name="T15" fmla="*/ 6 h 47"/>
                  <a:gd name="T16" fmla="*/ 9 w 27"/>
                  <a:gd name="T17" fmla="*/ 6 h 47"/>
                  <a:gd name="T18" fmla="*/ 3 w 27"/>
                  <a:gd name="T19" fmla="*/ 28 h 47"/>
                  <a:gd name="T20" fmla="*/ 9 w 27"/>
                  <a:gd name="T21" fmla="*/ 28 h 47"/>
                  <a:gd name="T22" fmla="*/ 9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7 w 27"/>
                  <a:gd name="T35" fmla="*/ 47 h 47"/>
                  <a:gd name="T36" fmla="*/ 19 w 27"/>
                  <a:gd name="T37" fmla="*/ 44 h 47"/>
                  <a:gd name="T38" fmla="*/ 19 w 27"/>
                  <a:gd name="T39" fmla="*/ 28 h 47"/>
                  <a:gd name="T40" fmla="*/ 25 w 27"/>
                  <a:gd name="T41" fmla="*/ 28 h 47"/>
                  <a:gd name="T42" fmla="*/ 19 w 27"/>
                  <a:gd name="T43" fmla="*/ 6 h 47"/>
                  <a:gd name="T44" fmla="*/ 20 w 27"/>
                  <a:gd name="T45" fmla="*/ 6 h 47"/>
                  <a:gd name="T46" fmla="*/ 24 w 27"/>
                  <a:gd name="T47" fmla="*/ 19 h 47"/>
                  <a:gd name="T48" fmla="*/ 26 w 27"/>
                  <a:gd name="T49" fmla="*/ 20 h 47"/>
                  <a:gd name="T50" fmla="*/ 27 w 27"/>
                  <a:gd name="T51" fmla="*/ 18 h 47"/>
                  <a:gd name="T52" fmla="*/ 23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4"/>
                    </a:moveTo>
                    <a:cubicBezTo>
                      <a:pt x="22" y="2"/>
                      <a:pt x="20" y="0"/>
                      <a:pt x="18" y="0"/>
                    </a:cubicBezTo>
                    <a:cubicBezTo>
                      <a:pt x="17" y="0"/>
                      <a:pt x="11" y="0"/>
                      <a:pt x="10" y="0"/>
                    </a:cubicBezTo>
                    <a:cubicBezTo>
                      <a:pt x="8" y="0"/>
                      <a:pt x="5" y="2"/>
                      <a:pt x="5" y="4"/>
                    </a:cubicBezTo>
                    <a:cubicBezTo>
                      <a:pt x="3" y="10"/>
                      <a:pt x="1" y="17"/>
                      <a:pt x="1" y="18"/>
                    </a:cubicBezTo>
                    <a:cubicBezTo>
                      <a:pt x="0" y="19"/>
                      <a:pt x="1" y="20"/>
                      <a:pt x="2" y="20"/>
                    </a:cubicBezTo>
                    <a:cubicBezTo>
                      <a:pt x="3" y="21"/>
                      <a:pt x="4" y="20"/>
                      <a:pt x="4" y="19"/>
                    </a:cubicBezTo>
                    <a:cubicBezTo>
                      <a:pt x="5" y="18"/>
                      <a:pt x="8" y="6"/>
                      <a:pt x="8" y="6"/>
                    </a:cubicBezTo>
                    <a:cubicBezTo>
                      <a:pt x="9" y="6"/>
                      <a:pt x="9" y="6"/>
                      <a:pt x="9" y="6"/>
                    </a:cubicBezTo>
                    <a:cubicBezTo>
                      <a:pt x="3" y="28"/>
                      <a:pt x="3" y="28"/>
                      <a:pt x="3" y="28"/>
                    </a:cubicBezTo>
                    <a:cubicBezTo>
                      <a:pt x="9" y="28"/>
                      <a:pt x="9" y="28"/>
                      <a:pt x="9" y="28"/>
                    </a:cubicBezTo>
                    <a:cubicBezTo>
                      <a:pt x="9" y="35"/>
                      <a:pt x="9" y="43"/>
                      <a:pt x="9" y="44"/>
                    </a:cubicBezTo>
                    <a:cubicBezTo>
                      <a:pt x="9" y="46"/>
                      <a:pt x="10"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6" y="47"/>
                      <a:pt x="17" y="47"/>
                    </a:cubicBezTo>
                    <a:cubicBezTo>
                      <a:pt x="18" y="47"/>
                      <a:pt x="19" y="46"/>
                      <a:pt x="19" y="44"/>
                    </a:cubicBezTo>
                    <a:cubicBezTo>
                      <a:pt x="19" y="43"/>
                      <a:pt x="19" y="35"/>
                      <a:pt x="19" y="28"/>
                    </a:cubicBezTo>
                    <a:cubicBezTo>
                      <a:pt x="25" y="28"/>
                      <a:pt x="25" y="28"/>
                      <a:pt x="25" y="28"/>
                    </a:cubicBezTo>
                    <a:cubicBezTo>
                      <a:pt x="19" y="6"/>
                      <a:pt x="19" y="6"/>
                      <a:pt x="19" y="6"/>
                    </a:cubicBezTo>
                    <a:cubicBezTo>
                      <a:pt x="20" y="6"/>
                      <a:pt x="20" y="6"/>
                      <a:pt x="20" y="6"/>
                    </a:cubicBezTo>
                    <a:cubicBezTo>
                      <a:pt x="20" y="6"/>
                      <a:pt x="23" y="18"/>
                      <a:pt x="24" y="19"/>
                    </a:cubicBezTo>
                    <a:cubicBezTo>
                      <a:pt x="24" y="20"/>
                      <a:pt x="25" y="21"/>
                      <a:pt x="26" y="20"/>
                    </a:cubicBezTo>
                    <a:cubicBezTo>
                      <a:pt x="27" y="20"/>
                      <a:pt x="27" y="19"/>
                      <a:pt x="27" y="18"/>
                    </a:cubicBezTo>
                    <a:cubicBezTo>
                      <a:pt x="27" y="17"/>
                      <a:pt x="25" y="10"/>
                      <a:pt x="23"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0" name="Freeform 1768"/>
              <p:cNvSpPr>
                <a:spLocks/>
              </p:cNvSpPr>
              <p:nvPr/>
            </p:nvSpPr>
            <p:spPr bwMode="auto">
              <a:xfrm>
                <a:off x="20140613" y="2519363"/>
                <a:ext cx="101600" cy="176213"/>
              </a:xfrm>
              <a:custGeom>
                <a:avLst/>
                <a:gdLst>
                  <a:gd name="T0" fmla="*/ 22 w 27"/>
                  <a:gd name="T1" fmla="*/ 5 h 47"/>
                  <a:gd name="T2" fmla="*/ 17 w 27"/>
                  <a:gd name="T3" fmla="*/ 0 h 47"/>
                  <a:gd name="T4" fmla="*/ 9 w 27"/>
                  <a:gd name="T5" fmla="*/ 0 h 47"/>
                  <a:gd name="T6" fmla="*/ 4 w 27"/>
                  <a:gd name="T7" fmla="*/ 5 h 47"/>
                  <a:gd name="T8" fmla="*/ 0 w 27"/>
                  <a:gd name="T9" fmla="*/ 19 h 47"/>
                  <a:gd name="T10" fmla="*/ 1 w 27"/>
                  <a:gd name="T11" fmla="*/ 21 h 47"/>
                  <a:gd name="T12" fmla="*/ 3 w 27"/>
                  <a:gd name="T13" fmla="*/ 20 h 47"/>
                  <a:gd name="T14" fmla="*/ 7 w 27"/>
                  <a:gd name="T15" fmla="*/ 7 h 47"/>
                  <a:gd name="T16" fmla="*/ 8 w 27"/>
                  <a:gd name="T17" fmla="*/ 7 h 47"/>
                  <a:gd name="T18" fmla="*/ 2 w 27"/>
                  <a:gd name="T19" fmla="*/ 28 h 47"/>
                  <a:gd name="T20" fmla="*/ 8 w 27"/>
                  <a:gd name="T21" fmla="*/ 28 h 47"/>
                  <a:gd name="T22" fmla="*/ 8 w 27"/>
                  <a:gd name="T23" fmla="*/ 45 h 47"/>
                  <a:gd name="T24" fmla="*/ 10 w 27"/>
                  <a:gd name="T25" fmla="*/ 47 h 47"/>
                  <a:gd name="T26" fmla="*/ 13 w 27"/>
                  <a:gd name="T27" fmla="*/ 45 h 47"/>
                  <a:gd name="T28" fmla="*/ 13 w 27"/>
                  <a:gd name="T29" fmla="*/ 28 h 47"/>
                  <a:gd name="T30" fmla="*/ 14 w 27"/>
                  <a:gd name="T31" fmla="*/ 28 h 47"/>
                  <a:gd name="T32" fmla="*/ 14 w 27"/>
                  <a:gd name="T33" fmla="*/ 45 h 47"/>
                  <a:gd name="T34" fmla="*/ 16 w 27"/>
                  <a:gd name="T35" fmla="*/ 47 h 47"/>
                  <a:gd name="T36" fmla="*/ 18 w 27"/>
                  <a:gd name="T37" fmla="*/ 45 h 47"/>
                  <a:gd name="T38" fmla="*/ 18 w 27"/>
                  <a:gd name="T39" fmla="*/ 28 h 47"/>
                  <a:gd name="T40" fmla="*/ 24 w 27"/>
                  <a:gd name="T41" fmla="*/ 28 h 47"/>
                  <a:gd name="T42" fmla="*/ 18 w 27"/>
                  <a:gd name="T43" fmla="*/ 7 h 47"/>
                  <a:gd name="T44" fmla="*/ 19 w 27"/>
                  <a:gd name="T45" fmla="*/ 7 h 47"/>
                  <a:gd name="T46" fmla="*/ 23 w 27"/>
                  <a:gd name="T47" fmla="*/ 20 h 47"/>
                  <a:gd name="T48" fmla="*/ 25 w 27"/>
                  <a:gd name="T49" fmla="*/ 21 h 47"/>
                  <a:gd name="T50" fmla="*/ 26 w 27"/>
                  <a:gd name="T51" fmla="*/ 19 h 47"/>
                  <a:gd name="T52" fmla="*/ 22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5"/>
                    </a:moveTo>
                    <a:cubicBezTo>
                      <a:pt x="22" y="3"/>
                      <a:pt x="19" y="0"/>
                      <a:pt x="17" y="0"/>
                    </a:cubicBezTo>
                    <a:cubicBezTo>
                      <a:pt x="16" y="0"/>
                      <a:pt x="10" y="0"/>
                      <a:pt x="9" y="0"/>
                    </a:cubicBezTo>
                    <a:cubicBezTo>
                      <a:pt x="7" y="0"/>
                      <a:pt x="5" y="3"/>
                      <a:pt x="4" y="5"/>
                    </a:cubicBezTo>
                    <a:cubicBezTo>
                      <a:pt x="2" y="11"/>
                      <a:pt x="0" y="18"/>
                      <a:pt x="0" y="19"/>
                    </a:cubicBezTo>
                    <a:cubicBezTo>
                      <a:pt x="0" y="20"/>
                      <a:pt x="0" y="21"/>
                      <a:pt x="1" y="21"/>
                    </a:cubicBezTo>
                    <a:cubicBezTo>
                      <a:pt x="2" y="21"/>
                      <a:pt x="3" y="21"/>
                      <a:pt x="3" y="20"/>
                    </a:cubicBezTo>
                    <a:cubicBezTo>
                      <a:pt x="4" y="18"/>
                      <a:pt x="7" y="7"/>
                      <a:pt x="7" y="7"/>
                    </a:cubicBezTo>
                    <a:cubicBezTo>
                      <a:pt x="8" y="7"/>
                      <a:pt x="8" y="7"/>
                      <a:pt x="8" y="7"/>
                    </a:cubicBezTo>
                    <a:cubicBezTo>
                      <a:pt x="2" y="28"/>
                      <a:pt x="2" y="28"/>
                      <a:pt x="2" y="28"/>
                    </a:cubicBezTo>
                    <a:cubicBezTo>
                      <a:pt x="8" y="28"/>
                      <a:pt x="8" y="28"/>
                      <a:pt x="8" y="28"/>
                    </a:cubicBezTo>
                    <a:cubicBezTo>
                      <a:pt x="8" y="36"/>
                      <a:pt x="8" y="44"/>
                      <a:pt x="8" y="45"/>
                    </a:cubicBezTo>
                    <a:cubicBezTo>
                      <a:pt x="8" y="46"/>
                      <a:pt x="9" y="47"/>
                      <a:pt x="10"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6" y="47"/>
                    </a:cubicBezTo>
                    <a:cubicBezTo>
                      <a:pt x="17" y="47"/>
                      <a:pt x="18" y="46"/>
                      <a:pt x="18" y="45"/>
                    </a:cubicBezTo>
                    <a:cubicBezTo>
                      <a:pt x="18" y="44"/>
                      <a:pt x="18" y="36"/>
                      <a:pt x="18" y="28"/>
                    </a:cubicBezTo>
                    <a:cubicBezTo>
                      <a:pt x="24" y="28"/>
                      <a:pt x="24" y="28"/>
                      <a:pt x="24" y="28"/>
                    </a:cubicBezTo>
                    <a:cubicBezTo>
                      <a:pt x="18" y="7"/>
                      <a:pt x="18" y="7"/>
                      <a:pt x="18" y="7"/>
                    </a:cubicBezTo>
                    <a:cubicBezTo>
                      <a:pt x="19" y="7"/>
                      <a:pt x="19" y="7"/>
                      <a:pt x="19" y="7"/>
                    </a:cubicBezTo>
                    <a:cubicBezTo>
                      <a:pt x="19" y="7"/>
                      <a:pt x="22" y="18"/>
                      <a:pt x="23" y="20"/>
                    </a:cubicBezTo>
                    <a:cubicBezTo>
                      <a:pt x="23" y="21"/>
                      <a:pt x="24" y="21"/>
                      <a:pt x="25" y="21"/>
                    </a:cubicBezTo>
                    <a:cubicBezTo>
                      <a:pt x="26" y="21"/>
                      <a:pt x="27" y="20"/>
                      <a:pt x="26" y="19"/>
                    </a:cubicBezTo>
                    <a:cubicBezTo>
                      <a:pt x="26" y="18"/>
                      <a:pt x="24" y="11"/>
                      <a:pt x="22"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1" name="Oval 1769"/>
              <p:cNvSpPr>
                <a:spLocks noChangeArrowheads="1"/>
              </p:cNvSpPr>
              <p:nvPr/>
            </p:nvSpPr>
            <p:spPr bwMode="auto">
              <a:xfrm>
                <a:off x="20588288" y="2947988"/>
                <a:ext cx="38100"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2" name="Freeform 1770"/>
              <p:cNvSpPr>
                <a:spLocks/>
              </p:cNvSpPr>
              <p:nvPr/>
            </p:nvSpPr>
            <p:spPr bwMode="auto">
              <a:xfrm>
                <a:off x="20461288" y="2519363"/>
                <a:ext cx="85725" cy="176213"/>
              </a:xfrm>
              <a:custGeom>
                <a:avLst/>
                <a:gdLst>
                  <a:gd name="T0" fmla="*/ 0 w 23"/>
                  <a:gd name="T1" fmla="*/ 21 h 47"/>
                  <a:gd name="T2" fmla="*/ 2 w 23"/>
                  <a:gd name="T3" fmla="*/ 23 h 47"/>
                  <a:gd name="T4" fmla="*/ 4 w 23"/>
                  <a:gd name="T5" fmla="*/ 21 h 47"/>
                  <a:gd name="T6" fmla="*/ 4 w 23"/>
                  <a:gd name="T7" fmla="*/ 8 h 47"/>
                  <a:gd name="T8" fmla="*/ 5 w 23"/>
                  <a:gd name="T9" fmla="*/ 8 h 47"/>
                  <a:gd name="T10" fmla="*/ 5 w 23"/>
                  <a:gd name="T11" fmla="*/ 44 h 47"/>
                  <a:gd name="T12" fmla="*/ 8 w 23"/>
                  <a:gd name="T13" fmla="*/ 47 h 47"/>
                  <a:gd name="T14" fmla="*/ 11 w 23"/>
                  <a:gd name="T15" fmla="*/ 44 h 47"/>
                  <a:gd name="T16" fmla="*/ 11 w 23"/>
                  <a:gd name="T17" fmla="*/ 23 h 47"/>
                  <a:gd name="T18" fmla="*/ 12 w 23"/>
                  <a:gd name="T19" fmla="*/ 23 h 47"/>
                  <a:gd name="T20" fmla="*/ 12 w 23"/>
                  <a:gd name="T21" fmla="*/ 44 h 47"/>
                  <a:gd name="T22" fmla="*/ 15 w 23"/>
                  <a:gd name="T23" fmla="*/ 47 h 47"/>
                  <a:gd name="T24" fmla="*/ 17 w 23"/>
                  <a:gd name="T25" fmla="*/ 44 h 47"/>
                  <a:gd name="T26" fmla="*/ 17 w 23"/>
                  <a:gd name="T27" fmla="*/ 8 h 47"/>
                  <a:gd name="T28" fmla="*/ 18 w 23"/>
                  <a:gd name="T29" fmla="*/ 8 h 47"/>
                  <a:gd name="T30" fmla="*/ 18 w 23"/>
                  <a:gd name="T31" fmla="*/ 21 h 47"/>
                  <a:gd name="T32" fmla="*/ 20 w 23"/>
                  <a:gd name="T33" fmla="*/ 23 h 47"/>
                  <a:gd name="T34" fmla="*/ 23 w 23"/>
                  <a:gd name="T35" fmla="*/ 21 h 47"/>
                  <a:gd name="T36" fmla="*/ 23 w 23"/>
                  <a:gd name="T37" fmla="*/ 6 h 47"/>
                  <a:gd name="T38" fmla="*/ 16 w 23"/>
                  <a:gd name="T39" fmla="*/ 0 h 47"/>
                  <a:gd name="T40" fmla="*/ 6 w 23"/>
                  <a:gd name="T41" fmla="*/ 0 h 47"/>
                  <a:gd name="T42" fmla="*/ 0 w 23"/>
                  <a:gd name="T43" fmla="*/ 6 h 47"/>
                  <a:gd name="T44" fmla="*/ 0 w 23"/>
                  <a:gd name="T4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47">
                    <a:moveTo>
                      <a:pt x="0" y="21"/>
                    </a:moveTo>
                    <a:cubicBezTo>
                      <a:pt x="0" y="22"/>
                      <a:pt x="1" y="23"/>
                      <a:pt x="2" y="23"/>
                    </a:cubicBezTo>
                    <a:cubicBezTo>
                      <a:pt x="3" y="23"/>
                      <a:pt x="4" y="22"/>
                      <a:pt x="4" y="21"/>
                    </a:cubicBez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5"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3" y="22"/>
                      <a:pt x="23" y="21"/>
                    </a:cubicBezTo>
                    <a:cubicBezTo>
                      <a:pt x="23" y="20"/>
                      <a:pt x="23" y="8"/>
                      <a:pt x="23" y="6"/>
                    </a:cubicBezTo>
                    <a:cubicBezTo>
                      <a:pt x="23" y="3"/>
                      <a:pt x="20" y="0"/>
                      <a:pt x="16" y="0"/>
                    </a:cubicBezTo>
                    <a:cubicBezTo>
                      <a:pt x="15" y="0"/>
                      <a:pt x="8" y="0"/>
                      <a:pt x="6" y="0"/>
                    </a:cubicBezTo>
                    <a:cubicBezTo>
                      <a:pt x="3" y="0"/>
                      <a:pt x="0" y="3"/>
                      <a:pt x="0" y="6"/>
                    </a:cubicBezTo>
                    <a:cubicBezTo>
                      <a:pt x="0" y="8"/>
                      <a:pt x="0" y="20"/>
                      <a:pt x="0"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3" name="Freeform 1771"/>
              <p:cNvSpPr>
                <a:spLocks/>
              </p:cNvSpPr>
              <p:nvPr/>
            </p:nvSpPr>
            <p:spPr bwMode="auto">
              <a:xfrm>
                <a:off x="20566063" y="2755901"/>
                <a:ext cx="82550" cy="173038"/>
              </a:xfrm>
              <a:custGeom>
                <a:avLst/>
                <a:gdLst>
                  <a:gd name="T0" fmla="*/ 16 w 22"/>
                  <a:gd name="T1" fmla="*/ 0 h 46"/>
                  <a:gd name="T2" fmla="*/ 6 w 22"/>
                  <a:gd name="T3" fmla="*/ 0 h 46"/>
                  <a:gd name="T4" fmla="*/ 0 w 22"/>
                  <a:gd name="T5" fmla="*/ 6 h 46"/>
                  <a:gd name="T6" fmla="*/ 0 w 22"/>
                  <a:gd name="T7" fmla="*/ 20 h 46"/>
                  <a:gd name="T8" fmla="*/ 2 w 22"/>
                  <a:gd name="T9" fmla="*/ 23 h 46"/>
                  <a:gd name="T10" fmla="*/ 4 w 22"/>
                  <a:gd name="T11" fmla="*/ 20 h 46"/>
                  <a:gd name="T12" fmla="*/ 4 w 22"/>
                  <a:gd name="T13" fmla="*/ 7 h 46"/>
                  <a:gd name="T14" fmla="*/ 5 w 22"/>
                  <a:gd name="T15" fmla="*/ 7 h 46"/>
                  <a:gd name="T16" fmla="*/ 5 w 22"/>
                  <a:gd name="T17" fmla="*/ 44 h 46"/>
                  <a:gd name="T18" fmla="*/ 8 w 22"/>
                  <a:gd name="T19" fmla="*/ 46 h 46"/>
                  <a:gd name="T20" fmla="*/ 10 w 22"/>
                  <a:gd name="T21" fmla="*/ 44 h 46"/>
                  <a:gd name="T22" fmla="*/ 10 w 22"/>
                  <a:gd name="T23" fmla="*/ 23 h 46"/>
                  <a:gd name="T24" fmla="*/ 11 w 22"/>
                  <a:gd name="T25" fmla="*/ 23 h 46"/>
                  <a:gd name="T26" fmla="*/ 11 w 22"/>
                  <a:gd name="T27" fmla="*/ 44 h 46"/>
                  <a:gd name="T28" fmla="*/ 14 w 22"/>
                  <a:gd name="T29" fmla="*/ 46 h 46"/>
                  <a:gd name="T30" fmla="*/ 17 w 22"/>
                  <a:gd name="T31" fmla="*/ 44 h 46"/>
                  <a:gd name="T32" fmla="*/ 17 w 22"/>
                  <a:gd name="T33" fmla="*/ 7 h 46"/>
                  <a:gd name="T34" fmla="*/ 18 w 22"/>
                  <a:gd name="T35" fmla="*/ 7 h 46"/>
                  <a:gd name="T36" fmla="*/ 18 w 22"/>
                  <a:gd name="T37" fmla="*/ 20 h 46"/>
                  <a:gd name="T38" fmla="*/ 20 w 22"/>
                  <a:gd name="T39" fmla="*/ 23 h 46"/>
                  <a:gd name="T40" fmla="*/ 22 w 22"/>
                  <a:gd name="T41" fmla="*/ 20 h 46"/>
                  <a:gd name="T42" fmla="*/ 22 w 22"/>
                  <a:gd name="T43" fmla="*/ 6 h 46"/>
                  <a:gd name="T44" fmla="*/ 16 w 22"/>
                  <a:gd name="T4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6" y="0"/>
                    </a:moveTo>
                    <a:cubicBezTo>
                      <a:pt x="15" y="0"/>
                      <a:pt x="7" y="0"/>
                      <a:pt x="6" y="0"/>
                    </a:cubicBezTo>
                    <a:cubicBezTo>
                      <a:pt x="2"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41"/>
                      <a:pt x="5" y="44"/>
                    </a:cubicBezTo>
                    <a:cubicBezTo>
                      <a:pt x="5" y="45"/>
                      <a:pt x="6" y="46"/>
                      <a:pt x="8" y="46"/>
                    </a:cubicBezTo>
                    <a:cubicBezTo>
                      <a:pt x="9" y="46"/>
                      <a:pt x="10" y="45"/>
                      <a:pt x="10" y="44"/>
                    </a:cubicBezTo>
                    <a:cubicBezTo>
                      <a:pt x="10" y="41"/>
                      <a:pt x="10" y="23"/>
                      <a:pt x="10" y="23"/>
                    </a:cubicBezTo>
                    <a:cubicBezTo>
                      <a:pt x="10" y="23"/>
                      <a:pt x="10" y="23"/>
                      <a:pt x="11" y="23"/>
                    </a:cubicBezTo>
                    <a:cubicBezTo>
                      <a:pt x="11" y="23"/>
                      <a:pt x="11" y="41"/>
                      <a:pt x="11" y="44"/>
                    </a:cubicBezTo>
                    <a:cubicBezTo>
                      <a:pt x="11" y="45"/>
                      <a:pt x="13" y="46"/>
                      <a:pt x="14"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1" y="23"/>
                      <a:pt x="22" y="22"/>
                      <a:pt x="22" y="20"/>
                    </a:cubicBezTo>
                    <a:cubicBezTo>
                      <a:pt x="22" y="19"/>
                      <a:pt x="22" y="7"/>
                      <a:pt x="22" y="6"/>
                    </a:cubicBezTo>
                    <a:cubicBezTo>
                      <a:pt x="22" y="2"/>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4" name="Oval 1772"/>
              <p:cNvSpPr>
                <a:spLocks noChangeArrowheads="1"/>
              </p:cNvSpPr>
              <p:nvPr/>
            </p:nvSpPr>
            <p:spPr bwMode="auto">
              <a:xfrm>
                <a:off x="20486688" y="2714626"/>
                <a:ext cx="33338"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5" name="Freeform 1773"/>
              <p:cNvSpPr>
                <a:spLocks/>
              </p:cNvSpPr>
              <p:nvPr/>
            </p:nvSpPr>
            <p:spPr bwMode="auto">
              <a:xfrm>
                <a:off x="20461288" y="2989263"/>
                <a:ext cx="85725" cy="41275"/>
              </a:xfrm>
              <a:custGeom>
                <a:avLst/>
                <a:gdLst>
                  <a:gd name="T0" fmla="*/ 16 w 23"/>
                  <a:gd name="T1" fmla="*/ 0 h 11"/>
                  <a:gd name="T2" fmla="*/ 6 w 23"/>
                  <a:gd name="T3" fmla="*/ 0 h 11"/>
                  <a:gd name="T4" fmla="*/ 0 w 23"/>
                  <a:gd name="T5" fmla="*/ 6 h 11"/>
                  <a:gd name="T6" fmla="*/ 0 w 23"/>
                  <a:gd name="T7" fmla="*/ 10 h 11"/>
                  <a:gd name="T8" fmla="*/ 4 w 23"/>
                  <a:gd name="T9" fmla="*/ 11 h 11"/>
                  <a:gd name="T10" fmla="*/ 4 w 23"/>
                  <a:gd name="T11" fmla="*/ 7 h 11"/>
                  <a:gd name="T12" fmla="*/ 5 w 23"/>
                  <a:gd name="T13" fmla="*/ 7 h 11"/>
                  <a:gd name="T14" fmla="*/ 5 w 23"/>
                  <a:gd name="T15" fmla="*/ 11 h 11"/>
                  <a:gd name="T16" fmla="*/ 17 w 23"/>
                  <a:gd name="T17" fmla="*/ 11 h 11"/>
                  <a:gd name="T18" fmla="*/ 17 w 23"/>
                  <a:gd name="T19" fmla="*/ 7 h 11"/>
                  <a:gd name="T20" fmla="*/ 18 w 23"/>
                  <a:gd name="T21" fmla="*/ 7 h 11"/>
                  <a:gd name="T22" fmla="*/ 18 w 23"/>
                  <a:gd name="T23" fmla="*/ 11 h 11"/>
                  <a:gd name="T24" fmla="*/ 23 w 23"/>
                  <a:gd name="T25" fmla="*/ 11 h 11"/>
                  <a:gd name="T26" fmla="*/ 23 w 23"/>
                  <a:gd name="T27" fmla="*/ 6 h 11"/>
                  <a:gd name="T28" fmla="*/ 16 w 23"/>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
                    <a:moveTo>
                      <a:pt x="16" y="0"/>
                    </a:moveTo>
                    <a:cubicBezTo>
                      <a:pt x="15" y="0"/>
                      <a:pt x="8" y="0"/>
                      <a:pt x="6" y="0"/>
                    </a:cubicBezTo>
                    <a:cubicBezTo>
                      <a:pt x="3" y="0"/>
                      <a:pt x="0" y="2"/>
                      <a:pt x="0" y="6"/>
                    </a:cubicBezTo>
                    <a:cubicBezTo>
                      <a:pt x="0" y="6"/>
                      <a:pt x="0" y="8"/>
                      <a:pt x="0" y="10"/>
                    </a:cubicBezTo>
                    <a:cubicBezTo>
                      <a:pt x="1" y="11"/>
                      <a:pt x="3" y="11"/>
                      <a:pt x="4" y="11"/>
                    </a:cubicBezTo>
                    <a:cubicBezTo>
                      <a:pt x="4" y="9"/>
                      <a:pt x="4" y="7"/>
                      <a:pt x="4" y="7"/>
                    </a:cubicBezTo>
                    <a:cubicBezTo>
                      <a:pt x="4" y="7"/>
                      <a:pt x="4" y="7"/>
                      <a:pt x="5" y="7"/>
                    </a:cubicBezTo>
                    <a:cubicBezTo>
                      <a:pt x="5" y="7"/>
                      <a:pt x="5" y="9"/>
                      <a:pt x="5" y="11"/>
                    </a:cubicBezTo>
                    <a:cubicBezTo>
                      <a:pt x="9" y="11"/>
                      <a:pt x="13" y="11"/>
                      <a:pt x="17" y="11"/>
                    </a:cubicBezTo>
                    <a:cubicBezTo>
                      <a:pt x="17" y="9"/>
                      <a:pt x="17" y="7"/>
                      <a:pt x="17" y="7"/>
                    </a:cubicBezTo>
                    <a:cubicBezTo>
                      <a:pt x="17" y="7"/>
                      <a:pt x="17" y="7"/>
                      <a:pt x="18" y="7"/>
                    </a:cubicBezTo>
                    <a:cubicBezTo>
                      <a:pt x="18" y="7"/>
                      <a:pt x="18" y="9"/>
                      <a:pt x="18" y="11"/>
                    </a:cubicBezTo>
                    <a:cubicBezTo>
                      <a:pt x="20" y="11"/>
                      <a:pt x="21" y="11"/>
                      <a:pt x="23" y="11"/>
                    </a:cubicBezTo>
                    <a:cubicBezTo>
                      <a:pt x="23" y="9"/>
                      <a:pt x="23" y="6"/>
                      <a:pt x="23" y="6"/>
                    </a:cubicBezTo>
                    <a:cubicBezTo>
                      <a:pt x="23" y="2"/>
                      <a:pt x="20" y="0"/>
                      <a:pt x="16"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6" name="Oval 1774"/>
              <p:cNvSpPr>
                <a:spLocks noChangeArrowheads="1"/>
              </p:cNvSpPr>
              <p:nvPr/>
            </p:nvSpPr>
            <p:spPr bwMode="auto">
              <a:xfrm>
                <a:off x="20799426"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7" name="Freeform 1775"/>
              <p:cNvSpPr>
                <a:spLocks/>
              </p:cNvSpPr>
              <p:nvPr/>
            </p:nvSpPr>
            <p:spPr bwMode="auto">
              <a:xfrm>
                <a:off x="20554951"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8" name="Oval 1776"/>
              <p:cNvSpPr>
                <a:spLocks noChangeArrowheads="1"/>
              </p:cNvSpPr>
              <p:nvPr/>
            </p:nvSpPr>
            <p:spPr bwMode="auto">
              <a:xfrm>
                <a:off x="20588288" y="2481263"/>
                <a:ext cx="38100"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59" name="Oval 1777"/>
              <p:cNvSpPr>
                <a:spLocks noChangeArrowheads="1"/>
              </p:cNvSpPr>
              <p:nvPr/>
            </p:nvSpPr>
            <p:spPr bwMode="auto">
              <a:xfrm>
                <a:off x="20588288" y="2714626"/>
                <a:ext cx="38100"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0" name="Freeform 1778"/>
              <p:cNvSpPr>
                <a:spLocks/>
              </p:cNvSpPr>
              <p:nvPr/>
            </p:nvSpPr>
            <p:spPr bwMode="auto">
              <a:xfrm>
                <a:off x="20313651" y="2989263"/>
                <a:ext cx="19050" cy="7938"/>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0" y="0"/>
                      <a:pt x="0" y="0"/>
                      <a:pt x="0" y="0"/>
                    </a:cubicBezTo>
                    <a:cubicBezTo>
                      <a:pt x="1" y="0"/>
                      <a:pt x="3" y="1"/>
                      <a:pt x="5" y="2"/>
                    </a:cubicBezTo>
                    <a:cubicBezTo>
                      <a:pt x="3" y="0"/>
                      <a:pt x="2" y="0"/>
                      <a:pt x="0"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1" name="Freeform 1779"/>
              <p:cNvSpPr>
                <a:spLocks/>
              </p:cNvSpPr>
              <p:nvPr/>
            </p:nvSpPr>
            <p:spPr bwMode="auto">
              <a:xfrm>
                <a:off x="20277138" y="2947988"/>
                <a:ext cx="36513" cy="33338"/>
              </a:xfrm>
              <a:custGeom>
                <a:avLst/>
                <a:gdLst>
                  <a:gd name="T0" fmla="*/ 10 w 10"/>
                  <a:gd name="T1" fmla="*/ 5 h 9"/>
                  <a:gd name="T2" fmla="*/ 5 w 10"/>
                  <a:gd name="T3" fmla="*/ 0 h 9"/>
                  <a:gd name="T4" fmla="*/ 0 w 10"/>
                  <a:gd name="T5" fmla="*/ 5 h 9"/>
                  <a:gd name="T6" fmla="*/ 1 w 10"/>
                  <a:gd name="T7" fmla="*/ 7 h 9"/>
                  <a:gd name="T8" fmla="*/ 6 w 10"/>
                  <a:gd name="T9" fmla="*/ 9 h 9"/>
                  <a:gd name="T10" fmla="*/ 10 w 10"/>
                  <a:gd name="T11" fmla="*/ 5 h 9"/>
                </a:gdLst>
                <a:ahLst/>
                <a:cxnLst>
                  <a:cxn ang="0">
                    <a:pos x="T0" y="T1"/>
                  </a:cxn>
                  <a:cxn ang="0">
                    <a:pos x="T2" y="T3"/>
                  </a:cxn>
                  <a:cxn ang="0">
                    <a:pos x="T4" y="T5"/>
                  </a:cxn>
                  <a:cxn ang="0">
                    <a:pos x="T6" y="T7"/>
                  </a:cxn>
                  <a:cxn ang="0">
                    <a:pos x="T8" y="T9"/>
                  </a:cxn>
                  <a:cxn ang="0">
                    <a:pos x="T10" y="T11"/>
                  </a:cxn>
                </a:cxnLst>
                <a:rect l="0" t="0" r="r" b="b"/>
                <a:pathLst>
                  <a:path w="10" h="9">
                    <a:moveTo>
                      <a:pt x="10" y="5"/>
                    </a:moveTo>
                    <a:cubicBezTo>
                      <a:pt x="10" y="2"/>
                      <a:pt x="7" y="0"/>
                      <a:pt x="5" y="0"/>
                    </a:cubicBezTo>
                    <a:cubicBezTo>
                      <a:pt x="2" y="0"/>
                      <a:pt x="0" y="2"/>
                      <a:pt x="0" y="5"/>
                    </a:cubicBezTo>
                    <a:cubicBezTo>
                      <a:pt x="0" y="5"/>
                      <a:pt x="0" y="6"/>
                      <a:pt x="1" y="7"/>
                    </a:cubicBezTo>
                    <a:cubicBezTo>
                      <a:pt x="3" y="7"/>
                      <a:pt x="4" y="8"/>
                      <a:pt x="6" y="9"/>
                    </a:cubicBezTo>
                    <a:cubicBezTo>
                      <a:pt x="8" y="9"/>
                      <a:pt x="10" y="7"/>
                      <a:pt x="10"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2" name="Oval 1780"/>
              <p:cNvSpPr>
                <a:spLocks noChangeArrowheads="1"/>
              </p:cNvSpPr>
              <p:nvPr/>
            </p:nvSpPr>
            <p:spPr bwMode="auto">
              <a:xfrm>
                <a:off x="20486688" y="2947988"/>
                <a:ext cx="33338" cy="33338"/>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3" name="Freeform 1781"/>
              <p:cNvSpPr>
                <a:spLocks/>
              </p:cNvSpPr>
              <p:nvPr/>
            </p:nvSpPr>
            <p:spPr bwMode="auto">
              <a:xfrm>
                <a:off x="20362863" y="2989263"/>
                <a:ext cx="74613" cy="38100"/>
              </a:xfrm>
              <a:custGeom>
                <a:avLst/>
                <a:gdLst>
                  <a:gd name="T0" fmla="*/ 13 w 20"/>
                  <a:gd name="T1" fmla="*/ 0 h 10"/>
                  <a:gd name="T2" fmla="*/ 6 w 20"/>
                  <a:gd name="T3" fmla="*/ 0 h 10"/>
                  <a:gd name="T4" fmla="*/ 0 w 20"/>
                  <a:gd name="T5" fmla="*/ 4 h 10"/>
                  <a:gd name="T6" fmla="*/ 0 w 20"/>
                  <a:gd name="T7" fmla="*/ 5 h 10"/>
                  <a:gd name="T8" fmla="*/ 4 w 20"/>
                  <a:gd name="T9" fmla="*/ 6 h 10"/>
                  <a:gd name="T10" fmla="*/ 5 w 20"/>
                  <a:gd name="T11" fmla="*/ 6 h 10"/>
                  <a:gd name="T12" fmla="*/ 5 w 20"/>
                  <a:gd name="T13" fmla="*/ 6 h 10"/>
                  <a:gd name="T14" fmla="*/ 15 w 20"/>
                  <a:gd name="T15" fmla="*/ 9 h 10"/>
                  <a:gd name="T16" fmla="*/ 14 w 20"/>
                  <a:gd name="T17" fmla="*/ 6 h 10"/>
                  <a:gd name="T18" fmla="*/ 15 w 20"/>
                  <a:gd name="T19" fmla="*/ 6 h 10"/>
                  <a:gd name="T20" fmla="*/ 16 w 20"/>
                  <a:gd name="T21" fmla="*/ 9 h 10"/>
                  <a:gd name="T22" fmla="*/ 20 w 20"/>
                  <a:gd name="T23" fmla="*/ 10 h 10"/>
                  <a:gd name="T24" fmla="*/ 19 w 20"/>
                  <a:gd name="T25" fmla="*/ 4 h 10"/>
                  <a:gd name="T26" fmla="*/ 13 w 20"/>
                  <a:gd name="T2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0">
                    <a:moveTo>
                      <a:pt x="13" y="0"/>
                    </a:moveTo>
                    <a:cubicBezTo>
                      <a:pt x="12" y="0"/>
                      <a:pt x="7" y="0"/>
                      <a:pt x="6" y="0"/>
                    </a:cubicBezTo>
                    <a:cubicBezTo>
                      <a:pt x="3" y="0"/>
                      <a:pt x="1" y="2"/>
                      <a:pt x="0" y="4"/>
                    </a:cubicBezTo>
                    <a:cubicBezTo>
                      <a:pt x="0" y="4"/>
                      <a:pt x="0" y="5"/>
                      <a:pt x="0" y="5"/>
                    </a:cubicBezTo>
                    <a:cubicBezTo>
                      <a:pt x="2" y="5"/>
                      <a:pt x="3" y="6"/>
                      <a:pt x="4" y="6"/>
                    </a:cubicBezTo>
                    <a:cubicBezTo>
                      <a:pt x="5" y="6"/>
                      <a:pt x="5" y="6"/>
                      <a:pt x="5" y="6"/>
                    </a:cubicBezTo>
                    <a:cubicBezTo>
                      <a:pt x="5" y="6"/>
                      <a:pt x="5" y="6"/>
                      <a:pt x="5" y="6"/>
                    </a:cubicBezTo>
                    <a:cubicBezTo>
                      <a:pt x="8" y="7"/>
                      <a:pt x="12" y="8"/>
                      <a:pt x="15" y="9"/>
                    </a:cubicBezTo>
                    <a:cubicBezTo>
                      <a:pt x="14" y="6"/>
                      <a:pt x="14" y="6"/>
                      <a:pt x="14" y="6"/>
                    </a:cubicBezTo>
                    <a:cubicBezTo>
                      <a:pt x="15" y="6"/>
                      <a:pt x="15" y="6"/>
                      <a:pt x="15" y="6"/>
                    </a:cubicBezTo>
                    <a:cubicBezTo>
                      <a:pt x="15" y="6"/>
                      <a:pt x="16" y="7"/>
                      <a:pt x="16" y="9"/>
                    </a:cubicBezTo>
                    <a:cubicBezTo>
                      <a:pt x="18" y="9"/>
                      <a:pt x="19" y="9"/>
                      <a:pt x="20" y="10"/>
                    </a:cubicBezTo>
                    <a:cubicBezTo>
                      <a:pt x="20" y="8"/>
                      <a:pt x="19" y="6"/>
                      <a:pt x="19" y="4"/>
                    </a:cubicBezTo>
                    <a:cubicBezTo>
                      <a:pt x="18" y="2"/>
                      <a:pt x="16" y="0"/>
                      <a:pt x="13"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4" name="Freeform 1782"/>
              <p:cNvSpPr>
                <a:spLocks/>
              </p:cNvSpPr>
              <p:nvPr/>
            </p:nvSpPr>
            <p:spPr bwMode="auto">
              <a:xfrm>
                <a:off x="20148551" y="2755901"/>
                <a:ext cx="82550" cy="173038"/>
              </a:xfrm>
              <a:custGeom>
                <a:avLst/>
                <a:gdLst>
                  <a:gd name="T0" fmla="*/ 11 w 22"/>
                  <a:gd name="T1" fmla="*/ 23 h 46"/>
                  <a:gd name="T2" fmla="*/ 12 w 22"/>
                  <a:gd name="T3" fmla="*/ 23 h 46"/>
                  <a:gd name="T4" fmla="*/ 12 w 22"/>
                  <a:gd name="T5" fmla="*/ 44 h 46"/>
                  <a:gd name="T6" fmla="*/ 15 w 22"/>
                  <a:gd name="T7" fmla="*/ 46 h 46"/>
                  <a:gd name="T8" fmla="*/ 17 w 22"/>
                  <a:gd name="T9" fmla="*/ 44 h 46"/>
                  <a:gd name="T10" fmla="*/ 17 w 22"/>
                  <a:gd name="T11" fmla="*/ 7 h 46"/>
                  <a:gd name="T12" fmla="*/ 18 w 22"/>
                  <a:gd name="T13" fmla="*/ 7 h 46"/>
                  <a:gd name="T14" fmla="*/ 18 w 22"/>
                  <a:gd name="T15" fmla="*/ 20 h 46"/>
                  <a:gd name="T16" fmla="*/ 20 w 22"/>
                  <a:gd name="T17" fmla="*/ 23 h 46"/>
                  <a:gd name="T18" fmla="*/ 22 w 22"/>
                  <a:gd name="T19" fmla="*/ 20 h 46"/>
                  <a:gd name="T20" fmla="*/ 22 w 22"/>
                  <a:gd name="T21" fmla="*/ 6 h 46"/>
                  <a:gd name="T22" fmla="*/ 16 w 22"/>
                  <a:gd name="T23" fmla="*/ 0 h 46"/>
                  <a:gd name="T24" fmla="*/ 6 w 22"/>
                  <a:gd name="T25" fmla="*/ 0 h 46"/>
                  <a:gd name="T26" fmla="*/ 0 w 22"/>
                  <a:gd name="T27" fmla="*/ 6 h 46"/>
                  <a:gd name="T28" fmla="*/ 0 w 22"/>
                  <a:gd name="T29" fmla="*/ 20 h 46"/>
                  <a:gd name="T30" fmla="*/ 2 w 22"/>
                  <a:gd name="T31" fmla="*/ 23 h 46"/>
                  <a:gd name="T32" fmla="*/ 4 w 22"/>
                  <a:gd name="T33" fmla="*/ 20 h 46"/>
                  <a:gd name="T34" fmla="*/ 4 w 22"/>
                  <a:gd name="T35" fmla="*/ 7 h 46"/>
                  <a:gd name="T36" fmla="*/ 5 w 22"/>
                  <a:gd name="T37" fmla="*/ 7 h 46"/>
                  <a:gd name="T38" fmla="*/ 5 w 22"/>
                  <a:gd name="T39" fmla="*/ 42 h 46"/>
                  <a:gd name="T40" fmla="*/ 10 w 22"/>
                  <a:gd name="T41" fmla="*/ 45 h 46"/>
                  <a:gd name="T42" fmla="*/ 11 w 22"/>
                  <a:gd name="T43" fmla="*/ 44 h 46"/>
                  <a:gd name="T44" fmla="*/ 11 w 22"/>
                  <a:gd name="T4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46">
                    <a:moveTo>
                      <a:pt x="11" y="23"/>
                    </a:moveTo>
                    <a:cubicBezTo>
                      <a:pt x="11" y="23"/>
                      <a:pt x="11" y="23"/>
                      <a:pt x="12" y="23"/>
                    </a:cubicBezTo>
                    <a:cubicBezTo>
                      <a:pt x="12" y="23"/>
                      <a:pt x="12" y="41"/>
                      <a:pt x="12" y="44"/>
                    </a:cubicBezTo>
                    <a:cubicBezTo>
                      <a:pt x="12" y="45"/>
                      <a:pt x="13" y="46"/>
                      <a:pt x="15" y="46"/>
                    </a:cubicBezTo>
                    <a:cubicBezTo>
                      <a:pt x="16" y="46"/>
                      <a:pt x="17" y="45"/>
                      <a:pt x="17" y="44"/>
                    </a:cubicBezTo>
                    <a:cubicBezTo>
                      <a:pt x="17" y="41"/>
                      <a:pt x="17" y="7"/>
                      <a:pt x="17" y="7"/>
                    </a:cubicBezTo>
                    <a:cubicBezTo>
                      <a:pt x="17" y="7"/>
                      <a:pt x="17" y="7"/>
                      <a:pt x="18" y="7"/>
                    </a:cubicBezTo>
                    <a:cubicBezTo>
                      <a:pt x="18" y="7"/>
                      <a:pt x="18" y="19"/>
                      <a:pt x="18" y="20"/>
                    </a:cubicBezTo>
                    <a:cubicBezTo>
                      <a:pt x="18" y="22"/>
                      <a:pt x="19" y="23"/>
                      <a:pt x="20" y="23"/>
                    </a:cubicBezTo>
                    <a:cubicBezTo>
                      <a:pt x="22" y="23"/>
                      <a:pt x="22" y="22"/>
                      <a:pt x="22" y="20"/>
                    </a:cubicBezTo>
                    <a:cubicBezTo>
                      <a:pt x="22" y="19"/>
                      <a:pt x="22" y="7"/>
                      <a:pt x="22" y="6"/>
                    </a:cubicBezTo>
                    <a:cubicBezTo>
                      <a:pt x="22" y="2"/>
                      <a:pt x="20" y="0"/>
                      <a:pt x="16" y="0"/>
                    </a:cubicBezTo>
                    <a:cubicBezTo>
                      <a:pt x="15" y="0"/>
                      <a:pt x="8" y="0"/>
                      <a:pt x="6" y="0"/>
                    </a:cubicBezTo>
                    <a:cubicBezTo>
                      <a:pt x="3" y="0"/>
                      <a:pt x="0" y="2"/>
                      <a:pt x="0" y="6"/>
                    </a:cubicBezTo>
                    <a:cubicBezTo>
                      <a:pt x="0" y="7"/>
                      <a:pt x="0" y="19"/>
                      <a:pt x="0" y="20"/>
                    </a:cubicBezTo>
                    <a:cubicBezTo>
                      <a:pt x="0" y="22"/>
                      <a:pt x="1" y="23"/>
                      <a:pt x="2" y="23"/>
                    </a:cubicBezTo>
                    <a:cubicBezTo>
                      <a:pt x="3" y="23"/>
                      <a:pt x="4" y="22"/>
                      <a:pt x="4" y="20"/>
                    </a:cubicBezTo>
                    <a:cubicBezTo>
                      <a:pt x="4" y="19"/>
                      <a:pt x="4" y="7"/>
                      <a:pt x="4" y="7"/>
                    </a:cubicBezTo>
                    <a:cubicBezTo>
                      <a:pt x="4" y="7"/>
                      <a:pt x="4" y="7"/>
                      <a:pt x="5" y="7"/>
                    </a:cubicBezTo>
                    <a:cubicBezTo>
                      <a:pt x="5" y="7"/>
                      <a:pt x="5" y="35"/>
                      <a:pt x="5" y="42"/>
                    </a:cubicBezTo>
                    <a:cubicBezTo>
                      <a:pt x="7" y="43"/>
                      <a:pt x="8" y="44"/>
                      <a:pt x="10" y="45"/>
                    </a:cubicBezTo>
                    <a:cubicBezTo>
                      <a:pt x="10" y="45"/>
                      <a:pt x="11" y="44"/>
                      <a:pt x="11" y="44"/>
                    </a:cubicBezTo>
                    <a:cubicBezTo>
                      <a:pt x="11" y="41"/>
                      <a:pt x="11" y="23"/>
                      <a:pt x="11" y="2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5" name="Oval 1783"/>
              <p:cNvSpPr>
                <a:spLocks noChangeArrowheads="1"/>
              </p:cNvSpPr>
              <p:nvPr/>
            </p:nvSpPr>
            <p:spPr bwMode="auto">
              <a:xfrm>
                <a:off x="20486688"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6" name="Freeform 1784"/>
              <p:cNvSpPr>
                <a:spLocks/>
              </p:cNvSpPr>
              <p:nvPr/>
            </p:nvSpPr>
            <p:spPr bwMode="auto">
              <a:xfrm>
                <a:off x="20453351" y="2755901"/>
                <a:ext cx="101600" cy="176213"/>
              </a:xfrm>
              <a:custGeom>
                <a:avLst/>
                <a:gdLst>
                  <a:gd name="T0" fmla="*/ 22 w 27"/>
                  <a:gd name="T1" fmla="*/ 4 h 47"/>
                  <a:gd name="T2" fmla="*/ 17 w 27"/>
                  <a:gd name="T3" fmla="*/ 0 h 47"/>
                  <a:gd name="T4" fmla="*/ 10 w 27"/>
                  <a:gd name="T5" fmla="*/ 0 h 47"/>
                  <a:gd name="T6" fmla="*/ 4 w 27"/>
                  <a:gd name="T7" fmla="*/ 4 h 47"/>
                  <a:gd name="T8" fmla="*/ 0 w 27"/>
                  <a:gd name="T9" fmla="*/ 18 h 47"/>
                  <a:gd name="T10" fmla="*/ 1 w 27"/>
                  <a:gd name="T11" fmla="*/ 20 h 47"/>
                  <a:gd name="T12" fmla="*/ 4 w 27"/>
                  <a:gd name="T13" fmla="*/ 19 h 47"/>
                  <a:gd name="T14" fmla="*/ 7 w 27"/>
                  <a:gd name="T15" fmla="*/ 6 h 47"/>
                  <a:gd name="T16" fmla="*/ 9 w 27"/>
                  <a:gd name="T17" fmla="*/ 6 h 47"/>
                  <a:gd name="T18" fmla="*/ 2 w 27"/>
                  <a:gd name="T19" fmla="*/ 28 h 47"/>
                  <a:gd name="T20" fmla="*/ 8 w 27"/>
                  <a:gd name="T21" fmla="*/ 28 h 47"/>
                  <a:gd name="T22" fmla="*/ 8 w 27"/>
                  <a:gd name="T23" fmla="*/ 44 h 47"/>
                  <a:gd name="T24" fmla="*/ 11 w 27"/>
                  <a:gd name="T25" fmla="*/ 47 h 47"/>
                  <a:gd name="T26" fmla="*/ 13 w 27"/>
                  <a:gd name="T27" fmla="*/ 44 h 47"/>
                  <a:gd name="T28" fmla="*/ 13 w 27"/>
                  <a:gd name="T29" fmla="*/ 28 h 47"/>
                  <a:gd name="T30" fmla="*/ 14 w 27"/>
                  <a:gd name="T31" fmla="*/ 28 h 47"/>
                  <a:gd name="T32" fmla="*/ 14 w 27"/>
                  <a:gd name="T33" fmla="*/ 44 h 47"/>
                  <a:gd name="T34" fmla="*/ 16 w 27"/>
                  <a:gd name="T35" fmla="*/ 47 h 47"/>
                  <a:gd name="T36" fmla="*/ 18 w 27"/>
                  <a:gd name="T37" fmla="*/ 44 h 47"/>
                  <a:gd name="T38" fmla="*/ 18 w 27"/>
                  <a:gd name="T39" fmla="*/ 28 h 47"/>
                  <a:gd name="T40" fmla="*/ 25 w 27"/>
                  <a:gd name="T41" fmla="*/ 28 h 47"/>
                  <a:gd name="T42" fmla="*/ 18 w 27"/>
                  <a:gd name="T43" fmla="*/ 6 h 47"/>
                  <a:gd name="T44" fmla="*/ 19 w 27"/>
                  <a:gd name="T45" fmla="*/ 6 h 47"/>
                  <a:gd name="T46" fmla="*/ 23 w 27"/>
                  <a:gd name="T47" fmla="*/ 19 h 47"/>
                  <a:gd name="T48" fmla="*/ 25 w 27"/>
                  <a:gd name="T49" fmla="*/ 20 h 47"/>
                  <a:gd name="T50" fmla="*/ 27 w 27"/>
                  <a:gd name="T51" fmla="*/ 18 h 47"/>
                  <a:gd name="T52" fmla="*/ 22 w 27"/>
                  <a:gd name="T53"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2" y="4"/>
                    </a:moveTo>
                    <a:cubicBezTo>
                      <a:pt x="22" y="2"/>
                      <a:pt x="19" y="0"/>
                      <a:pt x="17" y="0"/>
                    </a:cubicBezTo>
                    <a:cubicBezTo>
                      <a:pt x="16" y="0"/>
                      <a:pt x="11" y="0"/>
                      <a:pt x="10" y="0"/>
                    </a:cubicBezTo>
                    <a:cubicBezTo>
                      <a:pt x="7" y="0"/>
                      <a:pt x="5" y="2"/>
                      <a:pt x="4" y="4"/>
                    </a:cubicBezTo>
                    <a:cubicBezTo>
                      <a:pt x="2" y="10"/>
                      <a:pt x="0" y="17"/>
                      <a:pt x="0" y="18"/>
                    </a:cubicBezTo>
                    <a:cubicBezTo>
                      <a:pt x="0" y="19"/>
                      <a:pt x="0" y="20"/>
                      <a:pt x="1" y="20"/>
                    </a:cubicBezTo>
                    <a:cubicBezTo>
                      <a:pt x="2" y="21"/>
                      <a:pt x="3" y="20"/>
                      <a:pt x="4" y="19"/>
                    </a:cubicBezTo>
                    <a:cubicBezTo>
                      <a:pt x="4" y="18"/>
                      <a:pt x="7" y="6"/>
                      <a:pt x="7" y="6"/>
                    </a:cubicBezTo>
                    <a:cubicBezTo>
                      <a:pt x="9" y="6"/>
                      <a:pt x="9" y="6"/>
                      <a:pt x="9" y="6"/>
                    </a:cubicBezTo>
                    <a:cubicBezTo>
                      <a:pt x="2" y="28"/>
                      <a:pt x="2" y="28"/>
                      <a:pt x="2" y="28"/>
                    </a:cubicBezTo>
                    <a:cubicBezTo>
                      <a:pt x="8" y="28"/>
                      <a:pt x="8" y="28"/>
                      <a:pt x="8" y="28"/>
                    </a:cubicBezTo>
                    <a:cubicBezTo>
                      <a:pt x="8" y="35"/>
                      <a:pt x="8" y="43"/>
                      <a:pt x="8" y="44"/>
                    </a:cubicBezTo>
                    <a:cubicBezTo>
                      <a:pt x="8" y="46"/>
                      <a:pt x="9" y="47"/>
                      <a:pt x="11" y="47"/>
                    </a:cubicBezTo>
                    <a:cubicBezTo>
                      <a:pt x="12" y="47"/>
                      <a:pt x="13" y="46"/>
                      <a:pt x="13" y="44"/>
                    </a:cubicBezTo>
                    <a:cubicBezTo>
                      <a:pt x="13" y="43"/>
                      <a:pt x="13" y="28"/>
                      <a:pt x="13" y="28"/>
                    </a:cubicBezTo>
                    <a:cubicBezTo>
                      <a:pt x="14" y="28"/>
                      <a:pt x="14" y="28"/>
                      <a:pt x="14" y="28"/>
                    </a:cubicBezTo>
                    <a:cubicBezTo>
                      <a:pt x="14" y="28"/>
                      <a:pt x="14" y="43"/>
                      <a:pt x="14" y="44"/>
                    </a:cubicBezTo>
                    <a:cubicBezTo>
                      <a:pt x="14" y="46"/>
                      <a:pt x="15" y="47"/>
                      <a:pt x="16" y="47"/>
                    </a:cubicBezTo>
                    <a:cubicBezTo>
                      <a:pt x="17" y="47"/>
                      <a:pt x="18" y="46"/>
                      <a:pt x="18" y="44"/>
                    </a:cubicBezTo>
                    <a:cubicBezTo>
                      <a:pt x="18" y="43"/>
                      <a:pt x="18" y="35"/>
                      <a:pt x="18" y="28"/>
                    </a:cubicBezTo>
                    <a:cubicBezTo>
                      <a:pt x="25" y="28"/>
                      <a:pt x="25" y="28"/>
                      <a:pt x="25" y="28"/>
                    </a:cubicBezTo>
                    <a:cubicBezTo>
                      <a:pt x="18" y="6"/>
                      <a:pt x="18" y="6"/>
                      <a:pt x="18" y="6"/>
                    </a:cubicBezTo>
                    <a:cubicBezTo>
                      <a:pt x="19" y="6"/>
                      <a:pt x="19" y="6"/>
                      <a:pt x="19" y="6"/>
                    </a:cubicBezTo>
                    <a:cubicBezTo>
                      <a:pt x="19" y="6"/>
                      <a:pt x="23" y="18"/>
                      <a:pt x="23" y="19"/>
                    </a:cubicBezTo>
                    <a:cubicBezTo>
                      <a:pt x="23" y="20"/>
                      <a:pt x="24" y="21"/>
                      <a:pt x="25" y="20"/>
                    </a:cubicBezTo>
                    <a:cubicBezTo>
                      <a:pt x="26" y="20"/>
                      <a:pt x="27" y="19"/>
                      <a:pt x="27" y="18"/>
                    </a:cubicBezTo>
                    <a:cubicBezTo>
                      <a:pt x="26" y="17"/>
                      <a:pt x="24" y="10"/>
                      <a:pt x="22" y="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7" name="Oval 1785"/>
              <p:cNvSpPr>
                <a:spLocks noChangeArrowheads="1"/>
              </p:cNvSpPr>
              <p:nvPr/>
            </p:nvSpPr>
            <p:spPr bwMode="auto">
              <a:xfrm>
                <a:off x="19969163" y="2714626"/>
                <a:ext cx="36513" cy="38100"/>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8" name="Freeform 1786"/>
              <p:cNvSpPr>
                <a:spLocks/>
              </p:cNvSpPr>
              <p:nvPr/>
            </p:nvSpPr>
            <p:spPr bwMode="auto">
              <a:xfrm>
                <a:off x="19878676" y="2714626"/>
                <a:ext cx="19050" cy="11113"/>
              </a:xfrm>
              <a:custGeom>
                <a:avLst/>
                <a:gdLst>
                  <a:gd name="T0" fmla="*/ 1 w 5"/>
                  <a:gd name="T1" fmla="*/ 0 h 3"/>
                  <a:gd name="T2" fmla="*/ 0 w 5"/>
                  <a:gd name="T3" fmla="*/ 0 h 3"/>
                  <a:gd name="T4" fmla="*/ 5 w 5"/>
                  <a:gd name="T5" fmla="*/ 3 h 3"/>
                  <a:gd name="T6" fmla="*/ 1 w 5"/>
                  <a:gd name="T7" fmla="*/ 0 h 3"/>
                </a:gdLst>
                <a:ahLst/>
                <a:cxnLst>
                  <a:cxn ang="0">
                    <a:pos x="T0" y="T1"/>
                  </a:cxn>
                  <a:cxn ang="0">
                    <a:pos x="T2" y="T3"/>
                  </a:cxn>
                  <a:cxn ang="0">
                    <a:pos x="T4" y="T5"/>
                  </a:cxn>
                  <a:cxn ang="0">
                    <a:pos x="T6" y="T7"/>
                  </a:cxn>
                </a:cxnLst>
                <a:rect l="0" t="0" r="r" b="b"/>
                <a:pathLst>
                  <a:path w="5" h="3">
                    <a:moveTo>
                      <a:pt x="1" y="0"/>
                    </a:moveTo>
                    <a:cubicBezTo>
                      <a:pt x="1" y="0"/>
                      <a:pt x="0" y="0"/>
                      <a:pt x="0" y="0"/>
                    </a:cubicBezTo>
                    <a:cubicBezTo>
                      <a:pt x="2" y="1"/>
                      <a:pt x="4" y="2"/>
                      <a:pt x="5" y="3"/>
                    </a:cubicBezTo>
                    <a:cubicBezTo>
                      <a:pt x="5" y="1"/>
                      <a:pt x="3" y="0"/>
                      <a:pt x="1"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69" name="Freeform 1787"/>
              <p:cNvSpPr>
                <a:spLocks/>
              </p:cNvSpPr>
              <p:nvPr/>
            </p:nvSpPr>
            <p:spPr bwMode="auto">
              <a:xfrm>
                <a:off x="19934238" y="2519363"/>
                <a:ext cx="101600" cy="176213"/>
              </a:xfrm>
              <a:custGeom>
                <a:avLst/>
                <a:gdLst>
                  <a:gd name="T0" fmla="*/ 23 w 27"/>
                  <a:gd name="T1" fmla="*/ 5 h 47"/>
                  <a:gd name="T2" fmla="*/ 18 w 27"/>
                  <a:gd name="T3" fmla="*/ 0 h 47"/>
                  <a:gd name="T4" fmla="*/ 10 w 27"/>
                  <a:gd name="T5" fmla="*/ 0 h 47"/>
                  <a:gd name="T6" fmla="*/ 5 w 27"/>
                  <a:gd name="T7" fmla="*/ 5 h 47"/>
                  <a:gd name="T8" fmla="*/ 1 w 27"/>
                  <a:gd name="T9" fmla="*/ 19 h 47"/>
                  <a:gd name="T10" fmla="*/ 2 w 27"/>
                  <a:gd name="T11" fmla="*/ 21 h 47"/>
                  <a:gd name="T12" fmla="*/ 4 w 27"/>
                  <a:gd name="T13" fmla="*/ 20 h 47"/>
                  <a:gd name="T14" fmla="*/ 8 w 27"/>
                  <a:gd name="T15" fmla="*/ 7 h 47"/>
                  <a:gd name="T16" fmla="*/ 9 w 27"/>
                  <a:gd name="T17" fmla="*/ 7 h 47"/>
                  <a:gd name="T18" fmla="*/ 3 w 27"/>
                  <a:gd name="T19" fmla="*/ 28 h 47"/>
                  <a:gd name="T20" fmla="*/ 9 w 27"/>
                  <a:gd name="T21" fmla="*/ 28 h 47"/>
                  <a:gd name="T22" fmla="*/ 9 w 27"/>
                  <a:gd name="T23" fmla="*/ 45 h 47"/>
                  <a:gd name="T24" fmla="*/ 11 w 27"/>
                  <a:gd name="T25" fmla="*/ 47 h 47"/>
                  <a:gd name="T26" fmla="*/ 13 w 27"/>
                  <a:gd name="T27" fmla="*/ 45 h 47"/>
                  <a:gd name="T28" fmla="*/ 13 w 27"/>
                  <a:gd name="T29" fmla="*/ 28 h 47"/>
                  <a:gd name="T30" fmla="*/ 14 w 27"/>
                  <a:gd name="T31" fmla="*/ 28 h 47"/>
                  <a:gd name="T32" fmla="*/ 14 w 27"/>
                  <a:gd name="T33" fmla="*/ 45 h 47"/>
                  <a:gd name="T34" fmla="*/ 17 w 27"/>
                  <a:gd name="T35" fmla="*/ 47 h 47"/>
                  <a:gd name="T36" fmla="*/ 19 w 27"/>
                  <a:gd name="T37" fmla="*/ 45 h 47"/>
                  <a:gd name="T38" fmla="*/ 19 w 27"/>
                  <a:gd name="T39" fmla="*/ 28 h 47"/>
                  <a:gd name="T40" fmla="*/ 25 w 27"/>
                  <a:gd name="T41" fmla="*/ 28 h 47"/>
                  <a:gd name="T42" fmla="*/ 19 w 27"/>
                  <a:gd name="T43" fmla="*/ 7 h 47"/>
                  <a:gd name="T44" fmla="*/ 20 w 27"/>
                  <a:gd name="T45" fmla="*/ 7 h 47"/>
                  <a:gd name="T46" fmla="*/ 24 w 27"/>
                  <a:gd name="T47" fmla="*/ 20 h 47"/>
                  <a:gd name="T48" fmla="*/ 26 w 27"/>
                  <a:gd name="T49" fmla="*/ 21 h 47"/>
                  <a:gd name="T50" fmla="*/ 27 w 27"/>
                  <a:gd name="T51" fmla="*/ 19 h 47"/>
                  <a:gd name="T52" fmla="*/ 23 w 27"/>
                  <a:gd name="T5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47">
                    <a:moveTo>
                      <a:pt x="23" y="5"/>
                    </a:moveTo>
                    <a:cubicBezTo>
                      <a:pt x="22" y="3"/>
                      <a:pt x="20" y="0"/>
                      <a:pt x="18" y="0"/>
                    </a:cubicBezTo>
                    <a:cubicBezTo>
                      <a:pt x="17" y="0"/>
                      <a:pt x="11" y="0"/>
                      <a:pt x="10" y="0"/>
                    </a:cubicBezTo>
                    <a:cubicBezTo>
                      <a:pt x="8" y="0"/>
                      <a:pt x="5" y="3"/>
                      <a:pt x="5" y="5"/>
                    </a:cubicBezTo>
                    <a:cubicBezTo>
                      <a:pt x="3" y="11"/>
                      <a:pt x="1" y="18"/>
                      <a:pt x="1" y="19"/>
                    </a:cubicBezTo>
                    <a:cubicBezTo>
                      <a:pt x="0" y="20"/>
                      <a:pt x="1" y="21"/>
                      <a:pt x="2" y="21"/>
                    </a:cubicBezTo>
                    <a:cubicBezTo>
                      <a:pt x="3" y="21"/>
                      <a:pt x="4" y="21"/>
                      <a:pt x="4" y="20"/>
                    </a:cubicBezTo>
                    <a:cubicBezTo>
                      <a:pt x="5" y="18"/>
                      <a:pt x="8" y="7"/>
                      <a:pt x="8" y="7"/>
                    </a:cubicBezTo>
                    <a:cubicBezTo>
                      <a:pt x="9" y="7"/>
                      <a:pt x="9" y="7"/>
                      <a:pt x="9" y="7"/>
                    </a:cubicBezTo>
                    <a:cubicBezTo>
                      <a:pt x="3" y="28"/>
                      <a:pt x="3" y="28"/>
                      <a:pt x="3" y="28"/>
                    </a:cubicBezTo>
                    <a:cubicBezTo>
                      <a:pt x="9" y="28"/>
                      <a:pt x="9" y="28"/>
                      <a:pt x="9" y="28"/>
                    </a:cubicBezTo>
                    <a:cubicBezTo>
                      <a:pt x="9" y="36"/>
                      <a:pt x="9" y="44"/>
                      <a:pt x="9" y="45"/>
                    </a:cubicBezTo>
                    <a:cubicBezTo>
                      <a:pt x="9" y="46"/>
                      <a:pt x="10" y="47"/>
                      <a:pt x="11" y="47"/>
                    </a:cubicBezTo>
                    <a:cubicBezTo>
                      <a:pt x="12" y="47"/>
                      <a:pt x="13" y="46"/>
                      <a:pt x="13" y="45"/>
                    </a:cubicBezTo>
                    <a:cubicBezTo>
                      <a:pt x="13" y="43"/>
                      <a:pt x="13" y="28"/>
                      <a:pt x="13" y="28"/>
                    </a:cubicBezTo>
                    <a:cubicBezTo>
                      <a:pt x="14" y="28"/>
                      <a:pt x="14" y="28"/>
                      <a:pt x="14" y="28"/>
                    </a:cubicBezTo>
                    <a:cubicBezTo>
                      <a:pt x="14" y="28"/>
                      <a:pt x="14" y="43"/>
                      <a:pt x="14" y="45"/>
                    </a:cubicBezTo>
                    <a:cubicBezTo>
                      <a:pt x="14" y="46"/>
                      <a:pt x="15" y="47"/>
                      <a:pt x="17" y="47"/>
                    </a:cubicBezTo>
                    <a:cubicBezTo>
                      <a:pt x="18" y="47"/>
                      <a:pt x="19" y="46"/>
                      <a:pt x="19" y="45"/>
                    </a:cubicBezTo>
                    <a:cubicBezTo>
                      <a:pt x="19" y="44"/>
                      <a:pt x="19" y="36"/>
                      <a:pt x="19" y="28"/>
                    </a:cubicBezTo>
                    <a:cubicBezTo>
                      <a:pt x="25" y="28"/>
                      <a:pt x="25" y="28"/>
                      <a:pt x="25" y="28"/>
                    </a:cubicBezTo>
                    <a:cubicBezTo>
                      <a:pt x="19" y="7"/>
                      <a:pt x="19" y="7"/>
                      <a:pt x="19" y="7"/>
                    </a:cubicBezTo>
                    <a:cubicBezTo>
                      <a:pt x="20" y="7"/>
                      <a:pt x="20" y="7"/>
                      <a:pt x="20" y="7"/>
                    </a:cubicBezTo>
                    <a:cubicBezTo>
                      <a:pt x="20" y="7"/>
                      <a:pt x="23" y="18"/>
                      <a:pt x="24" y="20"/>
                    </a:cubicBezTo>
                    <a:cubicBezTo>
                      <a:pt x="24" y="21"/>
                      <a:pt x="25" y="21"/>
                      <a:pt x="26" y="21"/>
                    </a:cubicBezTo>
                    <a:cubicBezTo>
                      <a:pt x="27" y="21"/>
                      <a:pt x="27" y="20"/>
                      <a:pt x="27" y="19"/>
                    </a:cubicBezTo>
                    <a:cubicBezTo>
                      <a:pt x="27" y="18"/>
                      <a:pt x="25" y="11"/>
                      <a:pt x="23" y="5"/>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70" name="Oval 1788"/>
              <p:cNvSpPr>
                <a:spLocks noChangeArrowheads="1"/>
              </p:cNvSpPr>
              <p:nvPr/>
            </p:nvSpPr>
            <p:spPr bwMode="auto">
              <a:xfrm>
                <a:off x="19867563" y="2481263"/>
                <a:ext cx="33338"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71" name="Freeform 1789"/>
              <p:cNvSpPr>
                <a:spLocks/>
              </p:cNvSpPr>
              <p:nvPr/>
            </p:nvSpPr>
            <p:spPr bwMode="auto">
              <a:xfrm>
                <a:off x="19840576" y="2519363"/>
                <a:ext cx="82550" cy="176213"/>
              </a:xfrm>
              <a:custGeom>
                <a:avLst/>
                <a:gdLst>
                  <a:gd name="T0" fmla="*/ 4 w 22"/>
                  <a:gd name="T1" fmla="*/ 21 h 47"/>
                  <a:gd name="T2" fmla="*/ 4 w 22"/>
                  <a:gd name="T3" fmla="*/ 8 h 47"/>
                  <a:gd name="T4" fmla="*/ 5 w 22"/>
                  <a:gd name="T5" fmla="*/ 8 h 47"/>
                  <a:gd name="T6" fmla="*/ 5 w 22"/>
                  <a:gd name="T7" fmla="*/ 44 h 47"/>
                  <a:gd name="T8" fmla="*/ 8 w 22"/>
                  <a:gd name="T9" fmla="*/ 47 h 47"/>
                  <a:gd name="T10" fmla="*/ 11 w 22"/>
                  <a:gd name="T11" fmla="*/ 44 h 47"/>
                  <a:gd name="T12" fmla="*/ 11 w 22"/>
                  <a:gd name="T13" fmla="*/ 23 h 47"/>
                  <a:gd name="T14" fmla="*/ 12 w 22"/>
                  <a:gd name="T15" fmla="*/ 23 h 47"/>
                  <a:gd name="T16" fmla="*/ 12 w 22"/>
                  <a:gd name="T17" fmla="*/ 44 h 47"/>
                  <a:gd name="T18" fmla="*/ 14 w 22"/>
                  <a:gd name="T19" fmla="*/ 47 h 47"/>
                  <a:gd name="T20" fmla="*/ 17 w 22"/>
                  <a:gd name="T21" fmla="*/ 44 h 47"/>
                  <a:gd name="T22" fmla="*/ 17 w 22"/>
                  <a:gd name="T23" fmla="*/ 8 h 47"/>
                  <a:gd name="T24" fmla="*/ 18 w 22"/>
                  <a:gd name="T25" fmla="*/ 8 h 47"/>
                  <a:gd name="T26" fmla="*/ 18 w 22"/>
                  <a:gd name="T27" fmla="*/ 21 h 47"/>
                  <a:gd name="T28" fmla="*/ 20 w 22"/>
                  <a:gd name="T29" fmla="*/ 23 h 47"/>
                  <a:gd name="T30" fmla="*/ 22 w 22"/>
                  <a:gd name="T31" fmla="*/ 21 h 47"/>
                  <a:gd name="T32" fmla="*/ 22 w 22"/>
                  <a:gd name="T33" fmla="*/ 6 h 47"/>
                  <a:gd name="T34" fmla="*/ 16 w 22"/>
                  <a:gd name="T35" fmla="*/ 0 h 47"/>
                  <a:gd name="T36" fmla="*/ 6 w 22"/>
                  <a:gd name="T37" fmla="*/ 0 h 47"/>
                  <a:gd name="T38" fmla="*/ 0 w 22"/>
                  <a:gd name="T39" fmla="*/ 5 h 47"/>
                  <a:gd name="T40" fmla="*/ 1 w 22"/>
                  <a:gd name="T41" fmla="*/ 16 h 47"/>
                  <a:gd name="T42" fmla="*/ 1 w 22"/>
                  <a:gd name="T43" fmla="*/ 23 h 47"/>
                  <a:gd name="T44" fmla="*/ 2 w 22"/>
                  <a:gd name="T45" fmla="*/ 23 h 47"/>
                  <a:gd name="T46" fmla="*/ 4 w 22"/>
                  <a:gd name="T4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7">
                    <a:moveTo>
                      <a:pt x="4" y="21"/>
                    </a:moveTo>
                    <a:cubicBezTo>
                      <a:pt x="4" y="20"/>
                      <a:pt x="4" y="8"/>
                      <a:pt x="4" y="8"/>
                    </a:cubicBezTo>
                    <a:cubicBezTo>
                      <a:pt x="4" y="8"/>
                      <a:pt x="4" y="8"/>
                      <a:pt x="5" y="8"/>
                    </a:cubicBezTo>
                    <a:cubicBezTo>
                      <a:pt x="5" y="8"/>
                      <a:pt x="5" y="42"/>
                      <a:pt x="5" y="44"/>
                    </a:cubicBezTo>
                    <a:cubicBezTo>
                      <a:pt x="5" y="46"/>
                      <a:pt x="6" y="47"/>
                      <a:pt x="8" y="47"/>
                    </a:cubicBezTo>
                    <a:cubicBezTo>
                      <a:pt x="9" y="47"/>
                      <a:pt x="11" y="46"/>
                      <a:pt x="11" y="44"/>
                    </a:cubicBezTo>
                    <a:cubicBezTo>
                      <a:pt x="11" y="42"/>
                      <a:pt x="11" y="23"/>
                      <a:pt x="11" y="23"/>
                    </a:cubicBezTo>
                    <a:cubicBezTo>
                      <a:pt x="11" y="23"/>
                      <a:pt x="11" y="23"/>
                      <a:pt x="12" y="23"/>
                    </a:cubicBezTo>
                    <a:cubicBezTo>
                      <a:pt x="12" y="23"/>
                      <a:pt x="12" y="42"/>
                      <a:pt x="12" y="44"/>
                    </a:cubicBezTo>
                    <a:cubicBezTo>
                      <a:pt x="12" y="46"/>
                      <a:pt x="13" y="47"/>
                      <a:pt x="14" y="47"/>
                    </a:cubicBezTo>
                    <a:cubicBezTo>
                      <a:pt x="16" y="47"/>
                      <a:pt x="17" y="46"/>
                      <a:pt x="17" y="44"/>
                    </a:cubicBezTo>
                    <a:cubicBezTo>
                      <a:pt x="17" y="42"/>
                      <a:pt x="17" y="8"/>
                      <a:pt x="17" y="8"/>
                    </a:cubicBezTo>
                    <a:cubicBezTo>
                      <a:pt x="17" y="8"/>
                      <a:pt x="17" y="8"/>
                      <a:pt x="18" y="8"/>
                    </a:cubicBezTo>
                    <a:cubicBezTo>
                      <a:pt x="18" y="8"/>
                      <a:pt x="18" y="20"/>
                      <a:pt x="18" y="21"/>
                    </a:cubicBezTo>
                    <a:cubicBezTo>
                      <a:pt x="18" y="22"/>
                      <a:pt x="19" y="23"/>
                      <a:pt x="20" y="23"/>
                    </a:cubicBezTo>
                    <a:cubicBezTo>
                      <a:pt x="22" y="23"/>
                      <a:pt x="22" y="22"/>
                      <a:pt x="22" y="21"/>
                    </a:cubicBezTo>
                    <a:cubicBezTo>
                      <a:pt x="22" y="20"/>
                      <a:pt x="22" y="8"/>
                      <a:pt x="22" y="6"/>
                    </a:cubicBezTo>
                    <a:cubicBezTo>
                      <a:pt x="22" y="3"/>
                      <a:pt x="20" y="0"/>
                      <a:pt x="16" y="0"/>
                    </a:cubicBezTo>
                    <a:cubicBezTo>
                      <a:pt x="15" y="0"/>
                      <a:pt x="8" y="0"/>
                      <a:pt x="6" y="0"/>
                    </a:cubicBezTo>
                    <a:cubicBezTo>
                      <a:pt x="3" y="0"/>
                      <a:pt x="0" y="3"/>
                      <a:pt x="0" y="5"/>
                    </a:cubicBezTo>
                    <a:cubicBezTo>
                      <a:pt x="1" y="9"/>
                      <a:pt x="1" y="12"/>
                      <a:pt x="1" y="16"/>
                    </a:cubicBezTo>
                    <a:cubicBezTo>
                      <a:pt x="2" y="19"/>
                      <a:pt x="1" y="21"/>
                      <a:pt x="1" y="23"/>
                    </a:cubicBezTo>
                    <a:cubicBezTo>
                      <a:pt x="1" y="23"/>
                      <a:pt x="2" y="23"/>
                      <a:pt x="2" y="23"/>
                    </a:cubicBezTo>
                    <a:cubicBezTo>
                      <a:pt x="3" y="23"/>
                      <a:pt x="4" y="22"/>
                      <a:pt x="4" y="21"/>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72" name="Freeform 1790"/>
              <p:cNvSpPr>
                <a:spLocks/>
              </p:cNvSpPr>
              <p:nvPr/>
            </p:nvSpPr>
            <p:spPr bwMode="auto">
              <a:xfrm>
                <a:off x="19969163" y="2755901"/>
                <a:ext cx="58738" cy="49213"/>
              </a:xfrm>
              <a:custGeom>
                <a:avLst/>
                <a:gdLst>
                  <a:gd name="T0" fmla="*/ 10 w 16"/>
                  <a:gd name="T1" fmla="*/ 0 h 13"/>
                  <a:gd name="T2" fmla="*/ 0 w 16"/>
                  <a:gd name="T3" fmla="*/ 0 h 13"/>
                  <a:gd name="T4" fmla="*/ 11 w 16"/>
                  <a:gd name="T5" fmla="*/ 8 h 13"/>
                  <a:gd name="T6" fmla="*/ 11 w 16"/>
                  <a:gd name="T7" fmla="*/ 7 h 13"/>
                  <a:gd name="T8" fmla="*/ 12 w 16"/>
                  <a:gd name="T9" fmla="*/ 7 h 13"/>
                  <a:gd name="T10" fmla="*/ 12 w 16"/>
                  <a:gd name="T11" fmla="*/ 9 h 13"/>
                  <a:gd name="T12" fmla="*/ 16 w 16"/>
                  <a:gd name="T13" fmla="*/ 13 h 13"/>
                  <a:gd name="T14" fmla="*/ 16 w 16"/>
                  <a:gd name="T15" fmla="*/ 6 h 13"/>
                  <a:gd name="T16" fmla="*/ 1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0" y="0"/>
                    </a:moveTo>
                    <a:cubicBezTo>
                      <a:pt x="8" y="0"/>
                      <a:pt x="2" y="0"/>
                      <a:pt x="0" y="0"/>
                    </a:cubicBezTo>
                    <a:cubicBezTo>
                      <a:pt x="4" y="3"/>
                      <a:pt x="7" y="5"/>
                      <a:pt x="11" y="8"/>
                    </a:cubicBezTo>
                    <a:cubicBezTo>
                      <a:pt x="11" y="8"/>
                      <a:pt x="11" y="7"/>
                      <a:pt x="11" y="7"/>
                    </a:cubicBezTo>
                    <a:cubicBezTo>
                      <a:pt x="11" y="7"/>
                      <a:pt x="11" y="7"/>
                      <a:pt x="12" y="7"/>
                    </a:cubicBezTo>
                    <a:cubicBezTo>
                      <a:pt x="12" y="7"/>
                      <a:pt x="12" y="8"/>
                      <a:pt x="12" y="9"/>
                    </a:cubicBezTo>
                    <a:cubicBezTo>
                      <a:pt x="13" y="10"/>
                      <a:pt x="15" y="12"/>
                      <a:pt x="16" y="13"/>
                    </a:cubicBezTo>
                    <a:cubicBezTo>
                      <a:pt x="16" y="10"/>
                      <a:pt x="16" y="7"/>
                      <a:pt x="16" y="6"/>
                    </a:cubicBezTo>
                    <a:cubicBezTo>
                      <a:pt x="16" y="2"/>
                      <a:pt x="14" y="0"/>
                      <a:pt x="10" y="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673" name="Oval 1791"/>
              <p:cNvSpPr>
                <a:spLocks noChangeArrowheads="1"/>
              </p:cNvSpPr>
              <p:nvPr/>
            </p:nvSpPr>
            <p:spPr bwMode="auto">
              <a:xfrm>
                <a:off x="19969163" y="2481263"/>
                <a:ext cx="36513" cy="34925"/>
              </a:xfrm>
              <a:prstGeom prst="ellipse">
                <a:avLst/>
              </a:pr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2094" name="Group 2093"/>
            <p:cNvGrpSpPr/>
            <p:nvPr/>
          </p:nvGrpSpPr>
          <p:grpSpPr>
            <a:xfrm>
              <a:off x="23049877" y="1909695"/>
              <a:ext cx="2962454" cy="1763713"/>
              <a:chOff x="23302880" y="1935508"/>
              <a:chExt cx="2962454" cy="1763713"/>
            </a:xfrm>
            <a:grpFill/>
          </p:grpSpPr>
          <p:grpSp>
            <p:nvGrpSpPr>
              <p:cNvPr id="2092" name="Group 2091"/>
              <p:cNvGrpSpPr/>
              <p:nvPr/>
            </p:nvGrpSpPr>
            <p:grpSpPr>
              <a:xfrm>
                <a:off x="23302880" y="1935508"/>
                <a:ext cx="2962454" cy="1763713"/>
                <a:chOff x="15213496" y="701676"/>
                <a:chExt cx="3413088" cy="2032000"/>
              </a:xfrm>
              <a:grpFill/>
            </p:grpSpPr>
            <p:sp>
              <p:nvSpPr>
                <p:cNvPr id="2089" name="Oval 2088"/>
                <p:cNvSpPr/>
                <p:nvPr/>
              </p:nvSpPr>
              <p:spPr bwMode="auto">
                <a:xfrm>
                  <a:off x="15915860" y="701676"/>
                  <a:ext cx="2710724" cy="2032000"/>
                </a:xfrm>
                <a:prstGeom prst="ellipse">
                  <a:avLst/>
                </a:prstGeom>
                <a:noFill/>
                <a:ln w="9525" cap="flat" cmpd="sng" algn="ctr">
                  <a:solidFill>
                    <a:schemeClr val="tx1"/>
                  </a:solidFill>
                  <a:prstDash val="sysDash"/>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39837" fontAlgn="base">
                    <a:spcBef>
                      <a:spcPct val="0"/>
                    </a:spcBef>
                    <a:spcAft>
                      <a:spcPct val="0"/>
                    </a:spcAft>
                  </a:pPr>
                  <a:endParaRPr lang="en-US" sz="1400" spc="-3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90" name="Straight Connector 2089"/>
                <p:cNvCxnSpPr/>
                <p:nvPr/>
              </p:nvCxnSpPr>
              <p:spPr>
                <a:xfrm>
                  <a:off x="15213496" y="1741488"/>
                  <a:ext cx="702365" cy="0"/>
                </a:xfrm>
                <a:prstGeom prst="line">
                  <a:avLst/>
                </a:prstGeom>
                <a:grpFill/>
                <a:ln w="9525" cap="flat" cmpd="sng" algn="ctr">
                  <a:solidFill>
                    <a:schemeClr val="tx1"/>
                  </a:solidFill>
                  <a:prstDash val="sysDash"/>
                </a:ln>
                <a:effectLst/>
              </p:spPr>
            </p:cxnSp>
          </p:grpSp>
          <p:sp>
            <p:nvSpPr>
              <p:cNvPr id="486" name="Freeform 1961"/>
              <p:cNvSpPr>
                <a:spLocks noEditPoints="1"/>
              </p:cNvSpPr>
              <p:nvPr/>
            </p:nvSpPr>
            <p:spPr bwMode="auto">
              <a:xfrm>
                <a:off x="24720089" y="2171320"/>
                <a:ext cx="817451" cy="1306513"/>
              </a:xfrm>
              <a:custGeom>
                <a:avLst/>
                <a:gdLst>
                  <a:gd name="T0" fmla="*/ 53 w 163"/>
                  <a:gd name="T1" fmla="*/ 29 h 348"/>
                  <a:gd name="T2" fmla="*/ 81 w 163"/>
                  <a:gd name="T3" fmla="*/ 57 h 348"/>
                  <a:gd name="T4" fmla="*/ 110 w 163"/>
                  <a:gd name="T5" fmla="*/ 29 h 348"/>
                  <a:gd name="T6" fmla="*/ 81 w 163"/>
                  <a:gd name="T7" fmla="*/ 0 h 348"/>
                  <a:gd name="T8" fmla="*/ 53 w 163"/>
                  <a:gd name="T9" fmla="*/ 29 h 348"/>
                  <a:gd name="T10" fmla="*/ 161 w 163"/>
                  <a:gd name="T11" fmla="*/ 175 h 348"/>
                  <a:gd name="T12" fmla="*/ 137 w 163"/>
                  <a:gd name="T13" fmla="*/ 91 h 348"/>
                  <a:gd name="T14" fmla="*/ 104 w 163"/>
                  <a:gd name="T15" fmla="*/ 65 h 348"/>
                  <a:gd name="T16" fmla="*/ 59 w 163"/>
                  <a:gd name="T17" fmla="*/ 65 h 348"/>
                  <a:gd name="T18" fmla="*/ 26 w 163"/>
                  <a:gd name="T19" fmla="*/ 91 h 348"/>
                  <a:gd name="T20" fmla="*/ 1 w 163"/>
                  <a:gd name="T21" fmla="*/ 175 h 348"/>
                  <a:gd name="T22" fmla="*/ 9 w 163"/>
                  <a:gd name="T23" fmla="*/ 189 h 348"/>
                  <a:gd name="T24" fmla="*/ 23 w 163"/>
                  <a:gd name="T25" fmla="*/ 182 h 348"/>
                  <a:gd name="T26" fmla="*/ 46 w 163"/>
                  <a:gd name="T27" fmla="*/ 103 h 348"/>
                  <a:gd name="T28" fmla="*/ 53 w 163"/>
                  <a:gd name="T29" fmla="*/ 103 h 348"/>
                  <a:gd name="T30" fmla="*/ 14 w 163"/>
                  <a:gd name="T31" fmla="*/ 235 h 348"/>
                  <a:gd name="T32" fmla="*/ 51 w 163"/>
                  <a:gd name="T33" fmla="*/ 235 h 348"/>
                  <a:gd name="T34" fmla="*/ 51 w 163"/>
                  <a:gd name="T35" fmla="*/ 334 h 348"/>
                  <a:gd name="T36" fmla="*/ 65 w 163"/>
                  <a:gd name="T37" fmla="*/ 348 h 348"/>
                  <a:gd name="T38" fmla="*/ 78 w 163"/>
                  <a:gd name="T39" fmla="*/ 334 h 348"/>
                  <a:gd name="T40" fmla="*/ 78 w 163"/>
                  <a:gd name="T41" fmla="*/ 235 h 348"/>
                  <a:gd name="T42" fmla="*/ 85 w 163"/>
                  <a:gd name="T43" fmla="*/ 235 h 348"/>
                  <a:gd name="T44" fmla="*/ 85 w 163"/>
                  <a:gd name="T45" fmla="*/ 334 h 348"/>
                  <a:gd name="T46" fmla="*/ 98 w 163"/>
                  <a:gd name="T47" fmla="*/ 348 h 348"/>
                  <a:gd name="T48" fmla="*/ 112 w 163"/>
                  <a:gd name="T49" fmla="*/ 334 h 348"/>
                  <a:gd name="T50" fmla="*/ 112 w 163"/>
                  <a:gd name="T51" fmla="*/ 235 h 348"/>
                  <a:gd name="T52" fmla="*/ 149 w 163"/>
                  <a:gd name="T53" fmla="*/ 235 h 348"/>
                  <a:gd name="T54" fmla="*/ 110 w 163"/>
                  <a:gd name="T55" fmla="*/ 103 h 348"/>
                  <a:gd name="T56" fmla="*/ 117 w 163"/>
                  <a:gd name="T57" fmla="*/ 103 h 348"/>
                  <a:gd name="T58" fmla="*/ 140 w 163"/>
                  <a:gd name="T59" fmla="*/ 182 h 348"/>
                  <a:gd name="T60" fmla="*/ 154 w 163"/>
                  <a:gd name="T61" fmla="*/ 189 h 348"/>
                  <a:gd name="T62" fmla="*/ 161 w 163"/>
                  <a:gd name="T63" fmla="*/ 1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 h="348">
                    <a:moveTo>
                      <a:pt x="53" y="29"/>
                    </a:moveTo>
                    <a:cubicBezTo>
                      <a:pt x="53" y="45"/>
                      <a:pt x="66" y="57"/>
                      <a:pt x="81" y="57"/>
                    </a:cubicBezTo>
                    <a:cubicBezTo>
                      <a:pt x="97" y="57"/>
                      <a:pt x="110" y="45"/>
                      <a:pt x="110" y="29"/>
                    </a:cubicBezTo>
                    <a:cubicBezTo>
                      <a:pt x="110" y="13"/>
                      <a:pt x="97" y="0"/>
                      <a:pt x="81" y="0"/>
                    </a:cubicBezTo>
                    <a:cubicBezTo>
                      <a:pt x="66" y="0"/>
                      <a:pt x="53" y="13"/>
                      <a:pt x="53" y="29"/>
                    </a:cubicBezTo>
                    <a:close/>
                    <a:moveTo>
                      <a:pt x="161" y="175"/>
                    </a:moveTo>
                    <a:cubicBezTo>
                      <a:pt x="160" y="171"/>
                      <a:pt x="147" y="127"/>
                      <a:pt x="137" y="91"/>
                    </a:cubicBezTo>
                    <a:cubicBezTo>
                      <a:pt x="133" y="78"/>
                      <a:pt x="118" y="65"/>
                      <a:pt x="104" y="65"/>
                    </a:cubicBezTo>
                    <a:cubicBezTo>
                      <a:pt x="97" y="65"/>
                      <a:pt x="65" y="65"/>
                      <a:pt x="59" y="65"/>
                    </a:cubicBezTo>
                    <a:cubicBezTo>
                      <a:pt x="44" y="65"/>
                      <a:pt x="30" y="78"/>
                      <a:pt x="26" y="91"/>
                    </a:cubicBezTo>
                    <a:cubicBezTo>
                      <a:pt x="16" y="127"/>
                      <a:pt x="3" y="171"/>
                      <a:pt x="1" y="175"/>
                    </a:cubicBezTo>
                    <a:cubicBezTo>
                      <a:pt x="0" y="182"/>
                      <a:pt x="3" y="188"/>
                      <a:pt x="9" y="189"/>
                    </a:cubicBezTo>
                    <a:cubicBezTo>
                      <a:pt x="15" y="191"/>
                      <a:pt x="21" y="188"/>
                      <a:pt x="23" y="182"/>
                    </a:cubicBezTo>
                    <a:cubicBezTo>
                      <a:pt x="26" y="173"/>
                      <a:pt x="46" y="103"/>
                      <a:pt x="46" y="103"/>
                    </a:cubicBezTo>
                    <a:cubicBezTo>
                      <a:pt x="53" y="103"/>
                      <a:pt x="53" y="103"/>
                      <a:pt x="53" y="103"/>
                    </a:cubicBezTo>
                    <a:cubicBezTo>
                      <a:pt x="14" y="235"/>
                      <a:pt x="14" y="235"/>
                      <a:pt x="14" y="235"/>
                    </a:cubicBezTo>
                    <a:cubicBezTo>
                      <a:pt x="51" y="235"/>
                      <a:pt x="51" y="235"/>
                      <a:pt x="51" y="235"/>
                    </a:cubicBezTo>
                    <a:cubicBezTo>
                      <a:pt x="51" y="280"/>
                      <a:pt x="51" y="329"/>
                      <a:pt x="51" y="334"/>
                    </a:cubicBezTo>
                    <a:cubicBezTo>
                      <a:pt x="51" y="342"/>
                      <a:pt x="57" y="348"/>
                      <a:pt x="65" y="348"/>
                    </a:cubicBezTo>
                    <a:cubicBezTo>
                      <a:pt x="72" y="348"/>
                      <a:pt x="78" y="342"/>
                      <a:pt x="78" y="334"/>
                    </a:cubicBezTo>
                    <a:cubicBezTo>
                      <a:pt x="78" y="323"/>
                      <a:pt x="78" y="235"/>
                      <a:pt x="78" y="235"/>
                    </a:cubicBezTo>
                    <a:cubicBezTo>
                      <a:pt x="85" y="235"/>
                      <a:pt x="85" y="235"/>
                      <a:pt x="85" y="235"/>
                    </a:cubicBezTo>
                    <a:cubicBezTo>
                      <a:pt x="85" y="235"/>
                      <a:pt x="85" y="323"/>
                      <a:pt x="85" y="334"/>
                    </a:cubicBezTo>
                    <a:cubicBezTo>
                      <a:pt x="85" y="342"/>
                      <a:pt x="91" y="348"/>
                      <a:pt x="98" y="348"/>
                    </a:cubicBezTo>
                    <a:cubicBezTo>
                      <a:pt x="106" y="348"/>
                      <a:pt x="112" y="342"/>
                      <a:pt x="112" y="334"/>
                    </a:cubicBezTo>
                    <a:cubicBezTo>
                      <a:pt x="112" y="329"/>
                      <a:pt x="112" y="280"/>
                      <a:pt x="112" y="235"/>
                    </a:cubicBezTo>
                    <a:cubicBezTo>
                      <a:pt x="149" y="235"/>
                      <a:pt x="149" y="235"/>
                      <a:pt x="149" y="235"/>
                    </a:cubicBezTo>
                    <a:cubicBezTo>
                      <a:pt x="110" y="103"/>
                      <a:pt x="110" y="103"/>
                      <a:pt x="110" y="103"/>
                    </a:cubicBezTo>
                    <a:cubicBezTo>
                      <a:pt x="117" y="103"/>
                      <a:pt x="117" y="103"/>
                      <a:pt x="117" y="103"/>
                    </a:cubicBezTo>
                    <a:cubicBezTo>
                      <a:pt x="117" y="103"/>
                      <a:pt x="137" y="173"/>
                      <a:pt x="140" y="182"/>
                    </a:cubicBezTo>
                    <a:cubicBezTo>
                      <a:pt x="142" y="188"/>
                      <a:pt x="148" y="191"/>
                      <a:pt x="154" y="189"/>
                    </a:cubicBezTo>
                    <a:cubicBezTo>
                      <a:pt x="160" y="188"/>
                      <a:pt x="163" y="182"/>
                      <a:pt x="161" y="175"/>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grpSp>
        <p:nvGrpSpPr>
          <p:cNvPr id="2122" name="Group 2121"/>
          <p:cNvGrpSpPr/>
          <p:nvPr/>
        </p:nvGrpSpPr>
        <p:grpSpPr>
          <a:xfrm>
            <a:off x="7296384" y="3817600"/>
            <a:ext cx="794070" cy="645134"/>
            <a:chOff x="11671300" y="927101"/>
            <a:chExt cx="882651" cy="657224"/>
          </a:xfrm>
          <a:solidFill>
            <a:srgbClr val="92D050"/>
          </a:solidFill>
        </p:grpSpPr>
        <p:sp>
          <p:nvSpPr>
            <p:cNvPr id="2100" name="Freeform 1966"/>
            <p:cNvSpPr>
              <a:spLocks/>
            </p:cNvSpPr>
            <p:nvPr/>
          </p:nvSpPr>
          <p:spPr bwMode="auto">
            <a:xfrm>
              <a:off x="11679238" y="927101"/>
              <a:ext cx="117475" cy="241300"/>
            </a:xfrm>
            <a:custGeom>
              <a:avLst/>
              <a:gdLst>
                <a:gd name="T0" fmla="*/ 2 w 74"/>
                <a:gd name="T1" fmla="*/ 152 h 152"/>
                <a:gd name="T2" fmla="*/ 2 w 74"/>
                <a:gd name="T3" fmla="*/ 130 h 152"/>
                <a:gd name="T4" fmla="*/ 24 w 74"/>
                <a:gd name="T5" fmla="*/ 130 h 152"/>
                <a:gd name="T6" fmla="*/ 24 w 74"/>
                <a:gd name="T7" fmla="*/ 29 h 152"/>
                <a:gd name="T8" fmla="*/ 0 w 74"/>
                <a:gd name="T9" fmla="*/ 34 h 152"/>
                <a:gd name="T10" fmla="*/ 0 w 74"/>
                <a:gd name="T11" fmla="*/ 12 h 152"/>
                <a:gd name="T12" fmla="*/ 50 w 74"/>
                <a:gd name="T13" fmla="*/ 0 h 152"/>
                <a:gd name="T14" fmla="*/ 50 w 74"/>
                <a:gd name="T15" fmla="*/ 130 h 152"/>
                <a:gd name="T16" fmla="*/ 74 w 74"/>
                <a:gd name="T17" fmla="*/ 130 h 152"/>
                <a:gd name="T18" fmla="*/ 74 w 74"/>
                <a:gd name="T19" fmla="*/ 152 h 152"/>
                <a:gd name="T20" fmla="*/ 2 w 74"/>
                <a:gd name="T2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152">
                  <a:moveTo>
                    <a:pt x="2" y="152"/>
                  </a:moveTo>
                  <a:lnTo>
                    <a:pt x="2" y="130"/>
                  </a:lnTo>
                  <a:lnTo>
                    <a:pt x="24" y="130"/>
                  </a:lnTo>
                  <a:lnTo>
                    <a:pt x="24" y="29"/>
                  </a:lnTo>
                  <a:lnTo>
                    <a:pt x="0" y="34"/>
                  </a:lnTo>
                  <a:lnTo>
                    <a:pt x="0" y="12"/>
                  </a:lnTo>
                  <a:lnTo>
                    <a:pt x="50" y="0"/>
                  </a:lnTo>
                  <a:lnTo>
                    <a:pt x="50" y="130"/>
                  </a:lnTo>
                  <a:lnTo>
                    <a:pt x="74" y="130"/>
                  </a:lnTo>
                  <a:lnTo>
                    <a:pt x="74" y="152"/>
                  </a:lnTo>
                  <a:lnTo>
                    <a:pt x="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1" name="Freeform 1967"/>
            <p:cNvSpPr>
              <a:spLocks noEditPoints="1"/>
            </p:cNvSpPr>
            <p:nvPr/>
          </p:nvSpPr>
          <p:spPr bwMode="auto">
            <a:xfrm>
              <a:off x="11820525" y="927101"/>
              <a:ext cx="131763" cy="244475"/>
            </a:xfrm>
            <a:custGeom>
              <a:avLst/>
              <a:gdLst>
                <a:gd name="T0" fmla="*/ 17 w 35"/>
                <a:gd name="T1" fmla="*/ 64 h 64"/>
                <a:gd name="T2" fmla="*/ 0 w 35"/>
                <a:gd name="T3" fmla="*/ 33 h 64"/>
                <a:gd name="T4" fmla="*/ 18 w 35"/>
                <a:gd name="T5" fmla="*/ 0 h 64"/>
                <a:gd name="T6" fmla="*/ 35 w 35"/>
                <a:gd name="T7" fmla="*/ 32 h 64"/>
                <a:gd name="T8" fmla="*/ 17 w 35"/>
                <a:gd name="T9" fmla="*/ 64 h 64"/>
                <a:gd name="T10" fmla="*/ 17 w 35"/>
                <a:gd name="T11" fmla="*/ 10 h 64"/>
                <a:gd name="T12" fmla="*/ 13 w 35"/>
                <a:gd name="T13" fmla="*/ 15 h 64"/>
                <a:gd name="T14" fmla="*/ 11 w 35"/>
                <a:gd name="T15" fmla="*/ 33 h 64"/>
                <a:gd name="T16" fmla="*/ 13 w 35"/>
                <a:gd name="T17" fmla="*/ 50 h 64"/>
                <a:gd name="T18" fmla="*/ 17 w 35"/>
                <a:gd name="T19" fmla="*/ 55 h 64"/>
                <a:gd name="T20" fmla="*/ 22 w 35"/>
                <a:gd name="T21" fmla="*/ 49 h 64"/>
                <a:gd name="T22" fmla="*/ 23 w 35"/>
                <a:gd name="T23" fmla="*/ 32 h 64"/>
                <a:gd name="T24" fmla="*/ 22 w 35"/>
                <a:gd name="T25" fmla="*/ 15 h 64"/>
                <a:gd name="T26" fmla="*/ 17 w 35"/>
                <a:gd name="T27"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64">
                  <a:moveTo>
                    <a:pt x="17" y="64"/>
                  </a:moveTo>
                  <a:cubicBezTo>
                    <a:pt x="6" y="64"/>
                    <a:pt x="0" y="54"/>
                    <a:pt x="0" y="33"/>
                  </a:cubicBezTo>
                  <a:cubicBezTo>
                    <a:pt x="0" y="11"/>
                    <a:pt x="6" y="0"/>
                    <a:pt x="18" y="0"/>
                  </a:cubicBezTo>
                  <a:cubicBezTo>
                    <a:pt x="29" y="0"/>
                    <a:pt x="35" y="11"/>
                    <a:pt x="35" y="32"/>
                  </a:cubicBezTo>
                  <a:cubicBezTo>
                    <a:pt x="35" y="53"/>
                    <a:pt x="29" y="64"/>
                    <a:pt x="17" y="64"/>
                  </a:cubicBezTo>
                  <a:close/>
                  <a:moveTo>
                    <a:pt x="17" y="10"/>
                  </a:moveTo>
                  <a:cubicBezTo>
                    <a:pt x="15" y="10"/>
                    <a:pt x="14" y="11"/>
                    <a:pt x="13" y="15"/>
                  </a:cubicBezTo>
                  <a:cubicBezTo>
                    <a:pt x="12" y="19"/>
                    <a:pt x="11" y="25"/>
                    <a:pt x="11" y="33"/>
                  </a:cubicBezTo>
                  <a:cubicBezTo>
                    <a:pt x="11" y="41"/>
                    <a:pt x="12" y="46"/>
                    <a:pt x="13" y="50"/>
                  </a:cubicBezTo>
                  <a:cubicBezTo>
                    <a:pt x="14" y="53"/>
                    <a:pt x="15" y="55"/>
                    <a:pt x="17" y="55"/>
                  </a:cubicBezTo>
                  <a:cubicBezTo>
                    <a:pt x="19" y="55"/>
                    <a:pt x="21" y="53"/>
                    <a:pt x="22" y="49"/>
                  </a:cubicBezTo>
                  <a:cubicBezTo>
                    <a:pt x="23" y="46"/>
                    <a:pt x="23" y="40"/>
                    <a:pt x="23" y="32"/>
                  </a:cubicBezTo>
                  <a:cubicBezTo>
                    <a:pt x="23" y="24"/>
                    <a:pt x="23" y="19"/>
                    <a:pt x="22" y="15"/>
                  </a:cubicBezTo>
                  <a:cubicBezTo>
                    <a:pt x="21" y="11"/>
                    <a:pt x="20" y="1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2" name="Freeform 1968"/>
            <p:cNvSpPr>
              <a:spLocks/>
            </p:cNvSpPr>
            <p:nvPr/>
          </p:nvSpPr>
          <p:spPr bwMode="auto">
            <a:xfrm>
              <a:off x="11979275" y="931863"/>
              <a:ext cx="201613" cy="236537"/>
            </a:xfrm>
            <a:custGeom>
              <a:avLst/>
              <a:gdLst>
                <a:gd name="T0" fmla="*/ 42 w 53"/>
                <a:gd name="T1" fmla="*/ 62 h 62"/>
                <a:gd name="T2" fmla="*/ 42 w 53"/>
                <a:gd name="T3" fmla="*/ 26 h 62"/>
                <a:gd name="T4" fmla="*/ 43 w 53"/>
                <a:gd name="T5" fmla="*/ 12 h 62"/>
                <a:gd name="T6" fmla="*/ 43 w 53"/>
                <a:gd name="T7" fmla="*/ 12 h 62"/>
                <a:gd name="T8" fmla="*/ 41 w 53"/>
                <a:gd name="T9" fmla="*/ 23 h 62"/>
                <a:gd name="T10" fmla="*/ 32 w 53"/>
                <a:gd name="T11" fmla="*/ 62 h 62"/>
                <a:gd name="T12" fmla="*/ 21 w 53"/>
                <a:gd name="T13" fmla="*/ 62 h 62"/>
                <a:gd name="T14" fmla="*/ 12 w 53"/>
                <a:gd name="T15" fmla="*/ 23 h 62"/>
                <a:gd name="T16" fmla="*/ 10 w 53"/>
                <a:gd name="T17" fmla="*/ 12 h 62"/>
                <a:gd name="T18" fmla="*/ 10 w 53"/>
                <a:gd name="T19" fmla="*/ 12 h 62"/>
                <a:gd name="T20" fmla="*/ 10 w 53"/>
                <a:gd name="T21" fmla="*/ 29 h 62"/>
                <a:gd name="T22" fmla="*/ 10 w 53"/>
                <a:gd name="T23" fmla="*/ 62 h 62"/>
                <a:gd name="T24" fmla="*/ 0 w 53"/>
                <a:gd name="T25" fmla="*/ 62 h 62"/>
                <a:gd name="T26" fmla="*/ 0 w 53"/>
                <a:gd name="T27" fmla="*/ 0 h 62"/>
                <a:gd name="T28" fmla="*/ 17 w 53"/>
                <a:gd name="T29" fmla="*/ 0 h 62"/>
                <a:gd name="T30" fmla="*/ 25 w 53"/>
                <a:gd name="T31" fmla="*/ 38 h 62"/>
                <a:gd name="T32" fmla="*/ 27 w 53"/>
                <a:gd name="T33" fmla="*/ 47 h 62"/>
                <a:gd name="T34" fmla="*/ 27 w 53"/>
                <a:gd name="T35" fmla="*/ 47 h 62"/>
                <a:gd name="T36" fmla="*/ 27 w 53"/>
                <a:gd name="T37" fmla="*/ 45 h 62"/>
                <a:gd name="T38" fmla="*/ 28 w 53"/>
                <a:gd name="T39" fmla="*/ 38 h 62"/>
                <a:gd name="T40" fmla="*/ 37 w 53"/>
                <a:gd name="T41" fmla="*/ 0 h 62"/>
                <a:gd name="T42" fmla="*/ 53 w 53"/>
                <a:gd name="T43" fmla="*/ 0 h 62"/>
                <a:gd name="T44" fmla="*/ 53 w 53"/>
                <a:gd name="T45" fmla="*/ 62 h 62"/>
                <a:gd name="T46" fmla="*/ 42 w 53"/>
                <a:gd name="T4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62">
                  <a:moveTo>
                    <a:pt x="42" y="62"/>
                  </a:moveTo>
                  <a:cubicBezTo>
                    <a:pt x="42" y="26"/>
                    <a:pt x="42" y="26"/>
                    <a:pt x="42" y="26"/>
                  </a:cubicBezTo>
                  <a:cubicBezTo>
                    <a:pt x="42" y="23"/>
                    <a:pt x="43" y="18"/>
                    <a:pt x="43" y="12"/>
                  </a:cubicBezTo>
                  <a:cubicBezTo>
                    <a:pt x="43" y="12"/>
                    <a:pt x="43" y="12"/>
                    <a:pt x="43" y="12"/>
                  </a:cubicBezTo>
                  <a:cubicBezTo>
                    <a:pt x="42" y="15"/>
                    <a:pt x="42" y="18"/>
                    <a:pt x="41" y="23"/>
                  </a:cubicBezTo>
                  <a:cubicBezTo>
                    <a:pt x="32" y="62"/>
                    <a:pt x="32" y="62"/>
                    <a:pt x="32" y="62"/>
                  </a:cubicBezTo>
                  <a:cubicBezTo>
                    <a:pt x="21" y="62"/>
                    <a:pt x="21" y="62"/>
                    <a:pt x="21" y="62"/>
                  </a:cubicBezTo>
                  <a:cubicBezTo>
                    <a:pt x="12" y="23"/>
                    <a:pt x="12" y="23"/>
                    <a:pt x="12" y="23"/>
                  </a:cubicBezTo>
                  <a:cubicBezTo>
                    <a:pt x="10" y="12"/>
                    <a:pt x="10" y="12"/>
                    <a:pt x="10" y="12"/>
                  </a:cubicBezTo>
                  <a:cubicBezTo>
                    <a:pt x="10" y="12"/>
                    <a:pt x="10" y="12"/>
                    <a:pt x="10" y="12"/>
                  </a:cubicBezTo>
                  <a:cubicBezTo>
                    <a:pt x="10" y="18"/>
                    <a:pt x="10" y="24"/>
                    <a:pt x="10" y="29"/>
                  </a:cubicBezTo>
                  <a:cubicBezTo>
                    <a:pt x="10" y="62"/>
                    <a:pt x="10" y="62"/>
                    <a:pt x="10" y="62"/>
                  </a:cubicBezTo>
                  <a:cubicBezTo>
                    <a:pt x="0" y="62"/>
                    <a:pt x="0" y="62"/>
                    <a:pt x="0" y="62"/>
                  </a:cubicBezTo>
                  <a:cubicBezTo>
                    <a:pt x="0" y="0"/>
                    <a:pt x="0" y="0"/>
                    <a:pt x="0" y="0"/>
                  </a:cubicBezTo>
                  <a:cubicBezTo>
                    <a:pt x="17" y="0"/>
                    <a:pt x="17" y="0"/>
                    <a:pt x="17" y="0"/>
                  </a:cubicBezTo>
                  <a:cubicBezTo>
                    <a:pt x="25" y="38"/>
                    <a:pt x="25" y="38"/>
                    <a:pt x="25" y="38"/>
                  </a:cubicBezTo>
                  <a:cubicBezTo>
                    <a:pt x="26" y="42"/>
                    <a:pt x="27" y="45"/>
                    <a:pt x="27" y="47"/>
                  </a:cubicBezTo>
                  <a:cubicBezTo>
                    <a:pt x="27" y="47"/>
                    <a:pt x="27" y="47"/>
                    <a:pt x="27" y="47"/>
                  </a:cubicBezTo>
                  <a:cubicBezTo>
                    <a:pt x="27" y="45"/>
                    <a:pt x="27" y="45"/>
                    <a:pt x="27" y="45"/>
                  </a:cubicBezTo>
                  <a:cubicBezTo>
                    <a:pt x="28" y="42"/>
                    <a:pt x="28" y="39"/>
                    <a:pt x="28" y="38"/>
                  </a:cubicBezTo>
                  <a:cubicBezTo>
                    <a:pt x="37" y="0"/>
                    <a:pt x="37" y="0"/>
                    <a:pt x="37" y="0"/>
                  </a:cubicBezTo>
                  <a:cubicBezTo>
                    <a:pt x="53" y="0"/>
                    <a:pt x="53" y="0"/>
                    <a:pt x="53" y="0"/>
                  </a:cubicBezTo>
                  <a:cubicBezTo>
                    <a:pt x="53" y="62"/>
                    <a:pt x="53" y="62"/>
                    <a:pt x="53" y="62"/>
                  </a:cubicBezTo>
                  <a:lnTo>
                    <a:pt x="4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3" name="Freeform 1969"/>
            <p:cNvSpPr>
              <a:spLocks noEditPoints="1"/>
            </p:cNvSpPr>
            <p:nvPr/>
          </p:nvSpPr>
          <p:spPr bwMode="auto">
            <a:xfrm>
              <a:off x="12218988" y="931863"/>
              <a:ext cx="141288" cy="236537"/>
            </a:xfrm>
            <a:custGeom>
              <a:avLst/>
              <a:gdLst>
                <a:gd name="T0" fmla="*/ 0 w 37"/>
                <a:gd name="T1" fmla="*/ 62 h 62"/>
                <a:gd name="T2" fmla="*/ 0 w 37"/>
                <a:gd name="T3" fmla="*/ 0 h 62"/>
                <a:gd name="T4" fmla="*/ 18 w 37"/>
                <a:gd name="T5" fmla="*/ 0 h 62"/>
                <a:gd name="T6" fmla="*/ 35 w 37"/>
                <a:gd name="T7" fmla="*/ 15 h 62"/>
                <a:gd name="T8" fmla="*/ 33 w 37"/>
                <a:gd name="T9" fmla="*/ 24 h 62"/>
                <a:gd name="T10" fmla="*/ 26 w 37"/>
                <a:gd name="T11" fmla="*/ 29 h 62"/>
                <a:gd name="T12" fmla="*/ 26 w 37"/>
                <a:gd name="T13" fmla="*/ 29 h 62"/>
                <a:gd name="T14" fmla="*/ 34 w 37"/>
                <a:gd name="T15" fmla="*/ 34 h 62"/>
                <a:gd name="T16" fmla="*/ 37 w 37"/>
                <a:gd name="T17" fmla="*/ 43 h 62"/>
                <a:gd name="T18" fmla="*/ 33 w 37"/>
                <a:gd name="T19" fmla="*/ 57 h 62"/>
                <a:gd name="T20" fmla="*/ 19 w 37"/>
                <a:gd name="T21" fmla="*/ 62 h 62"/>
                <a:gd name="T22" fmla="*/ 0 w 37"/>
                <a:gd name="T23" fmla="*/ 62 h 62"/>
                <a:gd name="T24" fmla="*/ 12 w 37"/>
                <a:gd name="T25" fmla="*/ 11 h 62"/>
                <a:gd name="T26" fmla="*/ 12 w 37"/>
                <a:gd name="T27" fmla="*/ 25 h 62"/>
                <a:gd name="T28" fmla="*/ 16 w 37"/>
                <a:gd name="T29" fmla="*/ 25 h 62"/>
                <a:gd name="T30" fmla="*/ 21 w 37"/>
                <a:gd name="T31" fmla="*/ 23 h 62"/>
                <a:gd name="T32" fmla="*/ 23 w 37"/>
                <a:gd name="T33" fmla="*/ 18 h 62"/>
                <a:gd name="T34" fmla="*/ 15 w 37"/>
                <a:gd name="T35" fmla="*/ 11 h 62"/>
                <a:gd name="T36" fmla="*/ 12 w 37"/>
                <a:gd name="T37" fmla="*/ 11 h 62"/>
                <a:gd name="T38" fmla="*/ 12 w 37"/>
                <a:gd name="T39" fmla="*/ 36 h 62"/>
                <a:gd name="T40" fmla="*/ 12 w 37"/>
                <a:gd name="T41" fmla="*/ 52 h 62"/>
                <a:gd name="T42" fmla="*/ 17 w 37"/>
                <a:gd name="T43" fmla="*/ 52 h 62"/>
                <a:gd name="T44" fmla="*/ 23 w 37"/>
                <a:gd name="T45" fmla="*/ 50 h 62"/>
                <a:gd name="T46" fmla="*/ 25 w 37"/>
                <a:gd name="T47" fmla="*/ 43 h 62"/>
                <a:gd name="T48" fmla="*/ 23 w 37"/>
                <a:gd name="T49" fmla="*/ 38 h 62"/>
                <a:gd name="T50" fmla="*/ 17 w 37"/>
                <a:gd name="T51" fmla="*/ 36 h 62"/>
                <a:gd name="T52" fmla="*/ 12 w 37"/>
                <a:gd name="T53"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62">
                  <a:moveTo>
                    <a:pt x="0" y="62"/>
                  </a:moveTo>
                  <a:cubicBezTo>
                    <a:pt x="0" y="0"/>
                    <a:pt x="0" y="0"/>
                    <a:pt x="0" y="0"/>
                  </a:cubicBezTo>
                  <a:cubicBezTo>
                    <a:pt x="18" y="0"/>
                    <a:pt x="18" y="0"/>
                    <a:pt x="18" y="0"/>
                  </a:cubicBezTo>
                  <a:cubicBezTo>
                    <a:pt x="30" y="0"/>
                    <a:pt x="35" y="5"/>
                    <a:pt x="35" y="15"/>
                  </a:cubicBezTo>
                  <a:cubicBezTo>
                    <a:pt x="35" y="18"/>
                    <a:pt x="34" y="21"/>
                    <a:pt x="33" y="24"/>
                  </a:cubicBezTo>
                  <a:cubicBezTo>
                    <a:pt x="31" y="26"/>
                    <a:pt x="29" y="28"/>
                    <a:pt x="26" y="29"/>
                  </a:cubicBezTo>
                  <a:cubicBezTo>
                    <a:pt x="26" y="29"/>
                    <a:pt x="26" y="29"/>
                    <a:pt x="26" y="29"/>
                  </a:cubicBezTo>
                  <a:cubicBezTo>
                    <a:pt x="29" y="30"/>
                    <a:pt x="32" y="31"/>
                    <a:pt x="34" y="34"/>
                  </a:cubicBezTo>
                  <a:cubicBezTo>
                    <a:pt x="36" y="37"/>
                    <a:pt x="37" y="40"/>
                    <a:pt x="37" y="43"/>
                  </a:cubicBezTo>
                  <a:cubicBezTo>
                    <a:pt x="37" y="49"/>
                    <a:pt x="36" y="54"/>
                    <a:pt x="33" y="57"/>
                  </a:cubicBezTo>
                  <a:cubicBezTo>
                    <a:pt x="29" y="60"/>
                    <a:pt x="25" y="62"/>
                    <a:pt x="19" y="62"/>
                  </a:cubicBezTo>
                  <a:lnTo>
                    <a:pt x="0" y="62"/>
                  </a:lnTo>
                  <a:close/>
                  <a:moveTo>
                    <a:pt x="12" y="11"/>
                  </a:moveTo>
                  <a:cubicBezTo>
                    <a:pt x="12" y="25"/>
                    <a:pt x="12" y="25"/>
                    <a:pt x="12" y="25"/>
                  </a:cubicBezTo>
                  <a:cubicBezTo>
                    <a:pt x="16" y="25"/>
                    <a:pt x="16" y="25"/>
                    <a:pt x="16" y="25"/>
                  </a:cubicBezTo>
                  <a:cubicBezTo>
                    <a:pt x="18" y="25"/>
                    <a:pt x="20" y="25"/>
                    <a:pt x="21" y="23"/>
                  </a:cubicBezTo>
                  <a:cubicBezTo>
                    <a:pt x="23" y="22"/>
                    <a:pt x="23" y="20"/>
                    <a:pt x="23" y="18"/>
                  </a:cubicBezTo>
                  <a:cubicBezTo>
                    <a:pt x="23" y="13"/>
                    <a:pt x="21" y="11"/>
                    <a:pt x="15" y="11"/>
                  </a:cubicBezTo>
                  <a:lnTo>
                    <a:pt x="12" y="11"/>
                  </a:lnTo>
                  <a:close/>
                  <a:moveTo>
                    <a:pt x="12" y="36"/>
                  </a:moveTo>
                  <a:cubicBezTo>
                    <a:pt x="12" y="52"/>
                    <a:pt x="12" y="52"/>
                    <a:pt x="12" y="52"/>
                  </a:cubicBezTo>
                  <a:cubicBezTo>
                    <a:pt x="17" y="52"/>
                    <a:pt x="17" y="52"/>
                    <a:pt x="17" y="52"/>
                  </a:cubicBezTo>
                  <a:cubicBezTo>
                    <a:pt x="20" y="52"/>
                    <a:pt x="22" y="51"/>
                    <a:pt x="23" y="50"/>
                  </a:cubicBezTo>
                  <a:cubicBezTo>
                    <a:pt x="24" y="48"/>
                    <a:pt x="25" y="46"/>
                    <a:pt x="25" y="43"/>
                  </a:cubicBezTo>
                  <a:cubicBezTo>
                    <a:pt x="25" y="41"/>
                    <a:pt x="24" y="39"/>
                    <a:pt x="23" y="38"/>
                  </a:cubicBezTo>
                  <a:cubicBezTo>
                    <a:pt x="21" y="36"/>
                    <a:pt x="20" y="36"/>
                    <a:pt x="17" y="36"/>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4" name="Freeform 1970"/>
            <p:cNvSpPr>
              <a:spLocks/>
            </p:cNvSpPr>
            <p:nvPr/>
          </p:nvSpPr>
          <p:spPr bwMode="auto">
            <a:xfrm>
              <a:off x="12390438" y="992188"/>
              <a:ext cx="136525" cy="152400"/>
            </a:xfrm>
            <a:custGeom>
              <a:avLst/>
              <a:gdLst>
                <a:gd name="T0" fmla="*/ 52 w 86"/>
                <a:gd name="T1" fmla="*/ 58 h 96"/>
                <a:gd name="T2" fmla="*/ 52 w 86"/>
                <a:gd name="T3" fmla="*/ 96 h 96"/>
                <a:gd name="T4" fmla="*/ 36 w 86"/>
                <a:gd name="T5" fmla="*/ 96 h 96"/>
                <a:gd name="T6" fmla="*/ 36 w 86"/>
                <a:gd name="T7" fmla="*/ 58 h 96"/>
                <a:gd name="T8" fmla="*/ 0 w 86"/>
                <a:gd name="T9" fmla="*/ 58 h 96"/>
                <a:gd name="T10" fmla="*/ 0 w 86"/>
                <a:gd name="T11" fmla="*/ 41 h 96"/>
                <a:gd name="T12" fmla="*/ 36 w 86"/>
                <a:gd name="T13" fmla="*/ 41 h 96"/>
                <a:gd name="T14" fmla="*/ 36 w 86"/>
                <a:gd name="T15" fmla="*/ 0 h 96"/>
                <a:gd name="T16" fmla="*/ 52 w 86"/>
                <a:gd name="T17" fmla="*/ 0 h 96"/>
                <a:gd name="T18" fmla="*/ 52 w 86"/>
                <a:gd name="T19" fmla="*/ 41 h 96"/>
                <a:gd name="T20" fmla="*/ 86 w 86"/>
                <a:gd name="T21" fmla="*/ 41 h 96"/>
                <a:gd name="T22" fmla="*/ 86 w 86"/>
                <a:gd name="T23" fmla="*/ 58 h 96"/>
                <a:gd name="T24" fmla="*/ 52 w 86"/>
                <a:gd name="T25"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96">
                  <a:moveTo>
                    <a:pt x="52" y="58"/>
                  </a:moveTo>
                  <a:lnTo>
                    <a:pt x="52" y="96"/>
                  </a:lnTo>
                  <a:lnTo>
                    <a:pt x="36" y="96"/>
                  </a:lnTo>
                  <a:lnTo>
                    <a:pt x="36" y="58"/>
                  </a:lnTo>
                  <a:lnTo>
                    <a:pt x="0" y="58"/>
                  </a:lnTo>
                  <a:lnTo>
                    <a:pt x="0" y="41"/>
                  </a:lnTo>
                  <a:lnTo>
                    <a:pt x="36" y="41"/>
                  </a:lnTo>
                  <a:lnTo>
                    <a:pt x="36" y="0"/>
                  </a:lnTo>
                  <a:lnTo>
                    <a:pt x="52" y="0"/>
                  </a:lnTo>
                  <a:lnTo>
                    <a:pt x="52" y="41"/>
                  </a:lnTo>
                  <a:lnTo>
                    <a:pt x="86" y="41"/>
                  </a:lnTo>
                  <a:lnTo>
                    <a:pt x="86" y="58"/>
                  </a:lnTo>
                  <a:lnTo>
                    <a:pt x="5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5" name="Freeform 1971"/>
            <p:cNvSpPr>
              <a:spLocks noEditPoints="1"/>
            </p:cNvSpPr>
            <p:nvPr/>
          </p:nvSpPr>
          <p:spPr bwMode="auto">
            <a:xfrm>
              <a:off x="11671300" y="1222375"/>
              <a:ext cx="76200" cy="128587"/>
            </a:xfrm>
            <a:custGeom>
              <a:avLst/>
              <a:gdLst>
                <a:gd name="T0" fmla="*/ 6 w 20"/>
                <a:gd name="T1" fmla="*/ 23 h 34"/>
                <a:gd name="T2" fmla="*/ 6 w 20"/>
                <a:gd name="T3" fmla="*/ 34 h 34"/>
                <a:gd name="T4" fmla="*/ 0 w 20"/>
                <a:gd name="T5" fmla="*/ 34 h 34"/>
                <a:gd name="T6" fmla="*/ 0 w 20"/>
                <a:gd name="T7" fmla="*/ 0 h 34"/>
                <a:gd name="T8" fmla="*/ 10 w 20"/>
                <a:gd name="T9" fmla="*/ 0 h 34"/>
                <a:gd name="T10" fmla="*/ 17 w 20"/>
                <a:gd name="T11" fmla="*/ 3 h 34"/>
                <a:gd name="T12" fmla="*/ 20 w 20"/>
                <a:gd name="T13" fmla="*/ 11 h 34"/>
                <a:gd name="T14" fmla="*/ 17 w 20"/>
                <a:gd name="T15" fmla="*/ 19 h 34"/>
                <a:gd name="T16" fmla="*/ 9 w 20"/>
                <a:gd name="T17" fmla="*/ 23 h 34"/>
                <a:gd name="T18" fmla="*/ 6 w 20"/>
                <a:gd name="T19" fmla="*/ 23 h 34"/>
                <a:gd name="T20" fmla="*/ 6 w 20"/>
                <a:gd name="T21" fmla="*/ 6 h 34"/>
                <a:gd name="T22" fmla="*/ 6 w 20"/>
                <a:gd name="T23" fmla="*/ 17 h 34"/>
                <a:gd name="T24" fmla="*/ 9 w 20"/>
                <a:gd name="T25" fmla="*/ 17 h 34"/>
                <a:gd name="T26" fmla="*/ 13 w 20"/>
                <a:gd name="T27" fmla="*/ 11 h 34"/>
                <a:gd name="T28" fmla="*/ 12 w 20"/>
                <a:gd name="T29" fmla="*/ 7 h 34"/>
                <a:gd name="T30" fmla="*/ 8 w 20"/>
                <a:gd name="T31" fmla="*/ 6 h 34"/>
                <a:gd name="T32" fmla="*/ 6 w 20"/>
                <a:gd name="T3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6" y="23"/>
                  </a:moveTo>
                  <a:cubicBezTo>
                    <a:pt x="6" y="34"/>
                    <a:pt x="6" y="34"/>
                    <a:pt x="6" y="34"/>
                  </a:cubicBezTo>
                  <a:cubicBezTo>
                    <a:pt x="0" y="34"/>
                    <a:pt x="0" y="34"/>
                    <a:pt x="0" y="34"/>
                  </a:cubicBezTo>
                  <a:cubicBezTo>
                    <a:pt x="0" y="0"/>
                    <a:pt x="0" y="0"/>
                    <a:pt x="0" y="0"/>
                  </a:cubicBezTo>
                  <a:cubicBezTo>
                    <a:pt x="10" y="0"/>
                    <a:pt x="10" y="0"/>
                    <a:pt x="10" y="0"/>
                  </a:cubicBezTo>
                  <a:cubicBezTo>
                    <a:pt x="13" y="0"/>
                    <a:pt x="15" y="1"/>
                    <a:pt x="17" y="3"/>
                  </a:cubicBezTo>
                  <a:cubicBezTo>
                    <a:pt x="19" y="5"/>
                    <a:pt x="20" y="8"/>
                    <a:pt x="20" y="11"/>
                  </a:cubicBezTo>
                  <a:cubicBezTo>
                    <a:pt x="20" y="14"/>
                    <a:pt x="19" y="17"/>
                    <a:pt x="17" y="19"/>
                  </a:cubicBezTo>
                  <a:cubicBezTo>
                    <a:pt x="15" y="21"/>
                    <a:pt x="12" y="23"/>
                    <a:pt x="9" y="23"/>
                  </a:cubicBezTo>
                  <a:lnTo>
                    <a:pt x="6" y="23"/>
                  </a:lnTo>
                  <a:close/>
                  <a:moveTo>
                    <a:pt x="6" y="6"/>
                  </a:moveTo>
                  <a:cubicBezTo>
                    <a:pt x="6" y="17"/>
                    <a:pt x="6" y="17"/>
                    <a:pt x="6" y="17"/>
                  </a:cubicBezTo>
                  <a:cubicBezTo>
                    <a:pt x="9" y="17"/>
                    <a:pt x="9" y="17"/>
                    <a:pt x="9" y="17"/>
                  </a:cubicBezTo>
                  <a:cubicBezTo>
                    <a:pt x="11" y="17"/>
                    <a:pt x="13" y="15"/>
                    <a:pt x="13" y="11"/>
                  </a:cubicBezTo>
                  <a:cubicBezTo>
                    <a:pt x="13" y="10"/>
                    <a:pt x="13" y="8"/>
                    <a:pt x="12"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6" name="Freeform 1972"/>
            <p:cNvSpPr>
              <a:spLocks/>
            </p:cNvSpPr>
            <p:nvPr/>
          </p:nvSpPr>
          <p:spPr bwMode="auto">
            <a:xfrm>
              <a:off x="11763375" y="1222375"/>
              <a:ext cx="60325" cy="128587"/>
            </a:xfrm>
            <a:custGeom>
              <a:avLst/>
              <a:gdLst>
                <a:gd name="T0" fmla="*/ 0 w 38"/>
                <a:gd name="T1" fmla="*/ 81 h 81"/>
                <a:gd name="T2" fmla="*/ 0 w 38"/>
                <a:gd name="T3" fmla="*/ 0 h 81"/>
                <a:gd name="T4" fmla="*/ 36 w 38"/>
                <a:gd name="T5" fmla="*/ 0 h 81"/>
                <a:gd name="T6" fmla="*/ 36 w 38"/>
                <a:gd name="T7" fmla="*/ 14 h 81"/>
                <a:gd name="T8" fmla="*/ 14 w 38"/>
                <a:gd name="T9" fmla="*/ 14 h 81"/>
                <a:gd name="T10" fmla="*/ 14 w 38"/>
                <a:gd name="T11" fmla="*/ 33 h 81"/>
                <a:gd name="T12" fmla="*/ 36 w 38"/>
                <a:gd name="T13" fmla="*/ 33 h 81"/>
                <a:gd name="T14" fmla="*/ 36 w 38"/>
                <a:gd name="T15" fmla="*/ 48 h 81"/>
                <a:gd name="T16" fmla="*/ 14 w 38"/>
                <a:gd name="T17" fmla="*/ 48 h 81"/>
                <a:gd name="T18" fmla="*/ 14 w 38"/>
                <a:gd name="T19" fmla="*/ 67 h 81"/>
                <a:gd name="T20" fmla="*/ 38 w 38"/>
                <a:gd name="T21" fmla="*/ 67 h 81"/>
                <a:gd name="T22" fmla="*/ 38 w 38"/>
                <a:gd name="T23" fmla="*/ 81 h 81"/>
                <a:gd name="T24" fmla="*/ 0 w 38"/>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81">
                  <a:moveTo>
                    <a:pt x="0" y="81"/>
                  </a:moveTo>
                  <a:lnTo>
                    <a:pt x="0" y="0"/>
                  </a:lnTo>
                  <a:lnTo>
                    <a:pt x="36" y="0"/>
                  </a:lnTo>
                  <a:lnTo>
                    <a:pt x="36" y="14"/>
                  </a:lnTo>
                  <a:lnTo>
                    <a:pt x="14" y="14"/>
                  </a:lnTo>
                  <a:lnTo>
                    <a:pt x="14" y="33"/>
                  </a:lnTo>
                  <a:lnTo>
                    <a:pt x="36" y="33"/>
                  </a:lnTo>
                  <a:lnTo>
                    <a:pt x="36" y="48"/>
                  </a:lnTo>
                  <a:lnTo>
                    <a:pt x="14" y="48"/>
                  </a:lnTo>
                  <a:lnTo>
                    <a:pt x="14" y="67"/>
                  </a:lnTo>
                  <a:lnTo>
                    <a:pt x="38" y="67"/>
                  </a:lnTo>
                  <a:lnTo>
                    <a:pt x="38" y="81"/>
                  </a:ln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7" name="Freeform 1973"/>
            <p:cNvSpPr>
              <a:spLocks noEditPoints="1"/>
            </p:cNvSpPr>
            <p:nvPr/>
          </p:nvSpPr>
          <p:spPr bwMode="auto">
            <a:xfrm>
              <a:off x="11839575" y="1222375"/>
              <a:ext cx="79375" cy="128587"/>
            </a:xfrm>
            <a:custGeom>
              <a:avLst/>
              <a:gdLst>
                <a:gd name="T0" fmla="*/ 13 w 21"/>
                <a:gd name="T1" fmla="*/ 34 h 34"/>
                <a:gd name="T2" fmla="*/ 11 w 21"/>
                <a:gd name="T3" fmla="*/ 26 h 34"/>
                <a:gd name="T4" fmla="*/ 7 w 21"/>
                <a:gd name="T5" fmla="*/ 21 h 34"/>
                <a:gd name="T6" fmla="*/ 6 w 21"/>
                <a:gd name="T7" fmla="*/ 21 h 34"/>
                <a:gd name="T8" fmla="*/ 6 w 21"/>
                <a:gd name="T9" fmla="*/ 34 h 34"/>
                <a:gd name="T10" fmla="*/ 0 w 21"/>
                <a:gd name="T11" fmla="*/ 34 h 34"/>
                <a:gd name="T12" fmla="*/ 0 w 21"/>
                <a:gd name="T13" fmla="*/ 0 h 34"/>
                <a:gd name="T14" fmla="*/ 9 w 21"/>
                <a:gd name="T15" fmla="*/ 0 h 34"/>
                <a:gd name="T16" fmla="*/ 19 w 21"/>
                <a:gd name="T17" fmla="*/ 9 h 34"/>
                <a:gd name="T18" fmla="*/ 13 w 21"/>
                <a:gd name="T19" fmla="*/ 18 h 34"/>
                <a:gd name="T20" fmla="*/ 13 w 21"/>
                <a:gd name="T21" fmla="*/ 19 h 34"/>
                <a:gd name="T22" fmla="*/ 18 w 21"/>
                <a:gd name="T23" fmla="*/ 25 h 34"/>
                <a:gd name="T24" fmla="*/ 21 w 21"/>
                <a:gd name="T25" fmla="*/ 34 h 34"/>
                <a:gd name="T26" fmla="*/ 13 w 21"/>
                <a:gd name="T27" fmla="*/ 34 h 34"/>
                <a:gd name="T28" fmla="*/ 6 w 21"/>
                <a:gd name="T29" fmla="*/ 6 h 34"/>
                <a:gd name="T30" fmla="*/ 6 w 21"/>
                <a:gd name="T31" fmla="*/ 16 h 34"/>
                <a:gd name="T32" fmla="*/ 8 w 21"/>
                <a:gd name="T33" fmla="*/ 16 h 34"/>
                <a:gd name="T34" fmla="*/ 11 w 21"/>
                <a:gd name="T35" fmla="*/ 14 h 34"/>
                <a:gd name="T36" fmla="*/ 13 w 21"/>
                <a:gd name="T37" fmla="*/ 10 h 34"/>
                <a:gd name="T38" fmla="*/ 11 w 21"/>
                <a:gd name="T39" fmla="*/ 7 h 34"/>
                <a:gd name="T40" fmla="*/ 8 w 21"/>
                <a:gd name="T41" fmla="*/ 6 h 34"/>
                <a:gd name="T42" fmla="*/ 6 w 21"/>
                <a:gd name="T4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4">
                  <a:moveTo>
                    <a:pt x="13" y="34"/>
                  </a:moveTo>
                  <a:cubicBezTo>
                    <a:pt x="11" y="26"/>
                    <a:pt x="11" y="26"/>
                    <a:pt x="11" y="26"/>
                  </a:cubicBezTo>
                  <a:cubicBezTo>
                    <a:pt x="10" y="23"/>
                    <a:pt x="9" y="21"/>
                    <a:pt x="7" y="21"/>
                  </a:cubicBezTo>
                  <a:cubicBezTo>
                    <a:pt x="6" y="21"/>
                    <a:pt x="6" y="21"/>
                    <a:pt x="6" y="21"/>
                  </a:cubicBezTo>
                  <a:cubicBezTo>
                    <a:pt x="6" y="34"/>
                    <a:pt x="6" y="34"/>
                    <a:pt x="6" y="34"/>
                  </a:cubicBezTo>
                  <a:cubicBezTo>
                    <a:pt x="0" y="34"/>
                    <a:pt x="0" y="34"/>
                    <a:pt x="0" y="34"/>
                  </a:cubicBezTo>
                  <a:cubicBezTo>
                    <a:pt x="0" y="0"/>
                    <a:pt x="0" y="0"/>
                    <a:pt x="0" y="0"/>
                  </a:cubicBezTo>
                  <a:cubicBezTo>
                    <a:pt x="9" y="0"/>
                    <a:pt x="9" y="0"/>
                    <a:pt x="9" y="0"/>
                  </a:cubicBezTo>
                  <a:cubicBezTo>
                    <a:pt x="16" y="0"/>
                    <a:pt x="19" y="3"/>
                    <a:pt x="19" y="9"/>
                  </a:cubicBezTo>
                  <a:cubicBezTo>
                    <a:pt x="19" y="14"/>
                    <a:pt x="17" y="17"/>
                    <a:pt x="13" y="18"/>
                  </a:cubicBezTo>
                  <a:cubicBezTo>
                    <a:pt x="13" y="19"/>
                    <a:pt x="13" y="19"/>
                    <a:pt x="13" y="19"/>
                  </a:cubicBezTo>
                  <a:cubicBezTo>
                    <a:pt x="15" y="19"/>
                    <a:pt x="16" y="21"/>
                    <a:pt x="18" y="25"/>
                  </a:cubicBezTo>
                  <a:cubicBezTo>
                    <a:pt x="21" y="34"/>
                    <a:pt x="21" y="34"/>
                    <a:pt x="21" y="34"/>
                  </a:cubicBezTo>
                  <a:lnTo>
                    <a:pt x="13" y="34"/>
                  </a:lnTo>
                  <a:close/>
                  <a:moveTo>
                    <a:pt x="6" y="6"/>
                  </a:moveTo>
                  <a:cubicBezTo>
                    <a:pt x="6" y="16"/>
                    <a:pt x="6" y="16"/>
                    <a:pt x="6" y="16"/>
                  </a:cubicBezTo>
                  <a:cubicBezTo>
                    <a:pt x="8" y="16"/>
                    <a:pt x="8" y="16"/>
                    <a:pt x="8" y="16"/>
                  </a:cubicBezTo>
                  <a:cubicBezTo>
                    <a:pt x="10" y="16"/>
                    <a:pt x="11" y="15"/>
                    <a:pt x="11" y="14"/>
                  </a:cubicBezTo>
                  <a:cubicBezTo>
                    <a:pt x="12" y="13"/>
                    <a:pt x="13" y="12"/>
                    <a:pt x="13" y="10"/>
                  </a:cubicBezTo>
                  <a:cubicBezTo>
                    <a:pt x="13" y="9"/>
                    <a:pt x="12" y="8"/>
                    <a:pt x="11"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8" name="Freeform 1974"/>
            <p:cNvSpPr>
              <a:spLocks/>
            </p:cNvSpPr>
            <p:nvPr/>
          </p:nvSpPr>
          <p:spPr bwMode="auto">
            <a:xfrm>
              <a:off x="11914188" y="1222375"/>
              <a:ext cx="73025" cy="152400"/>
            </a:xfrm>
            <a:custGeom>
              <a:avLst/>
              <a:gdLst>
                <a:gd name="T0" fmla="*/ 15 w 46"/>
                <a:gd name="T1" fmla="*/ 96 h 96"/>
                <a:gd name="T2" fmla="*/ 0 w 46"/>
                <a:gd name="T3" fmla="*/ 96 h 96"/>
                <a:gd name="T4" fmla="*/ 32 w 46"/>
                <a:gd name="T5" fmla="*/ 0 h 96"/>
                <a:gd name="T6" fmla="*/ 46 w 46"/>
                <a:gd name="T7" fmla="*/ 0 h 96"/>
                <a:gd name="T8" fmla="*/ 15 w 46"/>
                <a:gd name="T9" fmla="*/ 96 h 96"/>
              </a:gdLst>
              <a:ahLst/>
              <a:cxnLst>
                <a:cxn ang="0">
                  <a:pos x="T0" y="T1"/>
                </a:cxn>
                <a:cxn ang="0">
                  <a:pos x="T2" y="T3"/>
                </a:cxn>
                <a:cxn ang="0">
                  <a:pos x="T4" y="T5"/>
                </a:cxn>
                <a:cxn ang="0">
                  <a:pos x="T6" y="T7"/>
                </a:cxn>
                <a:cxn ang="0">
                  <a:pos x="T8" y="T9"/>
                </a:cxn>
              </a:cxnLst>
              <a:rect l="0" t="0" r="r" b="b"/>
              <a:pathLst>
                <a:path w="46" h="96">
                  <a:moveTo>
                    <a:pt x="15" y="96"/>
                  </a:moveTo>
                  <a:lnTo>
                    <a:pt x="0" y="96"/>
                  </a:lnTo>
                  <a:lnTo>
                    <a:pt x="32" y="0"/>
                  </a:lnTo>
                  <a:lnTo>
                    <a:pt x="46" y="0"/>
                  </a:lnTo>
                  <a:lnTo>
                    <a:pt x="1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09" name="Freeform 1975"/>
            <p:cNvSpPr>
              <a:spLocks noEditPoints="1"/>
            </p:cNvSpPr>
            <p:nvPr/>
          </p:nvSpPr>
          <p:spPr bwMode="auto">
            <a:xfrm>
              <a:off x="11995150" y="1222375"/>
              <a:ext cx="76200" cy="128587"/>
            </a:xfrm>
            <a:custGeom>
              <a:avLst/>
              <a:gdLst>
                <a:gd name="T0" fmla="*/ 7 w 20"/>
                <a:gd name="T1" fmla="*/ 23 h 34"/>
                <a:gd name="T2" fmla="*/ 7 w 20"/>
                <a:gd name="T3" fmla="*/ 34 h 34"/>
                <a:gd name="T4" fmla="*/ 0 w 20"/>
                <a:gd name="T5" fmla="*/ 34 h 34"/>
                <a:gd name="T6" fmla="*/ 0 w 20"/>
                <a:gd name="T7" fmla="*/ 0 h 34"/>
                <a:gd name="T8" fmla="*/ 10 w 20"/>
                <a:gd name="T9" fmla="*/ 0 h 34"/>
                <a:gd name="T10" fmla="*/ 17 w 20"/>
                <a:gd name="T11" fmla="*/ 3 h 34"/>
                <a:gd name="T12" fmla="*/ 20 w 20"/>
                <a:gd name="T13" fmla="*/ 11 h 34"/>
                <a:gd name="T14" fmla="*/ 17 w 20"/>
                <a:gd name="T15" fmla="*/ 19 h 34"/>
                <a:gd name="T16" fmla="*/ 9 w 20"/>
                <a:gd name="T17" fmla="*/ 23 h 34"/>
                <a:gd name="T18" fmla="*/ 7 w 20"/>
                <a:gd name="T19" fmla="*/ 23 h 34"/>
                <a:gd name="T20" fmla="*/ 7 w 20"/>
                <a:gd name="T21" fmla="*/ 6 h 34"/>
                <a:gd name="T22" fmla="*/ 7 w 20"/>
                <a:gd name="T23" fmla="*/ 17 h 34"/>
                <a:gd name="T24" fmla="*/ 9 w 20"/>
                <a:gd name="T25" fmla="*/ 17 h 34"/>
                <a:gd name="T26" fmla="*/ 13 w 20"/>
                <a:gd name="T27" fmla="*/ 11 h 34"/>
                <a:gd name="T28" fmla="*/ 12 w 20"/>
                <a:gd name="T29" fmla="*/ 7 h 34"/>
                <a:gd name="T30" fmla="*/ 9 w 20"/>
                <a:gd name="T31" fmla="*/ 6 h 34"/>
                <a:gd name="T32" fmla="*/ 7 w 20"/>
                <a:gd name="T3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7" y="23"/>
                  </a:moveTo>
                  <a:cubicBezTo>
                    <a:pt x="7" y="34"/>
                    <a:pt x="7" y="34"/>
                    <a:pt x="7" y="34"/>
                  </a:cubicBezTo>
                  <a:cubicBezTo>
                    <a:pt x="0" y="34"/>
                    <a:pt x="0" y="34"/>
                    <a:pt x="0" y="34"/>
                  </a:cubicBezTo>
                  <a:cubicBezTo>
                    <a:pt x="0" y="0"/>
                    <a:pt x="0" y="0"/>
                    <a:pt x="0" y="0"/>
                  </a:cubicBezTo>
                  <a:cubicBezTo>
                    <a:pt x="10" y="0"/>
                    <a:pt x="10" y="0"/>
                    <a:pt x="10" y="0"/>
                  </a:cubicBezTo>
                  <a:cubicBezTo>
                    <a:pt x="13" y="0"/>
                    <a:pt x="15" y="1"/>
                    <a:pt x="17" y="3"/>
                  </a:cubicBezTo>
                  <a:cubicBezTo>
                    <a:pt x="19" y="5"/>
                    <a:pt x="20" y="8"/>
                    <a:pt x="20" y="11"/>
                  </a:cubicBezTo>
                  <a:cubicBezTo>
                    <a:pt x="20" y="14"/>
                    <a:pt x="19" y="17"/>
                    <a:pt x="17" y="19"/>
                  </a:cubicBezTo>
                  <a:cubicBezTo>
                    <a:pt x="15" y="21"/>
                    <a:pt x="12" y="23"/>
                    <a:pt x="9" y="23"/>
                  </a:cubicBezTo>
                  <a:lnTo>
                    <a:pt x="7" y="23"/>
                  </a:lnTo>
                  <a:close/>
                  <a:moveTo>
                    <a:pt x="7" y="6"/>
                  </a:moveTo>
                  <a:cubicBezTo>
                    <a:pt x="7" y="17"/>
                    <a:pt x="7" y="17"/>
                    <a:pt x="7" y="17"/>
                  </a:cubicBezTo>
                  <a:cubicBezTo>
                    <a:pt x="9" y="17"/>
                    <a:pt x="9" y="17"/>
                    <a:pt x="9" y="17"/>
                  </a:cubicBezTo>
                  <a:cubicBezTo>
                    <a:pt x="12" y="17"/>
                    <a:pt x="13" y="15"/>
                    <a:pt x="13" y="11"/>
                  </a:cubicBezTo>
                  <a:cubicBezTo>
                    <a:pt x="13" y="10"/>
                    <a:pt x="13" y="8"/>
                    <a:pt x="12" y="7"/>
                  </a:cubicBezTo>
                  <a:cubicBezTo>
                    <a:pt x="11" y="6"/>
                    <a:pt x="10" y="6"/>
                    <a:pt x="9" y="6"/>
                  </a:cubicBez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0" name="Freeform 1976"/>
            <p:cNvSpPr>
              <a:spLocks/>
            </p:cNvSpPr>
            <p:nvPr/>
          </p:nvSpPr>
          <p:spPr bwMode="auto">
            <a:xfrm>
              <a:off x="12085638" y="1222375"/>
              <a:ext cx="60325" cy="128587"/>
            </a:xfrm>
            <a:custGeom>
              <a:avLst/>
              <a:gdLst>
                <a:gd name="T0" fmla="*/ 0 w 38"/>
                <a:gd name="T1" fmla="*/ 81 h 81"/>
                <a:gd name="T2" fmla="*/ 0 w 38"/>
                <a:gd name="T3" fmla="*/ 0 h 81"/>
                <a:gd name="T4" fmla="*/ 36 w 38"/>
                <a:gd name="T5" fmla="*/ 0 h 81"/>
                <a:gd name="T6" fmla="*/ 36 w 38"/>
                <a:gd name="T7" fmla="*/ 14 h 81"/>
                <a:gd name="T8" fmla="*/ 15 w 38"/>
                <a:gd name="T9" fmla="*/ 14 h 81"/>
                <a:gd name="T10" fmla="*/ 15 w 38"/>
                <a:gd name="T11" fmla="*/ 33 h 81"/>
                <a:gd name="T12" fmla="*/ 36 w 38"/>
                <a:gd name="T13" fmla="*/ 33 h 81"/>
                <a:gd name="T14" fmla="*/ 36 w 38"/>
                <a:gd name="T15" fmla="*/ 48 h 81"/>
                <a:gd name="T16" fmla="*/ 15 w 38"/>
                <a:gd name="T17" fmla="*/ 48 h 81"/>
                <a:gd name="T18" fmla="*/ 15 w 38"/>
                <a:gd name="T19" fmla="*/ 67 h 81"/>
                <a:gd name="T20" fmla="*/ 38 w 38"/>
                <a:gd name="T21" fmla="*/ 67 h 81"/>
                <a:gd name="T22" fmla="*/ 38 w 38"/>
                <a:gd name="T23" fmla="*/ 81 h 81"/>
                <a:gd name="T24" fmla="*/ 0 w 38"/>
                <a:gd name="T25"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81">
                  <a:moveTo>
                    <a:pt x="0" y="81"/>
                  </a:moveTo>
                  <a:lnTo>
                    <a:pt x="0" y="0"/>
                  </a:lnTo>
                  <a:lnTo>
                    <a:pt x="36" y="0"/>
                  </a:lnTo>
                  <a:lnTo>
                    <a:pt x="36" y="14"/>
                  </a:lnTo>
                  <a:lnTo>
                    <a:pt x="15" y="14"/>
                  </a:lnTo>
                  <a:lnTo>
                    <a:pt x="15" y="33"/>
                  </a:lnTo>
                  <a:lnTo>
                    <a:pt x="36" y="33"/>
                  </a:lnTo>
                  <a:lnTo>
                    <a:pt x="36" y="48"/>
                  </a:lnTo>
                  <a:lnTo>
                    <a:pt x="15" y="48"/>
                  </a:lnTo>
                  <a:lnTo>
                    <a:pt x="15" y="67"/>
                  </a:lnTo>
                  <a:lnTo>
                    <a:pt x="38" y="67"/>
                  </a:lnTo>
                  <a:lnTo>
                    <a:pt x="38" y="81"/>
                  </a:ln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1" name="Freeform 1977"/>
            <p:cNvSpPr>
              <a:spLocks noEditPoints="1"/>
            </p:cNvSpPr>
            <p:nvPr/>
          </p:nvSpPr>
          <p:spPr bwMode="auto">
            <a:xfrm>
              <a:off x="12161838" y="1222375"/>
              <a:ext cx="79375" cy="128587"/>
            </a:xfrm>
            <a:custGeom>
              <a:avLst/>
              <a:gdLst>
                <a:gd name="T0" fmla="*/ 14 w 21"/>
                <a:gd name="T1" fmla="*/ 34 h 34"/>
                <a:gd name="T2" fmla="*/ 11 w 21"/>
                <a:gd name="T3" fmla="*/ 26 h 34"/>
                <a:gd name="T4" fmla="*/ 7 w 21"/>
                <a:gd name="T5" fmla="*/ 21 h 34"/>
                <a:gd name="T6" fmla="*/ 6 w 21"/>
                <a:gd name="T7" fmla="*/ 21 h 34"/>
                <a:gd name="T8" fmla="*/ 6 w 21"/>
                <a:gd name="T9" fmla="*/ 34 h 34"/>
                <a:gd name="T10" fmla="*/ 0 w 21"/>
                <a:gd name="T11" fmla="*/ 34 h 34"/>
                <a:gd name="T12" fmla="*/ 0 w 21"/>
                <a:gd name="T13" fmla="*/ 0 h 34"/>
                <a:gd name="T14" fmla="*/ 9 w 21"/>
                <a:gd name="T15" fmla="*/ 0 h 34"/>
                <a:gd name="T16" fmla="*/ 19 w 21"/>
                <a:gd name="T17" fmla="*/ 9 h 34"/>
                <a:gd name="T18" fmla="*/ 13 w 21"/>
                <a:gd name="T19" fmla="*/ 18 h 34"/>
                <a:gd name="T20" fmla="*/ 13 w 21"/>
                <a:gd name="T21" fmla="*/ 19 h 34"/>
                <a:gd name="T22" fmla="*/ 18 w 21"/>
                <a:gd name="T23" fmla="*/ 25 h 34"/>
                <a:gd name="T24" fmla="*/ 21 w 21"/>
                <a:gd name="T25" fmla="*/ 34 h 34"/>
                <a:gd name="T26" fmla="*/ 14 w 21"/>
                <a:gd name="T27" fmla="*/ 34 h 34"/>
                <a:gd name="T28" fmla="*/ 6 w 21"/>
                <a:gd name="T29" fmla="*/ 6 h 34"/>
                <a:gd name="T30" fmla="*/ 6 w 21"/>
                <a:gd name="T31" fmla="*/ 16 h 34"/>
                <a:gd name="T32" fmla="*/ 8 w 21"/>
                <a:gd name="T33" fmla="*/ 16 h 34"/>
                <a:gd name="T34" fmla="*/ 12 w 21"/>
                <a:gd name="T35" fmla="*/ 14 h 34"/>
                <a:gd name="T36" fmla="*/ 13 w 21"/>
                <a:gd name="T37" fmla="*/ 10 h 34"/>
                <a:gd name="T38" fmla="*/ 12 w 21"/>
                <a:gd name="T39" fmla="*/ 7 h 34"/>
                <a:gd name="T40" fmla="*/ 8 w 21"/>
                <a:gd name="T41" fmla="*/ 6 h 34"/>
                <a:gd name="T42" fmla="*/ 6 w 21"/>
                <a:gd name="T4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4">
                  <a:moveTo>
                    <a:pt x="14" y="34"/>
                  </a:moveTo>
                  <a:cubicBezTo>
                    <a:pt x="11" y="26"/>
                    <a:pt x="11" y="26"/>
                    <a:pt x="11" y="26"/>
                  </a:cubicBezTo>
                  <a:cubicBezTo>
                    <a:pt x="10" y="23"/>
                    <a:pt x="9" y="21"/>
                    <a:pt x="7" y="21"/>
                  </a:cubicBezTo>
                  <a:cubicBezTo>
                    <a:pt x="6" y="21"/>
                    <a:pt x="6" y="21"/>
                    <a:pt x="6" y="21"/>
                  </a:cubicBezTo>
                  <a:cubicBezTo>
                    <a:pt x="6" y="34"/>
                    <a:pt x="6" y="34"/>
                    <a:pt x="6" y="34"/>
                  </a:cubicBezTo>
                  <a:cubicBezTo>
                    <a:pt x="0" y="34"/>
                    <a:pt x="0" y="34"/>
                    <a:pt x="0" y="34"/>
                  </a:cubicBezTo>
                  <a:cubicBezTo>
                    <a:pt x="0" y="0"/>
                    <a:pt x="0" y="0"/>
                    <a:pt x="0" y="0"/>
                  </a:cubicBezTo>
                  <a:cubicBezTo>
                    <a:pt x="9" y="0"/>
                    <a:pt x="9" y="0"/>
                    <a:pt x="9" y="0"/>
                  </a:cubicBezTo>
                  <a:cubicBezTo>
                    <a:pt x="16" y="0"/>
                    <a:pt x="19" y="3"/>
                    <a:pt x="19" y="9"/>
                  </a:cubicBezTo>
                  <a:cubicBezTo>
                    <a:pt x="19" y="14"/>
                    <a:pt x="17" y="17"/>
                    <a:pt x="13" y="18"/>
                  </a:cubicBezTo>
                  <a:cubicBezTo>
                    <a:pt x="13" y="19"/>
                    <a:pt x="13" y="19"/>
                    <a:pt x="13" y="19"/>
                  </a:cubicBezTo>
                  <a:cubicBezTo>
                    <a:pt x="15" y="19"/>
                    <a:pt x="17" y="21"/>
                    <a:pt x="18" y="25"/>
                  </a:cubicBezTo>
                  <a:cubicBezTo>
                    <a:pt x="21" y="34"/>
                    <a:pt x="21" y="34"/>
                    <a:pt x="21" y="34"/>
                  </a:cubicBezTo>
                  <a:lnTo>
                    <a:pt x="14" y="34"/>
                  </a:lnTo>
                  <a:close/>
                  <a:moveTo>
                    <a:pt x="6" y="6"/>
                  </a:moveTo>
                  <a:cubicBezTo>
                    <a:pt x="6" y="16"/>
                    <a:pt x="6" y="16"/>
                    <a:pt x="6" y="16"/>
                  </a:cubicBezTo>
                  <a:cubicBezTo>
                    <a:pt x="8" y="16"/>
                    <a:pt x="8" y="16"/>
                    <a:pt x="8" y="16"/>
                  </a:cubicBezTo>
                  <a:cubicBezTo>
                    <a:pt x="10" y="16"/>
                    <a:pt x="11" y="15"/>
                    <a:pt x="12" y="14"/>
                  </a:cubicBezTo>
                  <a:cubicBezTo>
                    <a:pt x="12" y="13"/>
                    <a:pt x="13" y="12"/>
                    <a:pt x="13" y="10"/>
                  </a:cubicBezTo>
                  <a:cubicBezTo>
                    <a:pt x="13" y="9"/>
                    <a:pt x="12" y="8"/>
                    <a:pt x="12" y="7"/>
                  </a:cubicBezTo>
                  <a:cubicBezTo>
                    <a:pt x="11" y="6"/>
                    <a:pt x="10" y="6"/>
                    <a:pt x="8" y="6"/>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2" name="Freeform 1978"/>
            <p:cNvSpPr>
              <a:spLocks/>
            </p:cNvSpPr>
            <p:nvPr/>
          </p:nvSpPr>
          <p:spPr bwMode="auto">
            <a:xfrm>
              <a:off x="12249150" y="1222375"/>
              <a:ext cx="68263" cy="133350"/>
            </a:xfrm>
            <a:custGeom>
              <a:avLst/>
              <a:gdLst>
                <a:gd name="T0" fmla="*/ 0 w 18"/>
                <a:gd name="T1" fmla="*/ 33 h 35"/>
                <a:gd name="T2" fmla="*/ 0 w 18"/>
                <a:gd name="T3" fmla="*/ 26 h 35"/>
                <a:gd name="T4" fmla="*/ 7 w 18"/>
                <a:gd name="T5" fmla="*/ 29 h 35"/>
                <a:gd name="T6" fmla="*/ 10 w 18"/>
                <a:gd name="T7" fmla="*/ 28 h 35"/>
                <a:gd name="T8" fmla="*/ 11 w 18"/>
                <a:gd name="T9" fmla="*/ 25 h 35"/>
                <a:gd name="T10" fmla="*/ 10 w 18"/>
                <a:gd name="T11" fmla="*/ 22 h 35"/>
                <a:gd name="T12" fmla="*/ 7 w 18"/>
                <a:gd name="T13" fmla="*/ 20 h 35"/>
                <a:gd name="T14" fmla="*/ 0 w 18"/>
                <a:gd name="T15" fmla="*/ 10 h 35"/>
                <a:gd name="T16" fmla="*/ 3 w 18"/>
                <a:gd name="T17" fmla="*/ 3 h 35"/>
                <a:gd name="T18" fmla="*/ 10 w 18"/>
                <a:gd name="T19" fmla="*/ 0 h 35"/>
                <a:gd name="T20" fmla="*/ 16 w 18"/>
                <a:gd name="T21" fmla="*/ 1 h 35"/>
                <a:gd name="T22" fmla="*/ 16 w 18"/>
                <a:gd name="T23" fmla="*/ 7 h 35"/>
                <a:gd name="T24" fmla="*/ 11 w 18"/>
                <a:gd name="T25" fmla="*/ 5 h 35"/>
                <a:gd name="T26" fmla="*/ 8 w 18"/>
                <a:gd name="T27" fmla="*/ 7 h 35"/>
                <a:gd name="T28" fmla="*/ 7 w 18"/>
                <a:gd name="T29" fmla="*/ 9 h 35"/>
                <a:gd name="T30" fmla="*/ 11 w 18"/>
                <a:gd name="T31" fmla="*/ 15 h 35"/>
                <a:gd name="T32" fmla="*/ 16 w 18"/>
                <a:gd name="T33" fmla="*/ 19 h 35"/>
                <a:gd name="T34" fmla="*/ 18 w 18"/>
                <a:gd name="T35" fmla="*/ 25 h 35"/>
                <a:gd name="T36" fmla="*/ 15 w 18"/>
                <a:gd name="T37" fmla="*/ 32 h 35"/>
                <a:gd name="T38" fmla="*/ 8 w 18"/>
                <a:gd name="T39" fmla="*/ 35 h 35"/>
                <a:gd name="T40" fmla="*/ 4 w 18"/>
                <a:gd name="T41" fmla="*/ 34 h 35"/>
                <a:gd name="T42" fmla="*/ 0 w 18"/>
                <a:gd name="T43"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5">
                  <a:moveTo>
                    <a:pt x="0" y="33"/>
                  </a:moveTo>
                  <a:cubicBezTo>
                    <a:pt x="0" y="26"/>
                    <a:pt x="0" y="26"/>
                    <a:pt x="0" y="26"/>
                  </a:cubicBezTo>
                  <a:cubicBezTo>
                    <a:pt x="3" y="28"/>
                    <a:pt x="5" y="29"/>
                    <a:pt x="7" y="29"/>
                  </a:cubicBezTo>
                  <a:cubicBezTo>
                    <a:pt x="9" y="29"/>
                    <a:pt x="9" y="29"/>
                    <a:pt x="10" y="28"/>
                  </a:cubicBezTo>
                  <a:cubicBezTo>
                    <a:pt x="11" y="27"/>
                    <a:pt x="11" y="26"/>
                    <a:pt x="11" y="25"/>
                  </a:cubicBezTo>
                  <a:cubicBezTo>
                    <a:pt x="11" y="24"/>
                    <a:pt x="11" y="23"/>
                    <a:pt x="10" y="22"/>
                  </a:cubicBezTo>
                  <a:cubicBezTo>
                    <a:pt x="9" y="22"/>
                    <a:pt x="8" y="21"/>
                    <a:pt x="7" y="20"/>
                  </a:cubicBezTo>
                  <a:cubicBezTo>
                    <a:pt x="2" y="17"/>
                    <a:pt x="0" y="14"/>
                    <a:pt x="0" y="10"/>
                  </a:cubicBezTo>
                  <a:cubicBezTo>
                    <a:pt x="0" y="7"/>
                    <a:pt x="1" y="4"/>
                    <a:pt x="3" y="3"/>
                  </a:cubicBezTo>
                  <a:cubicBezTo>
                    <a:pt x="5" y="1"/>
                    <a:pt x="7" y="0"/>
                    <a:pt x="10" y="0"/>
                  </a:cubicBezTo>
                  <a:cubicBezTo>
                    <a:pt x="12" y="0"/>
                    <a:pt x="15" y="0"/>
                    <a:pt x="16" y="1"/>
                  </a:cubicBezTo>
                  <a:cubicBezTo>
                    <a:pt x="16" y="7"/>
                    <a:pt x="16" y="7"/>
                    <a:pt x="16" y="7"/>
                  </a:cubicBezTo>
                  <a:cubicBezTo>
                    <a:pt x="15" y="6"/>
                    <a:pt x="13" y="5"/>
                    <a:pt x="11" y="5"/>
                  </a:cubicBezTo>
                  <a:cubicBezTo>
                    <a:pt x="10" y="5"/>
                    <a:pt x="9" y="6"/>
                    <a:pt x="8" y="7"/>
                  </a:cubicBezTo>
                  <a:cubicBezTo>
                    <a:pt x="7" y="7"/>
                    <a:pt x="7" y="8"/>
                    <a:pt x="7" y="9"/>
                  </a:cubicBezTo>
                  <a:cubicBezTo>
                    <a:pt x="7" y="11"/>
                    <a:pt x="8" y="13"/>
                    <a:pt x="11" y="15"/>
                  </a:cubicBezTo>
                  <a:cubicBezTo>
                    <a:pt x="14" y="16"/>
                    <a:pt x="15" y="18"/>
                    <a:pt x="16" y="19"/>
                  </a:cubicBezTo>
                  <a:cubicBezTo>
                    <a:pt x="17" y="21"/>
                    <a:pt x="18" y="23"/>
                    <a:pt x="18" y="25"/>
                  </a:cubicBezTo>
                  <a:cubicBezTo>
                    <a:pt x="18" y="28"/>
                    <a:pt x="17" y="30"/>
                    <a:pt x="15" y="32"/>
                  </a:cubicBezTo>
                  <a:cubicBezTo>
                    <a:pt x="13" y="34"/>
                    <a:pt x="11" y="35"/>
                    <a:pt x="8" y="35"/>
                  </a:cubicBezTo>
                  <a:cubicBezTo>
                    <a:pt x="6" y="35"/>
                    <a:pt x="5" y="34"/>
                    <a:pt x="4" y="34"/>
                  </a:cubicBezTo>
                  <a:cubicBezTo>
                    <a:pt x="2" y="34"/>
                    <a:pt x="1" y="33"/>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3" name="Freeform 1979"/>
            <p:cNvSpPr>
              <a:spLocks noEditPoints="1"/>
            </p:cNvSpPr>
            <p:nvPr/>
          </p:nvSpPr>
          <p:spPr bwMode="auto">
            <a:xfrm>
              <a:off x="12328525" y="1222375"/>
              <a:ext cx="92075" cy="133350"/>
            </a:xfrm>
            <a:custGeom>
              <a:avLst/>
              <a:gdLst>
                <a:gd name="T0" fmla="*/ 12 w 24"/>
                <a:gd name="T1" fmla="*/ 35 h 35"/>
                <a:gd name="T2" fmla="*/ 3 w 24"/>
                <a:gd name="T3" fmla="*/ 30 h 35"/>
                <a:gd name="T4" fmla="*/ 0 w 24"/>
                <a:gd name="T5" fmla="*/ 18 h 35"/>
                <a:gd name="T6" fmla="*/ 3 w 24"/>
                <a:gd name="T7" fmla="*/ 5 h 35"/>
                <a:gd name="T8" fmla="*/ 12 w 24"/>
                <a:gd name="T9" fmla="*/ 0 h 35"/>
                <a:gd name="T10" fmla="*/ 21 w 24"/>
                <a:gd name="T11" fmla="*/ 4 h 35"/>
                <a:gd name="T12" fmla="*/ 24 w 24"/>
                <a:gd name="T13" fmla="*/ 17 h 35"/>
                <a:gd name="T14" fmla="*/ 21 w 24"/>
                <a:gd name="T15" fmla="*/ 30 h 35"/>
                <a:gd name="T16" fmla="*/ 12 w 24"/>
                <a:gd name="T17" fmla="*/ 35 h 35"/>
                <a:gd name="T18" fmla="*/ 12 w 24"/>
                <a:gd name="T19" fmla="*/ 5 h 35"/>
                <a:gd name="T20" fmla="*/ 7 w 24"/>
                <a:gd name="T21" fmla="*/ 17 h 35"/>
                <a:gd name="T22" fmla="*/ 12 w 24"/>
                <a:gd name="T23" fmla="*/ 29 h 35"/>
                <a:gd name="T24" fmla="*/ 16 w 24"/>
                <a:gd name="T25" fmla="*/ 26 h 35"/>
                <a:gd name="T26" fmla="*/ 17 w 24"/>
                <a:gd name="T27" fmla="*/ 17 h 35"/>
                <a:gd name="T28" fmla="*/ 12 w 24"/>
                <a:gd name="T2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5">
                  <a:moveTo>
                    <a:pt x="12" y="35"/>
                  </a:moveTo>
                  <a:cubicBezTo>
                    <a:pt x="8" y="35"/>
                    <a:pt x="5" y="33"/>
                    <a:pt x="3" y="30"/>
                  </a:cubicBezTo>
                  <a:cubicBezTo>
                    <a:pt x="1" y="27"/>
                    <a:pt x="0" y="23"/>
                    <a:pt x="0" y="18"/>
                  </a:cubicBezTo>
                  <a:cubicBezTo>
                    <a:pt x="0" y="12"/>
                    <a:pt x="1" y="8"/>
                    <a:pt x="3" y="5"/>
                  </a:cubicBezTo>
                  <a:cubicBezTo>
                    <a:pt x="5" y="1"/>
                    <a:pt x="8" y="0"/>
                    <a:pt x="12" y="0"/>
                  </a:cubicBezTo>
                  <a:cubicBezTo>
                    <a:pt x="16" y="0"/>
                    <a:pt x="19" y="1"/>
                    <a:pt x="21" y="4"/>
                  </a:cubicBezTo>
                  <a:cubicBezTo>
                    <a:pt x="23" y="7"/>
                    <a:pt x="24" y="11"/>
                    <a:pt x="24" y="17"/>
                  </a:cubicBezTo>
                  <a:cubicBezTo>
                    <a:pt x="24" y="23"/>
                    <a:pt x="23" y="27"/>
                    <a:pt x="21" y="30"/>
                  </a:cubicBezTo>
                  <a:cubicBezTo>
                    <a:pt x="19" y="33"/>
                    <a:pt x="16" y="35"/>
                    <a:pt x="12" y="35"/>
                  </a:cubicBezTo>
                  <a:close/>
                  <a:moveTo>
                    <a:pt x="12" y="5"/>
                  </a:moveTo>
                  <a:cubicBezTo>
                    <a:pt x="8" y="5"/>
                    <a:pt x="7" y="9"/>
                    <a:pt x="7" y="17"/>
                  </a:cubicBezTo>
                  <a:cubicBezTo>
                    <a:pt x="7" y="25"/>
                    <a:pt x="8" y="29"/>
                    <a:pt x="12" y="29"/>
                  </a:cubicBezTo>
                  <a:cubicBezTo>
                    <a:pt x="14" y="29"/>
                    <a:pt x="15" y="28"/>
                    <a:pt x="16" y="26"/>
                  </a:cubicBezTo>
                  <a:cubicBezTo>
                    <a:pt x="17" y="24"/>
                    <a:pt x="17" y="21"/>
                    <a:pt x="17" y="17"/>
                  </a:cubicBezTo>
                  <a:cubicBezTo>
                    <a:pt x="17" y="9"/>
                    <a:pt x="15" y="5"/>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4" name="Freeform 1980"/>
            <p:cNvSpPr>
              <a:spLocks/>
            </p:cNvSpPr>
            <p:nvPr/>
          </p:nvSpPr>
          <p:spPr bwMode="auto">
            <a:xfrm>
              <a:off x="12434888" y="1222375"/>
              <a:ext cx="84138" cy="128587"/>
            </a:xfrm>
            <a:custGeom>
              <a:avLst/>
              <a:gdLst>
                <a:gd name="T0" fmla="*/ 15 w 22"/>
                <a:gd name="T1" fmla="*/ 34 h 34"/>
                <a:gd name="T2" fmla="*/ 7 w 22"/>
                <a:gd name="T3" fmla="*/ 15 h 34"/>
                <a:gd name="T4" fmla="*/ 6 w 22"/>
                <a:gd name="T5" fmla="*/ 11 h 34"/>
                <a:gd name="T6" fmla="*/ 6 w 22"/>
                <a:gd name="T7" fmla="*/ 10 h 34"/>
                <a:gd name="T8" fmla="*/ 6 w 22"/>
                <a:gd name="T9" fmla="*/ 10 h 34"/>
                <a:gd name="T10" fmla="*/ 6 w 22"/>
                <a:gd name="T11" fmla="*/ 17 h 34"/>
                <a:gd name="T12" fmla="*/ 6 w 22"/>
                <a:gd name="T13" fmla="*/ 34 h 34"/>
                <a:gd name="T14" fmla="*/ 0 w 22"/>
                <a:gd name="T15" fmla="*/ 34 h 34"/>
                <a:gd name="T16" fmla="*/ 0 w 22"/>
                <a:gd name="T17" fmla="*/ 0 h 34"/>
                <a:gd name="T18" fmla="*/ 8 w 22"/>
                <a:gd name="T19" fmla="*/ 0 h 34"/>
                <a:gd name="T20" fmla="*/ 15 w 22"/>
                <a:gd name="T21" fmla="*/ 20 h 34"/>
                <a:gd name="T22" fmla="*/ 17 w 22"/>
                <a:gd name="T23" fmla="*/ 25 h 34"/>
                <a:gd name="T24" fmla="*/ 17 w 22"/>
                <a:gd name="T25" fmla="*/ 25 h 34"/>
                <a:gd name="T26" fmla="*/ 17 w 22"/>
                <a:gd name="T27" fmla="*/ 19 h 34"/>
                <a:gd name="T28" fmla="*/ 17 w 22"/>
                <a:gd name="T29" fmla="*/ 0 h 34"/>
                <a:gd name="T30" fmla="*/ 22 w 22"/>
                <a:gd name="T31" fmla="*/ 0 h 34"/>
                <a:gd name="T32" fmla="*/ 22 w 22"/>
                <a:gd name="T33" fmla="*/ 34 h 34"/>
                <a:gd name="T34" fmla="*/ 15 w 22"/>
                <a:gd name="T3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34">
                  <a:moveTo>
                    <a:pt x="15" y="34"/>
                  </a:moveTo>
                  <a:cubicBezTo>
                    <a:pt x="7" y="15"/>
                    <a:pt x="7" y="15"/>
                    <a:pt x="7" y="15"/>
                  </a:cubicBezTo>
                  <a:cubicBezTo>
                    <a:pt x="7" y="14"/>
                    <a:pt x="7" y="13"/>
                    <a:pt x="6" y="11"/>
                  </a:cubicBezTo>
                  <a:cubicBezTo>
                    <a:pt x="6" y="11"/>
                    <a:pt x="6" y="10"/>
                    <a:pt x="6" y="10"/>
                  </a:cubicBezTo>
                  <a:cubicBezTo>
                    <a:pt x="6" y="10"/>
                    <a:pt x="6" y="10"/>
                    <a:pt x="6" y="10"/>
                  </a:cubicBezTo>
                  <a:cubicBezTo>
                    <a:pt x="6" y="13"/>
                    <a:pt x="6" y="15"/>
                    <a:pt x="6" y="17"/>
                  </a:cubicBezTo>
                  <a:cubicBezTo>
                    <a:pt x="6" y="34"/>
                    <a:pt x="6" y="34"/>
                    <a:pt x="6" y="34"/>
                  </a:cubicBezTo>
                  <a:cubicBezTo>
                    <a:pt x="0" y="34"/>
                    <a:pt x="0" y="34"/>
                    <a:pt x="0" y="34"/>
                  </a:cubicBezTo>
                  <a:cubicBezTo>
                    <a:pt x="0" y="0"/>
                    <a:pt x="0" y="0"/>
                    <a:pt x="0" y="0"/>
                  </a:cubicBezTo>
                  <a:cubicBezTo>
                    <a:pt x="8" y="0"/>
                    <a:pt x="8" y="0"/>
                    <a:pt x="8" y="0"/>
                  </a:cubicBezTo>
                  <a:cubicBezTo>
                    <a:pt x="15" y="20"/>
                    <a:pt x="15" y="20"/>
                    <a:pt x="15" y="20"/>
                  </a:cubicBezTo>
                  <a:cubicBezTo>
                    <a:pt x="16" y="21"/>
                    <a:pt x="16" y="22"/>
                    <a:pt x="17" y="25"/>
                  </a:cubicBezTo>
                  <a:cubicBezTo>
                    <a:pt x="17" y="25"/>
                    <a:pt x="17" y="25"/>
                    <a:pt x="17" y="25"/>
                  </a:cubicBezTo>
                  <a:cubicBezTo>
                    <a:pt x="17" y="19"/>
                    <a:pt x="17" y="19"/>
                    <a:pt x="17" y="19"/>
                  </a:cubicBezTo>
                  <a:cubicBezTo>
                    <a:pt x="17" y="0"/>
                    <a:pt x="17" y="0"/>
                    <a:pt x="17" y="0"/>
                  </a:cubicBezTo>
                  <a:cubicBezTo>
                    <a:pt x="22" y="0"/>
                    <a:pt x="22" y="0"/>
                    <a:pt x="22" y="0"/>
                  </a:cubicBezTo>
                  <a:cubicBezTo>
                    <a:pt x="22" y="34"/>
                    <a:pt x="22" y="34"/>
                    <a:pt x="22" y="3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5" name="Rectangle 1981"/>
            <p:cNvSpPr>
              <a:spLocks noChangeArrowheads="1"/>
            </p:cNvSpPr>
            <p:nvPr/>
          </p:nvSpPr>
          <p:spPr bwMode="auto">
            <a:xfrm>
              <a:off x="11676063" y="1397000"/>
              <a:ext cx="33338"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6" name="Freeform 1982"/>
            <p:cNvSpPr>
              <a:spLocks/>
            </p:cNvSpPr>
            <p:nvPr/>
          </p:nvSpPr>
          <p:spPr bwMode="auto">
            <a:xfrm>
              <a:off x="11739563" y="1397000"/>
              <a:ext cx="119063" cy="184150"/>
            </a:xfrm>
            <a:custGeom>
              <a:avLst/>
              <a:gdLst>
                <a:gd name="T0" fmla="*/ 21 w 31"/>
                <a:gd name="T1" fmla="*/ 48 h 48"/>
                <a:gd name="T2" fmla="*/ 10 w 31"/>
                <a:gd name="T3" fmla="*/ 21 h 48"/>
                <a:gd name="T4" fmla="*/ 8 w 31"/>
                <a:gd name="T5" fmla="*/ 15 h 48"/>
                <a:gd name="T6" fmla="*/ 8 w 31"/>
                <a:gd name="T7" fmla="*/ 14 h 48"/>
                <a:gd name="T8" fmla="*/ 8 w 31"/>
                <a:gd name="T9" fmla="*/ 14 h 48"/>
                <a:gd name="T10" fmla="*/ 8 w 31"/>
                <a:gd name="T11" fmla="*/ 24 h 48"/>
                <a:gd name="T12" fmla="*/ 8 w 31"/>
                <a:gd name="T13" fmla="*/ 48 h 48"/>
                <a:gd name="T14" fmla="*/ 0 w 31"/>
                <a:gd name="T15" fmla="*/ 48 h 48"/>
                <a:gd name="T16" fmla="*/ 0 w 31"/>
                <a:gd name="T17" fmla="*/ 0 h 48"/>
                <a:gd name="T18" fmla="*/ 11 w 31"/>
                <a:gd name="T19" fmla="*/ 0 h 48"/>
                <a:gd name="T20" fmla="*/ 21 w 31"/>
                <a:gd name="T21" fmla="*/ 28 h 48"/>
                <a:gd name="T22" fmla="*/ 23 w 31"/>
                <a:gd name="T23" fmla="*/ 35 h 48"/>
                <a:gd name="T24" fmla="*/ 23 w 31"/>
                <a:gd name="T25" fmla="*/ 35 h 48"/>
                <a:gd name="T26" fmla="*/ 23 w 31"/>
                <a:gd name="T27" fmla="*/ 27 h 48"/>
                <a:gd name="T28" fmla="*/ 23 w 31"/>
                <a:gd name="T29" fmla="*/ 0 h 48"/>
                <a:gd name="T30" fmla="*/ 31 w 31"/>
                <a:gd name="T31" fmla="*/ 0 h 48"/>
                <a:gd name="T32" fmla="*/ 31 w 31"/>
                <a:gd name="T33" fmla="*/ 48 h 48"/>
                <a:gd name="T34" fmla="*/ 21 w 31"/>
                <a:gd name="T3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8">
                  <a:moveTo>
                    <a:pt x="21" y="48"/>
                  </a:moveTo>
                  <a:cubicBezTo>
                    <a:pt x="10" y="21"/>
                    <a:pt x="10" y="21"/>
                    <a:pt x="10" y="21"/>
                  </a:cubicBezTo>
                  <a:cubicBezTo>
                    <a:pt x="10" y="20"/>
                    <a:pt x="9" y="18"/>
                    <a:pt x="8" y="15"/>
                  </a:cubicBezTo>
                  <a:cubicBezTo>
                    <a:pt x="8" y="15"/>
                    <a:pt x="8" y="14"/>
                    <a:pt x="8" y="14"/>
                  </a:cubicBezTo>
                  <a:cubicBezTo>
                    <a:pt x="8" y="14"/>
                    <a:pt x="8" y="14"/>
                    <a:pt x="8" y="14"/>
                  </a:cubicBezTo>
                  <a:cubicBezTo>
                    <a:pt x="8" y="18"/>
                    <a:pt x="8" y="21"/>
                    <a:pt x="8" y="24"/>
                  </a:cubicBezTo>
                  <a:cubicBezTo>
                    <a:pt x="8" y="48"/>
                    <a:pt x="8" y="48"/>
                    <a:pt x="8" y="48"/>
                  </a:cubicBezTo>
                  <a:cubicBezTo>
                    <a:pt x="0" y="48"/>
                    <a:pt x="0" y="48"/>
                    <a:pt x="0" y="48"/>
                  </a:cubicBezTo>
                  <a:cubicBezTo>
                    <a:pt x="0" y="0"/>
                    <a:pt x="0" y="0"/>
                    <a:pt x="0" y="0"/>
                  </a:cubicBezTo>
                  <a:cubicBezTo>
                    <a:pt x="11" y="0"/>
                    <a:pt x="11" y="0"/>
                    <a:pt x="11" y="0"/>
                  </a:cubicBezTo>
                  <a:cubicBezTo>
                    <a:pt x="21" y="28"/>
                    <a:pt x="21" y="28"/>
                    <a:pt x="21" y="28"/>
                  </a:cubicBezTo>
                  <a:cubicBezTo>
                    <a:pt x="22" y="29"/>
                    <a:pt x="22" y="31"/>
                    <a:pt x="23" y="35"/>
                  </a:cubicBezTo>
                  <a:cubicBezTo>
                    <a:pt x="23" y="35"/>
                    <a:pt x="23" y="35"/>
                    <a:pt x="23" y="35"/>
                  </a:cubicBezTo>
                  <a:cubicBezTo>
                    <a:pt x="23" y="27"/>
                    <a:pt x="23" y="27"/>
                    <a:pt x="23" y="27"/>
                  </a:cubicBezTo>
                  <a:cubicBezTo>
                    <a:pt x="23" y="0"/>
                    <a:pt x="23" y="0"/>
                    <a:pt x="23" y="0"/>
                  </a:cubicBezTo>
                  <a:cubicBezTo>
                    <a:pt x="31" y="0"/>
                    <a:pt x="31" y="0"/>
                    <a:pt x="31" y="0"/>
                  </a:cubicBezTo>
                  <a:cubicBezTo>
                    <a:pt x="31" y="48"/>
                    <a:pt x="31" y="48"/>
                    <a:pt x="31" y="48"/>
                  </a:cubicBezTo>
                  <a:lnTo>
                    <a:pt x="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7" name="Freeform 1983"/>
            <p:cNvSpPr>
              <a:spLocks/>
            </p:cNvSpPr>
            <p:nvPr/>
          </p:nvSpPr>
          <p:spPr bwMode="auto">
            <a:xfrm>
              <a:off x="11941175" y="1397000"/>
              <a:ext cx="103188" cy="187325"/>
            </a:xfrm>
            <a:custGeom>
              <a:avLst/>
              <a:gdLst>
                <a:gd name="T0" fmla="*/ 27 w 27"/>
                <a:gd name="T1" fmla="*/ 47 h 49"/>
                <a:gd name="T2" fmla="*/ 18 w 27"/>
                <a:gd name="T3" fmla="*/ 49 h 49"/>
                <a:gd name="T4" fmla="*/ 5 w 27"/>
                <a:gd name="T5" fmla="*/ 43 h 49"/>
                <a:gd name="T6" fmla="*/ 0 w 27"/>
                <a:gd name="T7" fmla="*/ 25 h 49"/>
                <a:gd name="T8" fmla="*/ 5 w 27"/>
                <a:gd name="T9" fmla="*/ 6 h 49"/>
                <a:gd name="T10" fmla="*/ 19 w 27"/>
                <a:gd name="T11" fmla="*/ 0 h 49"/>
                <a:gd name="T12" fmla="*/ 27 w 27"/>
                <a:gd name="T13" fmla="*/ 1 h 49"/>
                <a:gd name="T14" fmla="*/ 27 w 27"/>
                <a:gd name="T15" fmla="*/ 10 h 49"/>
                <a:gd name="T16" fmla="*/ 20 w 27"/>
                <a:gd name="T17" fmla="*/ 8 h 49"/>
                <a:gd name="T18" fmla="*/ 12 w 27"/>
                <a:gd name="T19" fmla="*/ 12 h 49"/>
                <a:gd name="T20" fmla="*/ 9 w 27"/>
                <a:gd name="T21" fmla="*/ 24 h 49"/>
                <a:gd name="T22" fmla="*/ 12 w 27"/>
                <a:gd name="T23" fmla="*/ 36 h 49"/>
                <a:gd name="T24" fmla="*/ 20 w 27"/>
                <a:gd name="T25" fmla="*/ 41 h 49"/>
                <a:gd name="T26" fmla="*/ 27 w 27"/>
                <a:gd name="T27" fmla="*/ 38 h 49"/>
                <a:gd name="T28" fmla="*/ 27 w 27"/>
                <a:gd name="T29"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9">
                  <a:moveTo>
                    <a:pt x="27" y="47"/>
                  </a:moveTo>
                  <a:cubicBezTo>
                    <a:pt x="25" y="48"/>
                    <a:pt x="22" y="49"/>
                    <a:pt x="18" y="49"/>
                  </a:cubicBezTo>
                  <a:cubicBezTo>
                    <a:pt x="13" y="49"/>
                    <a:pt x="8" y="47"/>
                    <a:pt x="5" y="43"/>
                  </a:cubicBezTo>
                  <a:cubicBezTo>
                    <a:pt x="1" y="38"/>
                    <a:pt x="0" y="33"/>
                    <a:pt x="0" y="25"/>
                  </a:cubicBezTo>
                  <a:cubicBezTo>
                    <a:pt x="0" y="17"/>
                    <a:pt x="2" y="11"/>
                    <a:pt x="5" y="6"/>
                  </a:cubicBezTo>
                  <a:cubicBezTo>
                    <a:pt x="8" y="2"/>
                    <a:pt x="13" y="0"/>
                    <a:pt x="19" y="0"/>
                  </a:cubicBezTo>
                  <a:cubicBezTo>
                    <a:pt x="22" y="0"/>
                    <a:pt x="25" y="0"/>
                    <a:pt x="27" y="1"/>
                  </a:cubicBezTo>
                  <a:cubicBezTo>
                    <a:pt x="27" y="10"/>
                    <a:pt x="27" y="10"/>
                    <a:pt x="27" y="10"/>
                  </a:cubicBezTo>
                  <a:cubicBezTo>
                    <a:pt x="25" y="8"/>
                    <a:pt x="23" y="8"/>
                    <a:pt x="20" y="8"/>
                  </a:cubicBezTo>
                  <a:cubicBezTo>
                    <a:pt x="17" y="8"/>
                    <a:pt x="14" y="9"/>
                    <a:pt x="12" y="12"/>
                  </a:cubicBezTo>
                  <a:cubicBezTo>
                    <a:pt x="10" y="15"/>
                    <a:pt x="9" y="19"/>
                    <a:pt x="9" y="24"/>
                  </a:cubicBezTo>
                  <a:cubicBezTo>
                    <a:pt x="9" y="30"/>
                    <a:pt x="10" y="34"/>
                    <a:pt x="12" y="36"/>
                  </a:cubicBezTo>
                  <a:cubicBezTo>
                    <a:pt x="14" y="39"/>
                    <a:pt x="16" y="41"/>
                    <a:pt x="20" y="41"/>
                  </a:cubicBezTo>
                  <a:cubicBezTo>
                    <a:pt x="22" y="41"/>
                    <a:pt x="25" y="40"/>
                    <a:pt x="27" y="38"/>
                  </a:cubicBezTo>
                  <a:lnTo>
                    <a:pt x="2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8" name="Freeform 1984"/>
            <p:cNvSpPr>
              <a:spLocks/>
            </p:cNvSpPr>
            <p:nvPr/>
          </p:nvSpPr>
          <p:spPr bwMode="auto">
            <a:xfrm>
              <a:off x="12071350" y="1397000"/>
              <a:ext cx="112713" cy="184150"/>
            </a:xfrm>
            <a:custGeom>
              <a:avLst/>
              <a:gdLst>
                <a:gd name="T0" fmla="*/ 50 w 71"/>
                <a:gd name="T1" fmla="*/ 116 h 116"/>
                <a:gd name="T2" fmla="*/ 50 w 71"/>
                <a:gd name="T3" fmla="*/ 67 h 116"/>
                <a:gd name="T4" fmla="*/ 21 w 71"/>
                <a:gd name="T5" fmla="*/ 67 h 116"/>
                <a:gd name="T6" fmla="*/ 21 w 71"/>
                <a:gd name="T7" fmla="*/ 116 h 116"/>
                <a:gd name="T8" fmla="*/ 0 w 71"/>
                <a:gd name="T9" fmla="*/ 116 h 116"/>
                <a:gd name="T10" fmla="*/ 0 w 71"/>
                <a:gd name="T11" fmla="*/ 0 h 116"/>
                <a:gd name="T12" fmla="*/ 21 w 71"/>
                <a:gd name="T13" fmla="*/ 0 h 116"/>
                <a:gd name="T14" fmla="*/ 21 w 71"/>
                <a:gd name="T15" fmla="*/ 48 h 116"/>
                <a:gd name="T16" fmla="*/ 50 w 71"/>
                <a:gd name="T17" fmla="*/ 48 h 116"/>
                <a:gd name="T18" fmla="*/ 50 w 71"/>
                <a:gd name="T19" fmla="*/ 0 h 116"/>
                <a:gd name="T20" fmla="*/ 71 w 71"/>
                <a:gd name="T21" fmla="*/ 0 h 116"/>
                <a:gd name="T22" fmla="*/ 71 w 71"/>
                <a:gd name="T23" fmla="*/ 116 h 116"/>
                <a:gd name="T24" fmla="*/ 50 w 71"/>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116">
                  <a:moveTo>
                    <a:pt x="50" y="116"/>
                  </a:moveTo>
                  <a:lnTo>
                    <a:pt x="50" y="67"/>
                  </a:lnTo>
                  <a:lnTo>
                    <a:pt x="21" y="67"/>
                  </a:lnTo>
                  <a:lnTo>
                    <a:pt x="21" y="116"/>
                  </a:lnTo>
                  <a:lnTo>
                    <a:pt x="0" y="116"/>
                  </a:lnTo>
                  <a:lnTo>
                    <a:pt x="0" y="0"/>
                  </a:lnTo>
                  <a:lnTo>
                    <a:pt x="21" y="0"/>
                  </a:lnTo>
                  <a:lnTo>
                    <a:pt x="21" y="48"/>
                  </a:lnTo>
                  <a:lnTo>
                    <a:pt x="50" y="48"/>
                  </a:lnTo>
                  <a:lnTo>
                    <a:pt x="50" y="0"/>
                  </a:lnTo>
                  <a:lnTo>
                    <a:pt x="71" y="0"/>
                  </a:lnTo>
                  <a:lnTo>
                    <a:pt x="71" y="116"/>
                  </a:lnTo>
                  <a:lnTo>
                    <a:pt x="5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19" name="Rectangle 1985"/>
            <p:cNvSpPr>
              <a:spLocks noChangeArrowheads="1"/>
            </p:cNvSpPr>
            <p:nvPr/>
          </p:nvSpPr>
          <p:spPr bwMode="auto">
            <a:xfrm>
              <a:off x="12215813" y="1397000"/>
              <a:ext cx="36513"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20" name="Freeform 1986"/>
            <p:cNvSpPr>
              <a:spLocks/>
            </p:cNvSpPr>
            <p:nvPr/>
          </p:nvSpPr>
          <p:spPr bwMode="auto">
            <a:xfrm>
              <a:off x="12284075" y="1397000"/>
              <a:ext cx="112713" cy="184150"/>
            </a:xfrm>
            <a:custGeom>
              <a:avLst/>
              <a:gdLst>
                <a:gd name="T0" fmla="*/ 20 w 30"/>
                <a:gd name="T1" fmla="*/ 48 h 48"/>
                <a:gd name="T2" fmla="*/ 9 w 30"/>
                <a:gd name="T3" fmla="*/ 21 h 48"/>
                <a:gd name="T4" fmla="*/ 8 w 30"/>
                <a:gd name="T5" fmla="*/ 15 h 48"/>
                <a:gd name="T6" fmla="*/ 7 w 30"/>
                <a:gd name="T7" fmla="*/ 14 h 48"/>
                <a:gd name="T8" fmla="*/ 7 w 30"/>
                <a:gd name="T9" fmla="*/ 14 h 48"/>
                <a:gd name="T10" fmla="*/ 7 w 30"/>
                <a:gd name="T11" fmla="*/ 24 h 48"/>
                <a:gd name="T12" fmla="*/ 7 w 30"/>
                <a:gd name="T13" fmla="*/ 48 h 48"/>
                <a:gd name="T14" fmla="*/ 0 w 30"/>
                <a:gd name="T15" fmla="*/ 48 h 48"/>
                <a:gd name="T16" fmla="*/ 0 w 30"/>
                <a:gd name="T17" fmla="*/ 0 h 48"/>
                <a:gd name="T18" fmla="*/ 10 w 30"/>
                <a:gd name="T19" fmla="*/ 0 h 48"/>
                <a:gd name="T20" fmla="*/ 21 w 30"/>
                <a:gd name="T21" fmla="*/ 28 h 48"/>
                <a:gd name="T22" fmla="*/ 23 w 30"/>
                <a:gd name="T23" fmla="*/ 35 h 48"/>
                <a:gd name="T24" fmla="*/ 23 w 30"/>
                <a:gd name="T25" fmla="*/ 35 h 48"/>
                <a:gd name="T26" fmla="*/ 23 w 30"/>
                <a:gd name="T27" fmla="*/ 27 h 48"/>
                <a:gd name="T28" fmla="*/ 23 w 30"/>
                <a:gd name="T29" fmla="*/ 0 h 48"/>
                <a:gd name="T30" fmla="*/ 30 w 30"/>
                <a:gd name="T31" fmla="*/ 0 h 48"/>
                <a:gd name="T32" fmla="*/ 30 w 30"/>
                <a:gd name="T33" fmla="*/ 48 h 48"/>
                <a:gd name="T34" fmla="*/ 20 w 30"/>
                <a:gd name="T3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8">
                  <a:moveTo>
                    <a:pt x="20" y="48"/>
                  </a:moveTo>
                  <a:cubicBezTo>
                    <a:pt x="9" y="21"/>
                    <a:pt x="9" y="21"/>
                    <a:pt x="9" y="21"/>
                  </a:cubicBezTo>
                  <a:cubicBezTo>
                    <a:pt x="9" y="20"/>
                    <a:pt x="8" y="18"/>
                    <a:pt x="8" y="15"/>
                  </a:cubicBezTo>
                  <a:cubicBezTo>
                    <a:pt x="7" y="15"/>
                    <a:pt x="7" y="14"/>
                    <a:pt x="7" y="14"/>
                  </a:cubicBezTo>
                  <a:cubicBezTo>
                    <a:pt x="7" y="14"/>
                    <a:pt x="7" y="14"/>
                    <a:pt x="7" y="14"/>
                  </a:cubicBezTo>
                  <a:cubicBezTo>
                    <a:pt x="7" y="18"/>
                    <a:pt x="7" y="21"/>
                    <a:pt x="7" y="24"/>
                  </a:cubicBezTo>
                  <a:cubicBezTo>
                    <a:pt x="7" y="48"/>
                    <a:pt x="7" y="48"/>
                    <a:pt x="7" y="48"/>
                  </a:cubicBezTo>
                  <a:cubicBezTo>
                    <a:pt x="0" y="48"/>
                    <a:pt x="0" y="48"/>
                    <a:pt x="0" y="48"/>
                  </a:cubicBezTo>
                  <a:cubicBezTo>
                    <a:pt x="0" y="0"/>
                    <a:pt x="0" y="0"/>
                    <a:pt x="0" y="0"/>
                  </a:cubicBezTo>
                  <a:cubicBezTo>
                    <a:pt x="10" y="0"/>
                    <a:pt x="10" y="0"/>
                    <a:pt x="10" y="0"/>
                  </a:cubicBezTo>
                  <a:cubicBezTo>
                    <a:pt x="21" y="28"/>
                    <a:pt x="21" y="28"/>
                    <a:pt x="21" y="28"/>
                  </a:cubicBezTo>
                  <a:cubicBezTo>
                    <a:pt x="21" y="29"/>
                    <a:pt x="22" y="31"/>
                    <a:pt x="23" y="35"/>
                  </a:cubicBezTo>
                  <a:cubicBezTo>
                    <a:pt x="23" y="35"/>
                    <a:pt x="23" y="35"/>
                    <a:pt x="23" y="35"/>
                  </a:cubicBezTo>
                  <a:cubicBezTo>
                    <a:pt x="23" y="27"/>
                    <a:pt x="23" y="27"/>
                    <a:pt x="23" y="27"/>
                  </a:cubicBezTo>
                  <a:cubicBezTo>
                    <a:pt x="23" y="0"/>
                    <a:pt x="23" y="0"/>
                    <a:pt x="23" y="0"/>
                  </a:cubicBezTo>
                  <a:cubicBezTo>
                    <a:pt x="30" y="0"/>
                    <a:pt x="30" y="0"/>
                    <a:pt x="30" y="0"/>
                  </a:cubicBezTo>
                  <a:cubicBezTo>
                    <a:pt x="30" y="48"/>
                    <a:pt x="30" y="48"/>
                    <a:pt x="30" y="48"/>
                  </a:cubicBezTo>
                  <a:lnTo>
                    <a:pt x="2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121" name="Freeform 1987"/>
            <p:cNvSpPr>
              <a:spLocks noEditPoints="1"/>
            </p:cNvSpPr>
            <p:nvPr/>
          </p:nvSpPr>
          <p:spPr bwMode="auto">
            <a:xfrm>
              <a:off x="12415838" y="1397000"/>
              <a:ext cx="138113" cy="184150"/>
            </a:xfrm>
            <a:custGeom>
              <a:avLst/>
              <a:gdLst>
                <a:gd name="T0" fmla="*/ 26 w 36"/>
                <a:gd name="T1" fmla="*/ 48 h 48"/>
                <a:gd name="T2" fmla="*/ 24 w 36"/>
                <a:gd name="T3" fmla="*/ 36 h 48"/>
                <a:gd name="T4" fmla="*/ 12 w 36"/>
                <a:gd name="T5" fmla="*/ 36 h 48"/>
                <a:gd name="T6" fmla="*/ 9 w 36"/>
                <a:gd name="T7" fmla="*/ 48 h 48"/>
                <a:gd name="T8" fmla="*/ 0 w 36"/>
                <a:gd name="T9" fmla="*/ 48 h 48"/>
                <a:gd name="T10" fmla="*/ 13 w 36"/>
                <a:gd name="T11" fmla="*/ 0 h 48"/>
                <a:gd name="T12" fmla="*/ 23 w 36"/>
                <a:gd name="T13" fmla="*/ 0 h 48"/>
                <a:gd name="T14" fmla="*/ 36 w 36"/>
                <a:gd name="T15" fmla="*/ 48 h 48"/>
                <a:gd name="T16" fmla="*/ 26 w 36"/>
                <a:gd name="T17" fmla="*/ 48 h 48"/>
                <a:gd name="T18" fmla="*/ 19 w 36"/>
                <a:gd name="T19" fmla="*/ 14 h 48"/>
                <a:gd name="T20" fmla="*/ 18 w 36"/>
                <a:gd name="T21" fmla="*/ 9 h 48"/>
                <a:gd name="T22" fmla="*/ 18 w 36"/>
                <a:gd name="T23" fmla="*/ 8 h 48"/>
                <a:gd name="T24" fmla="*/ 18 w 36"/>
                <a:gd name="T25" fmla="*/ 8 h 48"/>
                <a:gd name="T26" fmla="*/ 17 w 36"/>
                <a:gd name="T27" fmla="*/ 14 h 48"/>
                <a:gd name="T28" fmla="*/ 13 w 36"/>
                <a:gd name="T29" fmla="*/ 29 h 48"/>
                <a:gd name="T30" fmla="*/ 22 w 36"/>
                <a:gd name="T31" fmla="*/ 29 h 48"/>
                <a:gd name="T32" fmla="*/ 19 w 36"/>
                <a:gd name="T33"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8">
                  <a:moveTo>
                    <a:pt x="26" y="48"/>
                  </a:moveTo>
                  <a:cubicBezTo>
                    <a:pt x="24" y="36"/>
                    <a:pt x="24" y="36"/>
                    <a:pt x="24" y="36"/>
                  </a:cubicBezTo>
                  <a:cubicBezTo>
                    <a:pt x="12" y="36"/>
                    <a:pt x="12" y="36"/>
                    <a:pt x="12" y="36"/>
                  </a:cubicBezTo>
                  <a:cubicBezTo>
                    <a:pt x="9" y="48"/>
                    <a:pt x="9" y="48"/>
                    <a:pt x="9" y="48"/>
                  </a:cubicBezTo>
                  <a:cubicBezTo>
                    <a:pt x="0" y="48"/>
                    <a:pt x="0" y="48"/>
                    <a:pt x="0" y="48"/>
                  </a:cubicBezTo>
                  <a:cubicBezTo>
                    <a:pt x="13" y="0"/>
                    <a:pt x="13" y="0"/>
                    <a:pt x="13" y="0"/>
                  </a:cubicBezTo>
                  <a:cubicBezTo>
                    <a:pt x="23" y="0"/>
                    <a:pt x="23" y="0"/>
                    <a:pt x="23" y="0"/>
                  </a:cubicBezTo>
                  <a:cubicBezTo>
                    <a:pt x="36" y="48"/>
                    <a:pt x="36" y="48"/>
                    <a:pt x="36" y="48"/>
                  </a:cubicBezTo>
                  <a:lnTo>
                    <a:pt x="26" y="48"/>
                  </a:lnTo>
                  <a:close/>
                  <a:moveTo>
                    <a:pt x="19" y="14"/>
                  </a:moveTo>
                  <a:cubicBezTo>
                    <a:pt x="19" y="13"/>
                    <a:pt x="18" y="11"/>
                    <a:pt x="18" y="9"/>
                  </a:cubicBezTo>
                  <a:cubicBezTo>
                    <a:pt x="18" y="8"/>
                    <a:pt x="18" y="8"/>
                    <a:pt x="18" y="8"/>
                  </a:cubicBezTo>
                  <a:cubicBezTo>
                    <a:pt x="18" y="8"/>
                    <a:pt x="18" y="8"/>
                    <a:pt x="18" y="8"/>
                  </a:cubicBezTo>
                  <a:cubicBezTo>
                    <a:pt x="17" y="11"/>
                    <a:pt x="17" y="13"/>
                    <a:pt x="17" y="14"/>
                  </a:cubicBezTo>
                  <a:cubicBezTo>
                    <a:pt x="13" y="29"/>
                    <a:pt x="13" y="29"/>
                    <a:pt x="13" y="29"/>
                  </a:cubicBezTo>
                  <a:cubicBezTo>
                    <a:pt x="22" y="29"/>
                    <a:pt x="22" y="29"/>
                    <a:pt x="22" y="29"/>
                  </a:cubicBezTo>
                  <a:lnTo>
                    <a:pt x="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cxnSp>
        <p:nvCxnSpPr>
          <p:cNvPr id="2124" name="Straight Connector 2123"/>
          <p:cNvCxnSpPr/>
          <p:nvPr/>
        </p:nvCxnSpPr>
        <p:spPr>
          <a:xfrm>
            <a:off x="1925994" y="3740603"/>
            <a:ext cx="3634724" cy="0"/>
          </a:xfrm>
          <a:prstGeom prst="line">
            <a:avLst/>
          </a:prstGeom>
          <a:noFill/>
          <a:ln w="9525" cap="flat" cmpd="sng" algn="ctr">
            <a:solidFill>
              <a:schemeClr val="bg1">
                <a:lumMod val="75000"/>
              </a:schemeClr>
            </a:solidFill>
            <a:prstDash val="sysDash"/>
          </a:ln>
          <a:effectLst/>
        </p:spPr>
      </p:cxnSp>
      <p:cxnSp>
        <p:nvCxnSpPr>
          <p:cNvPr id="2126" name="Straight Connector 2125"/>
          <p:cNvCxnSpPr/>
          <p:nvPr/>
        </p:nvCxnSpPr>
        <p:spPr>
          <a:xfrm>
            <a:off x="5735354" y="464715"/>
            <a:ext cx="0" cy="5721327"/>
          </a:xfrm>
          <a:prstGeom prst="line">
            <a:avLst/>
          </a:prstGeom>
          <a:noFill/>
          <a:ln w="9525" cap="flat" cmpd="sng" algn="ctr">
            <a:solidFill>
              <a:schemeClr val="bg1">
                <a:lumMod val="75000"/>
              </a:schemeClr>
            </a:solidFill>
            <a:prstDash val="sysDash"/>
          </a:ln>
          <a:effectLst/>
        </p:spPr>
      </p:cxnSp>
      <p:grpSp>
        <p:nvGrpSpPr>
          <p:cNvPr id="2360" name="Group 2359"/>
          <p:cNvGrpSpPr/>
          <p:nvPr/>
        </p:nvGrpSpPr>
        <p:grpSpPr>
          <a:xfrm>
            <a:off x="8602923" y="1081451"/>
            <a:ext cx="1998500" cy="1978675"/>
            <a:chOff x="21220113" y="566738"/>
            <a:chExt cx="3201988" cy="3211512"/>
          </a:xfrm>
          <a:solidFill>
            <a:schemeClr val="tx1">
              <a:lumMod val="50000"/>
              <a:lumOff val="50000"/>
            </a:schemeClr>
          </a:solidFill>
        </p:grpSpPr>
        <p:sp>
          <p:nvSpPr>
            <p:cNvPr id="2297" name="Freeform 2153"/>
            <p:cNvSpPr>
              <a:spLocks noEditPoints="1"/>
            </p:cNvSpPr>
            <p:nvPr/>
          </p:nvSpPr>
          <p:spPr bwMode="auto">
            <a:xfrm>
              <a:off x="22744113" y="566738"/>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7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7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7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8" name="Freeform 2154"/>
            <p:cNvSpPr>
              <a:spLocks noEditPoints="1"/>
            </p:cNvSpPr>
            <p:nvPr/>
          </p:nvSpPr>
          <p:spPr bwMode="auto">
            <a:xfrm>
              <a:off x="22744113" y="3228975"/>
              <a:ext cx="153988" cy="549275"/>
            </a:xfrm>
            <a:custGeom>
              <a:avLst/>
              <a:gdLst>
                <a:gd name="T0" fmla="*/ 32 w 41"/>
                <a:gd name="T1" fmla="*/ 0 h 146"/>
                <a:gd name="T2" fmla="*/ 0 w 41"/>
                <a:gd name="T3" fmla="*/ 137 h 146"/>
                <a:gd name="T4" fmla="*/ 41 w 41"/>
                <a:gd name="T5" fmla="*/ 137 h 146"/>
                <a:gd name="T6" fmla="*/ 28 w 41"/>
                <a:gd name="T7" fmla="*/ 20 h 146"/>
                <a:gd name="T8" fmla="*/ 8 w 41"/>
                <a:gd name="T9" fmla="*/ 73 h 146"/>
                <a:gd name="T10" fmla="*/ 13 w 41"/>
                <a:gd name="T11" fmla="*/ 73 h 146"/>
                <a:gd name="T12" fmla="*/ 18 w 41"/>
                <a:gd name="T13" fmla="*/ 73 h 146"/>
                <a:gd name="T14" fmla="*/ 24 w 41"/>
                <a:gd name="T15" fmla="*/ 73 h 146"/>
                <a:gd name="T16" fmla="*/ 28 w 41"/>
                <a:gd name="T17" fmla="*/ 73 h 146"/>
                <a:gd name="T18" fmla="*/ 33 w 41"/>
                <a:gd name="T19" fmla="*/ 73 h 146"/>
                <a:gd name="T20" fmla="*/ 8 w 41"/>
                <a:gd name="T21" fmla="*/ 83 h 146"/>
                <a:gd name="T22" fmla="*/ 13 w 41"/>
                <a:gd name="T23" fmla="*/ 83 h 146"/>
                <a:gd name="T24" fmla="*/ 18 w 41"/>
                <a:gd name="T25" fmla="*/ 83 h 146"/>
                <a:gd name="T26" fmla="*/ 24 w 41"/>
                <a:gd name="T27" fmla="*/ 83 h 146"/>
                <a:gd name="T28" fmla="*/ 28 w 41"/>
                <a:gd name="T29" fmla="*/ 83 h 146"/>
                <a:gd name="T30" fmla="*/ 33 w 41"/>
                <a:gd name="T31" fmla="*/ 83 h 146"/>
                <a:gd name="T32" fmla="*/ 8 w 41"/>
                <a:gd name="T33" fmla="*/ 94 h 146"/>
                <a:gd name="T34" fmla="*/ 13 w 41"/>
                <a:gd name="T35" fmla="*/ 94 h 146"/>
                <a:gd name="T36" fmla="*/ 18 w 41"/>
                <a:gd name="T37" fmla="*/ 94 h 146"/>
                <a:gd name="T38" fmla="*/ 24 w 41"/>
                <a:gd name="T39" fmla="*/ 94 h 146"/>
                <a:gd name="T40" fmla="*/ 28 w 41"/>
                <a:gd name="T41" fmla="*/ 94 h 146"/>
                <a:gd name="T42" fmla="*/ 33 w 41"/>
                <a:gd name="T43" fmla="*/ 94 h 146"/>
                <a:gd name="T44" fmla="*/ 8 w 41"/>
                <a:gd name="T45" fmla="*/ 105 h 146"/>
                <a:gd name="T46" fmla="*/ 13 w 41"/>
                <a:gd name="T47" fmla="*/ 105 h 146"/>
                <a:gd name="T48" fmla="*/ 18 w 41"/>
                <a:gd name="T49" fmla="*/ 105 h 146"/>
                <a:gd name="T50" fmla="*/ 24 w 41"/>
                <a:gd name="T51" fmla="*/ 105 h 146"/>
                <a:gd name="T52" fmla="*/ 28 w 41"/>
                <a:gd name="T53" fmla="*/ 105 h 146"/>
                <a:gd name="T54" fmla="*/ 33 w 41"/>
                <a:gd name="T55" fmla="*/ 105 h 146"/>
                <a:gd name="T56" fmla="*/ 8 w 41"/>
                <a:gd name="T57" fmla="*/ 116 h 146"/>
                <a:gd name="T58" fmla="*/ 13 w 41"/>
                <a:gd name="T59" fmla="*/ 116 h 146"/>
                <a:gd name="T60" fmla="*/ 18 w 41"/>
                <a:gd name="T61" fmla="*/ 116 h 146"/>
                <a:gd name="T62" fmla="*/ 24 w 41"/>
                <a:gd name="T63" fmla="*/ 116 h 146"/>
                <a:gd name="T64" fmla="*/ 28 w 41"/>
                <a:gd name="T65" fmla="*/ 116 h 146"/>
                <a:gd name="T66" fmla="*/ 33 w 41"/>
                <a:gd name="T67" fmla="*/ 116 h 146"/>
                <a:gd name="T68" fmla="*/ 8 w 41"/>
                <a:gd name="T69" fmla="*/ 127 h 146"/>
                <a:gd name="T70" fmla="*/ 13 w 41"/>
                <a:gd name="T71" fmla="*/ 127 h 146"/>
                <a:gd name="T72" fmla="*/ 18 w 41"/>
                <a:gd name="T73" fmla="*/ 127 h 146"/>
                <a:gd name="T74" fmla="*/ 24 w 41"/>
                <a:gd name="T75" fmla="*/ 127 h 146"/>
                <a:gd name="T76" fmla="*/ 28 w 41"/>
                <a:gd name="T77" fmla="*/ 127 h 146"/>
                <a:gd name="T78" fmla="*/ 33 w 41"/>
                <a:gd name="T79" fmla="*/ 127 h 146"/>
                <a:gd name="T80" fmla="*/ 8 w 41"/>
                <a:gd name="T81" fmla="*/ 137 h 146"/>
                <a:gd name="T82" fmla="*/ 13 w 41"/>
                <a:gd name="T83" fmla="*/ 137 h 146"/>
                <a:gd name="T84" fmla="*/ 18 w 41"/>
                <a:gd name="T85" fmla="*/ 137 h 146"/>
                <a:gd name="T86" fmla="*/ 24 w 41"/>
                <a:gd name="T87" fmla="*/ 137 h 146"/>
                <a:gd name="T88" fmla="*/ 28 w 41"/>
                <a:gd name="T89" fmla="*/ 137 h 146"/>
                <a:gd name="T90" fmla="*/ 33 w 41"/>
                <a:gd name="T91" fmla="*/ 1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41" y="137"/>
                  </a:moveTo>
                  <a:cubicBezTo>
                    <a:pt x="41" y="9"/>
                    <a:pt x="41" y="9"/>
                    <a:pt x="41" y="9"/>
                  </a:cubicBezTo>
                  <a:cubicBezTo>
                    <a:pt x="41" y="4"/>
                    <a:pt x="37" y="0"/>
                    <a:pt x="32" y="0"/>
                  </a:cubicBezTo>
                  <a:cubicBezTo>
                    <a:pt x="9" y="0"/>
                    <a:pt x="9" y="0"/>
                    <a:pt x="9" y="0"/>
                  </a:cubicBezTo>
                  <a:cubicBezTo>
                    <a:pt x="4" y="0"/>
                    <a:pt x="0" y="4"/>
                    <a:pt x="0" y="9"/>
                  </a:cubicBezTo>
                  <a:cubicBezTo>
                    <a:pt x="0" y="137"/>
                    <a:pt x="0" y="137"/>
                    <a:pt x="0" y="137"/>
                  </a:cubicBezTo>
                  <a:cubicBezTo>
                    <a:pt x="0" y="142"/>
                    <a:pt x="4" y="146"/>
                    <a:pt x="9" y="146"/>
                  </a:cubicBezTo>
                  <a:cubicBezTo>
                    <a:pt x="32" y="146"/>
                    <a:pt x="32" y="146"/>
                    <a:pt x="32" y="146"/>
                  </a:cubicBezTo>
                  <a:cubicBezTo>
                    <a:pt x="37" y="146"/>
                    <a:pt x="41" y="142"/>
                    <a:pt x="41" y="137"/>
                  </a:cubicBezTo>
                  <a:close/>
                  <a:moveTo>
                    <a:pt x="13" y="20"/>
                  </a:moveTo>
                  <a:cubicBezTo>
                    <a:pt x="13" y="16"/>
                    <a:pt x="16" y="12"/>
                    <a:pt x="20" y="12"/>
                  </a:cubicBezTo>
                  <a:cubicBezTo>
                    <a:pt x="25" y="12"/>
                    <a:pt x="28" y="16"/>
                    <a:pt x="28" y="20"/>
                  </a:cubicBezTo>
                  <a:cubicBezTo>
                    <a:pt x="28" y="24"/>
                    <a:pt x="25" y="27"/>
                    <a:pt x="20" y="27"/>
                  </a:cubicBezTo>
                  <a:cubicBezTo>
                    <a:pt x="16" y="27"/>
                    <a:pt x="13" y="24"/>
                    <a:pt x="13" y="20"/>
                  </a:cubicBezTo>
                  <a:close/>
                  <a:moveTo>
                    <a:pt x="8" y="73"/>
                  </a:moveTo>
                  <a:cubicBezTo>
                    <a:pt x="8" y="67"/>
                    <a:pt x="8" y="67"/>
                    <a:pt x="8" y="67"/>
                  </a:cubicBezTo>
                  <a:cubicBezTo>
                    <a:pt x="13" y="67"/>
                    <a:pt x="13" y="67"/>
                    <a:pt x="13" y="67"/>
                  </a:cubicBezTo>
                  <a:cubicBezTo>
                    <a:pt x="13" y="73"/>
                    <a:pt x="13" y="73"/>
                    <a:pt x="13" y="73"/>
                  </a:cubicBezTo>
                  <a:cubicBezTo>
                    <a:pt x="8" y="73"/>
                    <a:pt x="8" y="73"/>
                    <a:pt x="8" y="73"/>
                  </a:cubicBezTo>
                  <a:cubicBezTo>
                    <a:pt x="8" y="73"/>
                    <a:pt x="8" y="73"/>
                    <a:pt x="8" y="73"/>
                  </a:cubicBezTo>
                  <a:close/>
                  <a:moveTo>
                    <a:pt x="18" y="73"/>
                  </a:moveTo>
                  <a:cubicBezTo>
                    <a:pt x="18" y="67"/>
                    <a:pt x="18" y="67"/>
                    <a:pt x="18" y="67"/>
                  </a:cubicBezTo>
                  <a:cubicBezTo>
                    <a:pt x="24" y="67"/>
                    <a:pt x="24" y="67"/>
                    <a:pt x="24" y="67"/>
                  </a:cubicBezTo>
                  <a:cubicBezTo>
                    <a:pt x="24" y="73"/>
                    <a:pt x="24" y="73"/>
                    <a:pt x="24" y="73"/>
                  </a:cubicBezTo>
                  <a:cubicBezTo>
                    <a:pt x="18" y="73"/>
                    <a:pt x="18" y="73"/>
                    <a:pt x="18" y="73"/>
                  </a:cubicBezTo>
                  <a:cubicBezTo>
                    <a:pt x="18" y="73"/>
                    <a:pt x="18" y="73"/>
                    <a:pt x="18" y="73"/>
                  </a:cubicBezTo>
                  <a:close/>
                  <a:moveTo>
                    <a:pt x="28" y="73"/>
                  </a:moveTo>
                  <a:cubicBezTo>
                    <a:pt x="28" y="67"/>
                    <a:pt x="28" y="67"/>
                    <a:pt x="28" y="67"/>
                  </a:cubicBezTo>
                  <a:cubicBezTo>
                    <a:pt x="33" y="67"/>
                    <a:pt x="33" y="67"/>
                    <a:pt x="33" y="67"/>
                  </a:cubicBezTo>
                  <a:cubicBezTo>
                    <a:pt x="33" y="73"/>
                    <a:pt x="33" y="73"/>
                    <a:pt x="33" y="73"/>
                  </a:cubicBezTo>
                  <a:cubicBezTo>
                    <a:pt x="28" y="73"/>
                    <a:pt x="28" y="73"/>
                    <a:pt x="28" y="73"/>
                  </a:cubicBezTo>
                  <a:cubicBezTo>
                    <a:pt x="28" y="73"/>
                    <a:pt x="28" y="73"/>
                    <a:pt x="28" y="73"/>
                  </a:cubicBezTo>
                  <a:close/>
                  <a:moveTo>
                    <a:pt x="8" y="83"/>
                  </a:moveTo>
                  <a:cubicBezTo>
                    <a:pt x="8" y="77"/>
                    <a:pt x="8" y="77"/>
                    <a:pt x="8" y="77"/>
                  </a:cubicBezTo>
                  <a:cubicBezTo>
                    <a:pt x="13" y="77"/>
                    <a:pt x="13" y="77"/>
                    <a:pt x="13" y="77"/>
                  </a:cubicBezTo>
                  <a:cubicBezTo>
                    <a:pt x="13" y="83"/>
                    <a:pt x="13" y="83"/>
                    <a:pt x="13" y="83"/>
                  </a:cubicBezTo>
                  <a:cubicBezTo>
                    <a:pt x="8" y="83"/>
                    <a:pt x="8" y="83"/>
                    <a:pt x="8" y="83"/>
                  </a:cubicBezTo>
                  <a:cubicBezTo>
                    <a:pt x="8" y="83"/>
                    <a:pt x="8" y="83"/>
                    <a:pt x="8" y="83"/>
                  </a:cubicBezTo>
                  <a:close/>
                  <a:moveTo>
                    <a:pt x="18" y="83"/>
                  </a:moveTo>
                  <a:cubicBezTo>
                    <a:pt x="18" y="77"/>
                    <a:pt x="18" y="77"/>
                    <a:pt x="18" y="77"/>
                  </a:cubicBezTo>
                  <a:cubicBezTo>
                    <a:pt x="24" y="77"/>
                    <a:pt x="24" y="77"/>
                    <a:pt x="24" y="77"/>
                  </a:cubicBezTo>
                  <a:cubicBezTo>
                    <a:pt x="24" y="83"/>
                    <a:pt x="24" y="83"/>
                    <a:pt x="24" y="83"/>
                  </a:cubicBezTo>
                  <a:cubicBezTo>
                    <a:pt x="18" y="83"/>
                    <a:pt x="18" y="83"/>
                    <a:pt x="18" y="83"/>
                  </a:cubicBezTo>
                  <a:cubicBezTo>
                    <a:pt x="18" y="83"/>
                    <a:pt x="18" y="83"/>
                    <a:pt x="18" y="83"/>
                  </a:cubicBezTo>
                  <a:close/>
                  <a:moveTo>
                    <a:pt x="28" y="83"/>
                  </a:moveTo>
                  <a:cubicBezTo>
                    <a:pt x="28" y="77"/>
                    <a:pt x="28" y="77"/>
                    <a:pt x="28" y="77"/>
                  </a:cubicBezTo>
                  <a:cubicBezTo>
                    <a:pt x="33" y="77"/>
                    <a:pt x="33" y="77"/>
                    <a:pt x="33" y="77"/>
                  </a:cubicBezTo>
                  <a:cubicBezTo>
                    <a:pt x="33" y="83"/>
                    <a:pt x="33" y="83"/>
                    <a:pt x="33" y="83"/>
                  </a:cubicBezTo>
                  <a:cubicBezTo>
                    <a:pt x="28" y="83"/>
                    <a:pt x="28" y="83"/>
                    <a:pt x="28" y="83"/>
                  </a:cubicBezTo>
                  <a:cubicBezTo>
                    <a:pt x="28" y="83"/>
                    <a:pt x="28" y="83"/>
                    <a:pt x="28" y="83"/>
                  </a:cubicBezTo>
                  <a:close/>
                  <a:moveTo>
                    <a:pt x="8" y="94"/>
                  </a:moveTo>
                  <a:cubicBezTo>
                    <a:pt x="8" y="88"/>
                    <a:pt x="8" y="88"/>
                    <a:pt x="8" y="88"/>
                  </a:cubicBezTo>
                  <a:cubicBezTo>
                    <a:pt x="13" y="88"/>
                    <a:pt x="13" y="88"/>
                    <a:pt x="13" y="88"/>
                  </a:cubicBezTo>
                  <a:cubicBezTo>
                    <a:pt x="13" y="94"/>
                    <a:pt x="13" y="94"/>
                    <a:pt x="13" y="94"/>
                  </a:cubicBezTo>
                  <a:cubicBezTo>
                    <a:pt x="8" y="94"/>
                    <a:pt x="8" y="94"/>
                    <a:pt x="8" y="94"/>
                  </a:cubicBezTo>
                  <a:cubicBezTo>
                    <a:pt x="8" y="94"/>
                    <a:pt x="8" y="94"/>
                    <a:pt x="8" y="94"/>
                  </a:cubicBezTo>
                  <a:close/>
                  <a:moveTo>
                    <a:pt x="18" y="94"/>
                  </a:moveTo>
                  <a:cubicBezTo>
                    <a:pt x="18" y="88"/>
                    <a:pt x="18" y="88"/>
                    <a:pt x="18" y="88"/>
                  </a:cubicBezTo>
                  <a:cubicBezTo>
                    <a:pt x="24" y="88"/>
                    <a:pt x="24" y="88"/>
                    <a:pt x="24" y="88"/>
                  </a:cubicBezTo>
                  <a:cubicBezTo>
                    <a:pt x="24" y="94"/>
                    <a:pt x="24" y="94"/>
                    <a:pt x="24" y="94"/>
                  </a:cubicBezTo>
                  <a:cubicBezTo>
                    <a:pt x="18" y="94"/>
                    <a:pt x="18" y="94"/>
                    <a:pt x="18" y="94"/>
                  </a:cubicBezTo>
                  <a:cubicBezTo>
                    <a:pt x="18" y="94"/>
                    <a:pt x="18" y="94"/>
                    <a:pt x="18" y="94"/>
                  </a:cubicBezTo>
                  <a:close/>
                  <a:moveTo>
                    <a:pt x="28" y="94"/>
                  </a:moveTo>
                  <a:cubicBezTo>
                    <a:pt x="28" y="88"/>
                    <a:pt x="28" y="88"/>
                    <a:pt x="28" y="88"/>
                  </a:cubicBezTo>
                  <a:cubicBezTo>
                    <a:pt x="33" y="88"/>
                    <a:pt x="33" y="88"/>
                    <a:pt x="33" y="88"/>
                  </a:cubicBezTo>
                  <a:cubicBezTo>
                    <a:pt x="33" y="94"/>
                    <a:pt x="33" y="94"/>
                    <a:pt x="33" y="94"/>
                  </a:cubicBezTo>
                  <a:cubicBezTo>
                    <a:pt x="28" y="94"/>
                    <a:pt x="28" y="94"/>
                    <a:pt x="28" y="94"/>
                  </a:cubicBezTo>
                  <a:cubicBezTo>
                    <a:pt x="28" y="94"/>
                    <a:pt x="28" y="94"/>
                    <a:pt x="28" y="94"/>
                  </a:cubicBezTo>
                  <a:close/>
                  <a:moveTo>
                    <a:pt x="8" y="105"/>
                  </a:moveTo>
                  <a:cubicBezTo>
                    <a:pt x="8" y="99"/>
                    <a:pt x="8" y="99"/>
                    <a:pt x="8" y="99"/>
                  </a:cubicBezTo>
                  <a:cubicBezTo>
                    <a:pt x="13" y="99"/>
                    <a:pt x="13" y="99"/>
                    <a:pt x="13" y="99"/>
                  </a:cubicBezTo>
                  <a:cubicBezTo>
                    <a:pt x="13" y="105"/>
                    <a:pt x="13" y="105"/>
                    <a:pt x="13" y="105"/>
                  </a:cubicBezTo>
                  <a:cubicBezTo>
                    <a:pt x="8" y="105"/>
                    <a:pt x="8" y="105"/>
                    <a:pt x="8" y="105"/>
                  </a:cubicBezTo>
                  <a:cubicBezTo>
                    <a:pt x="8" y="105"/>
                    <a:pt x="8" y="105"/>
                    <a:pt x="8" y="105"/>
                  </a:cubicBezTo>
                  <a:close/>
                  <a:moveTo>
                    <a:pt x="18" y="105"/>
                  </a:moveTo>
                  <a:cubicBezTo>
                    <a:pt x="18" y="99"/>
                    <a:pt x="18" y="99"/>
                    <a:pt x="18" y="99"/>
                  </a:cubicBezTo>
                  <a:cubicBezTo>
                    <a:pt x="24" y="99"/>
                    <a:pt x="24" y="99"/>
                    <a:pt x="24" y="99"/>
                  </a:cubicBezTo>
                  <a:cubicBezTo>
                    <a:pt x="24" y="105"/>
                    <a:pt x="24" y="105"/>
                    <a:pt x="24" y="105"/>
                  </a:cubicBezTo>
                  <a:cubicBezTo>
                    <a:pt x="18" y="105"/>
                    <a:pt x="18" y="105"/>
                    <a:pt x="18" y="105"/>
                  </a:cubicBezTo>
                  <a:cubicBezTo>
                    <a:pt x="18" y="105"/>
                    <a:pt x="18" y="105"/>
                    <a:pt x="18" y="105"/>
                  </a:cubicBezTo>
                  <a:close/>
                  <a:moveTo>
                    <a:pt x="28" y="105"/>
                  </a:moveTo>
                  <a:cubicBezTo>
                    <a:pt x="28" y="99"/>
                    <a:pt x="28" y="99"/>
                    <a:pt x="28" y="99"/>
                  </a:cubicBezTo>
                  <a:cubicBezTo>
                    <a:pt x="33" y="99"/>
                    <a:pt x="33" y="99"/>
                    <a:pt x="33" y="99"/>
                  </a:cubicBezTo>
                  <a:cubicBezTo>
                    <a:pt x="33" y="105"/>
                    <a:pt x="33" y="105"/>
                    <a:pt x="33" y="105"/>
                  </a:cubicBezTo>
                  <a:cubicBezTo>
                    <a:pt x="28" y="105"/>
                    <a:pt x="28" y="105"/>
                    <a:pt x="28" y="105"/>
                  </a:cubicBezTo>
                  <a:cubicBezTo>
                    <a:pt x="28" y="105"/>
                    <a:pt x="28" y="105"/>
                    <a:pt x="28" y="105"/>
                  </a:cubicBezTo>
                  <a:close/>
                  <a:moveTo>
                    <a:pt x="8" y="116"/>
                  </a:moveTo>
                  <a:cubicBezTo>
                    <a:pt x="8" y="110"/>
                    <a:pt x="8" y="110"/>
                    <a:pt x="8" y="110"/>
                  </a:cubicBezTo>
                  <a:cubicBezTo>
                    <a:pt x="13" y="110"/>
                    <a:pt x="13" y="110"/>
                    <a:pt x="13" y="110"/>
                  </a:cubicBezTo>
                  <a:cubicBezTo>
                    <a:pt x="13" y="116"/>
                    <a:pt x="13" y="116"/>
                    <a:pt x="13" y="116"/>
                  </a:cubicBezTo>
                  <a:cubicBezTo>
                    <a:pt x="8" y="116"/>
                    <a:pt x="8" y="116"/>
                    <a:pt x="8" y="116"/>
                  </a:cubicBezTo>
                  <a:cubicBezTo>
                    <a:pt x="8" y="116"/>
                    <a:pt x="8" y="116"/>
                    <a:pt x="8" y="116"/>
                  </a:cubicBezTo>
                  <a:close/>
                  <a:moveTo>
                    <a:pt x="18" y="116"/>
                  </a:moveTo>
                  <a:cubicBezTo>
                    <a:pt x="18" y="110"/>
                    <a:pt x="18" y="110"/>
                    <a:pt x="18" y="110"/>
                  </a:cubicBezTo>
                  <a:cubicBezTo>
                    <a:pt x="24" y="110"/>
                    <a:pt x="24" y="110"/>
                    <a:pt x="24" y="110"/>
                  </a:cubicBezTo>
                  <a:cubicBezTo>
                    <a:pt x="24" y="116"/>
                    <a:pt x="24" y="116"/>
                    <a:pt x="24" y="116"/>
                  </a:cubicBezTo>
                  <a:cubicBezTo>
                    <a:pt x="18" y="116"/>
                    <a:pt x="18" y="116"/>
                    <a:pt x="18" y="116"/>
                  </a:cubicBezTo>
                  <a:cubicBezTo>
                    <a:pt x="18" y="116"/>
                    <a:pt x="18" y="116"/>
                    <a:pt x="18" y="116"/>
                  </a:cubicBezTo>
                  <a:close/>
                  <a:moveTo>
                    <a:pt x="28" y="116"/>
                  </a:moveTo>
                  <a:cubicBezTo>
                    <a:pt x="28" y="110"/>
                    <a:pt x="28" y="110"/>
                    <a:pt x="28" y="110"/>
                  </a:cubicBezTo>
                  <a:cubicBezTo>
                    <a:pt x="33" y="110"/>
                    <a:pt x="33" y="110"/>
                    <a:pt x="33" y="110"/>
                  </a:cubicBezTo>
                  <a:cubicBezTo>
                    <a:pt x="33" y="116"/>
                    <a:pt x="33" y="116"/>
                    <a:pt x="33" y="116"/>
                  </a:cubicBezTo>
                  <a:cubicBezTo>
                    <a:pt x="28" y="116"/>
                    <a:pt x="28" y="116"/>
                    <a:pt x="28" y="116"/>
                  </a:cubicBezTo>
                  <a:cubicBezTo>
                    <a:pt x="28" y="116"/>
                    <a:pt x="28" y="116"/>
                    <a:pt x="28" y="116"/>
                  </a:cubicBezTo>
                  <a:close/>
                  <a:moveTo>
                    <a:pt x="8" y="127"/>
                  </a:moveTo>
                  <a:cubicBezTo>
                    <a:pt x="8" y="121"/>
                    <a:pt x="8" y="121"/>
                    <a:pt x="8" y="121"/>
                  </a:cubicBezTo>
                  <a:cubicBezTo>
                    <a:pt x="13" y="121"/>
                    <a:pt x="13" y="121"/>
                    <a:pt x="13" y="121"/>
                  </a:cubicBezTo>
                  <a:cubicBezTo>
                    <a:pt x="13" y="127"/>
                    <a:pt x="13" y="127"/>
                    <a:pt x="13" y="127"/>
                  </a:cubicBezTo>
                  <a:cubicBezTo>
                    <a:pt x="8" y="127"/>
                    <a:pt x="8" y="127"/>
                    <a:pt x="8" y="127"/>
                  </a:cubicBezTo>
                  <a:cubicBezTo>
                    <a:pt x="8" y="127"/>
                    <a:pt x="8" y="127"/>
                    <a:pt x="8" y="127"/>
                  </a:cubicBezTo>
                  <a:close/>
                  <a:moveTo>
                    <a:pt x="18" y="127"/>
                  </a:moveTo>
                  <a:cubicBezTo>
                    <a:pt x="18" y="121"/>
                    <a:pt x="18" y="121"/>
                    <a:pt x="18" y="121"/>
                  </a:cubicBezTo>
                  <a:cubicBezTo>
                    <a:pt x="24" y="121"/>
                    <a:pt x="24" y="121"/>
                    <a:pt x="24" y="121"/>
                  </a:cubicBezTo>
                  <a:cubicBezTo>
                    <a:pt x="24" y="127"/>
                    <a:pt x="24" y="127"/>
                    <a:pt x="24" y="127"/>
                  </a:cubicBezTo>
                  <a:cubicBezTo>
                    <a:pt x="18" y="127"/>
                    <a:pt x="18" y="127"/>
                    <a:pt x="18" y="127"/>
                  </a:cubicBezTo>
                  <a:cubicBezTo>
                    <a:pt x="18" y="127"/>
                    <a:pt x="18" y="127"/>
                    <a:pt x="18" y="127"/>
                  </a:cubicBezTo>
                  <a:close/>
                  <a:moveTo>
                    <a:pt x="28" y="127"/>
                  </a:moveTo>
                  <a:cubicBezTo>
                    <a:pt x="28" y="121"/>
                    <a:pt x="28" y="121"/>
                    <a:pt x="28" y="121"/>
                  </a:cubicBezTo>
                  <a:cubicBezTo>
                    <a:pt x="33" y="121"/>
                    <a:pt x="33" y="121"/>
                    <a:pt x="33" y="121"/>
                  </a:cubicBezTo>
                  <a:cubicBezTo>
                    <a:pt x="33" y="127"/>
                    <a:pt x="33" y="127"/>
                    <a:pt x="33" y="127"/>
                  </a:cubicBezTo>
                  <a:cubicBezTo>
                    <a:pt x="28" y="127"/>
                    <a:pt x="28" y="127"/>
                    <a:pt x="28" y="127"/>
                  </a:cubicBezTo>
                  <a:cubicBezTo>
                    <a:pt x="28" y="127"/>
                    <a:pt x="28" y="127"/>
                    <a:pt x="28" y="127"/>
                  </a:cubicBezTo>
                  <a:close/>
                  <a:moveTo>
                    <a:pt x="8" y="137"/>
                  </a:moveTo>
                  <a:cubicBezTo>
                    <a:pt x="8" y="131"/>
                    <a:pt x="8" y="131"/>
                    <a:pt x="8" y="131"/>
                  </a:cubicBezTo>
                  <a:cubicBezTo>
                    <a:pt x="13" y="131"/>
                    <a:pt x="13" y="131"/>
                    <a:pt x="13" y="131"/>
                  </a:cubicBezTo>
                  <a:cubicBezTo>
                    <a:pt x="13" y="137"/>
                    <a:pt x="13" y="137"/>
                    <a:pt x="13" y="137"/>
                  </a:cubicBezTo>
                  <a:cubicBezTo>
                    <a:pt x="8" y="137"/>
                    <a:pt x="8" y="137"/>
                    <a:pt x="8" y="137"/>
                  </a:cubicBezTo>
                  <a:cubicBezTo>
                    <a:pt x="8" y="137"/>
                    <a:pt x="8" y="137"/>
                    <a:pt x="8" y="137"/>
                  </a:cubicBezTo>
                  <a:close/>
                  <a:moveTo>
                    <a:pt x="18" y="137"/>
                  </a:moveTo>
                  <a:cubicBezTo>
                    <a:pt x="18" y="131"/>
                    <a:pt x="18" y="131"/>
                    <a:pt x="18" y="131"/>
                  </a:cubicBezTo>
                  <a:cubicBezTo>
                    <a:pt x="24" y="131"/>
                    <a:pt x="24" y="131"/>
                    <a:pt x="24" y="131"/>
                  </a:cubicBezTo>
                  <a:cubicBezTo>
                    <a:pt x="24" y="137"/>
                    <a:pt x="24" y="137"/>
                    <a:pt x="24" y="137"/>
                  </a:cubicBezTo>
                  <a:cubicBezTo>
                    <a:pt x="18" y="137"/>
                    <a:pt x="18" y="137"/>
                    <a:pt x="18" y="137"/>
                  </a:cubicBezTo>
                  <a:cubicBezTo>
                    <a:pt x="18" y="137"/>
                    <a:pt x="18" y="137"/>
                    <a:pt x="18" y="137"/>
                  </a:cubicBezTo>
                  <a:close/>
                  <a:moveTo>
                    <a:pt x="28" y="137"/>
                  </a:moveTo>
                  <a:cubicBezTo>
                    <a:pt x="28" y="131"/>
                    <a:pt x="28" y="131"/>
                    <a:pt x="28" y="131"/>
                  </a:cubicBezTo>
                  <a:cubicBezTo>
                    <a:pt x="33" y="131"/>
                    <a:pt x="33" y="131"/>
                    <a:pt x="33" y="131"/>
                  </a:cubicBezTo>
                  <a:cubicBezTo>
                    <a:pt x="33" y="137"/>
                    <a:pt x="33" y="137"/>
                    <a:pt x="33" y="137"/>
                  </a:cubicBezTo>
                  <a:cubicBezTo>
                    <a:pt x="28" y="137"/>
                    <a:pt x="28" y="137"/>
                    <a:pt x="28" y="137"/>
                  </a:cubicBezTo>
                  <a:cubicBezTo>
                    <a:pt x="28" y="137"/>
                    <a:pt x="28" y="137"/>
                    <a:pt x="28" y="1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9" name="Freeform 2155"/>
            <p:cNvSpPr>
              <a:spLocks noEditPoints="1"/>
            </p:cNvSpPr>
            <p:nvPr/>
          </p:nvSpPr>
          <p:spPr bwMode="auto">
            <a:xfrm>
              <a:off x="23874413" y="2081213"/>
              <a:ext cx="547688" cy="153988"/>
            </a:xfrm>
            <a:custGeom>
              <a:avLst/>
              <a:gdLst>
                <a:gd name="T0" fmla="*/ 0 w 146"/>
                <a:gd name="T1" fmla="*/ 9 h 41"/>
                <a:gd name="T2" fmla="*/ 137 w 146"/>
                <a:gd name="T3" fmla="*/ 41 h 41"/>
                <a:gd name="T4" fmla="*/ 137 w 146"/>
                <a:gd name="T5" fmla="*/ 0 h 41"/>
                <a:gd name="T6" fmla="*/ 20 w 146"/>
                <a:gd name="T7" fmla="*/ 13 h 41"/>
                <a:gd name="T8" fmla="*/ 72 w 146"/>
                <a:gd name="T9" fmla="*/ 33 h 41"/>
                <a:gd name="T10" fmla="*/ 72 w 146"/>
                <a:gd name="T11" fmla="*/ 27 h 41"/>
                <a:gd name="T12" fmla="*/ 72 w 146"/>
                <a:gd name="T13" fmla="*/ 23 h 41"/>
                <a:gd name="T14" fmla="*/ 72 w 146"/>
                <a:gd name="T15" fmla="*/ 17 h 41"/>
                <a:gd name="T16" fmla="*/ 72 w 146"/>
                <a:gd name="T17" fmla="*/ 13 h 41"/>
                <a:gd name="T18" fmla="*/ 72 w 146"/>
                <a:gd name="T19" fmla="*/ 7 h 41"/>
                <a:gd name="T20" fmla="*/ 83 w 146"/>
                <a:gd name="T21" fmla="*/ 33 h 41"/>
                <a:gd name="T22" fmla="*/ 83 w 146"/>
                <a:gd name="T23" fmla="*/ 27 h 41"/>
                <a:gd name="T24" fmla="*/ 83 w 146"/>
                <a:gd name="T25" fmla="*/ 23 h 41"/>
                <a:gd name="T26" fmla="*/ 83 w 146"/>
                <a:gd name="T27" fmla="*/ 17 h 41"/>
                <a:gd name="T28" fmla="*/ 83 w 146"/>
                <a:gd name="T29" fmla="*/ 13 h 41"/>
                <a:gd name="T30" fmla="*/ 83 w 146"/>
                <a:gd name="T31" fmla="*/ 7 h 41"/>
                <a:gd name="T32" fmla="*/ 94 w 146"/>
                <a:gd name="T33" fmla="*/ 33 h 41"/>
                <a:gd name="T34" fmla="*/ 94 w 146"/>
                <a:gd name="T35" fmla="*/ 27 h 41"/>
                <a:gd name="T36" fmla="*/ 94 w 146"/>
                <a:gd name="T37" fmla="*/ 23 h 41"/>
                <a:gd name="T38" fmla="*/ 94 w 146"/>
                <a:gd name="T39" fmla="*/ 17 h 41"/>
                <a:gd name="T40" fmla="*/ 94 w 146"/>
                <a:gd name="T41" fmla="*/ 13 h 41"/>
                <a:gd name="T42" fmla="*/ 94 w 146"/>
                <a:gd name="T43" fmla="*/ 7 h 41"/>
                <a:gd name="T44" fmla="*/ 105 w 146"/>
                <a:gd name="T45" fmla="*/ 33 h 41"/>
                <a:gd name="T46" fmla="*/ 105 w 146"/>
                <a:gd name="T47" fmla="*/ 27 h 41"/>
                <a:gd name="T48" fmla="*/ 105 w 146"/>
                <a:gd name="T49" fmla="*/ 23 h 41"/>
                <a:gd name="T50" fmla="*/ 105 w 146"/>
                <a:gd name="T51" fmla="*/ 17 h 41"/>
                <a:gd name="T52" fmla="*/ 105 w 146"/>
                <a:gd name="T53" fmla="*/ 13 h 41"/>
                <a:gd name="T54" fmla="*/ 105 w 146"/>
                <a:gd name="T55" fmla="*/ 7 h 41"/>
                <a:gd name="T56" fmla="*/ 116 w 146"/>
                <a:gd name="T57" fmla="*/ 33 h 41"/>
                <a:gd name="T58" fmla="*/ 116 w 146"/>
                <a:gd name="T59" fmla="*/ 27 h 41"/>
                <a:gd name="T60" fmla="*/ 116 w 146"/>
                <a:gd name="T61" fmla="*/ 23 h 41"/>
                <a:gd name="T62" fmla="*/ 116 w 146"/>
                <a:gd name="T63" fmla="*/ 17 h 41"/>
                <a:gd name="T64" fmla="*/ 116 w 146"/>
                <a:gd name="T65" fmla="*/ 13 h 41"/>
                <a:gd name="T66" fmla="*/ 116 w 146"/>
                <a:gd name="T67" fmla="*/ 7 h 41"/>
                <a:gd name="T68" fmla="*/ 126 w 146"/>
                <a:gd name="T69" fmla="*/ 33 h 41"/>
                <a:gd name="T70" fmla="*/ 126 w 146"/>
                <a:gd name="T71" fmla="*/ 27 h 41"/>
                <a:gd name="T72" fmla="*/ 126 w 146"/>
                <a:gd name="T73" fmla="*/ 23 h 41"/>
                <a:gd name="T74" fmla="*/ 126 w 146"/>
                <a:gd name="T75" fmla="*/ 17 h 41"/>
                <a:gd name="T76" fmla="*/ 126 w 146"/>
                <a:gd name="T77" fmla="*/ 13 h 41"/>
                <a:gd name="T78" fmla="*/ 126 w 146"/>
                <a:gd name="T79" fmla="*/ 7 h 41"/>
                <a:gd name="T80" fmla="*/ 137 w 146"/>
                <a:gd name="T81" fmla="*/ 33 h 41"/>
                <a:gd name="T82" fmla="*/ 137 w 146"/>
                <a:gd name="T83" fmla="*/ 27 h 41"/>
                <a:gd name="T84" fmla="*/ 137 w 146"/>
                <a:gd name="T85" fmla="*/ 23 h 41"/>
                <a:gd name="T86" fmla="*/ 137 w 146"/>
                <a:gd name="T87" fmla="*/ 17 h 41"/>
                <a:gd name="T88" fmla="*/ 137 w 146"/>
                <a:gd name="T89" fmla="*/ 13 h 41"/>
                <a:gd name="T90" fmla="*/ 137 w 146"/>
                <a:gd name="T91"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41">
                  <a:moveTo>
                    <a:pt x="137" y="0"/>
                  </a:moveTo>
                  <a:cubicBezTo>
                    <a:pt x="9" y="0"/>
                    <a:pt x="9" y="0"/>
                    <a:pt x="9" y="0"/>
                  </a:cubicBezTo>
                  <a:cubicBezTo>
                    <a:pt x="4" y="0"/>
                    <a:pt x="0" y="4"/>
                    <a:pt x="0" y="9"/>
                  </a:cubicBezTo>
                  <a:cubicBezTo>
                    <a:pt x="0" y="31"/>
                    <a:pt x="0" y="31"/>
                    <a:pt x="0" y="31"/>
                  </a:cubicBezTo>
                  <a:cubicBezTo>
                    <a:pt x="0" y="36"/>
                    <a:pt x="4" y="41"/>
                    <a:pt x="9" y="41"/>
                  </a:cubicBezTo>
                  <a:cubicBezTo>
                    <a:pt x="137" y="41"/>
                    <a:pt x="137" y="41"/>
                    <a:pt x="137" y="41"/>
                  </a:cubicBezTo>
                  <a:cubicBezTo>
                    <a:pt x="142" y="41"/>
                    <a:pt x="146" y="36"/>
                    <a:pt x="146" y="31"/>
                  </a:cubicBezTo>
                  <a:cubicBezTo>
                    <a:pt x="146" y="9"/>
                    <a:pt x="146" y="9"/>
                    <a:pt x="146" y="9"/>
                  </a:cubicBezTo>
                  <a:cubicBezTo>
                    <a:pt x="146" y="4"/>
                    <a:pt x="142" y="0"/>
                    <a:pt x="137" y="0"/>
                  </a:cubicBezTo>
                  <a:close/>
                  <a:moveTo>
                    <a:pt x="20" y="28"/>
                  </a:moveTo>
                  <a:cubicBezTo>
                    <a:pt x="16" y="28"/>
                    <a:pt x="12" y="24"/>
                    <a:pt x="12" y="20"/>
                  </a:cubicBezTo>
                  <a:cubicBezTo>
                    <a:pt x="12" y="16"/>
                    <a:pt x="16" y="13"/>
                    <a:pt x="20" y="13"/>
                  </a:cubicBezTo>
                  <a:cubicBezTo>
                    <a:pt x="24" y="13"/>
                    <a:pt x="27" y="16"/>
                    <a:pt x="27" y="20"/>
                  </a:cubicBezTo>
                  <a:cubicBezTo>
                    <a:pt x="27" y="24"/>
                    <a:pt x="24" y="28"/>
                    <a:pt x="20" y="28"/>
                  </a:cubicBezTo>
                  <a:close/>
                  <a:moveTo>
                    <a:pt x="72" y="33"/>
                  </a:moveTo>
                  <a:cubicBezTo>
                    <a:pt x="67" y="33"/>
                    <a:pt x="67" y="33"/>
                    <a:pt x="67" y="33"/>
                  </a:cubicBezTo>
                  <a:cubicBezTo>
                    <a:pt x="67" y="27"/>
                    <a:pt x="67" y="27"/>
                    <a:pt x="67" y="27"/>
                  </a:cubicBezTo>
                  <a:cubicBezTo>
                    <a:pt x="72" y="27"/>
                    <a:pt x="72" y="27"/>
                    <a:pt x="72" y="27"/>
                  </a:cubicBezTo>
                  <a:cubicBezTo>
                    <a:pt x="72" y="33"/>
                    <a:pt x="72" y="33"/>
                    <a:pt x="72" y="33"/>
                  </a:cubicBezTo>
                  <a:cubicBezTo>
                    <a:pt x="72" y="33"/>
                    <a:pt x="72" y="33"/>
                    <a:pt x="72" y="33"/>
                  </a:cubicBezTo>
                  <a:close/>
                  <a:moveTo>
                    <a:pt x="72" y="23"/>
                  </a:moveTo>
                  <a:cubicBezTo>
                    <a:pt x="67" y="23"/>
                    <a:pt x="67" y="23"/>
                    <a:pt x="67" y="23"/>
                  </a:cubicBezTo>
                  <a:cubicBezTo>
                    <a:pt x="67" y="17"/>
                    <a:pt x="67" y="17"/>
                    <a:pt x="67" y="17"/>
                  </a:cubicBezTo>
                  <a:cubicBezTo>
                    <a:pt x="72" y="17"/>
                    <a:pt x="72" y="17"/>
                    <a:pt x="72" y="17"/>
                  </a:cubicBezTo>
                  <a:cubicBezTo>
                    <a:pt x="72" y="23"/>
                    <a:pt x="72" y="23"/>
                    <a:pt x="72" y="23"/>
                  </a:cubicBezTo>
                  <a:cubicBezTo>
                    <a:pt x="72" y="23"/>
                    <a:pt x="72" y="23"/>
                    <a:pt x="72" y="23"/>
                  </a:cubicBezTo>
                  <a:close/>
                  <a:moveTo>
                    <a:pt x="72" y="13"/>
                  </a:moveTo>
                  <a:cubicBezTo>
                    <a:pt x="67" y="13"/>
                    <a:pt x="67" y="13"/>
                    <a:pt x="67" y="13"/>
                  </a:cubicBezTo>
                  <a:cubicBezTo>
                    <a:pt x="67" y="7"/>
                    <a:pt x="67" y="7"/>
                    <a:pt x="67" y="7"/>
                  </a:cubicBezTo>
                  <a:cubicBezTo>
                    <a:pt x="72" y="7"/>
                    <a:pt x="72" y="7"/>
                    <a:pt x="72" y="7"/>
                  </a:cubicBezTo>
                  <a:cubicBezTo>
                    <a:pt x="72" y="13"/>
                    <a:pt x="72" y="13"/>
                    <a:pt x="72" y="13"/>
                  </a:cubicBezTo>
                  <a:cubicBezTo>
                    <a:pt x="72" y="13"/>
                    <a:pt x="72" y="13"/>
                    <a:pt x="72" y="13"/>
                  </a:cubicBezTo>
                  <a:close/>
                  <a:moveTo>
                    <a:pt x="83" y="33"/>
                  </a:moveTo>
                  <a:cubicBezTo>
                    <a:pt x="77" y="33"/>
                    <a:pt x="77" y="33"/>
                    <a:pt x="77" y="33"/>
                  </a:cubicBezTo>
                  <a:cubicBezTo>
                    <a:pt x="77" y="27"/>
                    <a:pt x="77" y="27"/>
                    <a:pt x="77" y="27"/>
                  </a:cubicBezTo>
                  <a:cubicBezTo>
                    <a:pt x="83" y="27"/>
                    <a:pt x="83" y="27"/>
                    <a:pt x="83" y="27"/>
                  </a:cubicBezTo>
                  <a:cubicBezTo>
                    <a:pt x="83" y="33"/>
                    <a:pt x="83" y="33"/>
                    <a:pt x="83" y="33"/>
                  </a:cubicBezTo>
                  <a:cubicBezTo>
                    <a:pt x="83" y="33"/>
                    <a:pt x="83" y="33"/>
                    <a:pt x="83" y="33"/>
                  </a:cubicBezTo>
                  <a:close/>
                  <a:moveTo>
                    <a:pt x="83" y="23"/>
                  </a:moveTo>
                  <a:cubicBezTo>
                    <a:pt x="77" y="23"/>
                    <a:pt x="77" y="23"/>
                    <a:pt x="77" y="23"/>
                  </a:cubicBezTo>
                  <a:cubicBezTo>
                    <a:pt x="77" y="17"/>
                    <a:pt x="77" y="17"/>
                    <a:pt x="77" y="17"/>
                  </a:cubicBezTo>
                  <a:cubicBezTo>
                    <a:pt x="83" y="17"/>
                    <a:pt x="83" y="17"/>
                    <a:pt x="83" y="17"/>
                  </a:cubicBezTo>
                  <a:cubicBezTo>
                    <a:pt x="83" y="23"/>
                    <a:pt x="83" y="23"/>
                    <a:pt x="83" y="23"/>
                  </a:cubicBezTo>
                  <a:cubicBezTo>
                    <a:pt x="83" y="23"/>
                    <a:pt x="83" y="23"/>
                    <a:pt x="83" y="23"/>
                  </a:cubicBezTo>
                  <a:close/>
                  <a:moveTo>
                    <a:pt x="83" y="13"/>
                  </a:moveTo>
                  <a:cubicBezTo>
                    <a:pt x="77" y="13"/>
                    <a:pt x="77" y="13"/>
                    <a:pt x="77" y="13"/>
                  </a:cubicBezTo>
                  <a:cubicBezTo>
                    <a:pt x="77" y="7"/>
                    <a:pt x="77" y="7"/>
                    <a:pt x="77" y="7"/>
                  </a:cubicBezTo>
                  <a:cubicBezTo>
                    <a:pt x="83" y="7"/>
                    <a:pt x="83" y="7"/>
                    <a:pt x="83" y="7"/>
                  </a:cubicBezTo>
                  <a:cubicBezTo>
                    <a:pt x="83" y="13"/>
                    <a:pt x="83" y="13"/>
                    <a:pt x="83" y="13"/>
                  </a:cubicBezTo>
                  <a:cubicBezTo>
                    <a:pt x="83" y="13"/>
                    <a:pt x="83" y="13"/>
                    <a:pt x="83" y="13"/>
                  </a:cubicBezTo>
                  <a:close/>
                  <a:moveTo>
                    <a:pt x="94" y="33"/>
                  </a:moveTo>
                  <a:cubicBezTo>
                    <a:pt x="88" y="33"/>
                    <a:pt x="88" y="33"/>
                    <a:pt x="88" y="33"/>
                  </a:cubicBezTo>
                  <a:cubicBezTo>
                    <a:pt x="88" y="27"/>
                    <a:pt x="88" y="27"/>
                    <a:pt x="88" y="27"/>
                  </a:cubicBezTo>
                  <a:cubicBezTo>
                    <a:pt x="94" y="27"/>
                    <a:pt x="94" y="27"/>
                    <a:pt x="94" y="27"/>
                  </a:cubicBezTo>
                  <a:cubicBezTo>
                    <a:pt x="94" y="33"/>
                    <a:pt x="94" y="33"/>
                    <a:pt x="94" y="33"/>
                  </a:cubicBezTo>
                  <a:cubicBezTo>
                    <a:pt x="94" y="33"/>
                    <a:pt x="94" y="33"/>
                    <a:pt x="94" y="33"/>
                  </a:cubicBezTo>
                  <a:close/>
                  <a:moveTo>
                    <a:pt x="94" y="23"/>
                  </a:moveTo>
                  <a:cubicBezTo>
                    <a:pt x="88" y="23"/>
                    <a:pt x="88" y="23"/>
                    <a:pt x="88" y="23"/>
                  </a:cubicBezTo>
                  <a:cubicBezTo>
                    <a:pt x="88" y="17"/>
                    <a:pt x="88" y="17"/>
                    <a:pt x="88" y="17"/>
                  </a:cubicBezTo>
                  <a:cubicBezTo>
                    <a:pt x="94" y="17"/>
                    <a:pt x="94" y="17"/>
                    <a:pt x="94" y="17"/>
                  </a:cubicBezTo>
                  <a:cubicBezTo>
                    <a:pt x="94" y="23"/>
                    <a:pt x="94" y="23"/>
                    <a:pt x="94" y="23"/>
                  </a:cubicBezTo>
                  <a:cubicBezTo>
                    <a:pt x="94" y="23"/>
                    <a:pt x="94" y="23"/>
                    <a:pt x="94" y="23"/>
                  </a:cubicBezTo>
                  <a:close/>
                  <a:moveTo>
                    <a:pt x="94" y="13"/>
                  </a:moveTo>
                  <a:cubicBezTo>
                    <a:pt x="88" y="13"/>
                    <a:pt x="88" y="13"/>
                    <a:pt x="88" y="13"/>
                  </a:cubicBezTo>
                  <a:cubicBezTo>
                    <a:pt x="88" y="7"/>
                    <a:pt x="88" y="7"/>
                    <a:pt x="88" y="7"/>
                  </a:cubicBezTo>
                  <a:cubicBezTo>
                    <a:pt x="94" y="7"/>
                    <a:pt x="94" y="7"/>
                    <a:pt x="94" y="7"/>
                  </a:cubicBezTo>
                  <a:cubicBezTo>
                    <a:pt x="94" y="13"/>
                    <a:pt x="94" y="13"/>
                    <a:pt x="94" y="13"/>
                  </a:cubicBezTo>
                  <a:cubicBezTo>
                    <a:pt x="94" y="13"/>
                    <a:pt x="94" y="13"/>
                    <a:pt x="94" y="13"/>
                  </a:cubicBezTo>
                  <a:close/>
                  <a:moveTo>
                    <a:pt x="105" y="33"/>
                  </a:moveTo>
                  <a:cubicBezTo>
                    <a:pt x="99" y="33"/>
                    <a:pt x="99" y="33"/>
                    <a:pt x="99" y="33"/>
                  </a:cubicBezTo>
                  <a:cubicBezTo>
                    <a:pt x="99" y="27"/>
                    <a:pt x="99" y="27"/>
                    <a:pt x="99" y="27"/>
                  </a:cubicBezTo>
                  <a:cubicBezTo>
                    <a:pt x="105" y="27"/>
                    <a:pt x="105" y="27"/>
                    <a:pt x="105" y="27"/>
                  </a:cubicBezTo>
                  <a:cubicBezTo>
                    <a:pt x="105" y="33"/>
                    <a:pt x="105" y="33"/>
                    <a:pt x="105" y="33"/>
                  </a:cubicBezTo>
                  <a:cubicBezTo>
                    <a:pt x="105" y="33"/>
                    <a:pt x="105" y="33"/>
                    <a:pt x="105" y="33"/>
                  </a:cubicBezTo>
                  <a:close/>
                  <a:moveTo>
                    <a:pt x="105" y="23"/>
                  </a:moveTo>
                  <a:cubicBezTo>
                    <a:pt x="99" y="23"/>
                    <a:pt x="99" y="23"/>
                    <a:pt x="99" y="23"/>
                  </a:cubicBezTo>
                  <a:cubicBezTo>
                    <a:pt x="99" y="17"/>
                    <a:pt x="99" y="17"/>
                    <a:pt x="99" y="17"/>
                  </a:cubicBezTo>
                  <a:cubicBezTo>
                    <a:pt x="105" y="17"/>
                    <a:pt x="105" y="17"/>
                    <a:pt x="105" y="17"/>
                  </a:cubicBezTo>
                  <a:cubicBezTo>
                    <a:pt x="105" y="23"/>
                    <a:pt x="105" y="23"/>
                    <a:pt x="105" y="23"/>
                  </a:cubicBezTo>
                  <a:cubicBezTo>
                    <a:pt x="105" y="23"/>
                    <a:pt x="105" y="23"/>
                    <a:pt x="105" y="23"/>
                  </a:cubicBezTo>
                  <a:close/>
                  <a:moveTo>
                    <a:pt x="105" y="13"/>
                  </a:moveTo>
                  <a:cubicBezTo>
                    <a:pt x="99" y="13"/>
                    <a:pt x="99" y="13"/>
                    <a:pt x="99" y="13"/>
                  </a:cubicBezTo>
                  <a:cubicBezTo>
                    <a:pt x="99" y="7"/>
                    <a:pt x="99" y="7"/>
                    <a:pt x="99" y="7"/>
                  </a:cubicBezTo>
                  <a:cubicBezTo>
                    <a:pt x="105" y="7"/>
                    <a:pt x="105" y="7"/>
                    <a:pt x="105" y="7"/>
                  </a:cubicBezTo>
                  <a:cubicBezTo>
                    <a:pt x="105" y="13"/>
                    <a:pt x="105" y="13"/>
                    <a:pt x="105" y="13"/>
                  </a:cubicBezTo>
                  <a:cubicBezTo>
                    <a:pt x="105" y="13"/>
                    <a:pt x="105" y="13"/>
                    <a:pt x="105" y="13"/>
                  </a:cubicBezTo>
                  <a:close/>
                  <a:moveTo>
                    <a:pt x="116" y="33"/>
                  </a:moveTo>
                  <a:cubicBezTo>
                    <a:pt x="110" y="33"/>
                    <a:pt x="110" y="33"/>
                    <a:pt x="110" y="33"/>
                  </a:cubicBezTo>
                  <a:cubicBezTo>
                    <a:pt x="110" y="27"/>
                    <a:pt x="110" y="27"/>
                    <a:pt x="110" y="27"/>
                  </a:cubicBezTo>
                  <a:cubicBezTo>
                    <a:pt x="116" y="27"/>
                    <a:pt x="116" y="27"/>
                    <a:pt x="116" y="27"/>
                  </a:cubicBezTo>
                  <a:cubicBezTo>
                    <a:pt x="116" y="33"/>
                    <a:pt x="116" y="33"/>
                    <a:pt x="116" y="33"/>
                  </a:cubicBezTo>
                  <a:cubicBezTo>
                    <a:pt x="116" y="33"/>
                    <a:pt x="116" y="33"/>
                    <a:pt x="116" y="33"/>
                  </a:cubicBezTo>
                  <a:close/>
                  <a:moveTo>
                    <a:pt x="116" y="23"/>
                  </a:moveTo>
                  <a:cubicBezTo>
                    <a:pt x="110" y="23"/>
                    <a:pt x="110" y="23"/>
                    <a:pt x="110" y="23"/>
                  </a:cubicBezTo>
                  <a:cubicBezTo>
                    <a:pt x="110" y="17"/>
                    <a:pt x="110" y="17"/>
                    <a:pt x="110" y="17"/>
                  </a:cubicBezTo>
                  <a:cubicBezTo>
                    <a:pt x="116" y="17"/>
                    <a:pt x="116" y="17"/>
                    <a:pt x="116" y="17"/>
                  </a:cubicBezTo>
                  <a:cubicBezTo>
                    <a:pt x="116" y="23"/>
                    <a:pt x="116" y="23"/>
                    <a:pt x="116" y="23"/>
                  </a:cubicBezTo>
                  <a:cubicBezTo>
                    <a:pt x="116" y="23"/>
                    <a:pt x="116" y="23"/>
                    <a:pt x="116" y="23"/>
                  </a:cubicBezTo>
                  <a:close/>
                  <a:moveTo>
                    <a:pt x="116" y="13"/>
                  </a:moveTo>
                  <a:cubicBezTo>
                    <a:pt x="110" y="13"/>
                    <a:pt x="110" y="13"/>
                    <a:pt x="110" y="13"/>
                  </a:cubicBezTo>
                  <a:cubicBezTo>
                    <a:pt x="110" y="7"/>
                    <a:pt x="110" y="7"/>
                    <a:pt x="110" y="7"/>
                  </a:cubicBezTo>
                  <a:cubicBezTo>
                    <a:pt x="116" y="7"/>
                    <a:pt x="116" y="7"/>
                    <a:pt x="116" y="7"/>
                  </a:cubicBezTo>
                  <a:cubicBezTo>
                    <a:pt x="116" y="13"/>
                    <a:pt x="116" y="13"/>
                    <a:pt x="116" y="13"/>
                  </a:cubicBezTo>
                  <a:cubicBezTo>
                    <a:pt x="116" y="13"/>
                    <a:pt x="116" y="13"/>
                    <a:pt x="116" y="13"/>
                  </a:cubicBezTo>
                  <a:close/>
                  <a:moveTo>
                    <a:pt x="126" y="33"/>
                  </a:moveTo>
                  <a:cubicBezTo>
                    <a:pt x="120" y="33"/>
                    <a:pt x="120" y="33"/>
                    <a:pt x="120" y="33"/>
                  </a:cubicBezTo>
                  <a:cubicBezTo>
                    <a:pt x="120" y="27"/>
                    <a:pt x="120" y="27"/>
                    <a:pt x="120" y="27"/>
                  </a:cubicBezTo>
                  <a:cubicBezTo>
                    <a:pt x="126" y="27"/>
                    <a:pt x="126" y="27"/>
                    <a:pt x="126" y="27"/>
                  </a:cubicBezTo>
                  <a:cubicBezTo>
                    <a:pt x="126" y="33"/>
                    <a:pt x="126" y="33"/>
                    <a:pt x="126" y="33"/>
                  </a:cubicBezTo>
                  <a:cubicBezTo>
                    <a:pt x="126" y="33"/>
                    <a:pt x="126" y="33"/>
                    <a:pt x="126" y="33"/>
                  </a:cubicBezTo>
                  <a:close/>
                  <a:moveTo>
                    <a:pt x="126" y="23"/>
                  </a:moveTo>
                  <a:cubicBezTo>
                    <a:pt x="120" y="23"/>
                    <a:pt x="120" y="23"/>
                    <a:pt x="120" y="23"/>
                  </a:cubicBezTo>
                  <a:cubicBezTo>
                    <a:pt x="120" y="17"/>
                    <a:pt x="120" y="17"/>
                    <a:pt x="120" y="17"/>
                  </a:cubicBezTo>
                  <a:cubicBezTo>
                    <a:pt x="126" y="17"/>
                    <a:pt x="126" y="17"/>
                    <a:pt x="126" y="17"/>
                  </a:cubicBezTo>
                  <a:cubicBezTo>
                    <a:pt x="126" y="23"/>
                    <a:pt x="126" y="23"/>
                    <a:pt x="126" y="23"/>
                  </a:cubicBezTo>
                  <a:cubicBezTo>
                    <a:pt x="126" y="23"/>
                    <a:pt x="126" y="23"/>
                    <a:pt x="126" y="23"/>
                  </a:cubicBezTo>
                  <a:close/>
                  <a:moveTo>
                    <a:pt x="126" y="13"/>
                  </a:moveTo>
                  <a:cubicBezTo>
                    <a:pt x="120" y="13"/>
                    <a:pt x="120" y="13"/>
                    <a:pt x="120" y="13"/>
                  </a:cubicBezTo>
                  <a:cubicBezTo>
                    <a:pt x="120" y="7"/>
                    <a:pt x="120" y="7"/>
                    <a:pt x="120" y="7"/>
                  </a:cubicBezTo>
                  <a:cubicBezTo>
                    <a:pt x="126" y="7"/>
                    <a:pt x="126" y="7"/>
                    <a:pt x="126" y="7"/>
                  </a:cubicBezTo>
                  <a:cubicBezTo>
                    <a:pt x="126" y="13"/>
                    <a:pt x="126" y="13"/>
                    <a:pt x="126" y="13"/>
                  </a:cubicBezTo>
                  <a:cubicBezTo>
                    <a:pt x="126" y="13"/>
                    <a:pt x="126" y="13"/>
                    <a:pt x="126" y="13"/>
                  </a:cubicBezTo>
                  <a:close/>
                  <a:moveTo>
                    <a:pt x="137" y="33"/>
                  </a:moveTo>
                  <a:cubicBezTo>
                    <a:pt x="131" y="33"/>
                    <a:pt x="131" y="33"/>
                    <a:pt x="131" y="33"/>
                  </a:cubicBezTo>
                  <a:cubicBezTo>
                    <a:pt x="131" y="27"/>
                    <a:pt x="131" y="27"/>
                    <a:pt x="131" y="27"/>
                  </a:cubicBezTo>
                  <a:cubicBezTo>
                    <a:pt x="137" y="27"/>
                    <a:pt x="137" y="27"/>
                    <a:pt x="137" y="27"/>
                  </a:cubicBezTo>
                  <a:cubicBezTo>
                    <a:pt x="137" y="33"/>
                    <a:pt x="137" y="33"/>
                    <a:pt x="137" y="33"/>
                  </a:cubicBezTo>
                  <a:cubicBezTo>
                    <a:pt x="137" y="33"/>
                    <a:pt x="137" y="33"/>
                    <a:pt x="137" y="33"/>
                  </a:cubicBezTo>
                  <a:close/>
                  <a:moveTo>
                    <a:pt x="137" y="23"/>
                  </a:moveTo>
                  <a:cubicBezTo>
                    <a:pt x="131" y="23"/>
                    <a:pt x="131" y="23"/>
                    <a:pt x="131" y="23"/>
                  </a:cubicBezTo>
                  <a:cubicBezTo>
                    <a:pt x="131" y="17"/>
                    <a:pt x="131" y="17"/>
                    <a:pt x="131" y="17"/>
                  </a:cubicBezTo>
                  <a:cubicBezTo>
                    <a:pt x="137" y="17"/>
                    <a:pt x="137" y="17"/>
                    <a:pt x="137" y="17"/>
                  </a:cubicBezTo>
                  <a:cubicBezTo>
                    <a:pt x="137" y="23"/>
                    <a:pt x="137" y="23"/>
                    <a:pt x="137" y="23"/>
                  </a:cubicBezTo>
                  <a:cubicBezTo>
                    <a:pt x="137" y="23"/>
                    <a:pt x="137" y="23"/>
                    <a:pt x="137" y="23"/>
                  </a:cubicBezTo>
                  <a:close/>
                  <a:moveTo>
                    <a:pt x="137" y="13"/>
                  </a:moveTo>
                  <a:cubicBezTo>
                    <a:pt x="131" y="13"/>
                    <a:pt x="131" y="13"/>
                    <a:pt x="131" y="13"/>
                  </a:cubicBezTo>
                  <a:cubicBezTo>
                    <a:pt x="131" y="7"/>
                    <a:pt x="131" y="7"/>
                    <a:pt x="131" y="7"/>
                  </a:cubicBezTo>
                  <a:cubicBezTo>
                    <a:pt x="137" y="7"/>
                    <a:pt x="137" y="7"/>
                    <a:pt x="137" y="7"/>
                  </a:cubicBezTo>
                  <a:cubicBezTo>
                    <a:pt x="137" y="13"/>
                    <a:pt x="137" y="13"/>
                    <a:pt x="137" y="13"/>
                  </a:cubicBezTo>
                  <a:cubicBezTo>
                    <a:pt x="137" y="13"/>
                    <a:pt x="137" y="13"/>
                    <a:pt x="137" y="1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0" name="Freeform 2156"/>
            <p:cNvSpPr>
              <a:spLocks noEditPoints="1"/>
            </p:cNvSpPr>
            <p:nvPr/>
          </p:nvSpPr>
          <p:spPr bwMode="auto">
            <a:xfrm>
              <a:off x="21220113" y="2081213"/>
              <a:ext cx="547688" cy="153988"/>
            </a:xfrm>
            <a:custGeom>
              <a:avLst/>
              <a:gdLst>
                <a:gd name="T0" fmla="*/ 146 w 146"/>
                <a:gd name="T1" fmla="*/ 31 h 41"/>
                <a:gd name="T2" fmla="*/ 9 w 146"/>
                <a:gd name="T3" fmla="*/ 0 h 41"/>
                <a:gd name="T4" fmla="*/ 9 w 146"/>
                <a:gd name="T5" fmla="*/ 41 h 41"/>
                <a:gd name="T6" fmla="*/ 126 w 146"/>
                <a:gd name="T7" fmla="*/ 28 h 41"/>
                <a:gd name="T8" fmla="*/ 73 w 146"/>
                <a:gd name="T9" fmla="*/ 7 h 41"/>
                <a:gd name="T10" fmla="*/ 73 w 146"/>
                <a:gd name="T11" fmla="*/ 13 h 41"/>
                <a:gd name="T12" fmla="*/ 73 w 146"/>
                <a:gd name="T13" fmla="*/ 18 h 41"/>
                <a:gd name="T14" fmla="*/ 73 w 146"/>
                <a:gd name="T15" fmla="*/ 23 h 41"/>
                <a:gd name="T16" fmla="*/ 73 w 146"/>
                <a:gd name="T17" fmla="*/ 27 h 41"/>
                <a:gd name="T18" fmla="*/ 73 w 146"/>
                <a:gd name="T19" fmla="*/ 33 h 41"/>
                <a:gd name="T20" fmla="*/ 63 w 146"/>
                <a:gd name="T21" fmla="*/ 7 h 41"/>
                <a:gd name="T22" fmla="*/ 63 w 146"/>
                <a:gd name="T23" fmla="*/ 13 h 41"/>
                <a:gd name="T24" fmla="*/ 63 w 146"/>
                <a:gd name="T25" fmla="*/ 18 h 41"/>
                <a:gd name="T26" fmla="*/ 63 w 146"/>
                <a:gd name="T27" fmla="*/ 23 h 41"/>
                <a:gd name="T28" fmla="*/ 63 w 146"/>
                <a:gd name="T29" fmla="*/ 27 h 41"/>
                <a:gd name="T30" fmla="*/ 63 w 146"/>
                <a:gd name="T31" fmla="*/ 33 h 41"/>
                <a:gd name="T32" fmla="*/ 52 w 146"/>
                <a:gd name="T33" fmla="*/ 7 h 41"/>
                <a:gd name="T34" fmla="*/ 52 w 146"/>
                <a:gd name="T35" fmla="*/ 13 h 41"/>
                <a:gd name="T36" fmla="*/ 52 w 146"/>
                <a:gd name="T37" fmla="*/ 18 h 41"/>
                <a:gd name="T38" fmla="*/ 52 w 146"/>
                <a:gd name="T39" fmla="*/ 23 h 41"/>
                <a:gd name="T40" fmla="*/ 52 w 146"/>
                <a:gd name="T41" fmla="*/ 27 h 41"/>
                <a:gd name="T42" fmla="*/ 52 w 146"/>
                <a:gd name="T43" fmla="*/ 33 h 41"/>
                <a:gd name="T44" fmla="*/ 41 w 146"/>
                <a:gd name="T45" fmla="*/ 7 h 41"/>
                <a:gd name="T46" fmla="*/ 41 w 146"/>
                <a:gd name="T47" fmla="*/ 13 h 41"/>
                <a:gd name="T48" fmla="*/ 41 w 146"/>
                <a:gd name="T49" fmla="*/ 18 h 41"/>
                <a:gd name="T50" fmla="*/ 41 w 146"/>
                <a:gd name="T51" fmla="*/ 23 h 41"/>
                <a:gd name="T52" fmla="*/ 41 w 146"/>
                <a:gd name="T53" fmla="*/ 27 h 41"/>
                <a:gd name="T54" fmla="*/ 41 w 146"/>
                <a:gd name="T55" fmla="*/ 33 h 41"/>
                <a:gd name="T56" fmla="*/ 30 w 146"/>
                <a:gd name="T57" fmla="*/ 7 h 41"/>
                <a:gd name="T58" fmla="*/ 30 w 146"/>
                <a:gd name="T59" fmla="*/ 13 h 41"/>
                <a:gd name="T60" fmla="*/ 30 w 146"/>
                <a:gd name="T61" fmla="*/ 18 h 41"/>
                <a:gd name="T62" fmla="*/ 30 w 146"/>
                <a:gd name="T63" fmla="*/ 23 h 41"/>
                <a:gd name="T64" fmla="*/ 30 w 146"/>
                <a:gd name="T65" fmla="*/ 27 h 41"/>
                <a:gd name="T66" fmla="*/ 30 w 146"/>
                <a:gd name="T67" fmla="*/ 33 h 41"/>
                <a:gd name="T68" fmla="*/ 19 w 146"/>
                <a:gd name="T69" fmla="*/ 7 h 41"/>
                <a:gd name="T70" fmla="*/ 19 w 146"/>
                <a:gd name="T71" fmla="*/ 13 h 41"/>
                <a:gd name="T72" fmla="*/ 19 w 146"/>
                <a:gd name="T73" fmla="*/ 18 h 41"/>
                <a:gd name="T74" fmla="*/ 19 w 146"/>
                <a:gd name="T75" fmla="*/ 23 h 41"/>
                <a:gd name="T76" fmla="*/ 19 w 146"/>
                <a:gd name="T77" fmla="*/ 27 h 41"/>
                <a:gd name="T78" fmla="*/ 19 w 146"/>
                <a:gd name="T79" fmla="*/ 33 h 41"/>
                <a:gd name="T80" fmla="*/ 9 w 146"/>
                <a:gd name="T81" fmla="*/ 7 h 41"/>
                <a:gd name="T82" fmla="*/ 9 w 146"/>
                <a:gd name="T83" fmla="*/ 13 h 41"/>
                <a:gd name="T84" fmla="*/ 9 w 146"/>
                <a:gd name="T85" fmla="*/ 18 h 41"/>
                <a:gd name="T86" fmla="*/ 9 w 146"/>
                <a:gd name="T87" fmla="*/ 23 h 41"/>
                <a:gd name="T88" fmla="*/ 9 w 146"/>
                <a:gd name="T89" fmla="*/ 27 h 41"/>
                <a:gd name="T90" fmla="*/ 9 w 146"/>
                <a:gd name="T91"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41">
                  <a:moveTo>
                    <a:pt x="9" y="41"/>
                  </a:moveTo>
                  <a:cubicBezTo>
                    <a:pt x="137" y="41"/>
                    <a:pt x="137" y="41"/>
                    <a:pt x="137" y="41"/>
                  </a:cubicBezTo>
                  <a:cubicBezTo>
                    <a:pt x="142" y="41"/>
                    <a:pt x="146" y="36"/>
                    <a:pt x="146" y="31"/>
                  </a:cubicBezTo>
                  <a:cubicBezTo>
                    <a:pt x="146" y="9"/>
                    <a:pt x="146" y="9"/>
                    <a:pt x="146" y="9"/>
                  </a:cubicBezTo>
                  <a:cubicBezTo>
                    <a:pt x="146" y="4"/>
                    <a:pt x="142" y="0"/>
                    <a:pt x="137" y="0"/>
                  </a:cubicBezTo>
                  <a:cubicBezTo>
                    <a:pt x="9" y="0"/>
                    <a:pt x="9" y="0"/>
                    <a:pt x="9" y="0"/>
                  </a:cubicBezTo>
                  <a:cubicBezTo>
                    <a:pt x="4" y="0"/>
                    <a:pt x="0" y="4"/>
                    <a:pt x="0" y="9"/>
                  </a:cubicBezTo>
                  <a:cubicBezTo>
                    <a:pt x="0" y="31"/>
                    <a:pt x="0" y="31"/>
                    <a:pt x="0" y="31"/>
                  </a:cubicBezTo>
                  <a:cubicBezTo>
                    <a:pt x="0" y="36"/>
                    <a:pt x="4" y="41"/>
                    <a:pt x="9" y="41"/>
                  </a:cubicBezTo>
                  <a:close/>
                  <a:moveTo>
                    <a:pt x="126" y="13"/>
                  </a:moveTo>
                  <a:cubicBezTo>
                    <a:pt x="130" y="13"/>
                    <a:pt x="133" y="16"/>
                    <a:pt x="133" y="20"/>
                  </a:cubicBezTo>
                  <a:cubicBezTo>
                    <a:pt x="133" y="24"/>
                    <a:pt x="130" y="28"/>
                    <a:pt x="126" y="28"/>
                  </a:cubicBezTo>
                  <a:cubicBezTo>
                    <a:pt x="122" y="28"/>
                    <a:pt x="119" y="24"/>
                    <a:pt x="119" y="20"/>
                  </a:cubicBezTo>
                  <a:cubicBezTo>
                    <a:pt x="119" y="16"/>
                    <a:pt x="122" y="13"/>
                    <a:pt x="126" y="13"/>
                  </a:cubicBezTo>
                  <a:close/>
                  <a:moveTo>
                    <a:pt x="73" y="7"/>
                  </a:moveTo>
                  <a:cubicBezTo>
                    <a:pt x="79" y="7"/>
                    <a:pt x="79" y="7"/>
                    <a:pt x="79" y="7"/>
                  </a:cubicBezTo>
                  <a:cubicBezTo>
                    <a:pt x="79" y="13"/>
                    <a:pt x="79" y="13"/>
                    <a:pt x="79" y="13"/>
                  </a:cubicBezTo>
                  <a:cubicBezTo>
                    <a:pt x="73" y="13"/>
                    <a:pt x="73" y="13"/>
                    <a:pt x="73" y="13"/>
                  </a:cubicBezTo>
                  <a:cubicBezTo>
                    <a:pt x="73" y="7"/>
                    <a:pt x="73" y="7"/>
                    <a:pt x="73" y="7"/>
                  </a:cubicBezTo>
                  <a:cubicBezTo>
                    <a:pt x="73" y="7"/>
                    <a:pt x="73" y="7"/>
                    <a:pt x="73" y="7"/>
                  </a:cubicBezTo>
                  <a:close/>
                  <a:moveTo>
                    <a:pt x="73" y="18"/>
                  </a:moveTo>
                  <a:cubicBezTo>
                    <a:pt x="79" y="18"/>
                    <a:pt x="79" y="18"/>
                    <a:pt x="79" y="18"/>
                  </a:cubicBezTo>
                  <a:cubicBezTo>
                    <a:pt x="79" y="23"/>
                    <a:pt x="79" y="23"/>
                    <a:pt x="79" y="23"/>
                  </a:cubicBezTo>
                  <a:cubicBezTo>
                    <a:pt x="73" y="23"/>
                    <a:pt x="73" y="23"/>
                    <a:pt x="73" y="23"/>
                  </a:cubicBezTo>
                  <a:cubicBezTo>
                    <a:pt x="73" y="18"/>
                    <a:pt x="73" y="18"/>
                    <a:pt x="73" y="18"/>
                  </a:cubicBezTo>
                  <a:cubicBezTo>
                    <a:pt x="73" y="18"/>
                    <a:pt x="73" y="18"/>
                    <a:pt x="73" y="18"/>
                  </a:cubicBezTo>
                  <a:close/>
                  <a:moveTo>
                    <a:pt x="73" y="27"/>
                  </a:moveTo>
                  <a:cubicBezTo>
                    <a:pt x="79" y="27"/>
                    <a:pt x="79" y="27"/>
                    <a:pt x="79" y="27"/>
                  </a:cubicBezTo>
                  <a:cubicBezTo>
                    <a:pt x="79" y="33"/>
                    <a:pt x="79" y="33"/>
                    <a:pt x="79" y="33"/>
                  </a:cubicBezTo>
                  <a:cubicBezTo>
                    <a:pt x="73" y="33"/>
                    <a:pt x="73" y="33"/>
                    <a:pt x="73" y="33"/>
                  </a:cubicBezTo>
                  <a:cubicBezTo>
                    <a:pt x="73" y="27"/>
                    <a:pt x="73" y="27"/>
                    <a:pt x="73" y="27"/>
                  </a:cubicBezTo>
                  <a:cubicBezTo>
                    <a:pt x="73" y="27"/>
                    <a:pt x="73" y="27"/>
                    <a:pt x="73" y="27"/>
                  </a:cubicBezTo>
                  <a:close/>
                  <a:moveTo>
                    <a:pt x="63" y="7"/>
                  </a:moveTo>
                  <a:cubicBezTo>
                    <a:pt x="68" y="7"/>
                    <a:pt x="68" y="7"/>
                    <a:pt x="68" y="7"/>
                  </a:cubicBezTo>
                  <a:cubicBezTo>
                    <a:pt x="68" y="13"/>
                    <a:pt x="68" y="13"/>
                    <a:pt x="68" y="13"/>
                  </a:cubicBezTo>
                  <a:cubicBezTo>
                    <a:pt x="63" y="13"/>
                    <a:pt x="63" y="13"/>
                    <a:pt x="63" y="13"/>
                  </a:cubicBezTo>
                  <a:cubicBezTo>
                    <a:pt x="63" y="7"/>
                    <a:pt x="63" y="7"/>
                    <a:pt x="63" y="7"/>
                  </a:cubicBezTo>
                  <a:cubicBezTo>
                    <a:pt x="63" y="7"/>
                    <a:pt x="63" y="7"/>
                    <a:pt x="63" y="7"/>
                  </a:cubicBezTo>
                  <a:close/>
                  <a:moveTo>
                    <a:pt x="63" y="18"/>
                  </a:moveTo>
                  <a:cubicBezTo>
                    <a:pt x="68" y="18"/>
                    <a:pt x="68" y="18"/>
                    <a:pt x="68" y="18"/>
                  </a:cubicBezTo>
                  <a:cubicBezTo>
                    <a:pt x="68" y="23"/>
                    <a:pt x="68" y="23"/>
                    <a:pt x="68" y="23"/>
                  </a:cubicBezTo>
                  <a:cubicBezTo>
                    <a:pt x="63" y="23"/>
                    <a:pt x="63" y="23"/>
                    <a:pt x="63" y="23"/>
                  </a:cubicBezTo>
                  <a:cubicBezTo>
                    <a:pt x="63" y="18"/>
                    <a:pt x="63" y="18"/>
                    <a:pt x="63" y="18"/>
                  </a:cubicBezTo>
                  <a:cubicBezTo>
                    <a:pt x="63" y="18"/>
                    <a:pt x="63" y="18"/>
                    <a:pt x="63" y="18"/>
                  </a:cubicBezTo>
                  <a:close/>
                  <a:moveTo>
                    <a:pt x="63" y="27"/>
                  </a:moveTo>
                  <a:cubicBezTo>
                    <a:pt x="68" y="27"/>
                    <a:pt x="68" y="27"/>
                    <a:pt x="68" y="27"/>
                  </a:cubicBezTo>
                  <a:cubicBezTo>
                    <a:pt x="68" y="33"/>
                    <a:pt x="68" y="33"/>
                    <a:pt x="68" y="33"/>
                  </a:cubicBezTo>
                  <a:cubicBezTo>
                    <a:pt x="63" y="33"/>
                    <a:pt x="63" y="33"/>
                    <a:pt x="63" y="33"/>
                  </a:cubicBezTo>
                  <a:cubicBezTo>
                    <a:pt x="63" y="27"/>
                    <a:pt x="63" y="27"/>
                    <a:pt x="63" y="27"/>
                  </a:cubicBezTo>
                  <a:cubicBezTo>
                    <a:pt x="63" y="27"/>
                    <a:pt x="63" y="27"/>
                    <a:pt x="63" y="27"/>
                  </a:cubicBezTo>
                  <a:close/>
                  <a:moveTo>
                    <a:pt x="52" y="7"/>
                  </a:moveTo>
                  <a:cubicBezTo>
                    <a:pt x="58" y="7"/>
                    <a:pt x="58" y="7"/>
                    <a:pt x="58" y="7"/>
                  </a:cubicBezTo>
                  <a:cubicBezTo>
                    <a:pt x="58" y="13"/>
                    <a:pt x="58" y="13"/>
                    <a:pt x="58" y="13"/>
                  </a:cubicBezTo>
                  <a:cubicBezTo>
                    <a:pt x="52" y="13"/>
                    <a:pt x="52" y="13"/>
                    <a:pt x="52" y="13"/>
                  </a:cubicBezTo>
                  <a:cubicBezTo>
                    <a:pt x="52" y="7"/>
                    <a:pt x="52" y="7"/>
                    <a:pt x="52" y="7"/>
                  </a:cubicBezTo>
                  <a:cubicBezTo>
                    <a:pt x="52" y="7"/>
                    <a:pt x="52" y="7"/>
                    <a:pt x="52" y="7"/>
                  </a:cubicBezTo>
                  <a:close/>
                  <a:moveTo>
                    <a:pt x="52" y="18"/>
                  </a:moveTo>
                  <a:cubicBezTo>
                    <a:pt x="58" y="18"/>
                    <a:pt x="58" y="18"/>
                    <a:pt x="58" y="18"/>
                  </a:cubicBezTo>
                  <a:cubicBezTo>
                    <a:pt x="58" y="23"/>
                    <a:pt x="58" y="23"/>
                    <a:pt x="58" y="23"/>
                  </a:cubicBezTo>
                  <a:cubicBezTo>
                    <a:pt x="52" y="23"/>
                    <a:pt x="52" y="23"/>
                    <a:pt x="52" y="23"/>
                  </a:cubicBezTo>
                  <a:cubicBezTo>
                    <a:pt x="52" y="18"/>
                    <a:pt x="52" y="18"/>
                    <a:pt x="52" y="18"/>
                  </a:cubicBezTo>
                  <a:cubicBezTo>
                    <a:pt x="52" y="18"/>
                    <a:pt x="52" y="18"/>
                    <a:pt x="52" y="18"/>
                  </a:cubicBezTo>
                  <a:close/>
                  <a:moveTo>
                    <a:pt x="52" y="27"/>
                  </a:moveTo>
                  <a:cubicBezTo>
                    <a:pt x="58" y="27"/>
                    <a:pt x="58" y="27"/>
                    <a:pt x="58" y="27"/>
                  </a:cubicBezTo>
                  <a:cubicBezTo>
                    <a:pt x="58" y="33"/>
                    <a:pt x="58" y="33"/>
                    <a:pt x="58" y="33"/>
                  </a:cubicBezTo>
                  <a:cubicBezTo>
                    <a:pt x="52" y="33"/>
                    <a:pt x="52" y="33"/>
                    <a:pt x="52" y="33"/>
                  </a:cubicBezTo>
                  <a:cubicBezTo>
                    <a:pt x="52" y="27"/>
                    <a:pt x="52" y="27"/>
                    <a:pt x="52" y="27"/>
                  </a:cubicBezTo>
                  <a:cubicBezTo>
                    <a:pt x="52" y="27"/>
                    <a:pt x="52" y="27"/>
                    <a:pt x="52" y="27"/>
                  </a:cubicBezTo>
                  <a:close/>
                  <a:moveTo>
                    <a:pt x="41" y="7"/>
                  </a:moveTo>
                  <a:cubicBezTo>
                    <a:pt x="47" y="7"/>
                    <a:pt x="47" y="7"/>
                    <a:pt x="47" y="7"/>
                  </a:cubicBezTo>
                  <a:cubicBezTo>
                    <a:pt x="47" y="13"/>
                    <a:pt x="47" y="13"/>
                    <a:pt x="47" y="13"/>
                  </a:cubicBezTo>
                  <a:cubicBezTo>
                    <a:pt x="41" y="13"/>
                    <a:pt x="41" y="13"/>
                    <a:pt x="41" y="13"/>
                  </a:cubicBezTo>
                  <a:cubicBezTo>
                    <a:pt x="41" y="7"/>
                    <a:pt x="41" y="7"/>
                    <a:pt x="41" y="7"/>
                  </a:cubicBezTo>
                  <a:cubicBezTo>
                    <a:pt x="41" y="7"/>
                    <a:pt x="41" y="7"/>
                    <a:pt x="41" y="7"/>
                  </a:cubicBezTo>
                  <a:close/>
                  <a:moveTo>
                    <a:pt x="41" y="18"/>
                  </a:moveTo>
                  <a:cubicBezTo>
                    <a:pt x="47" y="18"/>
                    <a:pt x="47" y="18"/>
                    <a:pt x="47" y="18"/>
                  </a:cubicBezTo>
                  <a:cubicBezTo>
                    <a:pt x="47" y="23"/>
                    <a:pt x="47" y="23"/>
                    <a:pt x="47" y="23"/>
                  </a:cubicBezTo>
                  <a:cubicBezTo>
                    <a:pt x="41" y="23"/>
                    <a:pt x="41" y="23"/>
                    <a:pt x="41" y="23"/>
                  </a:cubicBezTo>
                  <a:cubicBezTo>
                    <a:pt x="41" y="18"/>
                    <a:pt x="41" y="18"/>
                    <a:pt x="41" y="18"/>
                  </a:cubicBezTo>
                  <a:cubicBezTo>
                    <a:pt x="41" y="18"/>
                    <a:pt x="41" y="18"/>
                    <a:pt x="41" y="18"/>
                  </a:cubicBezTo>
                  <a:close/>
                  <a:moveTo>
                    <a:pt x="41" y="27"/>
                  </a:moveTo>
                  <a:cubicBezTo>
                    <a:pt x="47" y="27"/>
                    <a:pt x="47" y="27"/>
                    <a:pt x="47" y="27"/>
                  </a:cubicBezTo>
                  <a:cubicBezTo>
                    <a:pt x="47" y="33"/>
                    <a:pt x="47" y="33"/>
                    <a:pt x="47" y="33"/>
                  </a:cubicBezTo>
                  <a:cubicBezTo>
                    <a:pt x="41" y="33"/>
                    <a:pt x="41" y="33"/>
                    <a:pt x="41" y="33"/>
                  </a:cubicBezTo>
                  <a:cubicBezTo>
                    <a:pt x="41" y="27"/>
                    <a:pt x="41" y="27"/>
                    <a:pt x="41" y="27"/>
                  </a:cubicBezTo>
                  <a:cubicBezTo>
                    <a:pt x="41" y="27"/>
                    <a:pt x="41" y="27"/>
                    <a:pt x="41" y="27"/>
                  </a:cubicBezTo>
                  <a:close/>
                  <a:moveTo>
                    <a:pt x="30" y="7"/>
                  </a:moveTo>
                  <a:cubicBezTo>
                    <a:pt x="36" y="7"/>
                    <a:pt x="36" y="7"/>
                    <a:pt x="36" y="7"/>
                  </a:cubicBezTo>
                  <a:cubicBezTo>
                    <a:pt x="36" y="13"/>
                    <a:pt x="36" y="13"/>
                    <a:pt x="36" y="13"/>
                  </a:cubicBezTo>
                  <a:cubicBezTo>
                    <a:pt x="30" y="13"/>
                    <a:pt x="30" y="13"/>
                    <a:pt x="30" y="13"/>
                  </a:cubicBezTo>
                  <a:cubicBezTo>
                    <a:pt x="30" y="7"/>
                    <a:pt x="30" y="7"/>
                    <a:pt x="30" y="7"/>
                  </a:cubicBezTo>
                  <a:cubicBezTo>
                    <a:pt x="30" y="7"/>
                    <a:pt x="30" y="7"/>
                    <a:pt x="30" y="7"/>
                  </a:cubicBezTo>
                  <a:close/>
                  <a:moveTo>
                    <a:pt x="30" y="18"/>
                  </a:moveTo>
                  <a:cubicBezTo>
                    <a:pt x="36" y="18"/>
                    <a:pt x="36" y="18"/>
                    <a:pt x="36" y="18"/>
                  </a:cubicBezTo>
                  <a:cubicBezTo>
                    <a:pt x="36" y="23"/>
                    <a:pt x="36" y="23"/>
                    <a:pt x="36" y="23"/>
                  </a:cubicBezTo>
                  <a:cubicBezTo>
                    <a:pt x="30" y="23"/>
                    <a:pt x="30" y="23"/>
                    <a:pt x="30" y="23"/>
                  </a:cubicBezTo>
                  <a:cubicBezTo>
                    <a:pt x="30" y="18"/>
                    <a:pt x="30" y="18"/>
                    <a:pt x="30" y="18"/>
                  </a:cubicBezTo>
                  <a:cubicBezTo>
                    <a:pt x="30" y="18"/>
                    <a:pt x="30" y="18"/>
                    <a:pt x="30" y="18"/>
                  </a:cubicBezTo>
                  <a:close/>
                  <a:moveTo>
                    <a:pt x="30" y="27"/>
                  </a:moveTo>
                  <a:cubicBezTo>
                    <a:pt x="36" y="27"/>
                    <a:pt x="36" y="27"/>
                    <a:pt x="36" y="27"/>
                  </a:cubicBezTo>
                  <a:cubicBezTo>
                    <a:pt x="36" y="33"/>
                    <a:pt x="36" y="33"/>
                    <a:pt x="36" y="33"/>
                  </a:cubicBezTo>
                  <a:cubicBezTo>
                    <a:pt x="30" y="33"/>
                    <a:pt x="30" y="33"/>
                    <a:pt x="30" y="33"/>
                  </a:cubicBezTo>
                  <a:cubicBezTo>
                    <a:pt x="30" y="27"/>
                    <a:pt x="30" y="27"/>
                    <a:pt x="30" y="27"/>
                  </a:cubicBezTo>
                  <a:cubicBezTo>
                    <a:pt x="30" y="27"/>
                    <a:pt x="30" y="27"/>
                    <a:pt x="30" y="27"/>
                  </a:cubicBezTo>
                  <a:close/>
                  <a:moveTo>
                    <a:pt x="19" y="7"/>
                  </a:moveTo>
                  <a:cubicBezTo>
                    <a:pt x="25" y="7"/>
                    <a:pt x="25" y="7"/>
                    <a:pt x="25" y="7"/>
                  </a:cubicBezTo>
                  <a:cubicBezTo>
                    <a:pt x="25" y="13"/>
                    <a:pt x="25" y="13"/>
                    <a:pt x="25" y="13"/>
                  </a:cubicBezTo>
                  <a:cubicBezTo>
                    <a:pt x="19" y="13"/>
                    <a:pt x="19" y="13"/>
                    <a:pt x="19" y="13"/>
                  </a:cubicBezTo>
                  <a:cubicBezTo>
                    <a:pt x="19" y="7"/>
                    <a:pt x="19" y="7"/>
                    <a:pt x="19" y="7"/>
                  </a:cubicBezTo>
                  <a:cubicBezTo>
                    <a:pt x="19" y="7"/>
                    <a:pt x="19" y="7"/>
                    <a:pt x="19" y="7"/>
                  </a:cubicBezTo>
                  <a:close/>
                  <a:moveTo>
                    <a:pt x="19" y="18"/>
                  </a:moveTo>
                  <a:cubicBezTo>
                    <a:pt x="25" y="18"/>
                    <a:pt x="25" y="18"/>
                    <a:pt x="25" y="18"/>
                  </a:cubicBezTo>
                  <a:cubicBezTo>
                    <a:pt x="25" y="23"/>
                    <a:pt x="25" y="23"/>
                    <a:pt x="25" y="23"/>
                  </a:cubicBezTo>
                  <a:cubicBezTo>
                    <a:pt x="19" y="23"/>
                    <a:pt x="19" y="23"/>
                    <a:pt x="19" y="23"/>
                  </a:cubicBezTo>
                  <a:cubicBezTo>
                    <a:pt x="19" y="18"/>
                    <a:pt x="19" y="18"/>
                    <a:pt x="19" y="18"/>
                  </a:cubicBezTo>
                  <a:cubicBezTo>
                    <a:pt x="19" y="18"/>
                    <a:pt x="19" y="18"/>
                    <a:pt x="19" y="18"/>
                  </a:cubicBezTo>
                  <a:close/>
                  <a:moveTo>
                    <a:pt x="19" y="27"/>
                  </a:moveTo>
                  <a:cubicBezTo>
                    <a:pt x="25" y="27"/>
                    <a:pt x="25" y="27"/>
                    <a:pt x="25" y="27"/>
                  </a:cubicBezTo>
                  <a:cubicBezTo>
                    <a:pt x="25" y="33"/>
                    <a:pt x="25" y="33"/>
                    <a:pt x="25" y="33"/>
                  </a:cubicBezTo>
                  <a:cubicBezTo>
                    <a:pt x="19" y="33"/>
                    <a:pt x="19" y="33"/>
                    <a:pt x="19" y="33"/>
                  </a:cubicBezTo>
                  <a:cubicBezTo>
                    <a:pt x="19" y="27"/>
                    <a:pt x="19" y="27"/>
                    <a:pt x="19" y="27"/>
                  </a:cubicBezTo>
                  <a:cubicBezTo>
                    <a:pt x="19" y="27"/>
                    <a:pt x="19" y="27"/>
                    <a:pt x="19" y="27"/>
                  </a:cubicBezTo>
                  <a:close/>
                  <a:moveTo>
                    <a:pt x="9" y="7"/>
                  </a:moveTo>
                  <a:cubicBezTo>
                    <a:pt x="14" y="7"/>
                    <a:pt x="14" y="7"/>
                    <a:pt x="14" y="7"/>
                  </a:cubicBezTo>
                  <a:cubicBezTo>
                    <a:pt x="14" y="13"/>
                    <a:pt x="14" y="13"/>
                    <a:pt x="14" y="13"/>
                  </a:cubicBezTo>
                  <a:cubicBezTo>
                    <a:pt x="9" y="13"/>
                    <a:pt x="9" y="13"/>
                    <a:pt x="9" y="13"/>
                  </a:cubicBezTo>
                  <a:cubicBezTo>
                    <a:pt x="9" y="7"/>
                    <a:pt x="9" y="7"/>
                    <a:pt x="9" y="7"/>
                  </a:cubicBezTo>
                  <a:cubicBezTo>
                    <a:pt x="9" y="7"/>
                    <a:pt x="9" y="7"/>
                    <a:pt x="9" y="7"/>
                  </a:cubicBezTo>
                  <a:close/>
                  <a:moveTo>
                    <a:pt x="9" y="18"/>
                  </a:moveTo>
                  <a:cubicBezTo>
                    <a:pt x="14" y="18"/>
                    <a:pt x="14" y="18"/>
                    <a:pt x="14" y="18"/>
                  </a:cubicBezTo>
                  <a:cubicBezTo>
                    <a:pt x="14" y="23"/>
                    <a:pt x="14" y="23"/>
                    <a:pt x="14" y="23"/>
                  </a:cubicBezTo>
                  <a:cubicBezTo>
                    <a:pt x="9" y="23"/>
                    <a:pt x="9" y="23"/>
                    <a:pt x="9" y="23"/>
                  </a:cubicBezTo>
                  <a:cubicBezTo>
                    <a:pt x="9" y="18"/>
                    <a:pt x="9" y="18"/>
                    <a:pt x="9" y="18"/>
                  </a:cubicBezTo>
                  <a:cubicBezTo>
                    <a:pt x="9" y="18"/>
                    <a:pt x="9" y="18"/>
                    <a:pt x="9" y="18"/>
                  </a:cubicBezTo>
                  <a:close/>
                  <a:moveTo>
                    <a:pt x="9" y="27"/>
                  </a:moveTo>
                  <a:cubicBezTo>
                    <a:pt x="14" y="27"/>
                    <a:pt x="14" y="27"/>
                    <a:pt x="14" y="27"/>
                  </a:cubicBezTo>
                  <a:cubicBezTo>
                    <a:pt x="14" y="33"/>
                    <a:pt x="14" y="33"/>
                    <a:pt x="14" y="33"/>
                  </a:cubicBezTo>
                  <a:cubicBezTo>
                    <a:pt x="9" y="33"/>
                    <a:pt x="9" y="33"/>
                    <a:pt x="9" y="33"/>
                  </a:cubicBezTo>
                  <a:cubicBezTo>
                    <a:pt x="9" y="27"/>
                    <a:pt x="9" y="27"/>
                    <a:pt x="9" y="27"/>
                  </a:cubicBezTo>
                  <a:cubicBezTo>
                    <a:pt x="9" y="27"/>
                    <a:pt x="9" y="27"/>
                    <a:pt x="9" y="2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1" name="Freeform 2157"/>
            <p:cNvSpPr>
              <a:spLocks noEditPoints="1"/>
            </p:cNvSpPr>
            <p:nvPr/>
          </p:nvSpPr>
          <p:spPr bwMode="auto">
            <a:xfrm>
              <a:off x="23547388" y="2852738"/>
              <a:ext cx="476250" cy="477838"/>
            </a:xfrm>
            <a:custGeom>
              <a:avLst/>
              <a:gdLst>
                <a:gd name="T0" fmla="*/ 20 w 127"/>
                <a:gd name="T1" fmla="*/ 4 h 127"/>
                <a:gd name="T2" fmla="*/ 94 w 127"/>
                <a:gd name="T3" fmla="*/ 123 h 127"/>
                <a:gd name="T4" fmla="*/ 123 w 127"/>
                <a:gd name="T5" fmla="*/ 94 h 127"/>
                <a:gd name="T6" fmla="*/ 31 w 127"/>
                <a:gd name="T7" fmla="*/ 21 h 127"/>
                <a:gd name="T8" fmla="*/ 54 w 127"/>
                <a:gd name="T9" fmla="*/ 72 h 127"/>
                <a:gd name="T10" fmla="*/ 58 w 127"/>
                <a:gd name="T11" fmla="*/ 68 h 127"/>
                <a:gd name="T12" fmla="*/ 61 w 127"/>
                <a:gd name="T13" fmla="*/ 65 h 127"/>
                <a:gd name="T14" fmla="*/ 65 w 127"/>
                <a:gd name="T15" fmla="*/ 61 h 127"/>
                <a:gd name="T16" fmla="*/ 68 w 127"/>
                <a:gd name="T17" fmla="*/ 58 h 127"/>
                <a:gd name="T18" fmla="*/ 72 w 127"/>
                <a:gd name="T19" fmla="*/ 54 h 127"/>
                <a:gd name="T20" fmla="*/ 62 w 127"/>
                <a:gd name="T21" fmla="*/ 80 h 127"/>
                <a:gd name="T22" fmla="*/ 66 w 127"/>
                <a:gd name="T23" fmla="*/ 76 h 127"/>
                <a:gd name="T24" fmla="*/ 69 w 127"/>
                <a:gd name="T25" fmla="*/ 73 h 127"/>
                <a:gd name="T26" fmla="*/ 73 w 127"/>
                <a:gd name="T27" fmla="*/ 69 h 127"/>
                <a:gd name="T28" fmla="*/ 76 w 127"/>
                <a:gd name="T29" fmla="*/ 66 h 127"/>
                <a:gd name="T30" fmla="*/ 80 w 127"/>
                <a:gd name="T31" fmla="*/ 62 h 127"/>
                <a:gd name="T32" fmla="*/ 69 w 127"/>
                <a:gd name="T33" fmla="*/ 88 h 127"/>
                <a:gd name="T34" fmla="*/ 73 w 127"/>
                <a:gd name="T35" fmla="*/ 83 h 127"/>
                <a:gd name="T36" fmla="*/ 77 w 127"/>
                <a:gd name="T37" fmla="*/ 80 h 127"/>
                <a:gd name="T38" fmla="*/ 81 w 127"/>
                <a:gd name="T39" fmla="*/ 76 h 127"/>
                <a:gd name="T40" fmla="*/ 84 w 127"/>
                <a:gd name="T41" fmla="*/ 73 h 127"/>
                <a:gd name="T42" fmla="*/ 88 w 127"/>
                <a:gd name="T43" fmla="*/ 69 h 127"/>
                <a:gd name="T44" fmla="*/ 77 w 127"/>
                <a:gd name="T45" fmla="*/ 95 h 127"/>
                <a:gd name="T46" fmla="*/ 81 w 127"/>
                <a:gd name="T47" fmla="*/ 91 h 127"/>
                <a:gd name="T48" fmla="*/ 84 w 127"/>
                <a:gd name="T49" fmla="*/ 88 h 127"/>
                <a:gd name="T50" fmla="*/ 88 w 127"/>
                <a:gd name="T51" fmla="*/ 84 h 127"/>
                <a:gd name="T52" fmla="*/ 91 w 127"/>
                <a:gd name="T53" fmla="*/ 81 h 127"/>
                <a:gd name="T54" fmla="*/ 95 w 127"/>
                <a:gd name="T55" fmla="*/ 77 h 127"/>
                <a:gd name="T56" fmla="*/ 85 w 127"/>
                <a:gd name="T57" fmla="*/ 103 h 127"/>
                <a:gd name="T58" fmla="*/ 89 w 127"/>
                <a:gd name="T59" fmla="*/ 99 h 127"/>
                <a:gd name="T60" fmla="*/ 92 w 127"/>
                <a:gd name="T61" fmla="*/ 96 h 127"/>
                <a:gd name="T62" fmla="*/ 96 w 127"/>
                <a:gd name="T63" fmla="*/ 91 h 127"/>
                <a:gd name="T64" fmla="*/ 99 w 127"/>
                <a:gd name="T65" fmla="*/ 89 h 127"/>
                <a:gd name="T66" fmla="*/ 103 w 127"/>
                <a:gd name="T67" fmla="*/ 85 h 127"/>
                <a:gd name="T68" fmla="*/ 92 w 127"/>
                <a:gd name="T69" fmla="*/ 111 h 127"/>
                <a:gd name="T70" fmla="*/ 96 w 127"/>
                <a:gd name="T71" fmla="*/ 106 h 127"/>
                <a:gd name="T72" fmla="*/ 100 w 127"/>
                <a:gd name="T73" fmla="*/ 103 h 127"/>
                <a:gd name="T74" fmla="*/ 104 w 127"/>
                <a:gd name="T75" fmla="*/ 99 h 127"/>
                <a:gd name="T76" fmla="*/ 107 w 127"/>
                <a:gd name="T77" fmla="*/ 96 h 127"/>
                <a:gd name="T78" fmla="*/ 111 w 127"/>
                <a:gd name="T79" fmla="*/ 92 h 127"/>
                <a:gd name="T80" fmla="*/ 100 w 127"/>
                <a:gd name="T81" fmla="*/ 118 h 127"/>
                <a:gd name="T82" fmla="*/ 104 w 127"/>
                <a:gd name="T83" fmla="*/ 114 h 127"/>
                <a:gd name="T84" fmla="*/ 107 w 127"/>
                <a:gd name="T85" fmla="*/ 111 h 127"/>
                <a:gd name="T86" fmla="*/ 111 w 127"/>
                <a:gd name="T87" fmla="*/ 107 h 127"/>
                <a:gd name="T88" fmla="*/ 114 w 127"/>
                <a:gd name="T89" fmla="*/ 104 h 127"/>
                <a:gd name="T90" fmla="*/ 118 w 127"/>
                <a:gd name="T91" fmla="*/ 10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7">
                  <a:moveTo>
                    <a:pt x="123" y="94"/>
                  </a:moveTo>
                  <a:cubicBezTo>
                    <a:pt x="33" y="4"/>
                    <a:pt x="33" y="4"/>
                    <a:pt x="33" y="4"/>
                  </a:cubicBezTo>
                  <a:cubicBezTo>
                    <a:pt x="29" y="0"/>
                    <a:pt x="23" y="0"/>
                    <a:pt x="20" y="4"/>
                  </a:cubicBezTo>
                  <a:cubicBezTo>
                    <a:pt x="4" y="19"/>
                    <a:pt x="4" y="19"/>
                    <a:pt x="4" y="19"/>
                  </a:cubicBezTo>
                  <a:cubicBezTo>
                    <a:pt x="0" y="23"/>
                    <a:pt x="0" y="29"/>
                    <a:pt x="4" y="33"/>
                  </a:cubicBezTo>
                  <a:cubicBezTo>
                    <a:pt x="94" y="123"/>
                    <a:pt x="94" y="123"/>
                    <a:pt x="94" y="123"/>
                  </a:cubicBezTo>
                  <a:cubicBezTo>
                    <a:pt x="98" y="127"/>
                    <a:pt x="104" y="127"/>
                    <a:pt x="108" y="123"/>
                  </a:cubicBezTo>
                  <a:cubicBezTo>
                    <a:pt x="123" y="108"/>
                    <a:pt x="123" y="108"/>
                    <a:pt x="123" y="108"/>
                  </a:cubicBezTo>
                  <a:cubicBezTo>
                    <a:pt x="127" y="104"/>
                    <a:pt x="127" y="98"/>
                    <a:pt x="123" y="94"/>
                  </a:cubicBezTo>
                  <a:close/>
                  <a:moveTo>
                    <a:pt x="21" y="31"/>
                  </a:moveTo>
                  <a:cubicBezTo>
                    <a:pt x="18" y="28"/>
                    <a:pt x="18" y="24"/>
                    <a:pt x="21" y="21"/>
                  </a:cubicBezTo>
                  <a:cubicBezTo>
                    <a:pt x="24" y="18"/>
                    <a:pt x="28" y="18"/>
                    <a:pt x="31" y="21"/>
                  </a:cubicBezTo>
                  <a:cubicBezTo>
                    <a:pt x="34" y="24"/>
                    <a:pt x="34" y="28"/>
                    <a:pt x="31" y="31"/>
                  </a:cubicBezTo>
                  <a:cubicBezTo>
                    <a:pt x="28" y="34"/>
                    <a:pt x="24" y="34"/>
                    <a:pt x="21" y="31"/>
                  </a:cubicBezTo>
                  <a:close/>
                  <a:moveTo>
                    <a:pt x="54" y="72"/>
                  </a:moveTo>
                  <a:cubicBezTo>
                    <a:pt x="50" y="68"/>
                    <a:pt x="50" y="68"/>
                    <a:pt x="50" y="68"/>
                  </a:cubicBezTo>
                  <a:cubicBezTo>
                    <a:pt x="54" y="64"/>
                    <a:pt x="54" y="64"/>
                    <a:pt x="54" y="64"/>
                  </a:cubicBezTo>
                  <a:cubicBezTo>
                    <a:pt x="58" y="68"/>
                    <a:pt x="58" y="68"/>
                    <a:pt x="58" y="68"/>
                  </a:cubicBezTo>
                  <a:cubicBezTo>
                    <a:pt x="54" y="72"/>
                    <a:pt x="54" y="72"/>
                    <a:pt x="54" y="72"/>
                  </a:cubicBezTo>
                  <a:cubicBezTo>
                    <a:pt x="54" y="72"/>
                    <a:pt x="54" y="72"/>
                    <a:pt x="54" y="72"/>
                  </a:cubicBezTo>
                  <a:close/>
                  <a:moveTo>
                    <a:pt x="61" y="65"/>
                  </a:moveTo>
                  <a:cubicBezTo>
                    <a:pt x="57" y="61"/>
                    <a:pt x="57" y="61"/>
                    <a:pt x="57" y="61"/>
                  </a:cubicBezTo>
                  <a:cubicBezTo>
                    <a:pt x="61" y="57"/>
                    <a:pt x="61" y="57"/>
                    <a:pt x="61" y="57"/>
                  </a:cubicBezTo>
                  <a:cubicBezTo>
                    <a:pt x="65" y="61"/>
                    <a:pt x="65" y="61"/>
                    <a:pt x="65" y="61"/>
                  </a:cubicBezTo>
                  <a:cubicBezTo>
                    <a:pt x="61" y="65"/>
                    <a:pt x="61" y="65"/>
                    <a:pt x="61" y="65"/>
                  </a:cubicBezTo>
                  <a:cubicBezTo>
                    <a:pt x="61" y="65"/>
                    <a:pt x="61" y="65"/>
                    <a:pt x="61" y="65"/>
                  </a:cubicBezTo>
                  <a:close/>
                  <a:moveTo>
                    <a:pt x="68" y="58"/>
                  </a:moveTo>
                  <a:cubicBezTo>
                    <a:pt x="64" y="54"/>
                    <a:pt x="64" y="54"/>
                    <a:pt x="64" y="54"/>
                  </a:cubicBezTo>
                  <a:cubicBezTo>
                    <a:pt x="68" y="50"/>
                    <a:pt x="68" y="50"/>
                    <a:pt x="68" y="50"/>
                  </a:cubicBezTo>
                  <a:cubicBezTo>
                    <a:pt x="72" y="54"/>
                    <a:pt x="72" y="54"/>
                    <a:pt x="72" y="54"/>
                  </a:cubicBezTo>
                  <a:cubicBezTo>
                    <a:pt x="68" y="58"/>
                    <a:pt x="68" y="58"/>
                    <a:pt x="68" y="58"/>
                  </a:cubicBezTo>
                  <a:cubicBezTo>
                    <a:pt x="68" y="58"/>
                    <a:pt x="68" y="58"/>
                    <a:pt x="68" y="58"/>
                  </a:cubicBezTo>
                  <a:close/>
                  <a:moveTo>
                    <a:pt x="62" y="80"/>
                  </a:moveTo>
                  <a:cubicBezTo>
                    <a:pt x="58" y="76"/>
                    <a:pt x="58" y="76"/>
                    <a:pt x="58" y="76"/>
                  </a:cubicBezTo>
                  <a:cubicBezTo>
                    <a:pt x="62" y="72"/>
                    <a:pt x="62" y="72"/>
                    <a:pt x="62" y="72"/>
                  </a:cubicBezTo>
                  <a:cubicBezTo>
                    <a:pt x="66" y="76"/>
                    <a:pt x="66" y="76"/>
                    <a:pt x="66" y="76"/>
                  </a:cubicBezTo>
                  <a:cubicBezTo>
                    <a:pt x="62" y="80"/>
                    <a:pt x="62" y="80"/>
                    <a:pt x="62" y="80"/>
                  </a:cubicBezTo>
                  <a:cubicBezTo>
                    <a:pt x="62" y="80"/>
                    <a:pt x="62" y="80"/>
                    <a:pt x="62" y="80"/>
                  </a:cubicBezTo>
                  <a:close/>
                  <a:moveTo>
                    <a:pt x="69" y="73"/>
                  </a:moveTo>
                  <a:cubicBezTo>
                    <a:pt x="65" y="69"/>
                    <a:pt x="65" y="69"/>
                    <a:pt x="65" y="69"/>
                  </a:cubicBezTo>
                  <a:cubicBezTo>
                    <a:pt x="69" y="64"/>
                    <a:pt x="69" y="64"/>
                    <a:pt x="69" y="64"/>
                  </a:cubicBezTo>
                  <a:cubicBezTo>
                    <a:pt x="73" y="69"/>
                    <a:pt x="73" y="69"/>
                    <a:pt x="73" y="69"/>
                  </a:cubicBezTo>
                  <a:cubicBezTo>
                    <a:pt x="69" y="73"/>
                    <a:pt x="69" y="73"/>
                    <a:pt x="69" y="73"/>
                  </a:cubicBezTo>
                  <a:cubicBezTo>
                    <a:pt x="69" y="73"/>
                    <a:pt x="69" y="73"/>
                    <a:pt x="69" y="73"/>
                  </a:cubicBezTo>
                  <a:close/>
                  <a:moveTo>
                    <a:pt x="76" y="66"/>
                  </a:moveTo>
                  <a:cubicBezTo>
                    <a:pt x="72" y="62"/>
                    <a:pt x="72" y="62"/>
                    <a:pt x="72" y="62"/>
                  </a:cubicBezTo>
                  <a:cubicBezTo>
                    <a:pt x="76" y="58"/>
                    <a:pt x="76" y="58"/>
                    <a:pt x="76" y="58"/>
                  </a:cubicBezTo>
                  <a:cubicBezTo>
                    <a:pt x="80" y="62"/>
                    <a:pt x="80" y="62"/>
                    <a:pt x="80" y="62"/>
                  </a:cubicBezTo>
                  <a:cubicBezTo>
                    <a:pt x="76" y="66"/>
                    <a:pt x="76" y="66"/>
                    <a:pt x="76" y="66"/>
                  </a:cubicBezTo>
                  <a:cubicBezTo>
                    <a:pt x="76" y="66"/>
                    <a:pt x="76" y="66"/>
                    <a:pt x="76" y="66"/>
                  </a:cubicBezTo>
                  <a:close/>
                  <a:moveTo>
                    <a:pt x="69" y="88"/>
                  </a:moveTo>
                  <a:cubicBezTo>
                    <a:pt x="65" y="83"/>
                    <a:pt x="65" y="83"/>
                    <a:pt x="65" y="83"/>
                  </a:cubicBezTo>
                  <a:cubicBezTo>
                    <a:pt x="69" y="79"/>
                    <a:pt x="69" y="79"/>
                    <a:pt x="69" y="79"/>
                  </a:cubicBezTo>
                  <a:cubicBezTo>
                    <a:pt x="73" y="83"/>
                    <a:pt x="73" y="83"/>
                    <a:pt x="73" y="83"/>
                  </a:cubicBezTo>
                  <a:cubicBezTo>
                    <a:pt x="69" y="88"/>
                    <a:pt x="69" y="88"/>
                    <a:pt x="69" y="88"/>
                  </a:cubicBezTo>
                  <a:cubicBezTo>
                    <a:pt x="69" y="88"/>
                    <a:pt x="69" y="88"/>
                    <a:pt x="69" y="88"/>
                  </a:cubicBezTo>
                  <a:close/>
                  <a:moveTo>
                    <a:pt x="77" y="80"/>
                  </a:moveTo>
                  <a:cubicBezTo>
                    <a:pt x="72" y="76"/>
                    <a:pt x="72" y="76"/>
                    <a:pt x="72" y="76"/>
                  </a:cubicBezTo>
                  <a:cubicBezTo>
                    <a:pt x="77" y="72"/>
                    <a:pt x="77" y="72"/>
                    <a:pt x="77" y="72"/>
                  </a:cubicBezTo>
                  <a:cubicBezTo>
                    <a:pt x="81" y="76"/>
                    <a:pt x="81" y="76"/>
                    <a:pt x="81" y="76"/>
                  </a:cubicBezTo>
                  <a:cubicBezTo>
                    <a:pt x="77" y="80"/>
                    <a:pt x="77" y="80"/>
                    <a:pt x="77" y="80"/>
                  </a:cubicBezTo>
                  <a:cubicBezTo>
                    <a:pt x="77" y="80"/>
                    <a:pt x="77" y="80"/>
                    <a:pt x="77" y="80"/>
                  </a:cubicBezTo>
                  <a:close/>
                  <a:moveTo>
                    <a:pt x="84" y="73"/>
                  </a:moveTo>
                  <a:cubicBezTo>
                    <a:pt x="79" y="69"/>
                    <a:pt x="79" y="69"/>
                    <a:pt x="79" y="69"/>
                  </a:cubicBezTo>
                  <a:cubicBezTo>
                    <a:pt x="83" y="65"/>
                    <a:pt x="83" y="65"/>
                    <a:pt x="83" y="65"/>
                  </a:cubicBezTo>
                  <a:cubicBezTo>
                    <a:pt x="88" y="69"/>
                    <a:pt x="88" y="69"/>
                    <a:pt x="88" y="69"/>
                  </a:cubicBezTo>
                  <a:cubicBezTo>
                    <a:pt x="84" y="73"/>
                    <a:pt x="84" y="73"/>
                    <a:pt x="84" y="73"/>
                  </a:cubicBezTo>
                  <a:cubicBezTo>
                    <a:pt x="84" y="73"/>
                    <a:pt x="84" y="73"/>
                    <a:pt x="84" y="73"/>
                  </a:cubicBezTo>
                  <a:close/>
                  <a:moveTo>
                    <a:pt x="77" y="95"/>
                  </a:moveTo>
                  <a:cubicBezTo>
                    <a:pt x="73" y="91"/>
                    <a:pt x="73" y="91"/>
                    <a:pt x="73" y="91"/>
                  </a:cubicBezTo>
                  <a:cubicBezTo>
                    <a:pt x="77" y="87"/>
                    <a:pt x="77" y="87"/>
                    <a:pt x="77" y="87"/>
                  </a:cubicBezTo>
                  <a:cubicBezTo>
                    <a:pt x="81" y="91"/>
                    <a:pt x="81" y="91"/>
                    <a:pt x="81" y="91"/>
                  </a:cubicBezTo>
                  <a:cubicBezTo>
                    <a:pt x="77" y="95"/>
                    <a:pt x="77" y="95"/>
                    <a:pt x="77" y="95"/>
                  </a:cubicBezTo>
                  <a:cubicBezTo>
                    <a:pt x="77" y="95"/>
                    <a:pt x="77" y="95"/>
                    <a:pt x="77" y="95"/>
                  </a:cubicBezTo>
                  <a:close/>
                  <a:moveTo>
                    <a:pt x="84" y="88"/>
                  </a:moveTo>
                  <a:cubicBezTo>
                    <a:pt x="80" y="84"/>
                    <a:pt x="80" y="84"/>
                    <a:pt x="80" y="84"/>
                  </a:cubicBezTo>
                  <a:cubicBezTo>
                    <a:pt x="84" y="80"/>
                    <a:pt x="84" y="80"/>
                    <a:pt x="84" y="80"/>
                  </a:cubicBezTo>
                  <a:cubicBezTo>
                    <a:pt x="88" y="84"/>
                    <a:pt x="88" y="84"/>
                    <a:pt x="88" y="84"/>
                  </a:cubicBezTo>
                  <a:cubicBezTo>
                    <a:pt x="84" y="88"/>
                    <a:pt x="84" y="88"/>
                    <a:pt x="84" y="88"/>
                  </a:cubicBezTo>
                  <a:cubicBezTo>
                    <a:pt x="84" y="88"/>
                    <a:pt x="84" y="88"/>
                    <a:pt x="84" y="88"/>
                  </a:cubicBezTo>
                  <a:close/>
                  <a:moveTo>
                    <a:pt x="91" y="81"/>
                  </a:moveTo>
                  <a:cubicBezTo>
                    <a:pt x="87" y="77"/>
                    <a:pt x="87" y="77"/>
                    <a:pt x="87" y="77"/>
                  </a:cubicBezTo>
                  <a:cubicBezTo>
                    <a:pt x="91" y="73"/>
                    <a:pt x="91" y="73"/>
                    <a:pt x="91" y="73"/>
                  </a:cubicBezTo>
                  <a:cubicBezTo>
                    <a:pt x="95" y="77"/>
                    <a:pt x="95" y="77"/>
                    <a:pt x="95" y="77"/>
                  </a:cubicBezTo>
                  <a:cubicBezTo>
                    <a:pt x="91" y="81"/>
                    <a:pt x="91" y="81"/>
                    <a:pt x="91" y="81"/>
                  </a:cubicBezTo>
                  <a:cubicBezTo>
                    <a:pt x="91" y="81"/>
                    <a:pt x="91" y="81"/>
                    <a:pt x="91" y="81"/>
                  </a:cubicBezTo>
                  <a:close/>
                  <a:moveTo>
                    <a:pt x="85" y="103"/>
                  </a:moveTo>
                  <a:cubicBezTo>
                    <a:pt x="81" y="99"/>
                    <a:pt x="81" y="99"/>
                    <a:pt x="81" y="99"/>
                  </a:cubicBezTo>
                  <a:cubicBezTo>
                    <a:pt x="85" y="95"/>
                    <a:pt x="85" y="95"/>
                    <a:pt x="85" y="95"/>
                  </a:cubicBezTo>
                  <a:cubicBezTo>
                    <a:pt x="89" y="99"/>
                    <a:pt x="89" y="99"/>
                    <a:pt x="89" y="99"/>
                  </a:cubicBezTo>
                  <a:cubicBezTo>
                    <a:pt x="85" y="103"/>
                    <a:pt x="85" y="103"/>
                    <a:pt x="85" y="103"/>
                  </a:cubicBezTo>
                  <a:cubicBezTo>
                    <a:pt x="85" y="103"/>
                    <a:pt x="85" y="103"/>
                    <a:pt x="85" y="103"/>
                  </a:cubicBezTo>
                  <a:close/>
                  <a:moveTo>
                    <a:pt x="92" y="96"/>
                  </a:moveTo>
                  <a:cubicBezTo>
                    <a:pt x="88" y="91"/>
                    <a:pt x="88" y="91"/>
                    <a:pt x="88" y="91"/>
                  </a:cubicBezTo>
                  <a:cubicBezTo>
                    <a:pt x="92" y="87"/>
                    <a:pt x="92" y="87"/>
                    <a:pt x="92" y="87"/>
                  </a:cubicBezTo>
                  <a:cubicBezTo>
                    <a:pt x="96" y="91"/>
                    <a:pt x="96" y="91"/>
                    <a:pt x="96" y="91"/>
                  </a:cubicBezTo>
                  <a:cubicBezTo>
                    <a:pt x="92" y="96"/>
                    <a:pt x="92" y="96"/>
                    <a:pt x="92" y="96"/>
                  </a:cubicBezTo>
                  <a:cubicBezTo>
                    <a:pt x="92" y="96"/>
                    <a:pt x="92" y="96"/>
                    <a:pt x="92" y="96"/>
                  </a:cubicBezTo>
                  <a:close/>
                  <a:moveTo>
                    <a:pt x="99" y="89"/>
                  </a:moveTo>
                  <a:cubicBezTo>
                    <a:pt x="95" y="85"/>
                    <a:pt x="95" y="85"/>
                    <a:pt x="95" y="85"/>
                  </a:cubicBezTo>
                  <a:cubicBezTo>
                    <a:pt x="99" y="80"/>
                    <a:pt x="99" y="80"/>
                    <a:pt x="99" y="80"/>
                  </a:cubicBezTo>
                  <a:cubicBezTo>
                    <a:pt x="103" y="85"/>
                    <a:pt x="103" y="85"/>
                    <a:pt x="103" y="85"/>
                  </a:cubicBezTo>
                  <a:cubicBezTo>
                    <a:pt x="99" y="89"/>
                    <a:pt x="99" y="89"/>
                    <a:pt x="99" y="89"/>
                  </a:cubicBezTo>
                  <a:cubicBezTo>
                    <a:pt x="99" y="89"/>
                    <a:pt x="99" y="89"/>
                    <a:pt x="99" y="89"/>
                  </a:cubicBezTo>
                  <a:close/>
                  <a:moveTo>
                    <a:pt x="92" y="111"/>
                  </a:moveTo>
                  <a:cubicBezTo>
                    <a:pt x="88" y="106"/>
                    <a:pt x="88" y="106"/>
                    <a:pt x="88" y="106"/>
                  </a:cubicBezTo>
                  <a:cubicBezTo>
                    <a:pt x="92" y="102"/>
                    <a:pt x="92" y="102"/>
                    <a:pt x="92" y="102"/>
                  </a:cubicBezTo>
                  <a:cubicBezTo>
                    <a:pt x="96" y="106"/>
                    <a:pt x="96" y="106"/>
                    <a:pt x="96" y="106"/>
                  </a:cubicBezTo>
                  <a:cubicBezTo>
                    <a:pt x="92" y="111"/>
                    <a:pt x="92" y="111"/>
                    <a:pt x="92" y="111"/>
                  </a:cubicBezTo>
                  <a:cubicBezTo>
                    <a:pt x="92" y="111"/>
                    <a:pt x="92" y="111"/>
                    <a:pt x="92" y="111"/>
                  </a:cubicBezTo>
                  <a:close/>
                  <a:moveTo>
                    <a:pt x="100" y="103"/>
                  </a:moveTo>
                  <a:cubicBezTo>
                    <a:pt x="95" y="99"/>
                    <a:pt x="95" y="99"/>
                    <a:pt x="95" y="99"/>
                  </a:cubicBezTo>
                  <a:cubicBezTo>
                    <a:pt x="99" y="95"/>
                    <a:pt x="99" y="95"/>
                    <a:pt x="99" y="95"/>
                  </a:cubicBezTo>
                  <a:cubicBezTo>
                    <a:pt x="104" y="99"/>
                    <a:pt x="104" y="99"/>
                    <a:pt x="104" y="99"/>
                  </a:cubicBezTo>
                  <a:cubicBezTo>
                    <a:pt x="100" y="103"/>
                    <a:pt x="100" y="103"/>
                    <a:pt x="100" y="103"/>
                  </a:cubicBezTo>
                  <a:cubicBezTo>
                    <a:pt x="100" y="103"/>
                    <a:pt x="100" y="103"/>
                    <a:pt x="100" y="103"/>
                  </a:cubicBezTo>
                  <a:close/>
                  <a:moveTo>
                    <a:pt x="107" y="96"/>
                  </a:moveTo>
                  <a:cubicBezTo>
                    <a:pt x="102" y="92"/>
                    <a:pt x="102" y="92"/>
                    <a:pt x="102" y="92"/>
                  </a:cubicBezTo>
                  <a:cubicBezTo>
                    <a:pt x="106" y="88"/>
                    <a:pt x="106" y="88"/>
                    <a:pt x="106" y="88"/>
                  </a:cubicBezTo>
                  <a:cubicBezTo>
                    <a:pt x="111" y="92"/>
                    <a:pt x="111" y="92"/>
                    <a:pt x="111" y="92"/>
                  </a:cubicBezTo>
                  <a:cubicBezTo>
                    <a:pt x="107" y="96"/>
                    <a:pt x="107" y="96"/>
                    <a:pt x="107" y="96"/>
                  </a:cubicBezTo>
                  <a:cubicBezTo>
                    <a:pt x="107" y="96"/>
                    <a:pt x="107" y="96"/>
                    <a:pt x="107" y="96"/>
                  </a:cubicBezTo>
                  <a:close/>
                  <a:moveTo>
                    <a:pt x="100" y="118"/>
                  </a:moveTo>
                  <a:cubicBezTo>
                    <a:pt x="96" y="114"/>
                    <a:pt x="96" y="114"/>
                    <a:pt x="96" y="114"/>
                  </a:cubicBezTo>
                  <a:cubicBezTo>
                    <a:pt x="100" y="110"/>
                    <a:pt x="100" y="110"/>
                    <a:pt x="100" y="110"/>
                  </a:cubicBezTo>
                  <a:cubicBezTo>
                    <a:pt x="104" y="114"/>
                    <a:pt x="104" y="114"/>
                    <a:pt x="104" y="114"/>
                  </a:cubicBezTo>
                  <a:cubicBezTo>
                    <a:pt x="100" y="118"/>
                    <a:pt x="100" y="118"/>
                    <a:pt x="100" y="118"/>
                  </a:cubicBezTo>
                  <a:cubicBezTo>
                    <a:pt x="100" y="118"/>
                    <a:pt x="100" y="118"/>
                    <a:pt x="100" y="118"/>
                  </a:cubicBezTo>
                  <a:close/>
                  <a:moveTo>
                    <a:pt x="107" y="111"/>
                  </a:moveTo>
                  <a:cubicBezTo>
                    <a:pt x="103" y="107"/>
                    <a:pt x="103" y="107"/>
                    <a:pt x="103" y="107"/>
                  </a:cubicBezTo>
                  <a:cubicBezTo>
                    <a:pt x="107" y="103"/>
                    <a:pt x="107" y="103"/>
                    <a:pt x="107" y="103"/>
                  </a:cubicBezTo>
                  <a:cubicBezTo>
                    <a:pt x="111" y="107"/>
                    <a:pt x="111" y="107"/>
                    <a:pt x="111" y="107"/>
                  </a:cubicBezTo>
                  <a:cubicBezTo>
                    <a:pt x="107" y="111"/>
                    <a:pt x="107" y="111"/>
                    <a:pt x="107" y="111"/>
                  </a:cubicBezTo>
                  <a:cubicBezTo>
                    <a:pt x="107" y="111"/>
                    <a:pt x="107" y="111"/>
                    <a:pt x="107" y="111"/>
                  </a:cubicBezTo>
                  <a:close/>
                  <a:moveTo>
                    <a:pt x="114" y="104"/>
                  </a:moveTo>
                  <a:cubicBezTo>
                    <a:pt x="110" y="100"/>
                    <a:pt x="110" y="100"/>
                    <a:pt x="110" y="100"/>
                  </a:cubicBezTo>
                  <a:cubicBezTo>
                    <a:pt x="114" y="96"/>
                    <a:pt x="114" y="96"/>
                    <a:pt x="114" y="96"/>
                  </a:cubicBezTo>
                  <a:cubicBezTo>
                    <a:pt x="118" y="100"/>
                    <a:pt x="118" y="100"/>
                    <a:pt x="118" y="100"/>
                  </a:cubicBezTo>
                  <a:cubicBezTo>
                    <a:pt x="114" y="104"/>
                    <a:pt x="114" y="104"/>
                    <a:pt x="114" y="104"/>
                  </a:cubicBezTo>
                  <a:cubicBezTo>
                    <a:pt x="114" y="104"/>
                    <a:pt x="114" y="104"/>
                    <a:pt x="114" y="10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2" name="Freeform 2158"/>
            <p:cNvSpPr>
              <a:spLocks noEditPoints="1"/>
            </p:cNvSpPr>
            <p:nvPr/>
          </p:nvSpPr>
          <p:spPr bwMode="auto">
            <a:xfrm>
              <a:off x="21669375" y="969963"/>
              <a:ext cx="477838" cy="477838"/>
            </a:xfrm>
            <a:custGeom>
              <a:avLst/>
              <a:gdLst>
                <a:gd name="T0" fmla="*/ 108 w 127"/>
                <a:gd name="T1" fmla="*/ 123 h 127"/>
                <a:gd name="T2" fmla="*/ 33 w 127"/>
                <a:gd name="T3" fmla="*/ 4 h 127"/>
                <a:gd name="T4" fmla="*/ 4 w 127"/>
                <a:gd name="T5" fmla="*/ 33 h 127"/>
                <a:gd name="T6" fmla="*/ 96 w 127"/>
                <a:gd name="T7" fmla="*/ 106 h 127"/>
                <a:gd name="T8" fmla="*/ 73 w 127"/>
                <a:gd name="T9" fmla="*/ 55 h 127"/>
                <a:gd name="T10" fmla="*/ 69 w 127"/>
                <a:gd name="T11" fmla="*/ 59 h 127"/>
                <a:gd name="T12" fmla="*/ 66 w 127"/>
                <a:gd name="T13" fmla="*/ 62 h 127"/>
                <a:gd name="T14" fmla="*/ 62 w 127"/>
                <a:gd name="T15" fmla="*/ 66 h 127"/>
                <a:gd name="T16" fmla="*/ 59 w 127"/>
                <a:gd name="T17" fmla="*/ 69 h 127"/>
                <a:gd name="T18" fmla="*/ 55 w 127"/>
                <a:gd name="T19" fmla="*/ 73 h 127"/>
                <a:gd name="T20" fmla="*/ 65 w 127"/>
                <a:gd name="T21" fmla="*/ 47 h 127"/>
                <a:gd name="T22" fmla="*/ 61 w 127"/>
                <a:gd name="T23" fmla="*/ 51 h 127"/>
                <a:gd name="T24" fmla="*/ 58 w 127"/>
                <a:gd name="T25" fmla="*/ 54 h 127"/>
                <a:gd name="T26" fmla="*/ 54 w 127"/>
                <a:gd name="T27" fmla="*/ 59 h 127"/>
                <a:gd name="T28" fmla="*/ 51 w 127"/>
                <a:gd name="T29" fmla="*/ 61 h 127"/>
                <a:gd name="T30" fmla="*/ 47 w 127"/>
                <a:gd name="T31" fmla="*/ 65 h 127"/>
                <a:gd name="T32" fmla="*/ 58 w 127"/>
                <a:gd name="T33" fmla="*/ 40 h 127"/>
                <a:gd name="T34" fmla="*/ 54 w 127"/>
                <a:gd name="T35" fmla="*/ 44 h 127"/>
                <a:gd name="T36" fmla="*/ 51 w 127"/>
                <a:gd name="T37" fmla="*/ 47 h 127"/>
                <a:gd name="T38" fmla="*/ 46 w 127"/>
                <a:gd name="T39" fmla="*/ 51 h 127"/>
                <a:gd name="T40" fmla="*/ 44 w 127"/>
                <a:gd name="T41" fmla="*/ 54 h 127"/>
                <a:gd name="T42" fmla="*/ 40 w 127"/>
                <a:gd name="T43" fmla="*/ 58 h 127"/>
                <a:gd name="T44" fmla="*/ 50 w 127"/>
                <a:gd name="T45" fmla="*/ 32 h 127"/>
                <a:gd name="T46" fmla="*/ 46 w 127"/>
                <a:gd name="T47" fmla="*/ 36 h 127"/>
                <a:gd name="T48" fmla="*/ 43 w 127"/>
                <a:gd name="T49" fmla="*/ 39 h 127"/>
                <a:gd name="T50" fmla="*/ 39 w 127"/>
                <a:gd name="T51" fmla="*/ 43 h 127"/>
                <a:gd name="T52" fmla="*/ 36 w 127"/>
                <a:gd name="T53" fmla="*/ 46 h 127"/>
                <a:gd name="T54" fmla="*/ 32 w 127"/>
                <a:gd name="T55" fmla="*/ 50 h 127"/>
                <a:gd name="T56" fmla="*/ 43 w 127"/>
                <a:gd name="T57" fmla="*/ 24 h 127"/>
                <a:gd name="T58" fmla="*/ 38 w 127"/>
                <a:gd name="T59" fmla="*/ 28 h 127"/>
                <a:gd name="T60" fmla="*/ 35 w 127"/>
                <a:gd name="T61" fmla="*/ 32 h 127"/>
                <a:gd name="T62" fmla="*/ 31 w 127"/>
                <a:gd name="T63" fmla="*/ 36 h 127"/>
                <a:gd name="T64" fmla="*/ 28 w 127"/>
                <a:gd name="T65" fmla="*/ 39 h 127"/>
                <a:gd name="T66" fmla="*/ 24 w 127"/>
                <a:gd name="T67" fmla="*/ 43 h 127"/>
                <a:gd name="T68" fmla="*/ 35 w 127"/>
                <a:gd name="T69" fmla="*/ 17 h 127"/>
                <a:gd name="T70" fmla="*/ 31 w 127"/>
                <a:gd name="T71" fmla="*/ 21 h 127"/>
                <a:gd name="T72" fmla="*/ 28 w 127"/>
                <a:gd name="T73" fmla="*/ 24 h 127"/>
                <a:gd name="T74" fmla="*/ 24 w 127"/>
                <a:gd name="T75" fmla="*/ 28 h 127"/>
                <a:gd name="T76" fmla="*/ 21 w 127"/>
                <a:gd name="T77" fmla="*/ 31 h 127"/>
                <a:gd name="T78" fmla="*/ 17 w 127"/>
                <a:gd name="T79" fmla="*/ 35 h 127"/>
                <a:gd name="T80" fmla="*/ 27 w 127"/>
                <a:gd name="T81" fmla="*/ 9 h 127"/>
                <a:gd name="T82" fmla="*/ 23 w 127"/>
                <a:gd name="T83" fmla="*/ 13 h 127"/>
                <a:gd name="T84" fmla="*/ 20 w 127"/>
                <a:gd name="T85" fmla="*/ 16 h 127"/>
                <a:gd name="T86" fmla="*/ 16 w 127"/>
                <a:gd name="T87" fmla="*/ 20 h 127"/>
                <a:gd name="T88" fmla="*/ 13 w 127"/>
                <a:gd name="T89" fmla="*/ 23 h 127"/>
                <a:gd name="T90" fmla="*/ 9 w 127"/>
                <a:gd name="T9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7">
                  <a:moveTo>
                    <a:pt x="4" y="33"/>
                  </a:moveTo>
                  <a:cubicBezTo>
                    <a:pt x="94" y="123"/>
                    <a:pt x="94" y="123"/>
                    <a:pt x="94" y="123"/>
                  </a:cubicBezTo>
                  <a:cubicBezTo>
                    <a:pt x="98" y="127"/>
                    <a:pt x="104" y="127"/>
                    <a:pt x="108" y="123"/>
                  </a:cubicBezTo>
                  <a:cubicBezTo>
                    <a:pt x="123" y="108"/>
                    <a:pt x="123" y="108"/>
                    <a:pt x="123" y="108"/>
                  </a:cubicBezTo>
                  <a:cubicBezTo>
                    <a:pt x="127" y="104"/>
                    <a:pt x="127" y="98"/>
                    <a:pt x="123" y="94"/>
                  </a:cubicBezTo>
                  <a:cubicBezTo>
                    <a:pt x="33" y="4"/>
                    <a:pt x="33" y="4"/>
                    <a:pt x="33" y="4"/>
                  </a:cubicBezTo>
                  <a:cubicBezTo>
                    <a:pt x="29" y="0"/>
                    <a:pt x="23" y="0"/>
                    <a:pt x="20" y="4"/>
                  </a:cubicBezTo>
                  <a:cubicBezTo>
                    <a:pt x="4" y="20"/>
                    <a:pt x="4" y="20"/>
                    <a:pt x="4" y="20"/>
                  </a:cubicBezTo>
                  <a:cubicBezTo>
                    <a:pt x="0" y="23"/>
                    <a:pt x="0" y="29"/>
                    <a:pt x="4" y="33"/>
                  </a:cubicBezTo>
                  <a:close/>
                  <a:moveTo>
                    <a:pt x="106" y="96"/>
                  </a:moveTo>
                  <a:cubicBezTo>
                    <a:pt x="109" y="99"/>
                    <a:pt x="109" y="104"/>
                    <a:pt x="106" y="106"/>
                  </a:cubicBezTo>
                  <a:cubicBezTo>
                    <a:pt x="103" y="109"/>
                    <a:pt x="99" y="109"/>
                    <a:pt x="96" y="106"/>
                  </a:cubicBezTo>
                  <a:cubicBezTo>
                    <a:pt x="93" y="104"/>
                    <a:pt x="93" y="99"/>
                    <a:pt x="96" y="96"/>
                  </a:cubicBezTo>
                  <a:cubicBezTo>
                    <a:pt x="99" y="93"/>
                    <a:pt x="104" y="93"/>
                    <a:pt x="106" y="96"/>
                  </a:cubicBezTo>
                  <a:close/>
                  <a:moveTo>
                    <a:pt x="73" y="55"/>
                  </a:moveTo>
                  <a:cubicBezTo>
                    <a:pt x="77" y="59"/>
                    <a:pt x="77" y="59"/>
                    <a:pt x="77" y="59"/>
                  </a:cubicBezTo>
                  <a:cubicBezTo>
                    <a:pt x="73" y="63"/>
                    <a:pt x="73" y="63"/>
                    <a:pt x="73" y="63"/>
                  </a:cubicBezTo>
                  <a:cubicBezTo>
                    <a:pt x="69" y="59"/>
                    <a:pt x="69" y="59"/>
                    <a:pt x="69" y="59"/>
                  </a:cubicBezTo>
                  <a:cubicBezTo>
                    <a:pt x="73" y="55"/>
                    <a:pt x="73" y="55"/>
                    <a:pt x="73" y="55"/>
                  </a:cubicBezTo>
                  <a:cubicBezTo>
                    <a:pt x="73" y="55"/>
                    <a:pt x="73" y="55"/>
                    <a:pt x="73" y="55"/>
                  </a:cubicBezTo>
                  <a:close/>
                  <a:moveTo>
                    <a:pt x="66" y="62"/>
                  </a:moveTo>
                  <a:cubicBezTo>
                    <a:pt x="70" y="66"/>
                    <a:pt x="70" y="66"/>
                    <a:pt x="70" y="66"/>
                  </a:cubicBezTo>
                  <a:cubicBezTo>
                    <a:pt x="66" y="70"/>
                    <a:pt x="66" y="70"/>
                    <a:pt x="66" y="70"/>
                  </a:cubicBezTo>
                  <a:cubicBezTo>
                    <a:pt x="62" y="66"/>
                    <a:pt x="62" y="66"/>
                    <a:pt x="62" y="66"/>
                  </a:cubicBezTo>
                  <a:cubicBezTo>
                    <a:pt x="66" y="62"/>
                    <a:pt x="66" y="62"/>
                    <a:pt x="66" y="62"/>
                  </a:cubicBezTo>
                  <a:cubicBezTo>
                    <a:pt x="66" y="62"/>
                    <a:pt x="66" y="62"/>
                    <a:pt x="66" y="62"/>
                  </a:cubicBezTo>
                  <a:close/>
                  <a:moveTo>
                    <a:pt x="59" y="69"/>
                  </a:moveTo>
                  <a:cubicBezTo>
                    <a:pt x="63" y="73"/>
                    <a:pt x="63" y="73"/>
                    <a:pt x="63" y="73"/>
                  </a:cubicBezTo>
                  <a:cubicBezTo>
                    <a:pt x="59" y="77"/>
                    <a:pt x="59" y="77"/>
                    <a:pt x="59" y="77"/>
                  </a:cubicBezTo>
                  <a:cubicBezTo>
                    <a:pt x="55" y="73"/>
                    <a:pt x="55" y="73"/>
                    <a:pt x="55" y="73"/>
                  </a:cubicBezTo>
                  <a:cubicBezTo>
                    <a:pt x="59" y="69"/>
                    <a:pt x="59" y="69"/>
                    <a:pt x="59" y="69"/>
                  </a:cubicBezTo>
                  <a:cubicBezTo>
                    <a:pt x="59" y="69"/>
                    <a:pt x="59" y="69"/>
                    <a:pt x="59" y="69"/>
                  </a:cubicBezTo>
                  <a:close/>
                  <a:moveTo>
                    <a:pt x="65" y="47"/>
                  </a:moveTo>
                  <a:cubicBezTo>
                    <a:pt x="70" y="51"/>
                    <a:pt x="70" y="51"/>
                    <a:pt x="70" y="51"/>
                  </a:cubicBezTo>
                  <a:cubicBezTo>
                    <a:pt x="65" y="55"/>
                    <a:pt x="65" y="55"/>
                    <a:pt x="65" y="55"/>
                  </a:cubicBezTo>
                  <a:cubicBezTo>
                    <a:pt x="61" y="51"/>
                    <a:pt x="61" y="51"/>
                    <a:pt x="61" y="51"/>
                  </a:cubicBezTo>
                  <a:cubicBezTo>
                    <a:pt x="65" y="47"/>
                    <a:pt x="65" y="47"/>
                    <a:pt x="65" y="47"/>
                  </a:cubicBezTo>
                  <a:cubicBezTo>
                    <a:pt x="65" y="47"/>
                    <a:pt x="65" y="47"/>
                    <a:pt x="65" y="47"/>
                  </a:cubicBezTo>
                  <a:close/>
                  <a:moveTo>
                    <a:pt x="58" y="54"/>
                  </a:moveTo>
                  <a:cubicBezTo>
                    <a:pt x="62" y="59"/>
                    <a:pt x="62" y="59"/>
                    <a:pt x="62" y="59"/>
                  </a:cubicBezTo>
                  <a:cubicBezTo>
                    <a:pt x="58" y="63"/>
                    <a:pt x="58" y="63"/>
                    <a:pt x="58" y="63"/>
                  </a:cubicBezTo>
                  <a:cubicBezTo>
                    <a:pt x="54" y="59"/>
                    <a:pt x="54" y="59"/>
                    <a:pt x="54" y="59"/>
                  </a:cubicBezTo>
                  <a:cubicBezTo>
                    <a:pt x="58" y="54"/>
                    <a:pt x="58" y="54"/>
                    <a:pt x="58" y="54"/>
                  </a:cubicBezTo>
                  <a:cubicBezTo>
                    <a:pt x="58" y="54"/>
                    <a:pt x="58" y="54"/>
                    <a:pt x="58" y="54"/>
                  </a:cubicBezTo>
                  <a:close/>
                  <a:moveTo>
                    <a:pt x="51" y="61"/>
                  </a:moveTo>
                  <a:cubicBezTo>
                    <a:pt x="55" y="66"/>
                    <a:pt x="55" y="66"/>
                    <a:pt x="55" y="66"/>
                  </a:cubicBezTo>
                  <a:cubicBezTo>
                    <a:pt x="51" y="70"/>
                    <a:pt x="51" y="70"/>
                    <a:pt x="51" y="70"/>
                  </a:cubicBezTo>
                  <a:cubicBezTo>
                    <a:pt x="47" y="65"/>
                    <a:pt x="47" y="65"/>
                    <a:pt x="47" y="65"/>
                  </a:cubicBezTo>
                  <a:cubicBezTo>
                    <a:pt x="51" y="61"/>
                    <a:pt x="51" y="61"/>
                    <a:pt x="51" y="61"/>
                  </a:cubicBezTo>
                  <a:cubicBezTo>
                    <a:pt x="51" y="61"/>
                    <a:pt x="51" y="61"/>
                    <a:pt x="51" y="61"/>
                  </a:cubicBezTo>
                  <a:close/>
                  <a:moveTo>
                    <a:pt x="58" y="40"/>
                  </a:moveTo>
                  <a:cubicBezTo>
                    <a:pt x="62" y="44"/>
                    <a:pt x="62" y="44"/>
                    <a:pt x="62" y="44"/>
                  </a:cubicBezTo>
                  <a:cubicBezTo>
                    <a:pt x="58" y="48"/>
                    <a:pt x="58" y="48"/>
                    <a:pt x="58" y="48"/>
                  </a:cubicBezTo>
                  <a:cubicBezTo>
                    <a:pt x="54" y="44"/>
                    <a:pt x="54" y="44"/>
                    <a:pt x="54" y="44"/>
                  </a:cubicBezTo>
                  <a:cubicBezTo>
                    <a:pt x="58" y="40"/>
                    <a:pt x="58" y="40"/>
                    <a:pt x="58" y="40"/>
                  </a:cubicBezTo>
                  <a:cubicBezTo>
                    <a:pt x="58" y="40"/>
                    <a:pt x="58" y="40"/>
                    <a:pt x="58" y="40"/>
                  </a:cubicBezTo>
                  <a:close/>
                  <a:moveTo>
                    <a:pt x="51" y="47"/>
                  </a:moveTo>
                  <a:cubicBezTo>
                    <a:pt x="55" y="51"/>
                    <a:pt x="55" y="51"/>
                    <a:pt x="55" y="51"/>
                  </a:cubicBezTo>
                  <a:cubicBezTo>
                    <a:pt x="51" y="55"/>
                    <a:pt x="51" y="55"/>
                    <a:pt x="51" y="55"/>
                  </a:cubicBezTo>
                  <a:cubicBezTo>
                    <a:pt x="46" y="51"/>
                    <a:pt x="46" y="51"/>
                    <a:pt x="46" y="51"/>
                  </a:cubicBezTo>
                  <a:cubicBezTo>
                    <a:pt x="51" y="47"/>
                    <a:pt x="51" y="47"/>
                    <a:pt x="51" y="47"/>
                  </a:cubicBezTo>
                  <a:cubicBezTo>
                    <a:pt x="51" y="47"/>
                    <a:pt x="51" y="47"/>
                    <a:pt x="51" y="47"/>
                  </a:cubicBezTo>
                  <a:close/>
                  <a:moveTo>
                    <a:pt x="44" y="54"/>
                  </a:moveTo>
                  <a:cubicBezTo>
                    <a:pt x="48" y="58"/>
                    <a:pt x="48" y="58"/>
                    <a:pt x="48" y="58"/>
                  </a:cubicBezTo>
                  <a:cubicBezTo>
                    <a:pt x="44" y="62"/>
                    <a:pt x="44" y="62"/>
                    <a:pt x="44" y="62"/>
                  </a:cubicBezTo>
                  <a:cubicBezTo>
                    <a:pt x="40" y="58"/>
                    <a:pt x="40" y="58"/>
                    <a:pt x="40" y="58"/>
                  </a:cubicBezTo>
                  <a:cubicBezTo>
                    <a:pt x="44" y="54"/>
                    <a:pt x="44" y="54"/>
                    <a:pt x="44" y="54"/>
                  </a:cubicBezTo>
                  <a:cubicBezTo>
                    <a:pt x="44" y="54"/>
                    <a:pt x="44" y="54"/>
                    <a:pt x="44" y="54"/>
                  </a:cubicBezTo>
                  <a:close/>
                  <a:moveTo>
                    <a:pt x="50" y="32"/>
                  </a:moveTo>
                  <a:cubicBezTo>
                    <a:pt x="54" y="36"/>
                    <a:pt x="54" y="36"/>
                    <a:pt x="54" y="36"/>
                  </a:cubicBezTo>
                  <a:cubicBezTo>
                    <a:pt x="50" y="40"/>
                    <a:pt x="50" y="40"/>
                    <a:pt x="50" y="40"/>
                  </a:cubicBezTo>
                  <a:cubicBezTo>
                    <a:pt x="46" y="36"/>
                    <a:pt x="46" y="36"/>
                    <a:pt x="46" y="36"/>
                  </a:cubicBezTo>
                  <a:cubicBezTo>
                    <a:pt x="50" y="32"/>
                    <a:pt x="50" y="32"/>
                    <a:pt x="50" y="32"/>
                  </a:cubicBezTo>
                  <a:cubicBezTo>
                    <a:pt x="50" y="32"/>
                    <a:pt x="50" y="32"/>
                    <a:pt x="50" y="32"/>
                  </a:cubicBezTo>
                  <a:close/>
                  <a:moveTo>
                    <a:pt x="43" y="39"/>
                  </a:moveTo>
                  <a:cubicBezTo>
                    <a:pt x="47" y="43"/>
                    <a:pt x="47" y="43"/>
                    <a:pt x="47" y="43"/>
                  </a:cubicBezTo>
                  <a:cubicBezTo>
                    <a:pt x="43" y="47"/>
                    <a:pt x="43" y="47"/>
                    <a:pt x="43" y="47"/>
                  </a:cubicBezTo>
                  <a:cubicBezTo>
                    <a:pt x="39" y="43"/>
                    <a:pt x="39" y="43"/>
                    <a:pt x="39" y="43"/>
                  </a:cubicBezTo>
                  <a:cubicBezTo>
                    <a:pt x="43" y="39"/>
                    <a:pt x="43" y="39"/>
                    <a:pt x="43" y="39"/>
                  </a:cubicBezTo>
                  <a:cubicBezTo>
                    <a:pt x="43" y="39"/>
                    <a:pt x="43" y="39"/>
                    <a:pt x="43" y="39"/>
                  </a:cubicBezTo>
                  <a:close/>
                  <a:moveTo>
                    <a:pt x="36" y="46"/>
                  </a:moveTo>
                  <a:cubicBezTo>
                    <a:pt x="40" y="50"/>
                    <a:pt x="40" y="50"/>
                    <a:pt x="40" y="50"/>
                  </a:cubicBezTo>
                  <a:cubicBezTo>
                    <a:pt x="36" y="54"/>
                    <a:pt x="36" y="54"/>
                    <a:pt x="36" y="54"/>
                  </a:cubicBezTo>
                  <a:cubicBezTo>
                    <a:pt x="32" y="50"/>
                    <a:pt x="32" y="50"/>
                    <a:pt x="32" y="50"/>
                  </a:cubicBezTo>
                  <a:cubicBezTo>
                    <a:pt x="36" y="46"/>
                    <a:pt x="36" y="46"/>
                    <a:pt x="36" y="46"/>
                  </a:cubicBezTo>
                  <a:cubicBezTo>
                    <a:pt x="36" y="46"/>
                    <a:pt x="36" y="46"/>
                    <a:pt x="36" y="46"/>
                  </a:cubicBezTo>
                  <a:close/>
                  <a:moveTo>
                    <a:pt x="43" y="24"/>
                  </a:moveTo>
                  <a:cubicBezTo>
                    <a:pt x="47" y="28"/>
                    <a:pt x="47" y="28"/>
                    <a:pt x="47" y="28"/>
                  </a:cubicBezTo>
                  <a:cubicBezTo>
                    <a:pt x="43" y="33"/>
                    <a:pt x="43" y="33"/>
                    <a:pt x="43" y="33"/>
                  </a:cubicBezTo>
                  <a:cubicBezTo>
                    <a:pt x="38" y="28"/>
                    <a:pt x="38" y="28"/>
                    <a:pt x="38" y="28"/>
                  </a:cubicBezTo>
                  <a:cubicBezTo>
                    <a:pt x="43" y="24"/>
                    <a:pt x="43" y="24"/>
                    <a:pt x="43" y="24"/>
                  </a:cubicBezTo>
                  <a:cubicBezTo>
                    <a:pt x="43" y="24"/>
                    <a:pt x="43" y="24"/>
                    <a:pt x="43" y="24"/>
                  </a:cubicBezTo>
                  <a:close/>
                  <a:moveTo>
                    <a:pt x="35" y="32"/>
                  </a:moveTo>
                  <a:cubicBezTo>
                    <a:pt x="39" y="36"/>
                    <a:pt x="39" y="36"/>
                    <a:pt x="39" y="36"/>
                  </a:cubicBezTo>
                  <a:cubicBezTo>
                    <a:pt x="35" y="40"/>
                    <a:pt x="35" y="40"/>
                    <a:pt x="35" y="40"/>
                  </a:cubicBezTo>
                  <a:cubicBezTo>
                    <a:pt x="31" y="36"/>
                    <a:pt x="31" y="36"/>
                    <a:pt x="31" y="36"/>
                  </a:cubicBezTo>
                  <a:cubicBezTo>
                    <a:pt x="35" y="32"/>
                    <a:pt x="35" y="32"/>
                    <a:pt x="35" y="32"/>
                  </a:cubicBezTo>
                  <a:cubicBezTo>
                    <a:pt x="35" y="32"/>
                    <a:pt x="35" y="32"/>
                    <a:pt x="35" y="32"/>
                  </a:cubicBezTo>
                  <a:close/>
                  <a:moveTo>
                    <a:pt x="28" y="39"/>
                  </a:moveTo>
                  <a:cubicBezTo>
                    <a:pt x="32" y="43"/>
                    <a:pt x="32" y="43"/>
                    <a:pt x="32" y="43"/>
                  </a:cubicBezTo>
                  <a:cubicBezTo>
                    <a:pt x="28" y="47"/>
                    <a:pt x="28" y="47"/>
                    <a:pt x="28" y="47"/>
                  </a:cubicBezTo>
                  <a:cubicBezTo>
                    <a:pt x="24" y="43"/>
                    <a:pt x="24" y="43"/>
                    <a:pt x="24" y="43"/>
                  </a:cubicBezTo>
                  <a:cubicBezTo>
                    <a:pt x="28" y="39"/>
                    <a:pt x="28" y="39"/>
                    <a:pt x="28" y="39"/>
                  </a:cubicBezTo>
                  <a:cubicBezTo>
                    <a:pt x="28" y="39"/>
                    <a:pt x="28" y="39"/>
                    <a:pt x="28" y="39"/>
                  </a:cubicBezTo>
                  <a:close/>
                  <a:moveTo>
                    <a:pt x="35" y="17"/>
                  </a:moveTo>
                  <a:cubicBezTo>
                    <a:pt x="39" y="21"/>
                    <a:pt x="39" y="21"/>
                    <a:pt x="39" y="21"/>
                  </a:cubicBezTo>
                  <a:cubicBezTo>
                    <a:pt x="35" y="25"/>
                    <a:pt x="35" y="25"/>
                    <a:pt x="35" y="25"/>
                  </a:cubicBezTo>
                  <a:cubicBezTo>
                    <a:pt x="31" y="21"/>
                    <a:pt x="31" y="21"/>
                    <a:pt x="31" y="21"/>
                  </a:cubicBezTo>
                  <a:cubicBezTo>
                    <a:pt x="35" y="17"/>
                    <a:pt x="35" y="17"/>
                    <a:pt x="35" y="17"/>
                  </a:cubicBezTo>
                  <a:cubicBezTo>
                    <a:pt x="35" y="17"/>
                    <a:pt x="35" y="17"/>
                    <a:pt x="35" y="17"/>
                  </a:cubicBezTo>
                  <a:close/>
                  <a:moveTo>
                    <a:pt x="28" y="24"/>
                  </a:moveTo>
                  <a:cubicBezTo>
                    <a:pt x="32" y="28"/>
                    <a:pt x="32" y="28"/>
                    <a:pt x="32" y="28"/>
                  </a:cubicBezTo>
                  <a:cubicBezTo>
                    <a:pt x="28" y="32"/>
                    <a:pt x="28" y="32"/>
                    <a:pt x="28" y="32"/>
                  </a:cubicBezTo>
                  <a:cubicBezTo>
                    <a:pt x="24" y="28"/>
                    <a:pt x="24" y="28"/>
                    <a:pt x="24" y="28"/>
                  </a:cubicBezTo>
                  <a:cubicBezTo>
                    <a:pt x="28" y="24"/>
                    <a:pt x="28" y="24"/>
                    <a:pt x="28" y="24"/>
                  </a:cubicBezTo>
                  <a:cubicBezTo>
                    <a:pt x="28" y="24"/>
                    <a:pt x="28" y="24"/>
                    <a:pt x="28" y="24"/>
                  </a:cubicBezTo>
                  <a:close/>
                  <a:moveTo>
                    <a:pt x="21" y="31"/>
                  </a:moveTo>
                  <a:cubicBezTo>
                    <a:pt x="25" y="35"/>
                    <a:pt x="25" y="35"/>
                    <a:pt x="25" y="35"/>
                  </a:cubicBezTo>
                  <a:cubicBezTo>
                    <a:pt x="21" y="39"/>
                    <a:pt x="21" y="39"/>
                    <a:pt x="21" y="39"/>
                  </a:cubicBezTo>
                  <a:cubicBezTo>
                    <a:pt x="17" y="35"/>
                    <a:pt x="17" y="35"/>
                    <a:pt x="17" y="35"/>
                  </a:cubicBezTo>
                  <a:cubicBezTo>
                    <a:pt x="21" y="31"/>
                    <a:pt x="21" y="31"/>
                    <a:pt x="21" y="31"/>
                  </a:cubicBezTo>
                  <a:cubicBezTo>
                    <a:pt x="21" y="31"/>
                    <a:pt x="21" y="31"/>
                    <a:pt x="21" y="31"/>
                  </a:cubicBezTo>
                  <a:close/>
                  <a:moveTo>
                    <a:pt x="27" y="9"/>
                  </a:moveTo>
                  <a:cubicBezTo>
                    <a:pt x="31" y="13"/>
                    <a:pt x="31" y="13"/>
                    <a:pt x="31" y="13"/>
                  </a:cubicBezTo>
                  <a:cubicBezTo>
                    <a:pt x="27" y="17"/>
                    <a:pt x="27" y="17"/>
                    <a:pt x="27" y="17"/>
                  </a:cubicBezTo>
                  <a:cubicBezTo>
                    <a:pt x="23" y="13"/>
                    <a:pt x="23" y="13"/>
                    <a:pt x="23" y="13"/>
                  </a:cubicBezTo>
                  <a:cubicBezTo>
                    <a:pt x="27" y="9"/>
                    <a:pt x="27" y="9"/>
                    <a:pt x="27" y="9"/>
                  </a:cubicBezTo>
                  <a:cubicBezTo>
                    <a:pt x="27" y="9"/>
                    <a:pt x="27" y="9"/>
                    <a:pt x="27" y="9"/>
                  </a:cubicBezTo>
                  <a:close/>
                  <a:moveTo>
                    <a:pt x="20" y="16"/>
                  </a:moveTo>
                  <a:cubicBezTo>
                    <a:pt x="24" y="20"/>
                    <a:pt x="24" y="20"/>
                    <a:pt x="24" y="20"/>
                  </a:cubicBezTo>
                  <a:cubicBezTo>
                    <a:pt x="20" y="25"/>
                    <a:pt x="20" y="25"/>
                    <a:pt x="20" y="25"/>
                  </a:cubicBezTo>
                  <a:cubicBezTo>
                    <a:pt x="16" y="20"/>
                    <a:pt x="16" y="20"/>
                    <a:pt x="16" y="20"/>
                  </a:cubicBezTo>
                  <a:cubicBezTo>
                    <a:pt x="20" y="16"/>
                    <a:pt x="20" y="16"/>
                    <a:pt x="20" y="16"/>
                  </a:cubicBezTo>
                  <a:cubicBezTo>
                    <a:pt x="20" y="16"/>
                    <a:pt x="20" y="16"/>
                    <a:pt x="20" y="16"/>
                  </a:cubicBezTo>
                  <a:close/>
                  <a:moveTo>
                    <a:pt x="13" y="23"/>
                  </a:moveTo>
                  <a:cubicBezTo>
                    <a:pt x="17" y="27"/>
                    <a:pt x="17" y="27"/>
                    <a:pt x="17" y="27"/>
                  </a:cubicBezTo>
                  <a:cubicBezTo>
                    <a:pt x="13" y="31"/>
                    <a:pt x="13" y="31"/>
                    <a:pt x="13" y="31"/>
                  </a:cubicBezTo>
                  <a:cubicBezTo>
                    <a:pt x="9" y="27"/>
                    <a:pt x="9" y="27"/>
                    <a:pt x="9" y="27"/>
                  </a:cubicBezTo>
                  <a:cubicBezTo>
                    <a:pt x="13" y="23"/>
                    <a:pt x="13" y="23"/>
                    <a:pt x="13" y="23"/>
                  </a:cubicBezTo>
                  <a:cubicBezTo>
                    <a:pt x="13" y="23"/>
                    <a:pt x="13" y="23"/>
                    <a:pt x="13" y="2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3" name="Freeform 2159"/>
            <p:cNvSpPr>
              <a:spLocks noEditPoints="1"/>
            </p:cNvSpPr>
            <p:nvPr/>
          </p:nvSpPr>
          <p:spPr bwMode="auto">
            <a:xfrm>
              <a:off x="23464838" y="944563"/>
              <a:ext cx="476250" cy="473075"/>
            </a:xfrm>
            <a:custGeom>
              <a:avLst/>
              <a:gdLst>
                <a:gd name="T0" fmla="*/ 4 w 127"/>
                <a:gd name="T1" fmla="*/ 107 h 126"/>
                <a:gd name="T2" fmla="*/ 123 w 127"/>
                <a:gd name="T3" fmla="*/ 32 h 126"/>
                <a:gd name="T4" fmla="*/ 94 w 127"/>
                <a:gd name="T5" fmla="*/ 3 h 126"/>
                <a:gd name="T6" fmla="*/ 21 w 127"/>
                <a:gd name="T7" fmla="*/ 95 h 126"/>
                <a:gd name="T8" fmla="*/ 72 w 127"/>
                <a:gd name="T9" fmla="*/ 72 h 126"/>
                <a:gd name="T10" fmla="*/ 68 w 127"/>
                <a:gd name="T11" fmla="*/ 68 h 126"/>
                <a:gd name="T12" fmla="*/ 65 w 127"/>
                <a:gd name="T13" fmla="*/ 65 h 126"/>
                <a:gd name="T14" fmla="*/ 61 w 127"/>
                <a:gd name="T15" fmla="*/ 61 h 126"/>
                <a:gd name="T16" fmla="*/ 58 w 127"/>
                <a:gd name="T17" fmla="*/ 58 h 126"/>
                <a:gd name="T18" fmla="*/ 54 w 127"/>
                <a:gd name="T19" fmla="*/ 54 h 126"/>
                <a:gd name="T20" fmla="*/ 80 w 127"/>
                <a:gd name="T21" fmla="*/ 65 h 126"/>
                <a:gd name="T22" fmla="*/ 76 w 127"/>
                <a:gd name="T23" fmla="*/ 61 h 126"/>
                <a:gd name="T24" fmla="*/ 73 w 127"/>
                <a:gd name="T25" fmla="*/ 58 h 126"/>
                <a:gd name="T26" fmla="*/ 69 w 127"/>
                <a:gd name="T27" fmla="*/ 53 h 126"/>
                <a:gd name="T28" fmla="*/ 66 w 127"/>
                <a:gd name="T29" fmla="*/ 51 h 126"/>
                <a:gd name="T30" fmla="*/ 62 w 127"/>
                <a:gd name="T31" fmla="*/ 46 h 126"/>
                <a:gd name="T32" fmla="*/ 88 w 127"/>
                <a:gd name="T33" fmla="*/ 57 h 126"/>
                <a:gd name="T34" fmla="*/ 84 w 127"/>
                <a:gd name="T35" fmla="*/ 53 h 126"/>
                <a:gd name="T36" fmla="*/ 80 w 127"/>
                <a:gd name="T37" fmla="*/ 50 h 126"/>
                <a:gd name="T38" fmla="*/ 76 w 127"/>
                <a:gd name="T39" fmla="*/ 46 h 126"/>
                <a:gd name="T40" fmla="*/ 73 w 127"/>
                <a:gd name="T41" fmla="*/ 43 h 126"/>
                <a:gd name="T42" fmla="*/ 69 w 127"/>
                <a:gd name="T43" fmla="*/ 39 h 126"/>
                <a:gd name="T44" fmla="*/ 95 w 127"/>
                <a:gd name="T45" fmla="*/ 50 h 126"/>
                <a:gd name="T46" fmla="*/ 91 w 127"/>
                <a:gd name="T47" fmla="*/ 46 h 126"/>
                <a:gd name="T48" fmla="*/ 88 w 127"/>
                <a:gd name="T49" fmla="*/ 42 h 126"/>
                <a:gd name="T50" fmla="*/ 84 w 127"/>
                <a:gd name="T51" fmla="*/ 38 h 126"/>
                <a:gd name="T52" fmla="*/ 81 w 127"/>
                <a:gd name="T53" fmla="*/ 35 h 126"/>
                <a:gd name="T54" fmla="*/ 77 w 127"/>
                <a:gd name="T55" fmla="*/ 31 h 126"/>
                <a:gd name="T56" fmla="*/ 103 w 127"/>
                <a:gd name="T57" fmla="*/ 42 h 126"/>
                <a:gd name="T58" fmla="*/ 99 w 127"/>
                <a:gd name="T59" fmla="*/ 38 h 126"/>
                <a:gd name="T60" fmla="*/ 96 w 127"/>
                <a:gd name="T61" fmla="*/ 35 h 126"/>
                <a:gd name="T62" fmla="*/ 92 w 127"/>
                <a:gd name="T63" fmla="*/ 31 h 126"/>
                <a:gd name="T64" fmla="*/ 89 w 127"/>
                <a:gd name="T65" fmla="*/ 28 h 126"/>
                <a:gd name="T66" fmla="*/ 85 w 127"/>
                <a:gd name="T67" fmla="*/ 24 h 126"/>
                <a:gd name="T68" fmla="*/ 111 w 127"/>
                <a:gd name="T69" fmla="*/ 34 h 126"/>
                <a:gd name="T70" fmla="*/ 107 w 127"/>
                <a:gd name="T71" fmla="*/ 30 h 126"/>
                <a:gd name="T72" fmla="*/ 103 w 127"/>
                <a:gd name="T73" fmla="*/ 27 h 126"/>
                <a:gd name="T74" fmla="*/ 99 w 127"/>
                <a:gd name="T75" fmla="*/ 23 h 126"/>
                <a:gd name="T76" fmla="*/ 96 w 127"/>
                <a:gd name="T77" fmla="*/ 20 h 126"/>
                <a:gd name="T78" fmla="*/ 92 w 127"/>
                <a:gd name="T79" fmla="*/ 16 h 126"/>
                <a:gd name="T80" fmla="*/ 118 w 127"/>
                <a:gd name="T81" fmla="*/ 27 h 126"/>
                <a:gd name="T82" fmla="*/ 114 w 127"/>
                <a:gd name="T83" fmla="*/ 23 h 126"/>
                <a:gd name="T84" fmla="*/ 111 w 127"/>
                <a:gd name="T85" fmla="*/ 19 h 126"/>
                <a:gd name="T86" fmla="*/ 107 w 127"/>
                <a:gd name="T87" fmla="*/ 15 h 126"/>
                <a:gd name="T88" fmla="*/ 104 w 127"/>
                <a:gd name="T89" fmla="*/ 13 h 126"/>
                <a:gd name="T90" fmla="*/ 100 w 127"/>
                <a:gd name="T91"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6">
                  <a:moveTo>
                    <a:pt x="94" y="3"/>
                  </a:moveTo>
                  <a:cubicBezTo>
                    <a:pt x="4" y="94"/>
                    <a:pt x="4" y="94"/>
                    <a:pt x="4" y="94"/>
                  </a:cubicBezTo>
                  <a:cubicBezTo>
                    <a:pt x="0" y="97"/>
                    <a:pt x="0" y="103"/>
                    <a:pt x="4" y="107"/>
                  </a:cubicBezTo>
                  <a:cubicBezTo>
                    <a:pt x="20" y="123"/>
                    <a:pt x="20" y="123"/>
                    <a:pt x="20" y="123"/>
                  </a:cubicBezTo>
                  <a:cubicBezTo>
                    <a:pt x="23" y="126"/>
                    <a:pt x="29" y="126"/>
                    <a:pt x="33" y="123"/>
                  </a:cubicBezTo>
                  <a:cubicBezTo>
                    <a:pt x="123" y="32"/>
                    <a:pt x="123" y="32"/>
                    <a:pt x="123" y="32"/>
                  </a:cubicBezTo>
                  <a:cubicBezTo>
                    <a:pt x="127" y="29"/>
                    <a:pt x="127" y="23"/>
                    <a:pt x="123" y="19"/>
                  </a:cubicBezTo>
                  <a:cubicBezTo>
                    <a:pt x="108" y="3"/>
                    <a:pt x="108" y="3"/>
                    <a:pt x="108" y="3"/>
                  </a:cubicBezTo>
                  <a:cubicBezTo>
                    <a:pt x="104" y="0"/>
                    <a:pt x="98" y="0"/>
                    <a:pt x="94" y="3"/>
                  </a:cubicBezTo>
                  <a:close/>
                  <a:moveTo>
                    <a:pt x="31" y="106"/>
                  </a:moveTo>
                  <a:cubicBezTo>
                    <a:pt x="28" y="109"/>
                    <a:pt x="24" y="109"/>
                    <a:pt x="21" y="106"/>
                  </a:cubicBezTo>
                  <a:cubicBezTo>
                    <a:pt x="18" y="103"/>
                    <a:pt x="18" y="98"/>
                    <a:pt x="21" y="95"/>
                  </a:cubicBezTo>
                  <a:cubicBezTo>
                    <a:pt x="24" y="93"/>
                    <a:pt x="28" y="92"/>
                    <a:pt x="31" y="95"/>
                  </a:cubicBezTo>
                  <a:cubicBezTo>
                    <a:pt x="34" y="98"/>
                    <a:pt x="34" y="103"/>
                    <a:pt x="31" y="106"/>
                  </a:cubicBezTo>
                  <a:close/>
                  <a:moveTo>
                    <a:pt x="72" y="72"/>
                  </a:moveTo>
                  <a:cubicBezTo>
                    <a:pt x="68" y="77"/>
                    <a:pt x="68" y="77"/>
                    <a:pt x="68" y="77"/>
                  </a:cubicBezTo>
                  <a:cubicBezTo>
                    <a:pt x="64" y="72"/>
                    <a:pt x="64" y="72"/>
                    <a:pt x="64" y="72"/>
                  </a:cubicBezTo>
                  <a:cubicBezTo>
                    <a:pt x="68" y="68"/>
                    <a:pt x="68" y="68"/>
                    <a:pt x="68" y="68"/>
                  </a:cubicBezTo>
                  <a:cubicBezTo>
                    <a:pt x="72" y="72"/>
                    <a:pt x="72" y="72"/>
                    <a:pt x="72" y="72"/>
                  </a:cubicBezTo>
                  <a:cubicBezTo>
                    <a:pt x="72" y="72"/>
                    <a:pt x="72" y="72"/>
                    <a:pt x="72" y="72"/>
                  </a:cubicBezTo>
                  <a:close/>
                  <a:moveTo>
                    <a:pt x="65" y="65"/>
                  </a:moveTo>
                  <a:cubicBezTo>
                    <a:pt x="61" y="69"/>
                    <a:pt x="61" y="69"/>
                    <a:pt x="61" y="69"/>
                  </a:cubicBezTo>
                  <a:cubicBezTo>
                    <a:pt x="57" y="65"/>
                    <a:pt x="57" y="65"/>
                    <a:pt x="57" y="65"/>
                  </a:cubicBezTo>
                  <a:cubicBezTo>
                    <a:pt x="61" y="61"/>
                    <a:pt x="61" y="61"/>
                    <a:pt x="61" y="61"/>
                  </a:cubicBezTo>
                  <a:cubicBezTo>
                    <a:pt x="65" y="65"/>
                    <a:pt x="65" y="65"/>
                    <a:pt x="65" y="65"/>
                  </a:cubicBezTo>
                  <a:cubicBezTo>
                    <a:pt x="65" y="65"/>
                    <a:pt x="65" y="65"/>
                    <a:pt x="65" y="65"/>
                  </a:cubicBezTo>
                  <a:close/>
                  <a:moveTo>
                    <a:pt x="58" y="58"/>
                  </a:moveTo>
                  <a:cubicBezTo>
                    <a:pt x="54" y="62"/>
                    <a:pt x="54" y="62"/>
                    <a:pt x="54" y="62"/>
                  </a:cubicBezTo>
                  <a:cubicBezTo>
                    <a:pt x="50" y="58"/>
                    <a:pt x="50" y="58"/>
                    <a:pt x="50" y="58"/>
                  </a:cubicBezTo>
                  <a:cubicBezTo>
                    <a:pt x="54" y="54"/>
                    <a:pt x="54" y="54"/>
                    <a:pt x="54" y="54"/>
                  </a:cubicBezTo>
                  <a:cubicBezTo>
                    <a:pt x="58" y="58"/>
                    <a:pt x="58" y="58"/>
                    <a:pt x="58" y="58"/>
                  </a:cubicBezTo>
                  <a:cubicBezTo>
                    <a:pt x="58" y="58"/>
                    <a:pt x="58" y="58"/>
                    <a:pt x="58" y="58"/>
                  </a:cubicBezTo>
                  <a:close/>
                  <a:moveTo>
                    <a:pt x="80" y="65"/>
                  </a:moveTo>
                  <a:cubicBezTo>
                    <a:pt x="76" y="69"/>
                    <a:pt x="76" y="69"/>
                    <a:pt x="76" y="69"/>
                  </a:cubicBezTo>
                  <a:cubicBezTo>
                    <a:pt x="72" y="65"/>
                    <a:pt x="72" y="65"/>
                    <a:pt x="72" y="65"/>
                  </a:cubicBezTo>
                  <a:cubicBezTo>
                    <a:pt x="76" y="61"/>
                    <a:pt x="76" y="61"/>
                    <a:pt x="76" y="61"/>
                  </a:cubicBezTo>
                  <a:cubicBezTo>
                    <a:pt x="80" y="65"/>
                    <a:pt x="80" y="65"/>
                    <a:pt x="80" y="65"/>
                  </a:cubicBezTo>
                  <a:cubicBezTo>
                    <a:pt x="80" y="65"/>
                    <a:pt x="80" y="65"/>
                    <a:pt x="80" y="65"/>
                  </a:cubicBezTo>
                  <a:close/>
                  <a:moveTo>
                    <a:pt x="73" y="58"/>
                  </a:moveTo>
                  <a:cubicBezTo>
                    <a:pt x="69" y="62"/>
                    <a:pt x="69" y="62"/>
                    <a:pt x="69" y="62"/>
                  </a:cubicBezTo>
                  <a:cubicBezTo>
                    <a:pt x="65" y="58"/>
                    <a:pt x="65" y="58"/>
                    <a:pt x="65" y="58"/>
                  </a:cubicBezTo>
                  <a:cubicBezTo>
                    <a:pt x="69" y="53"/>
                    <a:pt x="69" y="53"/>
                    <a:pt x="69" y="53"/>
                  </a:cubicBezTo>
                  <a:cubicBezTo>
                    <a:pt x="73" y="58"/>
                    <a:pt x="73" y="58"/>
                    <a:pt x="73" y="58"/>
                  </a:cubicBezTo>
                  <a:cubicBezTo>
                    <a:pt x="73" y="58"/>
                    <a:pt x="73" y="58"/>
                    <a:pt x="73" y="58"/>
                  </a:cubicBezTo>
                  <a:close/>
                  <a:moveTo>
                    <a:pt x="66" y="51"/>
                  </a:moveTo>
                  <a:cubicBezTo>
                    <a:pt x="62" y="55"/>
                    <a:pt x="62" y="55"/>
                    <a:pt x="62" y="55"/>
                  </a:cubicBezTo>
                  <a:cubicBezTo>
                    <a:pt x="58" y="51"/>
                    <a:pt x="58" y="51"/>
                    <a:pt x="58" y="51"/>
                  </a:cubicBezTo>
                  <a:cubicBezTo>
                    <a:pt x="62" y="46"/>
                    <a:pt x="62" y="46"/>
                    <a:pt x="62" y="46"/>
                  </a:cubicBezTo>
                  <a:cubicBezTo>
                    <a:pt x="66" y="51"/>
                    <a:pt x="66" y="51"/>
                    <a:pt x="66" y="51"/>
                  </a:cubicBezTo>
                  <a:cubicBezTo>
                    <a:pt x="66" y="51"/>
                    <a:pt x="66" y="51"/>
                    <a:pt x="66" y="51"/>
                  </a:cubicBezTo>
                  <a:close/>
                  <a:moveTo>
                    <a:pt x="88" y="57"/>
                  </a:moveTo>
                  <a:cubicBezTo>
                    <a:pt x="83" y="61"/>
                    <a:pt x="83" y="61"/>
                    <a:pt x="83" y="61"/>
                  </a:cubicBezTo>
                  <a:cubicBezTo>
                    <a:pt x="79" y="57"/>
                    <a:pt x="79" y="57"/>
                    <a:pt x="79" y="57"/>
                  </a:cubicBezTo>
                  <a:cubicBezTo>
                    <a:pt x="84" y="53"/>
                    <a:pt x="84" y="53"/>
                    <a:pt x="84" y="53"/>
                  </a:cubicBezTo>
                  <a:cubicBezTo>
                    <a:pt x="88" y="57"/>
                    <a:pt x="88" y="57"/>
                    <a:pt x="88" y="57"/>
                  </a:cubicBezTo>
                  <a:cubicBezTo>
                    <a:pt x="88" y="57"/>
                    <a:pt x="88" y="57"/>
                    <a:pt x="88" y="57"/>
                  </a:cubicBezTo>
                  <a:close/>
                  <a:moveTo>
                    <a:pt x="80" y="50"/>
                  </a:moveTo>
                  <a:cubicBezTo>
                    <a:pt x="76" y="54"/>
                    <a:pt x="76" y="54"/>
                    <a:pt x="76" y="54"/>
                  </a:cubicBezTo>
                  <a:cubicBezTo>
                    <a:pt x="72" y="50"/>
                    <a:pt x="72" y="50"/>
                    <a:pt x="72" y="50"/>
                  </a:cubicBezTo>
                  <a:cubicBezTo>
                    <a:pt x="76" y="46"/>
                    <a:pt x="76" y="46"/>
                    <a:pt x="76" y="46"/>
                  </a:cubicBezTo>
                  <a:cubicBezTo>
                    <a:pt x="80" y="50"/>
                    <a:pt x="80" y="50"/>
                    <a:pt x="80" y="50"/>
                  </a:cubicBezTo>
                  <a:cubicBezTo>
                    <a:pt x="80" y="50"/>
                    <a:pt x="80" y="50"/>
                    <a:pt x="80" y="50"/>
                  </a:cubicBezTo>
                  <a:close/>
                  <a:moveTo>
                    <a:pt x="73" y="43"/>
                  </a:moveTo>
                  <a:cubicBezTo>
                    <a:pt x="69" y="47"/>
                    <a:pt x="69" y="47"/>
                    <a:pt x="69" y="47"/>
                  </a:cubicBezTo>
                  <a:cubicBezTo>
                    <a:pt x="65" y="43"/>
                    <a:pt x="65" y="43"/>
                    <a:pt x="65" y="43"/>
                  </a:cubicBezTo>
                  <a:cubicBezTo>
                    <a:pt x="69" y="39"/>
                    <a:pt x="69" y="39"/>
                    <a:pt x="69" y="39"/>
                  </a:cubicBezTo>
                  <a:cubicBezTo>
                    <a:pt x="73" y="43"/>
                    <a:pt x="73" y="43"/>
                    <a:pt x="73" y="43"/>
                  </a:cubicBezTo>
                  <a:cubicBezTo>
                    <a:pt x="73" y="43"/>
                    <a:pt x="73" y="43"/>
                    <a:pt x="73" y="43"/>
                  </a:cubicBezTo>
                  <a:close/>
                  <a:moveTo>
                    <a:pt x="95" y="50"/>
                  </a:moveTo>
                  <a:cubicBezTo>
                    <a:pt x="91" y="54"/>
                    <a:pt x="91" y="54"/>
                    <a:pt x="91" y="54"/>
                  </a:cubicBezTo>
                  <a:cubicBezTo>
                    <a:pt x="87" y="50"/>
                    <a:pt x="87" y="50"/>
                    <a:pt x="87" y="50"/>
                  </a:cubicBezTo>
                  <a:cubicBezTo>
                    <a:pt x="91" y="46"/>
                    <a:pt x="91" y="46"/>
                    <a:pt x="91" y="46"/>
                  </a:cubicBezTo>
                  <a:cubicBezTo>
                    <a:pt x="95" y="50"/>
                    <a:pt x="95" y="50"/>
                    <a:pt x="95" y="50"/>
                  </a:cubicBezTo>
                  <a:cubicBezTo>
                    <a:pt x="95" y="50"/>
                    <a:pt x="95" y="50"/>
                    <a:pt x="95" y="50"/>
                  </a:cubicBezTo>
                  <a:close/>
                  <a:moveTo>
                    <a:pt x="88" y="42"/>
                  </a:moveTo>
                  <a:cubicBezTo>
                    <a:pt x="84" y="46"/>
                    <a:pt x="84" y="46"/>
                    <a:pt x="84" y="46"/>
                  </a:cubicBezTo>
                  <a:cubicBezTo>
                    <a:pt x="80" y="42"/>
                    <a:pt x="80" y="42"/>
                    <a:pt x="80" y="42"/>
                  </a:cubicBezTo>
                  <a:cubicBezTo>
                    <a:pt x="84" y="38"/>
                    <a:pt x="84" y="38"/>
                    <a:pt x="84" y="38"/>
                  </a:cubicBezTo>
                  <a:cubicBezTo>
                    <a:pt x="88" y="42"/>
                    <a:pt x="88" y="42"/>
                    <a:pt x="88" y="42"/>
                  </a:cubicBezTo>
                  <a:cubicBezTo>
                    <a:pt x="88" y="42"/>
                    <a:pt x="88" y="42"/>
                    <a:pt x="88" y="42"/>
                  </a:cubicBezTo>
                  <a:close/>
                  <a:moveTo>
                    <a:pt x="81" y="35"/>
                  </a:moveTo>
                  <a:cubicBezTo>
                    <a:pt x="77" y="40"/>
                    <a:pt x="77" y="40"/>
                    <a:pt x="77" y="40"/>
                  </a:cubicBezTo>
                  <a:cubicBezTo>
                    <a:pt x="73" y="35"/>
                    <a:pt x="73" y="35"/>
                    <a:pt x="73" y="35"/>
                  </a:cubicBezTo>
                  <a:cubicBezTo>
                    <a:pt x="77" y="31"/>
                    <a:pt x="77" y="31"/>
                    <a:pt x="77" y="31"/>
                  </a:cubicBezTo>
                  <a:cubicBezTo>
                    <a:pt x="81" y="35"/>
                    <a:pt x="81" y="35"/>
                    <a:pt x="81" y="35"/>
                  </a:cubicBezTo>
                  <a:cubicBezTo>
                    <a:pt x="81" y="35"/>
                    <a:pt x="81" y="35"/>
                    <a:pt x="81" y="35"/>
                  </a:cubicBezTo>
                  <a:close/>
                  <a:moveTo>
                    <a:pt x="103" y="42"/>
                  </a:moveTo>
                  <a:cubicBezTo>
                    <a:pt x="99" y="46"/>
                    <a:pt x="99" y="46"/>
                    <a:pt x="99" y="46"/>
                  </a:cubicBezTo>
                  <a:cubicBezTo>
                    <a:pt x="95" y="42"/>
                    <a:pt x="95" y="42"/>
                    <a:pt x="95" y="42"/>
                  </a:cubicBezTo>
                  <a:cubicBezTo>
                    <a:pt x="99" y="38"/>
                    <a:pt x="99" y="38"/>
                    <a:pt x="99" y="38"/>
                  </a:cubicBezTo>
                  <a:cubicBezTo>
                    <a:pt x="103" y="42"/>
                    <a:pt x="103" y="42"/>
                    <a:pt x="103" y="42"/>
                  </a:cubicBezTo>
                  <a:cubicBezTo>
                    <a:pt x="103" y="42"/>
                    <a:pt x="103" y="42"/>
                    <a:pt x="103" y="42"/>
                  </a:cubicBezTo>
                  <a:close/>
                  <a:moveTo>
                    <a:pt x="96" y="35"/>
                  </a:moveTo>
                  <a:cubicBezTo>
                    <a:pt x="92" y="39"/>
                    <a:pt x="92" y="39"/>
                    <a:pt x="92" y="39"/>
                  </a:cubicBezTo>
                  <a:cubicBezTo>
                    <a:pt x="88" y="35"/>
                    <a:pt x="88" y="35"/>
                    <a:pt x="88" y="35"/>
                  </a:cubicBezTo>
                  <a:cubicBezTo>
                    <a:pt x="92" y="31"/>
                    <a:pt x="92" y="31"/>
                    <a:pt x="92" y="31"/>
                  </a:cubicBezTo>
                  <a:cubicBezTo>
                    <a:pt x="96" y="35"/>
                    <a:pt x="96" y="35"/>
                    <a:pt x="96" y="35"/>
                  </a:cubicBezTo>
                  <a:cubicBezTo>
                    <a:pt x="96" y="35"/>
                    <a:pt x="96" y="35"/>
                    <a:pt x="96" y="35"/>
                  </a:cubicBezTo>
                  <a:close/>
                  <a:moveTo>
                    <a:pt x="89" y="28"/>
                  </a:moveTo>
                  <a:cubicBezTo>
                    <a:pt x="85" y="32"/>
                    <a:pt x="85" y="32"/>
                    <a:pt x="85" y="32"/>
                  </a:cubicBezTo>
                  <a:cubicBezTo>
                    <a:pt x="81" y="28"/>
                    <a:pt x="81" y="28"/>
                    <a:pt x="81" y="28"/>
                  </a:cubicBezTo>
                  <a:cubicBezTo>
                    <a:pt x="85" y="24"/>
                    <a:pt x="85" y="24"/>
                    <a:pt x="85" y="24"/>
                  </a:cubicBezTo>
                  <a:cubicBezTo>
                    <a:pt x="89" y="28"/>
                    <a:pt x="89" y="28"/>
                    <a:pt x="89" y="28"/>
                  </a:cubicBezTo>
                  <a:cubicBezTo>
                    <a:pt x="89" y="28"/>
                    <a:pt x="89" y="28"/>
                    <a:pt x="89" y="28"/>
                  </a:cubicBezTo>
                  <a:close/>
                  <a:moveTo>
                    <a:pt x="111" y="34"/>
                  </a:moveTo>
                  <a:cubicBezTo>
                    <a:pt x="106" y="38"/>
                    <a:pt x="106" y="38"/>
                    <a:pt x="106" y="38"/>
                  </a:cubicBezTo>
                  <a:cubicBezTo>
                    <a:pt x="102" y="34"/>
                    <a:pt x="102" y="34"/>
                    <a:pt x="102" y="34"/>
                  </a:cubicBezTo>
                  <a:cubicBezTo>
                    <a:pt x="107" y="30"/>
                    <a:pt x="107" y="30"/>
                    <a:pt x="107" y="30"/>
                  </a:cubicBezTo>
                  <a:cubicBezTo>
                    <a:pt x="111" y="34"/>
                    <a:pt x="111" y="34"/>
                    <a:pt x="111" y="34"/>
                  </a:cubicBezTo>
                  <a:cubicBezTo>
                    <a:pt x="111" y="34"/>
                    <a:pt x="111" y="34"/>
                    <a:pt x="111" y="34"/>
                  </a:cubicBezTo>
                  <a:close/>
                  <a:moveTo>
                    <a:pt x="103" y="27"/>
                  </a:moveTo>
                  <a:cubicBezTo>
                    <a:pt x="99" y="31"/>
                    <a:pt x="99" y="31"/>
                    <a:pt x="99" y="31"/>
                  </a:cubicBezTo>
                  <a:cubicBezTo>
                    <a:pt x="95" y="27"/>
                    <a:pt x="95" y="27"/>
                    <a:pt x="95" y="27"/>
                  </a:cubicBezTo>
                  <a:cubicBezTo>
                    <a:pt x="99" y="23"/>
                    <a:pt x="99" y="23"/>
                    <a:pt x="99" y="23"/>
                  </a:cubicBezTo>
                  <a:cubicBezTo>
                    <a:pt x="103" y="27"/>
                    <a:pt x="103" y="27"/>
                    <a:pt x="103" y="27"/>
                  </a:cubicBezTo>
                  <a:cubicBezTo>
                    <a:pt x="103" y="27"/>
                    <a:pt x="103" y="27"/>
                    <a:pt x="103" y="27"/>
                  </a:cubicBezTo>
                  <a:close/>
                  <a:moveTo>
                    <a:pt x="96" y="20"/>
                  </a:moveTo>
                  <a:cubicBezTo>
                    <a:pt x="92" y="24"/>
                    <a:pt x="92" y="24"/>
                    <a:pt x="92" y="24"/>
                  </a:cubicBezTo>
                  <a:cubicBezTo>
                    <a:pt x="88" y="20"/>
                    <a:pt x="88" y="20"/>
                    <a:pt x="88" y="20"/>
                  </a:cubicBezTo>
                  <a:cubicBezTo>
                    <a:pt x="92" y="16"/>
                    <a:pt x="92" y="16"/>
                    <a:pt x="92" y="16"/>
                  </a:cubicBezTo>
                  <a:cubicBezTo>
                    <a:pt x="96" y="20"/>
                    <a:pt x="96" y="20"/>
                    <a:pt x="96" y="20"/>
                  </a:cubicBezTo>
                  <a:cubicBezTo>
                    <a:pt x="96" y="20"/>
                    <a:pt x="96" y="20"/>
                    <a:pt x="96" y="20"/>
                  </a:cubicBezTo>
                  <a:close/>
                  <a:moveTo>
                    <a:pt x="118" y="27"/>
                  </a:moveTo>
                  <a:cubicBezTo>
                    <a:pt x="114" y="31"/>
                    <a:pt x="114" y="31"/>
                    <a:pt x="114" y="31"/>
                  </a:cubicBezTo>
                  <a:cubicBezTo>
                    <a:pt x="110" y="27"/>
                    <a:pt x="110" y="27"/>
                    <a:pt x="110" y="27"/>
                  </a:cubicBezTo>
                  <a:cubicBezTo>
                    <a:pt x="114" y="23"/>
                    <a:pt x="114" y="23"/>
                    <a:pt x="114" y="23"/>
                  </a:cubicBezTo>
                  <a:cubicBezTo>
                    <a:pt x="118" y="27"/>
                    <a:pt x="118" y="27"/>
                    <a:pt x="118" y="27"/>
                  </a:cubicBezTo>
                  <a:cubicBezTo>
                    <a:pt x="118" y="27"/>
                    <a:pt x="118" y="27"/>
                    <a:pt x="118" y="27"/>
                  </a:cubicBezTo>
                  <a:close/>
                  <a:moveTo>
                    <a:pt x="111" y="19"/>
                  </a:moveTo>
                  <a:cubicBezTo>
                    <a:pt x="107" y="24"/>
                    <a:pt x="107" y="24"/>
                    <a:pt x="107" y="24"/>
                  </a:cubicBezTo>
                  <a:cubicBezTo>
                    <a:pt x="103" y="19"/>
                    <a:pt x="103" y="19"/>
                    <a:pt x="103" y="19"/>
                  </a:cubicBezTo>
                  <a:cubicBezTo>
                    <a:pt x="107" y="15"/>
                    <a:pt x="107" y="15"/>
                    <a:pt x="107" y="15"/>
                  </a:cubicBezTo>
                  <a:cubicBezTo>
                    <a:pt x="111" y="19"/>
                    <a:pt x="111" y="19"/>
                    <a:pt x="111" y="19"/>
                  </a:cubicBezTo>
                  <a:cubicBezTo>
                    <a:pt x="111" y="19"/>
                    <a:pt x="111" y="19"/>
                    <a:pt x="111" y="19"/>
                  </a:cubicBezTo>
                  <a:close/>
                  <a:moveTo>
                    <a:pt x="104" y="13"/>
                  </a:moveTo>
                  <a:cubicBezTo>
                    <a:pt x="100" y="17"/>
                    <a:pt x="100" y="17"/>
                    <a:pt x="100" y="17"/>
                  </a:cubicBezTo>
                  <a:cubicBezTo>
                    <a:pt x="96" y="13"/>
                    <a:pt x="96" y="13"/>
                    <a:pt x="96" y="13"/>
                  </a:cubicBezTo>
                  <a:cubicBezTo>
                    <a:pt x="100" y="8"/>
                    <a:pt x="100" y="8"/>
                    <a:pt x="100" y="8"/>
                  </a:cubicBezTo>
                  <a:cubicBezTo>
                    <a:pt x="104" y="13"/>
                    <a:pt x="104" y="13"/>
                    <a:pt x="104" y="13"/>
                  </a:cubicBezTo>
                  <a:cubicBezTo>
                    <a:pt x="104" y="13"/>
                    <a:pt x="104" y="13"/>
                    <a:pt x="104" y="1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4" name="Freeform 2160"/>
            <p:cNvSpPr>
              <a:spLocks noEditPoints="1"/>
            </p:cNvSpPr>
            <p:nvPr/>
          </p:nvSpPr>
          <p:spPr bwMode="auto">
            <a:xfrm>
              <a:off x="21586825" y="2825750"/>
              <a:ext cx="477838" cy="474663"/>
            </a:xfrm>
            <a:custGeom>
              <a:avLst/>
              <a:gdLst>
                <a:gd name="T0" fmla="*/ 123 w 127"/>
                <a:gd name="T1" fmla="*/ 19 h 126"/>
                <a:gd name="T2" fmla="*/ 4 w 127"/>
                <a:gd name="T3" fmla="*/ 94 h 126"/>
                <a:gd name="T4" fmla="*/ 33 w 127"/>
                <a:gd name="T5" fmla="*/ 123 h 126"/>
                <a:gd name="T6" fmla="*/ 107 w 127"/>
                <a:gd name="T7" fmla="*/ 31 h 126"/>
                <a:gd name="T8" fmla="*/ 55 w 127"/>
                <a:gd name="T9" fmla="*/ 54 h 126"/>
                <a:gd name="T10" fmla="*/ 59 w 127"/>
                <a:gd name="T11" fmla="*/ 58 h 126"/>
                <a:gd name="T12" fmla="*/ 62 w 127"/>
                <a:gd name="T13" fmla="*/ 61 h 126"/>
                <a:gd name="T14" fmla="*/ 66 w 127"/>
                <a:gd name="T15" fmla="*/ 65 h 126"/>
                <a:gd name="T16" fmla="*/ 69 w 127"/>
                <a:gd name="T17" fmla="*/ 68 h 126"/>
                <a:gd name="T18" fmla="*/ 73 w 127"/>
                <a:gd name="T19" fmla="*/ 72 h 126"/>
                <a:gd name="T20" fmla="*/ 47 w 127"/>
                <a:gd name="T21" fmla="*/ 61 h 126"/>
                <a:gd name="T22" fmla="*/ 51 w 127"/>
                <a:gd name="T23" fmla="*/ 65 h 126"/>
                <a:gd name="T24" fmla="*/ 55 w 127"/>
                <a:gd name="T25" fmla="*/ 68 h 126"/>
                <a:gd name="T26" fmla="*/ 59 w 127"/>
                <a:gd name="T27" fmla="*/ 73 h 126"/>
                <a:gd name="T28" fmla="*/ 62 w 127"/>
                <a:gd name="T29" fmla="*/ 75 h 126"/>
                <a:gd name="T30" fmla="*/ 66 w 127"/>
                <a:gd name="T31" fmla="*/ 80 h 126"/>
                <a:gd name="T32" fmla="*/ 40 w 127"/>
                <a:gd name="T33" fmla="*/ 69 h 126"/>
                <a:gd name="T34" fmla="*/ 44 w 127"/>
                <a:gd name="T35" fmla="*/ 73 h 126"/>
                <a:gd name="T36" fmla="*/ 47 w 127"/>
                <a:gd name="T37" fmla="*/ 76 h 126"/>
                <a:gd name="T38" fmla="*/ 51 w 127"/>
                <a:gd name="T39" fmla="*/ 80 h 126"/>
                <a:gd name="T40" fmla="*/ 54 w 127"/>
                <a:gd name="T41" fmla="*/ 83 h 126"/>
                <a:gd name="T42" fmla="*/ 58 w 127"/>
                <a:gd name="T43" fmla="*/ 87 h 126"/>
                <a:gd name="T44" fmla="*/ 32 w 127"/>
                <a:gd name="T45" fmla="*/ 76 h 126"/>
                <a:gd name="T46" fmla="*/ 36 w 127"/>
                <a:gd name="T47" fmla="*/ 80 h 126"/>
                <a:gd name="T48" fmla="*/ 39 w 127"/>
                <a:gd name="T49" fmla="*/ 84 h 126"/>
                <a:gd name="T50" fmla="*/ 44 w 127"/>
                <a:gd name="T51" fmla="*/ 88 h 126"/>
                <a:gd name="T52" fmla="*/ 46 w 127"/>
                <a:gd name="T53" fmla="*/ 91 h 126"/>
                <a:gd name="T54" fmla="*/ 50 w 127"/>
                <a:gd name="T55" fmla="*/ 95 h 126"/>
                <a:gd name="T56" fmla="*/ 24 w 127"/>
                <a:gd name="T57" fmla="*/ 84 h 126"/>
                <a:gd name="T58" fmla="*/ 29 w 127"/>
                <a:gd name="T59" fmla="*/ 88 h 126"/>
                <a:gd name="T60" fmla="*/ 32 w 127"/>
                <a:gd name="T61" fmla="*/ 91 h 126"/>
                <a:gd name="T62" fmla="*/ 36 w 127"/>
                <a:gd name="T63" fmla="*/ 95 h 126"/>
                <a:gd name="T64" fmla="*/ 39 w 127"/>
                <a:gd name="T65" fmla="*/ 98 h 126"/>
                <a:gd name="T66" fmla="*/ 43 w 127"/>
                <a:gd name="T67" fmla="*/ 102 h 126"/>
                <a:gd name="T68" fmla="*/ 17 w 127"/>
                <a:gd name="T69" fmla="*/ 92 h 126"/>
                <a:gd name="T70" fmla="*/ 21 w 127"/>
                <a:gd name="T71" fmla="*/ 96 h 126"/>
                <a:gd name="T72" fmla="*/ 24 w 127"/>
                <a:gd name="T73" fmla="*/ 99 h 126"/>
                <a:gd name="T74" fmla="*/ 28 w 127"/>
                <a:gd name="T75" fmla="*/ 103 h 126"/>
                <a:gd name="T76" fmla="*/ 31 w 127"/>
                <a:gd name="T77" fmla="*/ 106 h 126"/>
                <a:gd name="T78" fmla="*/ 35 w 127"/>
                <a:gd name="T79" fmla="*/ 110 h 126"/>
                <a:gd name="T80" fmla="*/ 9 w 127"/>
                <a:gd name="T81" fmla="*/ 99 h 126"/>
                <a:gd name="T82" fmla="*/ 13 w 127"/>
                <a:gd name="T83" fmla="*/ 103 h 126"/>
                <a:gd name="T84" fmla="*/ 16 w 127"/>
                <a:gd name="T85" fmla="*/ 107 h 126"/>
                <a:gd name="T86" fmla="*/ 21 w 127"/>
                <a:gd name="T87" fmla="*/ 111 h 126"/>
                <a:gd name="T88" fmla="*/ 23 w 127"/>
                <a:gd name="T89" fmla="*/ 114 h 126"/>
                <a:gd name="T90" fmla="*/ 28 w 127"/>
                <a:gd name="T91"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7" h="126">
                  <a:moveTo>
                    <a:pt x="33" y="123"/>
                  </a:moveTo>
                  <a:cubicBezTo>
                    <a:pt x="123" y="32"/>
                    <a:pt x="123" y="32"/>
                    <a:pt x="123" y="32"/>
                  </a:cubicBezTo>
                  <a:cubicBezTo>
                    <a:pt x="127" y="29"/>
                    <a:pt x="127" y="23"/>
                    <a:pt x="123" y="19"/>
                  </a:cubicBezTo>
                  <a:cubicBezTo>
                    <a:pt x="108" y="3"/>
                    <a:pt x="108" y="3"/>
                    <a:pt x="108" y="3"/>
                  </a:cubicBezTo>
                  <a:cubicBezTo>
                    <a:pt x="104" y="0"/>
                    <a:pt x="98" y="0"/>
                    <a:pt x="95" y="3"/>
                  </a:cubicBezTo>
                  <a:cubicBezTo>
                    <a:pt x="4" y="94"/>
                    <a:pt x="4" y="94"/>
                    <a:pt x="4" y="94"/>
                  </a:cubicBezTo>
                  <a:cubicBezTo>
                    <a:pt x="0" y="97"/>
                    <a:pt x="0" y="103"/>
                    <a:pt x="4" y="107"/>
                  </a:cubicBezTo>
                  <a:cubicBezTo>
                    <a:pt x="20" y="123"/>
                    <a:pt x="20" y="123"/>
                    <a:pt x="20" y="123"/>
                  </a:cubicBezTo>
                  <a:cubicBezTo>
                    <a:pt x="23" y="126"/>
                    <a:pt x="29" y="126"/>
                    <a:pt x="33" y="123"/>
                  </a:cubicBezTo>
                  <a:close/>
                  <a:moveTo>
                    <a:pt x="96" y="20"/>
                  </a:moveTo>
                  <a:cubicBezTo>
                    <a:pt x="99" y="17"/>
                    <a:pt x="104" y="17"/>
                    <a:pt x="107" y="20"/>
                  </a:cubicBezTo>
                  <a:cubicBezTo>
                    <a:pt x="110" y="23"/>
                    <a:pt x="109" y="28"/>
                    <a:pt x="107" y="31"/>
                  </a:cubicBezTo>
                  <a:cubicBezTo>
                    <a:pt x="104" y="33"/>
                    <a:pt x="99" y="34"/>
                    <a:pt x="96" y="31"/>
                  </a:cubicBezTo>
                  <a:cubicBezTo>
                    <a:pt x="93" y="28"/>
                    <a:pt x="93" y="23"/>
                    <a:pt x="96" y="20"/>
                  </a:cubicBezTo>
                  <a:close/>
                  <a:moveTo>
                    <a:pt x="55" y="54"/>
                  </a:moveTo>
                  <a:cubicBezTo>
                    <a:pt x="59" y="49"/>
                    <a:pt x="59" y="49"/>
                    <a:pt x="59" y="49"/>
                  </a:cubicBezTo>
                  <a:cubicBezTo>
                    <a:pt x="63" y="54"/>
                    <a:pt x="63" y="54"/>
                    <a:pt x="63" y="54"/>
                  </a:cubicBezTo>
                  <a:cubicBezTo>
                    <a:pt x="59" y="58"/>
                    <a:pt x="59" y="58"/>
                    <a:pt x="59" y="58"/>
                  </a:cubicBezTo>
                  <a:cubicBezTo>
                    <a:pt x="55" y="54"/>
                    <a:pt x="55" y="54"/>
                    <a:pt x="55" y="54"/>
                  </a:cubicBezTo>
                  <a:cubicBezTo>
                    <a:pt x="55" y="54"/>
                    <a:pt x="55" y="54"/>
                    <a:pt x="55" y="54"/>
                  </a:cubicBezTo>
                  <a:close/>
                  <a:moveTo>
                    <a:pt x="62" y="61"/>
                  </a:moveTo>
                  <a:cubicBezTo>
                    <a:pt x="66" y="57"/>
                    <a:pt x="66" y="57"/>
                    <a:pt x="66" y="57"/>
                  </a:cubicBezTo>
                  <a:cubicBezTo>
                    <a:pt x="70" y="61"/>
                    <a:pt x="70" y="61"/>
                    <a:pt x="70" y="61"/>
                  </a:cubicBezTo>
                  <a:cubicBezTo>
                    <a:pt x="66" y="65"/>
                    <a:pt x="66" y="65"/>
                    <a:pt x="66" y="65"/>
                  </a:cubicBezTo>
                  <a:cubicBezTo>
                    <a:pt x="62" y="61"/>
                    <a:pt x="62" y="61"/>
                    <a:pt x="62" y="61"/>
                  </a:cubicBezTo>
                  <a:cubicBezTo>
                    <a:pt x="62" y="61"/>
                    <a:pt x="62" y="61"/>
                    <a:pt x="62" y="61"/>
                  </a:cubicBezTo>
                  <a:close/>
                  <a:moveTo>
                    <a:pt x="69" y="68"/>
                  </a:moveTo>
                  <a:cubicBezTo>
                    <a:pt x="73" y="64"/>
                    <a:pt x="73" y="64"/>
                    <a:pt x="73" y="64"/>
                  </a:cubicBezTo>
                  <a:cubicBezTo>
                    <a:pt x="77" y="68"/>
                    <a:pt x="77" y="68"/>
                    <a:pt x="77" y="68"/>
                  </a:cubicBezTo>
                  <a:cubicBezTo>
                    <a:pt x="73" y="72"/>
                    <a:pt x="73" y="72"/>
                    <a:pt x="73" y="72"/>
                  </a:cubicBezTo>
                  <a:cubicBezTo>
                    <a:pt x="69" y="68"/>
                    <a:pt x="69" y="68"/>
                    <a:pt x="69" y="68"/>
                  </a:cubicBezTo>
                  <a:cubicBezTo>
                    <a:pt x="69" y="68"/>
                    <a:pt x="69" y="68"/>
                    <a:pt x="69" y="68"/>
                  </a:cubicBezTo>
                  <a:close/>
                  <a:moveTo>
                    <a:pt x="47" y="61"/>
                  </a:moveTo>
                  <a:cubicBezTo>
                    <a:pt x="52" y="57"/>
                    <a:pt x="52" y="57"/>
                    <a:pt x="52" y="57"/>
                  </a:cubicBezTo>
                  <a:cubicBezTo>
                    <a:pt x="56" y="61"/>
                    <a:pt x="56" y="61"/>
                    <a:pt x="56" y="61"/>
                  </a:cubicBezTo>
                  <a:cubicBezTo>
                    <a:pt x="51" y="65"/>
                    <a:pt x="51" y="65"/>
                    <a:pt x="51" y="65"/>
                  </a:cubicBezTo>
                  <a:cubicBezTo>
                    <a:pt x="47" y="61"/>
                    <a:pt x="47" y="61"/>
                    <a:pt x="47" y="61"/>
                  </a:cubicBezTo>
                  <a:cubicBezTo>
                    <a:pt x="47" y="61"/>
                    <a:pt x="47" y="61"/>
                    <a:pt x="47" y="61"/>
                  </a:cubicBezTo>
                  <a:close/>
                  <a:moveTo>
                    <a:pt x="55" y="68"/>
                  </a:moveTo>
                  <a:cubicBezTo>
                    <a:pt x="59" y="64"/>
                    <a:pt x="59" y="64"/>
                    <a:pt x="59" y="64"/>
                  </a:cubicBezTo>
                  <a:cubicBezTo>
                    <a:pt x="63" y="68"/>
                    <a:pt x="63" y="68"/>
                    <a:pt x="63" y="68"/>
                  </a:cubicBezTo>
                  <a:cubicBezTo>
                    <a:pt x="59" y="73"/>
                    <a:pt x="59" y="73"/>
                    <a:pt x="59" y="73"/>
                  </a:cubicBezTo>
                  <a:cubicBezTo>
                    <a:pt x="55" y="68"/>
                    <a:pt x="55" y="68"/>
                    <a:pt x="55" y="68"/>
                  </a:cubicBezTo>
                  <a:cubicBezTo>
                    <a:pt x="55" y="68"/>
                    <a:pt x="55" y="68"/>
                    <a:pt x="55" y="68"/>
                  </a:cubicBezTo>
                  <a:close/>
                  <a:moveTo>
                    <a:pt x="62" y="75"/>
                  </a:moveTo>
                  <a:cubicBezTo>
                    <a:pt x="66" y="71"/>
                    <a:pt x="66" y="71"/>
                    <a:pt x="66" y="71"/>
                  </a:cubicBezTo>
                  <a:cubicBezTo>
                    <a:pt x="70" y="75"/>
                    <a:pt x="70" y="75"/>
                    <a:pt x="70" y="75"/>
                  </a:cubicBezTo>
                  <a:cubicBezTo>
                    <a:pt x="66" y="80"/>
                    <a:pt x="66" y="80"/>
                    <a:pt x="66" y="80"/>
                  </a:cubicBezTo>
                  <a:cubicBezTo>
                    <a:pt x="62" y="75"/>
                    <a:pt x="62" y="75"/>
                    <a:pt x="62" y="75"/>
                  </a:cubicBezTo>
                  <a:cubicBezTo>
                    <a:pt x="62" y="75"/>
                    <a:pt x="62" y="75"/>
                    <a:pt x="62" y="75"/>
                  </a:cubicBezTo>
                  <a:close/>
                  <a:moveTo>
                    <a:pt x="40" y="69"/>
                  </a:moveTo>
                  <a:cubicBezTo>
                    <a:pt x="44" y="65"/>
                    <a:pt x="44" y="65"/>
                    <a:pt x="44" y="65"/>
                  </a:cubicBezTo>
                  <a:cubicBezTo>
                    <a:pt x="48" y="69"/>
                    <a:pt x="48" y="69"/>
                    <a:pt x="48" y="69"/>
                  </a:cubicBezTo>
                  <a:cubicBezTo>
                    <a:pt x="44" y="73"/>
                    <a:pt x="44" y="73"/>
                    <a:pt x="44" y="73"/>
                  </a:cubicBezTo>
                  <a:cubicBezTo>
                    <a:pt x="40" y="69"/>
                    <a:pt x="40" y="69"/>
                    <a:pt x="40" y="69"/>
                  </a:cubicBezTo>
                  <a:cubicBezTo>
                    <a:pt x="40" y="69"/>
                    <a:pt x="40" y="69"/>
                    <a:pt x="40" y="69"/>
                  </a:cubicBezTo>
                  <a:close/>
                  <a:moveTo>
                    <a:pt x="47" y="76"/>
                  </a:moveTo>
                  <a:cubicBezTo>
                    <a:pt x="51" y="72"/>
                    <a:pt x="51" y="72"/>
                    <a:pt x="51" y="72"/>
                  </a:cubicBezTo>
                  <a:cubicBezTo>
                    <a:pt x="55" y="76"/>
                    <a:pt x="55" y="76"/>
                    <a:pt x="55" y="76"/>
                  </a:cubicBezTo>
                  <a:cubicBezTo>
                    <a:pt x="51" y="80"/>
                    <a:pt x="51" y="80"/>
                    <a:pt x="51" y="80"/>
                  </a:cubicBezTo>
                  <a:cubicBezTo>
                    <a:pt x="47" y="76"/>
                    <a:pt x="47" y="76"/>
                    <a:pt x="47" y="76"/>
                  </a:cubicBezTo>
                  <a:cubicBezTo>
                    <a:pt x="47" y="76"/>
                    <a:pt x="47" y="76"/>
                    <a:pt x="47" y="76"/>
                  </a:cubicBezTo>
                  <a:close/>
                  <a:moveTo>
                    <a:pt x="54" y="83"/>
                  </a:moveTo>
                  <a:cubicBezTo>
                    <a:pt x="58" y="79"/>
                    <a:pt x="58" y="79"/>
                    <a:pt x="58" y="79"/>
                  </a:cubicBezTo>
                  <a:cubicBezTo>
                    <a:pt x="62" y="83"/>
                    <a:pt x="62" y="83"/>
                    <a:pt x="62" y="83"/>
                  </a:cubicBezTo>
                  <a:cubicBezTo>
                    <a:pt x="58" y="87"/>
                    <a:pt x="58" y="87"/>
                    <a:pt x="58" y="87"/>
                  </a:cubicBezTo>
                  <a:cubicBezTo>
                    <a:pt x="54" y="83"/>
                    <a:pt x="54" y="83"/>
                    <a:pt x="54" y="83"/>
                  </a:cubicBezTo>
                  <a:cubicBezTo>
                    <a:pt x="54" y="83"/>
                    <a:pt x="54" y="83"/>
                    <a:pt x="54" y="83"/>
                  </a:cubicBezTo>
                  <a:close/>
                  <a:moveTo>
                    <a:pt x="32" y="76"/>
                  </a:moveTo>
                  <a:cubicBezTo>
                    <a:pt x="36" y="72"/>
                    <a:pt x="36" y="72"/>
                    <a:pt x="36" y="72"/>
                  </a:cubicBezTo>
                  <a:cubicBezTo>
                    <a:pt x="40" y="76"/>
                    <a:pt x="40" y="76"/>
                    <a:pt x="40" y="76"/>
                  </a:cubicBezTo>
                  <a:cubicBezTo>
                    <a:pt x="36" y="80"/>
                    <a:pt x="36" y="80"/>
                    <a:pt x="36" y="80"/>
                  </a:cubicBezTo>
                  <a:cubicBezTo>
                    <a:pt x="32" y="76"/>
                    <a:pt x="32" y="76"/>
                    <a:pt x="32" y="76"/>
                  </a:cubicBezTo>
                  <a:cubicBezTo>
                    <a:pt x="32" y="76"/>
                    <a:pt x="32" y="76"/>
                    <a:pt x="32" y="76"/>
                  </a:cubicBezTo>
                  <a:close/>
                  <a:moveTo>
                    <a:pt x="39" y="84"/>
                  </a:moveTo>
                  <a:cubicBezTo>
                    <a:pt x="44" y="80"/>
                    <a:pt x="44" y="80"/>
                    <a:pt x="44" y="80"/>
                  </a:cubicBezTo>
                  <a:cubicBezTo>
                    <a:pt x="48" y="84"/>
                    <a:pt x="48" y="84"/>
                    <a:pt x="48" y="84"/>
                  </a:cubicBezTo>
                  <a:cubicBezTo>
                    <a:pt x="44" y="88"/>
                    <a:pt x="44" y="88"/>
                    <a:pt x="44" y="88"/>
                  </a:cubicBezTo>
                  <a:cubicBezTo>
                    <a:pt x="39" y="84"/>
                    <a:pt x="39" y="84"/>
                    <a:pt x="39" y="84"/>
                  </a:cubicBezTo>
                  <a:cubicBezTo>
                    <a:pt x="39" y="84"/>
                    <a:pt x="39" y="84"/>
                    <a:pt x="39" y="84"/>
                  </a:cubicBezTo>
                  <a:close/>
                  <a:moveTo>
                    <a:pt x="46" y="91"/>
                  </a:moveTo>
                  <a:cubicBezTo>
                    <a:pt x="50" y="86"/>
                    <a:pt x="50" y="86"/>
                    <a:pt x="50" y="86"/>
                  </a:cubicBezTo>
                  <a:cubicBezTo>
                    <a:pt x="55" y="91"/>
                    <a:pt x="55" y="91"/>
                    <a:pt x="55" y="91"/>
                  </a:cubicBezTo>
                  <a:cubicBezTo>
                    <a:pt x="50" y="95"/>
                    <a:pt x="50" y="95"/>
                    <a:pt x="50" y="95"/>
                  </a:cubicBezTo>
                  <a:cubicBezTo>
                    <a:pt x="46" y="91"/>
                    <a:pt x="46" y="91"/>
                    <a:pt x="46" y="91"/>
                  </a:cubicBezTo>
                  <a:cubicBezTo>
                    <a:pt x="46" y="91"/>
                    <a:pt x="46" y="91"/>
                    <a:pt x="46" y="91"/>
                  </a:cubicBezTo>
                  <a:close/>
                  <a:moveTo>
                    <a:pt x="24" y="84"/>
                  </a:moveTo>
                  <a:cubicBezTo>
                    <a:pt x="29" y="80"/>
                    <a:pt x="29" y="80"/>
                    <a:pt x="29" y="80"/>
                  </a:cubicBezTo>
                  <a:cubicBezTo>
                    <a:pt x="33" y="84"/>
                    <a:pt x="33" y="84"/>
                    <a:pt x="33" y="84"/>
                  </a:cubicBezTo>
                  <a:cubicBezTo>
                    <a:pt x="29" y="88"/>
                    <a:pt x="29" y="88"/>
                    <a:pt x="29" y="88"/>
                  </a:cubicBezTo>
                  <a:cubicBezTo>
                    <a:pt x="24" y="84"/>
                    <a:pt x="24" y="84"/>
                    <a:pt x="24" y="84"/>
                  </a:cubicBezTo>
                  <a:cubicBezTo>
                    <a:pt x="24" y="84"/>
                    <a:pt x="24" y="84"/>
                    <a:pt x="24" y="84"/>
                  </a:cubicBezTo>
                  <a:close/>
                  <a:moveTo>
                    <a:pt x="32" y="91"/>
                  </a:moveTo>
                  <a:cubicBezTo>
                    <a:pt x="36" y="87"/>
                    <a:pt x="36" y="87"/>
                    <a:pt x="36" y="87"/>
                  </a:cubicBezTo>
                  <a:cubicBezTo>
                    <a:pt x="40" y="91"/>
                    <a:pt x="40" y="91"/>
                    <a:pt x="40" y="91"/>
                  </a:cubicBezTo>
                  <a:cubicBezTo>
                    <a:pt x="36" y="95"/>
                    <a:pt x="36" y="95"/>
                    <a:pt x="36" y="95"/>
                  </a:cubicBezTo>
                  <a:cubicBezTo>
                    <a:pt x="32" y="91"/>
                    <a:pt x="32" y="91"/>
                    <a:pt x="32" y="91"/>
                  </a:cubicBezTo>
                  <a:cubicBezTo>
                    <a:pt x="32" y="91"/>
                    <a:pt x="32" y="91"/>
                    <a:pt x="32" y="91"/>
                  </a:cubicBezTo>
                  <a:close/>
                  <a:moveTo>
                    <a:pt x="39" y="98"/>
                  </a:moveTo>
                  <a:cubicBezTo>
                    <a:pt x="43" y="94"/>
                    <a:pt x="43" y="94"/>
                    <a:pt x="43" y="94"/>
                  </a:cubicBezTo>
                  <a:cubicBezTo>
                    <a:pt x="47" y="98"/>
                    <a:pt x="47" y="98"/>
                    <a:pt x="47" y="98"/>
                  </a:cubicBezTo>
                  <a:cubicBezTo>
                    <a:pt x="43" y="102"/>
                    <a:pt x="43" y="102"/>
                    <a:pt x="43" y="102"/>
                  </a:cubicBezTo>
                  <a:cubicBezTo>
                    <a:pt x="39" y="98"/>
                    <a:pt x="39" y="98"/>
                    <a:pt x="39" y="98"/>
                  </a:cubicBezTo>
                  <a:cubicBezTo>
                    <a:pt x="39" y="98"/>
                    <a:pt x="39" y="98"/>
                    <a:pt x="39" y="98"/>
                  </a:cubicBezTo>
                  <a:close/>
                  <a:moveTo>
                    <a:pt x="17" y="92"/>
                  </a:moveTo>
                  <a:cubicBezTo>
                    <a:pt x="21" y="88"/>
                    <a:pt x="21" y="88"/>
                    <a:pt x="21" y="88"/>
                  </a:cubicBezTo>
                  <a:cubicBezTo>
                    <a:pt x="25" y="92"/>
                    <a:pt x="25" y="92"/>
                    <a:pt x="25" y="92"/>
                  </a:cubicBezTo>
                  <a:cubicBezTo>
                    <a:pt x="21" y="96"/>
                    <a:pt x="21" y="96"/>
                    <a:pt x="21" y="96"/>
                  </a:cubicBezTo>
                  <a:cubicBezTo>
                    <a:pt x="17" y="92"/>
                    <a:pt x="17" y="92"/>
                    <a:pt x="17" y="92"/>
                  </a:cubicBezTo>
                  <a:cubicBezTo>
                    <a:pt x="17" y="92"/>
                    <a:pt x="17" y="92"/>
                    <a:pt x="17" y="92"/>
                  </a:cubicBezTo>
                  <a:close/>
                  <a:moveTo>
                    <a:pt x="24" y="99"/>
                  </a:moveTo>
                  <a:cubicBezTo>
                    <a:pt x="28" y="95"/>
                    <a:pt x="28" y="95"/>
                    <a:pt x="28" y="95"/>
                  </a:cubicBezTo>
                  <a:cubicBezTo>
                    <a:pt x="32" y="99"/>
                    <a:pt x="32" y="99"/>
                    <a:pt x="32" y="99"/>
                  </a:cubicBezTo>
                  <a:cubicBezTo>
                    <a:pt x="28" y="103"/>
                    <a:pt x="28" y="103"/>
                    <a:pt x="28" y="103"/>
                  </a:cubicBezTo>
                  <a:cubicBezTo>
                    <a:pt x="24" y="99"/>
                    <a:pt x="24" y="99"/>
                    <a:pt x="24" y="99"/>
                  </a:cubicBezTo>
                  <a:cubicBezTo>
                    <a:pt x="24" y="99"/>
                    <a:pt x="24" y="99"/>
                    <a:pt x="24" y="99"/>
                  </a:cubicBezTo>
                  <a:close/>
                  <a:moveTo>
                    <a:pt x="31" y="106"/>
                  </a:moveTo>
                  <a:cubicBezTo>
                    <a:pt x="35" y="102"/>
                    <a:pt x="35" y="102"/>
                    <a:pt x="35" y="102"/>
                  </a:cubicBezTo>
                  <a:cubicBezTo>
                    <a:pt x="39" y="106"/>
                    <a:pt x="39" y="106"/>
                    <a:pt x="39" y="106"/>
                  </a:cubicBezTo>
                  <a:cubicBezTo>
                    <a:pt x="35" y="110"/>
                    <a:pt x="35" y="110"/>
                    <a:pt x="35" y="110"/>
                  </a:cubicBezTo>
                  <a:cubicBezTo>
                    <a:pt x="31" y="106"/>
                    <a:pt x="31" y="106"/>
                    <a:pt x="31" y="106"/>
                  </a:cubicBezTo>
                  <a:cubicBezTo>
                    <a:pt x="31" y="106"/>
                    <a:pt x="31" y="106"/>
                    <a:pt x="31" y="106"/>
                  </a:cubicBezTo>
                  <a:close/>
                  <a:moveTo>
                    <a:pt x="9" y="99"/>
                  </a:moveTo>
                  <a:cubicBezTo>
                    <a:pt x="13" y="95"/>
                    <a:pt x="13" y="95"/>
                    <a:pt x="13" y="95"/>
                  </a:cubicBezTo>
                  <a:cubicBezTo>
                    <a:pt x="17" y="99"/>
                    <a:pt x="17" y="99"/>
                    <a:pt x="17" y="99"/>
                  </a:cubicBezTo>
                  <a:cubicBezTo>
                    <a:pt x="13" y="103"/>
                    <a:pt x="13" y="103"/>
                    <a:pt x="13" y="103"/>
                  </a:cubicBezTo>
                  <a:cubicBezTo>
                    <a:pt x="9" y="99"/>
                    <a:pt x="9" y="99"/>
                    <a:pt x="9" y="99"/>
                  </a:cubicBezTo>
                  <a:cubicBezTo>
                    <a:pt x="9" y="99"/>
                    <a:pt x="9" y="99"/>
                    <a:pt x="9" y="99"/>
                  </a:cubicBezTo>
                  <a:close/>
                  <a:moveTo>
                    <a:pt x="16" y="107"/>
                  </a:moveTo>
                  <a:cubicBezTo>
                    <a:pt x="21" y="102"/>
                    <a:pt x="21" y="102"/>
                    <a:pt x="21" y="102"/>
                  </a:cubicBezTo>
                  <a:cubicBezTo>
                    <a:pt x="25" y="107"/>
                    <a:pt x="25" y="107"/>
                    <a:pt x="25" y="107"/>
                  </a:cubicBezTo>
                  <a:cubicBezTo>
                    <a:pt x="21" y="111"/>
                    <a:pt x="21" y="111"/>
                    <a:pt x="21" y="111"/>
                  </a:cubicBezTo>
                  <a:cubicBezTo>
                    <a:pt x="16" y="107"/>
                    <a:pt x="16" y="107"/>
                    <a:pt x="16" y="107"/>
                  </a:cubicBezTo>
                  <a:cubicBezTo>
                    <a:pt x="16" y="107"/>
                    <a:pt x="16" y="107"/>
                    <a:pt x="16" y="107"/>
                  </a:cubicBezTo>
                  <a:close/>
                  <a:moveTo>
                    <a:pt x="23" y="114"/>
                  </a:moveTo>
                  <a:cubicBezTo>
                    <a:pt x="28" y="109"/>
                    <a:pt x="28" y="109"/>
                    <a:pt x="28" y="109"/>
                  </a:cubicBezTo>
                  <a:cubicBezTo>
                    <a:pt x="32" y="114"/>
                    <a:pt x="32" y="114"/>
                    <a:pt x="32" y="114"/>
                  </a:cubicBezTo>
                  <a:cubicBezTo>
                    <a:pt x="28" y="118"/>
                    <a:pt x="28" y="118"/>
                    <a:pt x="28" y="118"/>
                  </a:cubicBezTo>
                  <a:cubicBezTo>
                    <a:pt x="23" y="114"/>
                    <a:pt x="23" y="114"/>
                    <a:pt x="23" y="114"/>
                  </a:cubicBezTo>
                  <a:cubicBezTo>
                    <a:pt x="23" y="114"/>
                    <a:pt x="23" y="114"/>
                    <a:pt x="23" y="11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5" name="Freeform 2161"/>
            <p:cNvSpPr>
              <a:spLocks noEditPoints="1"/>
            </p:cNvSpPr>
            <p:nvPr/>
          </p:nvSpPr>
          <p:spPr bwMode="auto">
            <a:xfrm>
              <a:off x="23228300" y="3086100"/>
              <a:ext cx="352425" cy="557213"/>
            </a:xfrm>
            <a:custGeom>
              <a:avLst/>
              <a:gdLst>
                <a:gd name="T0" fmla="*/ 27 w 94"/>
                <a:gd name="T1" fmla="*/ 3 h 148"/>
                <a:gd name="T2" fmla="*/ 54 w 94"/>
                <a:gd name="T3" fmla="*/ 141 h 148"/>
                <a:gd name="T4" fmla="*/ 91 w 94"/>
                <a:gd name="T5" fmla="*/ 124 h 148"/>
                <a:gd name="T6" fmla="*/ 32 w 94"/>
                <a:gd name="T7" fmla="*/ 22 h 148"/>
                <a:gd name="T8" fmla="*/ 35 w 94"/>
                <a:gd name="T9" fmla="*/ 79 h 148"/>
                <a:gd name="T10" fmla="*/ 40 w 94"/>
                <a:gd name="T11" fmla="*/ 76 h 148"/>
                <a:gd name="T12" fmla="*/ 44 w 94"/>
                <a:gd name="T13" fmla="*/ 75 h 148"/>
                <a:gd name="T14" fmla="*/ 49 w 94"/>
                <a:gd name="T15" fmla="*/ 72 h 148"/>
                <a:gd name="T16" fmla="*/ 53 w 94"/>
                <a:gd name="T17" fmla="*/ 71 h 148"/>
                <a:gd name="T18" fmla="*/ 58 w 94"/>
                <a:gd name="T19" fmla="*/ 68 h 148"/>
                <a:gd name="T20" fmla="*/ 39 w 94"/>
                <a:gd name="T21" fmla="*/ 89 h 148"/>
                <a:gd name="T22" fmla="*/ 44 w 94"/>
                <a:gd name="T23" fmla="*/ 86 h 148"/>
                <a:gd name="T24" fmla="*/ 49 w 94"/>
                <a:gd name="T25" fmla="*/ 85 h 148"/>
                <a:gd name="T26" fmla="*/ 54 w 94"/>
                <a:gd name="T27" fmla="*/ 82 h 148"/>
                <a:gd name="T28" fmla="*/ 57 w 94"/>
                <a:gd name="T29" fmla="*/ 80 h 148"/>
                <a:gd name="T30" fmla="*/ 63 w 94"/>
                <a:gd name="T31" fmla="*/ 78 h 148"/>
                <a:gd name="T32" fmla="*/ 44 w 94"/>
                <a:gd name="T33" fmla="*/ 99 h 148"/>
                <a:gd name="T34" fmla="*/ 49 w 94"/>
                <a:gd name="T35" fmla="*/ 96 h 148"/>
                <a:gd name="T36" fmla="*/ 53 w 94"/>
                <a:gd name="T37" fmla="*/ 94 h 148"/>
                <a:gd name="T38" fmla="*/ 58 w 94"/>
                <a:gd name="T39" fmla="*/ 92 h 148"/>
                <a:gd name="T40" fmla="*/ 62 w 94"/>
                <a:gd name="T41" fmla="*/ 90 h 148"/>
                <a:gd name="T42" fmla="*/ 67 w 94"/>
                <a:gd name="T43" fmla="*/ 88 h 148"/>
                <a:gd name="T44" fmla="*/ 48 w 94"/>
                <a:gd name="T45" fmla="*/ 108 h 148"/>
                <a:gd name="T46" fmla="*/ 53 w 94"/>
                <a:gd name="T47" fmla="*/ 106 h 148"/>
                <a:gd name="T48" fmla="*/ 57 w 94"/>
                <a:gd name="T49" fmla="*/ 104 h 148"/>
                <a:gd name="T50" fmla="*/ 63 w 94"/>
                <a:gd name="T51" fmla="*/ 102 h 148"/>
                <a:gd name="T52" fmla="*/ 66 w 94"/>
                <a:gd name="T53" fmla="*/ 100 h 148"/>
                <a:gd name="T54" fmla="*/ 72 w 94"/>
                <a:gd name="T55" fmla="*/ 98 h 148"/>
                <a:gd name="T56" fmla="*/ 52 w 94"/>
                <a:gd name="T57" fmla="*/ 118 h 148"/>
                <a:gd name="T58" fmla="*/ 58 w 94"/>
                <a:gd name="T59" fmla="*/ 116 h 148"/>
                <a:gd name="T60" fmla="*/ 62 w 94"/>
                <a:gd name="T61" fmla="*/ 114 h 148"/>
                <a:gd name="T62" fmla="*/ 67 w 94"/>
                <a:gd name="T63" fmla="*/ 112 h 148"/>
                <a:gd name="T64" fmla="*/ 71 w 94"/>
                <a:gd name="T65" fmla="*/ 110 h 148"/>
                <a:gd name="T66" fmla="*/ 76 w 94"/>
                <a:gd name="T67" fmla="*/ 108 h 148"/>
                <a:gd name="T68" fmla="*/ 57 w 94"/>
                <a:gd name="T69" fmla="*/ 128 h 148"/>
                <a:gd name="T70" fmla="*/ 62 w 94"/>
                <a:gd name="T71" fmla="*/ 126 h 148"/>
                <a:gd name="T72" fmla="*/ 66 w 94"/>
                <a:gd name="T73" fmla="*/ 124 h 148"/>
                <a:gd name="T74" fmla="*/ 71 w 94"/>
                <a:gd name="T75" fmla="*/ 122 h 148"/>
                <a:gd name="T76" fmla="*/ 75 w 94"/>
                <a:gd name="T77" fmla="*/ 120 h 148"/>
                <a:gd name="T78" fmla="*/ 80 w 94"/>
                <a:gd name="T79" fmla="*/ 117 h 148"/>
                <a:gd name="T80" fmla="*/ 61 w 94"/>
                <a:gd name="T81" fmla="*/ 138 h 148"/>
                <a:gd name="T82" fmla="*/ 67 w 94"/>
                <a:gd name="T83" fmla="*/ 135 h 148"/>
                <a:gd name="T84" fmla="*/ 71 w 94"/>
                <a:gd name="T85" fmla="*/ 134 h 148"/>
                <a:gd name="T86" fmla="*/ 76 w 94"/>
                <a:gd name="T87" fmla="*/ 131 h 148"/>
                <a:gd name="T88" fmla="*/ 80 w 94"/>
                <a:gd name="T89" fmla="*/ 130 h 148"/>
                <a:gd name="T90" fmla="*/ 85 w 94"/>
                <a:gd name="T91"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48">
                  <a:moveTo>
                    <a:pt x="91" y="124"/>
                  </a:moveTo>
                  <a:cubicBezTo>
                    <a:pt x="39" y="7"/>
                    <a:pt x="39" y="7"/>
                    <a:pt x="39" y="7"/>
                  </a:cubicBezTo>
                  <a:cubicBezTo>
                    <a:pt x="37" y="3"/>
                    <a:pt x="31" y="0"/>
                    <a:pt x="27" y="3"/>
                  </a:cubicBezTo>
                  <a:cubicBezTo>
                    <a:pt x="7" y="12"/>
                    <a:pt x="7" y="12"/>
                    <a:pt x="7" y="12"/>
                  </a:cubicBezTo>
                  <a:cubicBezTo>
                    <a:pt x="2" y="14"/>
                    <a:pt x="0" y="19"/>
                    <a:pt x="2" y="24"/>
                  </a:cubicBezTo>
                  <a:cubicBezTo>
                    <a:pt x="54" y="141"/>
                    <a:pt x="54" y="141"/>
                    <a:pt x="54" y="141"/>
                  </a:cubicBezTo>
                  <a:cubicBezTo>
                    <a:pt x="56" y="145"/>
                    <a:pt x="62" y="148"/>
                    <a:pt x="67" y="145"/>
                  </a:cubicBezTo>
                  <a:cubicBezTo>
                    <a:pt x="87" y="136"/>
                    <a:pt x="87" y="136"/>
                    <a:pt x="87" y="136"/>
                  </a:cubicBezTo>
                  <a:cubicBezTo>
                    <a:pt x="92" y="134"/>
                    <a:pt x="94" y="129"/>
                    <a:pt x="91" y="124"/>
                  </a:cubicBezTo>
                  <a:close/>
                  <a:moveTo>
                    <a:pt x="18" y="29"/>
                  </a:moveTo>
                  <a:cubicBezTo>
                    <a:pt x="16" y="25"/>
                    <a:pt x="18" y="20"/>
                    <a:pt x="22" y="19"/>
                  </a:cubicBezTo>
                  <a:cubicBezTo>
                    <a:pt x="26" y="17"/>
                    <a:pt x="30" y="19"/>
                    <a:pt x="32" y="22"/>
                  </a:cubicBezTo>
                  <a:cubicBezTo>
                    <a:pt x="33" y="26"/>
                    <a:pt x="32" y="31"/>
                    <a:pt x="28" y="32"/>
                  </a:cubicBezTo>
                  <a:cubicBezTo>
                    <a:pt x="24" y="34"/>
                    <a:pt x="20" y="32"/>
                    <a:pt x="18" y="29"/>
                  </a:cubicBezTo>
                  <a:close/>
                  <a:moveTo>
                    <a:pt x="35" y="79"/>
                  </a:moveTo>
                  <a:cubicBezTo>
                    <a:pt x="32" y="74"/>
                    <a:pt x="32" y="74"/>
                    <a:pt x="32" y="74"/>
                  </a:cubicBezTo>
                  <a:cubicBezTo>
                    <a:pt x="38" y="71"/>
                    <a:pt x="38" y="71"/>
                    <a:pt x="38" y="71"/>
                  </a:cubicBezTo>
                  <a:cubicBezTo>
                    <a:pt x="40" y="76"/>
                    <a:pt x="40" y="76"/>
                    <a:pt x="40" y="76"/>
                  </a:cubicBezTo>
                  <a:cubicBezTo>
                    <a:pt x="35" y="79"/>
                    <a:pt x="35" y="79"/>
                    <a:pt x="35" y="79"/>
                  </a:cubicBezTo>
                  <a:cubicBezTo>
                    <a:pt x="35" y="79"/>
                    <a:pt x="35" y="79"/>
                    <a:pt x="35" y="79"/>
                  </a:cubicBezTo>
                  <a:close/>
                  <a:moveTo>
                    <a:pt x="44" y="75"/>
                  </a:moveTo>
                  <a:cubicBezTo>
                    <a:pt x="42" y="69"/>
                    <a:pt x="42" y="69"/>
                    <a:pt x="42" y="69"/>
                  </a:cubicBezTo>
                  <a:cubicBezTo>
                    <a:pt x="47" y="67"/>
                    <a:pt x="47" y="67"/>
                    <a:pt x="47" y="67"/>
                  </a:cubicBezTo>
                  <a:cubicBezTo>
                    <a:pt x="49" y="72"/>
                    <a:pt x="49" y="72"/>
                    <a:pt x="49" y="72"/>
                  </a:cubicBezTo>
                  <a:cubicBezTo>
                    <a:pt x="44" y="75"/>
                    <a:pt x="44" y="75"/>
                    <a:pt x="44" y="75"/>
                  </a:cubicBezTo>
                  <a:cubicBezTo>
                    <a:pt x="44" y="75"/>
                    <a:pt x="44" y="75"/>
                    <a:pt x="44" y="75"/>
                  </a:cubicBezTo>
                  <a:close/>
                  <a:moveTo>
                    <a:pt x="53" y="71"/>
                  </a:moveTo>
                  <a:cubicBezTo>
                    <a:pt x="51" y="65"/>
                    <a:pt x="51" y="65"/>
                    <a:pt x="51" y="65"/>
                  </a:cubicBezTo>
                  <a:cubicBezTo>
                    <a:pt x="56" y="63"/>
                    <a:pt x="56" y="63"/>
                    <a:pt x="56" y="63"/>
                  </a:cubicBezTo>
                  <a:cubicBezTo>
                    <a:pt x="58" y="68"/>
                    <a:pt x="58" y="68"/>
                    <a:pt x="58" y="68"/>
                  </a:cubicBezTo>
                  <a:cubicBezTo>
                    <a:pt x="53" y="71"/>
                    <a:pt x="53" y="71"/>
                    <a:pt x="53" y="71"/>
                  </a:cubicBezTo>
                  <a:cubicBezTo>
                    <a:pt x="53" y="71"/>
                    <a:pt x="53" y="71"/>
                    <a:pt x="53" y="71"/>
                  </a:cubicBezTo>
                  <a:close/>
                  <a:moveTo>
                    <a:pt x="39" y="89"/>
                  </a:moveTo>
                  <a:cubicBezTo>
                    <a:pt x="37" y="83"/>
                    <a:pt x="37" y="83"/>
                    <a:pt x="37" y="83"/>
                  </a:cubicBezTo>
                  <a:cubicBezTo>
                    <a:pt x="42" y="81"/>
                    <a:pt x="42" y="81"/>
                    <a:pt x="42" y="81"/>
                  </a:cubicBezTo>
                  <a:cubicBezTo>
                    <a:pt x="44" y="86"/>
                    <a:pt x="44" y="86"/>
                    <a:pt x="44" y="86"/>
                  </a:cubicBezTo>
                  <a:cubicBezTo>
                    <a:pt x="39" y="89"/>
                    <a:pt x="39" y="89"/>
                    <a:pt x="39" y="89"/>
                  </a:cubicBezTo>
                  <a:cubicBezTo>
                    <a:pt x="39" y="89"/>
                    <a:pt x="39" y="89"/>
                    <a:pt x="39" y="89"/>
                  </a:cubicBezTo>
                  <a:close/>
                  <a:moveTo>
                    <a:pt x="49" y="85"/>
                  </a:moveTo>
                  <a:cubicBezTo>
                    <a:pt x="46" y="79"/>
                    <a:pt x="46" y="79"/>
                    <a:pt x="46" y="79"/>
                  </a:cubicBezTo>
                  <a:cubicBezTo>
                    <a:pt x="51" y="77"/>
                    <a:pt x="51" y="77"/>
                    <a:pt x="51" y="77"/>
                  </a:cubicBezTo>
                  <a:cubicBezTo>
                    <a:pt x="54" y="82"/>
                    <a:pt x="54" y="82"/>
                    <a:pt x="54" y="82"/>
                  </a:cubicBezTo>
                  <a:cubicBezTo>
                    <a:pt x="49" y="85"/>
                    <a:pt x="49" y="85"/>
                    <a:pt x="49" y="85"/>
                  </a:cubicBezTo>
                  <a:cubicBezTo>
                    <a:pt x="49" y="85"/>
                    <a:pt x="49" y="85"/>
                    <a:pt x="49" y="85"/>
                  </a:cubicBezTo>
                  <a:close/>
                  <a:moveTo>
                    <a:pt x="57" y="80"/>
                  </a:moveTo>
                  <a:cubicBezTo>
                    <a:pt x="55" y="75"/>
                    <a:pt x="55" y="75"/>
                    <a:pt x="55" y="75"/>
                  </a:cubicBezTo>
                  <a:cubicBezTo>
                    <a:pt x="60" y="73"/>
                    <a:pt x="60" y="73"/>
                    <a:pt x="60" y="73"/>
                  </a:cubicBezTo>
                  <a:cubicBezTo>
                    <a:pt x="63" y="78"/>
                    <a:pt x="63" y="78"/>
                    <a:pt x="63" y="78"/>
                  </a:cubicBezTo>
                  <a:cubicBezTo>
                    <a:pt x="57" y="80"/>
                    <a:pt x="57" y="80"/>
                    <a:pt x="57" y="80"/>
                  </a:cubicBezTo>
                  <a:cubicBezTo>
                    <a:pt x="57" y="80"/>
                    <a:pt x="57" y="80"/>
                    <a:pt x="57" y="80"/>
                  </a:cubicBezTo>
                  <a:close/>
                  <a:moveTo>
                    <a:pt x="44" y="99"/>
                  </a:moveTo>
                  <a:cubicBezTo>
                    <a:pt x="41" y="93"/>
                    <a:pt x="41" y="93"/>
                    <a:pt x="41" y="93"/>
                  </a:cubicBezTo>
                  <a:cubicBezTo>
                    <a:pt x="46" y="91"/>
                    <a:pt x="46" y="91"/>
                    <a:pt x="46" y="91"/>
                  </a:cubicBezTo>
                  <a:cubicBezTo>
                    <a:pt x="49" y="96"/>
                    <a:pt x="49" y="96"/>
                    <a:pt x="49" y="96"/>
                  </a:cubicBezTo>
                  <a:cubicBezTo>
                    <a:pt x="44" y="99"/>
                    <a:pt x="44" y="99"/>
                    <a:pt x="44" y="99"/>
                  </a:cubicBezTo>
                  <a:cubicBezTo>
                    <a:pt x="44" y="99"/>
                    <a:pt x="44" y="99"/>
                    <a:pt x="44" y="99"/>
                  </a:cubicBezTo>
                  <a:close/>
                  <a:moveTo>
                    <a:pt x="53" y="94"/>
                  </a:moveTo>
                  <a:cubicBezTo>
                    <a:pt x="50" y="89"/>
                    <a:pt x="50" y="89"/>
                    <a:pt x="50" y="89"/>
                  </a:cubicBezTo>
                  <a:cubicBezTo>
                    <a:pt x="56" y="87"/>
                    <a:pt x="56" y="87"/>
                    <a:pt x="56" y="87"/>
                  </a:cubicBezTo>
                  <a:cubicBezTo>
                    <a:pt x="58" y="92"/>
                    <a:pt x="58" y="92"/>
                    <a:pt x="58" y="92"/>
                  </a:cubicBezTo>
                  <a:cubicBezTo>
                    <a:pt x="53" y="94"/>
                    <a:pt x="53" y="94"/>
                    <a:pt x="53" y="94"/>
                  </a:cubicBezTo>
                  <a:cubicBezTo>
                    <a:pt x="53" y="94"/>
                    <a:pt x="53" y="94"/>
                    <a:pt x="53" y="94"/>
                  </a:cubicBezTo>
                  <a:close/>
                  <a:moveTo>
                    <a:pt x="62" y="90"/>
                  </a:moveTo>
                  <a:cubicBezTo>
                    <a:pt x="59" y="85"/>
                    <a:pt x="59" y="85"/>
                    <a:pt x="59" y="85"/>
                  </a:cubicBezTo>
                  <a:cubicBezTo>
                    <a:pt x="65" y="82"/>
                    <a:pt x="65" y="82"/>
                    <a:pt x="65" y="82"/>
                  </a:cubicBezTo>
                  <a:cubicBezTo>
                    <a:pt x="67" y="88"/>
                    <a:pt x="67" y="88"/>
                    <a:pt x="67" y="88"/>
                  </a:cubicBezTo>
                  <a:cubicBezTo>
                    <a:pt x="62" y="90"/>
                    <a:pt x="62" y="90"/>
                    <a:pt x="62" y="90"/>
                  </a:cubicBezTo>
                  <a:cubicBezTo>
                    <a:pt x="62" y="90"/>
                    <a:pt x="62" y="90"/>
                    <a:pt x="62" y="90"/>
                  </a:cubicBezTo>
                  <a:close/>
                  <a:moveTo>
                    <a:pt x="48" y="108"/>
                  </a:moveTo>
                  <a:cubicBezTo>
                    <a:pt x="46" y="103"/>
                    <a:pt x="46" y="103"/>
                    <a:pt x="46" y="103"/>
                  </a:cubicBezTo>
                  <a:cubicBezTo>
                    <a:pt x="51" y="101"/>
                    <a:pt x="51" y="101"/>
                    <a:pt x="51" y="101"/>
                  </a:cubicBezTo>
                  <a:cubicBezTo>
                    <a:pt x="53" y="106"/>
                    <a:pt x="53" y="106"/>
                    <a:pt x="53" y="106"/>
                  </a:cubicBezTo>
                  <a:cubicBezTo>
                    <a:pt x="48" y="108"/>
                    <a:pt x="48" y="108"/>
                    <a:pt x="48" y="108"/>
                  </a:cubicBezTo>
                  <a:cubicBezTo>
                    <a:pt x="48" y="108"/>
                    <a:pt x="48" y="108"/>
                    <a:pt x="48" y="108"/>
                  </a:cubicBezTo>
                  <a:close/>
                  <a:moveTo>
                    <a:pt x="57" y="104"/>
                  </a:moveTo>
                  <a:cubicBezTo>
                    <a:pt x="55" y="99"/>
                    <a:pt x="55" y="99"/>
                    <a:pt x="55" y="99"/>
                  </a:cubicBezTo>
                  <a:cubicBezTo>
                    <a:pt x="60" y="96"/>
                    <a:pt x="60" y="96"/>
                    <a:pt x="60" y="96"/>
                  </a:cubicBezTo>
                  <a:cubicBezTo>
                    <a:pt x="63" y="102"/>
                    <a:pt x="63" y="102"/>
                    <a:pt x="63" y="102"/>
                  </a:cubicBezTo>
                  <a:cubicBezTo>
                    <a:pt x="57" y="104"/>
                    <a:pt x="57" y="104"/>
                    <a:pt x="57" y="104"/>
                  </a:cubicBezTo>
                  <a:cubicBezTo>
                    <a:pt x="57" y="104"/>
                    <a:pt x="57" y="104"/>
                    <a:pt x="57" y="104"/>
                  </a:cubicBezTo>
                  <a:close/>
                  <a:moveTo>
                    <a:pt x="66" y="100"/>
                  </a:moveTo>
                  <a:cubicBezTo>
                    <a:pt x="64" y="95"/>
                    <a:pt x="64" y="95"/>
                    <a:pt x="64" y="95"/>
                  </a:cubicBezTo>
                  <a:cubicBezTo>
                    <a:pt x="69" y="92"/>
                    <a:pt x="69" y="92"/>
                    <a:pt x="69" y="92"/>
                  </a:cubicBezTo>
                  <a:cubicBezTo>
                    <a:pt x="72" y="98"/>
                    <a:pt x="72" y="98"/>
                    <a:pt x="72" y="98"/>
                  </a:cubicBezTo>
                  <a:cubicBezTo>
                    <a:pt x="66" y="100"/>
                    <a:pt x="66" y="100"/>
                    <a:pt x="66" y="100"/>
                  </a:cubicBezTo>
                  <a:cubicBezTo>
                    <a:pt x="66" y="100"/>
                    <a:pt x="66" y="100"/>
                    <a:pt x="66" y="100"/>
                  </a:cubicBezTo>
                  <a:close/>
                  <a:moveTo>
                    <a:pt x="52" y="118"/>
                  </a:moveTo>
                  <a:cubicBezTo>
                    <a:pt x="50" y="113"/>
                    <a:pt x="50" y="113"/>
                    <a:pt x="50" y="113"/>
                  </a:cubicBezTo>
                  <a:cubicBezTo>
                    <a:pt x="55" y="111"/>
                    <a:pt x="55" y="111"/>
                    <a:pt x="55" y="111"/>
                  </a:cubicBezTo>
                  <a:cubicBezTo>
                    <a:pt x="58" y="116"/>
                    <a:pt x="58" y="116"/>
                    <a:pt x="58" y="116"/>
                  </a:cubicBezTo>
                  <a:cubicBezTo>
                    <a:pt x="52" y="118"/>
                    <a:pt x="52" y="118"/>
                    <a:pt x="52" y="118"/>
                  </a:cubicBezTo>
                  <a:cubicBezTo>
                    <a:pt x="52" y="118"/>
                    <a:pt x="52" y="118"/>
                    <a:pt x="52" y="118"/>
                  </a:cubicBezTo>
                  <a:close/>
                  <a:moveTo>
                    <a:pt x="62" y="114"/>
                  </a:moveTo>
                  <a:cubicBezTo>
                    <a:pt x="59" y="109"/>
                    <a:pt x="59" y="109"/>
                    <a:pt x="59" y="109"/>
                  </a:cubicBezTo>
                  <a:cubicBezTo>
                    <a:pt x="65" y="106"/>
                    <a:pt x="65" y="106"/>
                    <a:pt x="65" y="106"/>
                  </a:cubicBezTo>
                  <a:cubicBezTo>
                    <a:pt x="67" y="112"/>
                    <a:pt x="67" y="112"/>
                    <a:pt x="67" y="112"/>
                  </a:cubicBezTo>
                  <a:cubicBezTo>
                    <a:pt x="62" y="114"/>
                    <a:pt x="62" y="114"/>
                    <a:pt x="62" y="114"/>
                  </a:cubicBezTo>
                  <a:cubicBezTo>
                    <a:pt x="62" y="114"/>
                    <a:pt x="62" y="114"/>
                    <a:pt x="62" y="114"/>
                  </a:cubicBezTo>
                  <a:close/>
                  <a:moveTo>
                    <a:pt x="71" y="110"/>
                  </a:moveTo>
                  <a:cubicBezTo>
                    <a:pt x="68" y="105"/>
                    <a:pt x="68" y="105"/>
                    <a:pt x="68" y="105"/>
                  </a:cubicBezTo>
                  <a:cubicBezTo>
                    <a:pt x="74" y="102"/>
                    <a:pt x="74" y="102"/>
                    <a:pt x="74" y="102"/>
                  </a:cubicBezTo>
                  <a:cubicBezTo>
                    <a:pt x="76" y="108"/>
                    <a:pt x="76" y="108"/>
                    <a:pt x="76" y="108"/>
                  </a:cubicBezTo>
                  <a:cubicBezTo>
                    <a:pt x="71" y="110"/>
                    <a:pt x="71" y="110"/>
                    <a:pt x="71" y="110"/>
                  </a:cubicBezTo>
                  <a:cubicBezTo>
                    <a:pt x="71" y="110"/>
                    <a:pt x="71" y="110"/>
                    <a:pt x="71" y="110"/>
                  </a:cubicBezTo>
                  <a:close/>
                  <a:moveTo>
                    <a:pt x="57" y="128"/>
                  </a:moveTo>
                  <a:cubicBezTo>
                    <a:pt x="54" y="123"/>
                    <a:pt x="54" y="123"/>
                    <a:pt x="54" y="123"/>
                  </a:cubicBezTo>
                  <a:cubicBezTo>
                    <a:pt x="60" y="120"/>
                    <a:pt x="60" y="120"/>
                    <a:pt x="60" y="120"/>
                  </a:cubicBezTo>
                  <a:cubicBezTo>
                    <a:pt x="62" y="126"/>
                    <a:pt x="62" y="126"/>
                    <a:pt x="62" y="126"/>
                  </a:cubicBezTo>
                  <a:cubicBezTo>
                    <a:pt x="57" y="128"/>
                    <a:pt x="57" y="128"/>
                    <a:pt x="57" y="128"/>
                  </a:cubicBezTo>
                  <a:cubicBezTo>
                    <a:pt x="57" y="128"/>
                    <a:pt x="57" y="128"/>
                    <a:pt x="57" y="128"/>
                  </a:cubicBezTo>
                  <a:close/>
                  <a:moveTo>
                    <a:pt x="66" y="124"/>
                  </a:moveTo>
                  <a:cubicBezTo>
                    <a:pt x="64" y="118"/>
                    <a:pt x="64" y="118"/>
                    <a:pt x="64" y="118"/>
                  </a:cubicBezTo>
                  <a:cubicBezTo>
                    <a:pt x="69" y="116"/>
                    <a:pt x="69" y="116"/>
                    <a:pt x="69" y="116"/>
                  </a:cubicBezTo>
                  <a:cubicBezTo>
                    <a:pt x="71" y="122"/>
                    <a:pt x="71" y="122"/>
                    <a:pt x="71" y="122"/>
                  </a:cubicBezTo>
                  <a:cubicBezTo>
                    <a:pt x="66" y="124"/>
                    <a:pt x="66" y="124"/>
                    <a:pt x="66" y="124"/>
                  </a:cubicBezTo>
                  <a:cubicBezTo>
                    <a:pt x="66" y="124"/>
                    <a:pt x="66" y="124"/>
                    <a:pt x="66" y="124"/>
                  </a:cubicBezTo>
                  <a:close/>
                  <a:moveTo>
                    <a:pt x="75" y="120"/>
                  </a:moveTo>
                  <a:cubicBezTo>
                    <a:pt x="73" y="114"/>
                    <a:pt x="73" y="114"/>
                    <a:pt x="73" y="114"/>
                  </a:cubicBezTo>
                  <a:cubicBezTo>
                    <a:pt x="78" y="112"/>
                    <a:pt x="78" y="112"/>
                    <a:pt x="78" y="112"/>
                  </a:cubicBezTo>
                  <a:cubicBezTo>
                    <a:pt x="80" y="117"/>
                    <a:pt x="80" y="117"/>
                    <a:pt x="80" y="117"/>
                  </a:cubicBezTo>
                  <a:cubicBezTo>
                    <a:pt x="75" y="120"/>
                    <a:pt x="75" y="120"/>
                    <a:pt x="75" y="120"/>
                  </a:cubicBezTo>
                  <a:cubicBezTo>
                    <a:pt x="75" y="120"/>
                    <a:pt x="75" y="120"/>
                    <a:pt x="75" y="120"/>
                  </a:cubicBezTo>
                  <a:close/>
                  <a:moveTo>
                    <a:pt x="61" y="138"/>
                  </a:moveTo>
                  <a:cubicBezTo>
                    <a:pt x="59" y="133"/>
                    <a:pt x="59" y="133"/>
                    <a:pt x="59" y="133"/>
                  </a:cubicBezTo>
                  <a:cubicBezTo>
                    <a:pt x="64" y="130"/>
                    <a:pt x="64" y="130"/>
                    <a:pt x="64" y="130"/>
                  </a:cubicBezTo>
                  <a:cubicBezTo>
                    <a:pt x="67" y="135"/>
                    <a:pt x="67" y="135"/>
                    <a:pt x="67" y="135"/>
                  </a:cubicBezTo>
                  <a:cubicBezTo>
                    <a:pt x="61" y="138"/>
                    <a:pt x="61" y="138"/>
                    <a:pt x="61" y="138"/>
                  </a:cubicBezTo>
                  <a:cubicBezTo>
                    <a:pt x="61" y="138"/>
                    <a:pt x="61" y="138"/>
                    <a:pt x="61" y="138"/>
                  </a:cubicBezTo>
                  <a:close/>
                  <a:moveTo>
                    <a:pt x="71" y="134"/>
                  </a:moveTo>
                  <a:cubicBezTo>
                    <a:pt x="68" y="128"/>
                    <a:pt x="68" y="128"/>
                    <a:pt x="68" y="128"/>
                  </a:cubicBezTo>
                  <a:cubicBezTo>
                    <a:pt x="74" y="126"/>
                    <a:pt x="74" y="126"/>
                    <a:pt x="74" y="126"/>
                  </a:cubicBezTo>
                  <a:cubicBezTo>
                    <a:pt x="76" y="131"/>
                    <a:pt x="76" y="131"/>
                    <a:pt x="76" y="131"/>
                  </a:cubicBezTo>
                  <a:cubicBezTo>
                    <a:pt x="71" y="134"/>
                    <a:pt x="71" y="134"/>
                    <a:pt x="71" y="134"/>
                  </a:cubicBezTo>
                  <a:cubicBezTo>
                    <a:pt x="71" y="134"/>
                    <a:pt x="71" y="134"/>
                    <a:pt x="71" y="134"/>
                  </a:cubicBezTo>
                  <a:close/>
                  <a:moveTo>
                    <a:pt x="80" y="130"/>
                  </a:moveTo>
                  <a:cubicBezTo>
                    <a:pt x="77" y="124"/>
                    <a:pt x="77" y="124"/>
                    <a:pt x="77" y="124"/>
                  </a:cubicBezTo>
                  <a:cubicBezTo>
                    <a:pt x="82" y="122"/>
                    <a:pt x="82" y="122"/>
                    <a:pt x="82" y="122"/>
                  </a:cubicBezTo>
                  <a:cubicBezTo>
                    <a:pt x="85" y="127"/>
                    <a:pt x="85" y="127"/>
                    <a:pt x="85" y="127"/>
                  </a:cubicBezTo>
                  <a:cubicBezTo>
                    <a:pt x="80" y="130"/>
                    <a:pt x="80" y="130"/>
                    <a:pt x="80" y="130"/>
                  </a:cubicBezTo>
                  <a:cubicBezTo>
                    <a:pt x="80" y="130"/>
                    <a:pt x="80" y="130"/>
                    <a:pt x="80" y="130"/>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6" name="Freeform 2162"/>
            <p:cNvSpPr>
              <a:spLocks noEditPoints="1"/>
            </p:cNvSpPr>
            <p:nvPr/>
          </p:nvSpPr>
          <p:spPr bwMode="auto">
            <a:xfrm>
              <a:off x="22139275" y="661988"/>
              <a:ext cx="352425" cy="552450"/>
            </a:xfrm>
            <a:custGeom>
              <a:avLst/>
              <a:gdLst>
                <a:gd name="T0" fmla="*/ 67 w 94"/>
                <a:gd name="T1" fmla="*/ 145 h 147"/>
                <a:gd name="T2" fmla="*/ 39 w 94"/>
                <a:gd name="T3" fmla="*/ 7 h 147"/>
                <a:gd name="T4" fmla="*/ 2 w 94"/>
                <a:gd name="T5" fmla="*/ 23 h 147"/>
                <a:gd name="T6" fmla="*/ 62 w 94"/>
                <a:gd name="T7" fmla="*/ 125 h 147"/>
                <a:gd name="T8" fmla="*/ 59 w 94"/>
                <a:gd name="T9" fmla="*/ 68 h 147"/>
                <a:gd name="T10" fmla="*/ 53 w 94"/>
                <a:gd name="T11" fmla="*/ 71 h 147"/>
                <a:gd name="T12" fmla="*/ 49 w 94"/>
                <a:gd name="T13" fmla="*/ 73 h 147"/>
                <a:gd name="T14" fmla="*/ 44 w 94"/>
                <a:gd name="T15" fmla="*/ 75 h 147"/>
                <a:gd name="T16" fmla="*/ 40 w 94"/>
                <a:gd name="T17" fmla="*/ 77 h 147"/>
                <a:gd name="T18" fmla="*/ 35 w 94"/>
                <a:gd name="T19" fmla="*/ 79 h 147"/>
                <a:gd name="T20" fmla="*/ 54 w 94"/>
                <a:gd name="T21" fmla="*/ 58 h 147"/>
                <a:gd name="T22" fmla="*/ 49 w 94"/>
                <a:gd name="T23" fmla="*/ 61 h 147"/>
                <a:gd name="T24" fmla="*/ 45 w 94"/>
                <a:gd name="T25" fmla="*/ 63 h 147"/>
                <a:gd name="T26" fmla="*/ 39 w 94"/>
                <a:gd name="T27" fmla="*/ 65 h 147"/>
                <a:gd name="T28" fmla="*/ 36 w 94"/>
                <a:gd name="T29" fmla="*/ 67 h 147"/>
                <a:gd name="T30" fmla="*/ 31 w 94"/>
                <a:gd name="T31" fmla="*/ 69 h 147"/>
                <a:gd name="T32" fmla="*/ 50 w 94"/>
                <a:gd name="T33" fmla="*/ 49 h 147"/>
                <a:gd name="T34" fmla="*/ 44 w 94"/>
                <a:gd name="T35" fmla="*/ 51 h 147"/>
                <a:gd name="T36" fmla="*/ 40 w 94"/>
                <a:gd name="T37" fmla="*/ 53 h 147"/>
                <a:gd name="T38" fmla="*/ 35 w 94"/>
                <a:gd name="T39" fmla="*/ 55 h 147"/>
                <a:gd name="T40" fmla="*/ 31 w 94"/>
                <a:gd name="T41" fmla="*/ 57 h 147"/>
                <a:gd name="T42" fmla="*/ 26 w 94"/>
                <a:gd name="T43" fmla="*/ 59 h 147"/>
                <a:gd name="T44" fmla="*/ 45 w 94"/>
                <a:gd name="T45" fmla="*/ 39 h 147"/>
                <a:gd name="T46" fmla="*/ 40 w 94"/>
                <a:gd name="T47" fmla="*/ 41 h 147"/>
                <a:gd name="T48" fmla="*/ 36 w 94"/>
                <a:gd name="T49" fmla="*/ 43 h 147"/>
                <a:gd name="T50" fmla="*/ 31 w 94"/>
                <a:gd name="T51" fmla="*/ 45 h 147"/>
                <a:gd name="T52" fmla="*/ 27 w 94"/>
                <a:gd name="T53" fmla="*/ 47 h 147"/>
                <a:gd name="T54" fmla="*/ 22 w 94"/>
                <a:gd name="T55" fmla="*/ 50 h 147"/>
                <a:gd name="T56" fmla="*/ 41 w 94"/>
                <a:gd name="T57" fmla="*/ 29 h 147"/>
                <a:gd name="T58" fmla="*/ 36 w 94"/>
                <a:gd name="T59" fmla="*/ 31 h 147"/>
                <a:gd name="T60" fmla="*/ 32 w 94"/>
                <a:gd name="T61" fmla="*/ 33 h 147"/>
                <a:gd name="T62" fmla="*/ 26 w 94"/>
                <a:gd name="T63" fmla="*/ 36 h 147"/>
                <a:gd name="T64" fmla="*/ 23 w 94"/>
                <a:gd name="T65" fmla="*/ 37 h 147"/>
                <a:gd name="T66" fmla="*/ 17 w 94"/>
                <a:gd name="T67" fmla="*/ 40 h 147"/>
                <a:gd name="T68" fmla="*/ 36 w 94"/>
                <a:gd name="T69" fmla="*/ 19 h 147"/>
                <a:gd name="T70" fmla="*/ 31 w 94"/>
                <a:gd name="T71" fmla="*/ 21 h 147"/>
                <a:gd name="T72" fmla="*/ 27 w 94"/>
                <a:gd name="T73" fmla="*/ 23 h 147"/>
                <a:gd name="T74" fmla="*/ 22 w 94"/>
                <a:gd name="T75" fmla="*/ 26 h 147"/>
                <a:gd name="T76" fmla="*/ 18 w 94"/>
                <a:gd name="T77" fmla="*/ 27 h 147"/>
                <a:gd name="T78" fmla="*/ 13 w 94"/>
                <a:gd name="T79" fmla="*/ 30 h 147"/>
                <a:gd name="T80" fmla="*/ 32 w 94"/>
                <a:gd name="T81" fmla="*/ 9 h 147"/>
                <a:gd name="T82" fmla="*/ 27 w 94"/>
                <a:gd name="T83" fmla="*/ 12 h 147"/>
                <a:gd name="T84" fmla="*/ 23 w 94"/>
                <a:gd name="T85" fmla="*/ 14 h 147"/>
                <a:gd name="T86" fmla="*/ 17 w 94"/>
                <a:gd name="T87" fmla="*/ 16 h 147"/>
                <a:gd name="T88" fmla="*/ 14 w 94"/>
                <a:gd name="T89" fmla="*/ 18 h 147"/>
                <a:gd name="T90" fmla="*/ 8 w 94"/>
                <a:gd name="T91" fmla="*/ 2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147">
                  <a:moveTo>
                    <a:pt x="2" y="23"/>
                  </a:moveTo>
                  <a:cubicBezTo>
                    <a:pt x="54" y="140"/>
                    <a:pt x="54" y="140"/>
                    <a:pt x="54" y="140"/>
                  </a:cubicBezTo>
                  <a:cubicBezTo>
                    <a:pt x="56" y="145"/>
                    <a:pt x="62" y="147"/>
                    <a:pt x="67" y="145"/>
                  </a:cubicBezTo>
                  <a:cubicBezTo>
                    <a:pt x="87" y="136"/>
                    <a:pt x="87" y="136"/>
                    <a:pt x="87" y="136"/>
                  </a:cubicBezTo>
                  <a:cubicBezTo>
                    <a:pt x="91" y="133"/>
                    <a:pt x="94" y="128"/>
                    <a:pt x="91" y="123"/>
                  </a:cubicBezTo>
                  <a:cubicBezTo>
                    <a:pt x="39" y="7"/>
                    <a:pt x="39" y="7"/>
                    <a:pt x="39" y="7"/>
                  </a:cubicBezTo>
                  <a:cubicBezTo>
                    <a:pt x="37" y="2"/>
                    <a:pt x="31" y="0"/>
                    <a:pt x="27" y="2"/>
                  </a:cubicBezTo>
                  <a:cubicBezTo>
                    <a:pt x="6" y="11"/>
                    <a:pt x="6" y="11"/>
                    <a:pt x="6" y="11"/>
                  </a:cubicBezTo>
                  <a:cubicBezTo>
                    <a:pt x="2" y="13"/>
                    <a:pt x="0" y="18"/>
                    <a:pt x="2" y="23"/>
                  </a:cubicBezTo>
                  <a:close/>
                  <a:moveTo>
                    <a:pt x="75" y="119"/>
                  </a:moveTo>
                  <a:cubicBezTo>
                    <a:pt x="77" y="122"/>
                    <a:pt x="75" y="127"/>
                    <a:pt x="71" y="128"/>
                  </a:cubicBezTo>
                  <a:cubicBezTo>
                    <a:pt x="68" y="130"/>
                    <a:pt x="63" y="128"/>
                    <a:pt x="62" y="125"/>
                  </a:cubicBezTo>
                  <a:cubicBezTo>
                    <a:pt x="60" y="121"/>
                    <a:pt x="62" y="117"/>
                    <a:pt x="65" y="115"/>
                  </a:cubicBezTo>
                  <a:cubicBezTo>
                    <a:pt x="69" y="113"/>
                    <a:pt x="74" y="115"/>
                    <a:pt x="75" y="119"/>
                  </a:cubicBezTo>
                  <a:close/>
                  <a:moveTo>
                    <a:pt x="59" y="68"/>
                  </a:moveTo>
                  <a:cubicBezTo>
                    <a:pt x="61" y="74"/>
                    <a:pt x="61" y="74"/>
                    <a:pt x="61" y="74"/>
                  </a:cubicBezTo>
                  <a:cubicBezTo>
                    <a:pt x="56" y="76"/>
                    <a:pt x="56" y="76"/>
                    <a:pt x="56" y="76"/>
                  </a:cubicBezTo>
                  <a:cubicBezTo>
                    <a:pt x="53" y="71"/>
                    <a:pt x="53" y="71"/>
                    <a:pt x="53" y="71"/>
                  </a:cubicBezTo>
                  <a:cubicBezTo>
                    <a:pt x="59" y="68"/>
                    <a:pt x="59" y="68"/>
                    <a:pt x="59" y="68"/>
                  </a:cubicBezTo>
                  <a:cubicBezTo>
                    <a:pt x="59" y="68"/>
                    <a:pt x="59" y="68"/>
                    <a:pt x="59" y="68"/>
                  </a:cubicBezTo>
                  <a:close/>
                  <a:moveTo>
                    <a:pt x="49" y="73"/>
                  </a:moveTo>
                  <a:cubicBezTo>
                    <a:pt x="52" y="78"/>
                    <a:pt x="52" y="78"/>
                    <a:pt x="52" y="78"/>
                  </a:cubicBezTo>
                  <a:cubicBezTo>
                    <a:pt x="46" y="80"/>
                    <a:pt x="46" y="80"/>
                    <a:pt x="46" y="80"/>
                  </a:cubicBezTo>
                  <a:cubicBezTo>
                    <a:pt x="44" y="75"/>
                    <a:pt x="44" y="75"/>
                    <a:pt x="44" y="75"/>
                  </a:cubicBezTo>
                  <a:cubicBezTo>
                    <a:pt x="49" y="73"/>
                    <a:pt x="49" y="73"/>
                    <a:pt x="49" y="73"/>
                  </a:cubicBezTo>
                  <a:cubicBezTo>
                    <a:pt x="49" y="73"/>
                    <a:pt x="49" y="73"/>
                    <a:pt x="49" y="73"/>
                  </a:cubicBezTo>
                  <a:close/>
                  <a:moveTo>
                    <a:pt x="40" y="77"/>
                  </a:moveTo>
                  <a:cubicBezTo>
                    <a:pt x="43" y="82"/>
                    <a:pt x="43" y="82"/>
                    <a:pt x="43" y="82"/>
                  </a:cubicBezTo>
                  <a:cubicBezTo>
                    <a:pt x="37" y="84"/>
                    <a:pt x="37" y="84"/>
                    <a:pt x="37" y="84"/>
                  </a:cubicBezTo>
                  <a:cubicBezTo>
                    <a:pt x="35" y="79"/>
                    <a:pt x="35" y="79"/>
                    <a:pt x="35" y="79"/>
                  </a:cubicBezTo>
                  <a:cubicBezTo>
                    <a:pt x="40" y="77"/>
                    <a:pt x="40" y="77"/>
                    <a:pt x="40" y="77"/>
                  </a:cubicBezTo>
                  <a:cubicBezTo>
                    <a:pt x="40" y="77"/>
                    <a:pt x="40" y="77"/>
                    <a:pt x="40" y="77"/>
                  </a:cubicBezTo>
                  <a:close/>
                  <a:moveTo>
                    <a:pt x="54" y="58"/>
                  </a:moveTo>
                  <a:cubicBezTo>
                    <a:pt x="57" y="64"/>
                    <a:pt x="57" y="64"/>
                    <a:pt x="57" y="64"/>
                  </a:cubicBezTo>
                  <a:cubicBezTo>
                    <a:pt x="51" y="66"/>
                    <a:pt x="51" y="66"/>
                    <a:pt x="51" y="66"/>
                  </a:cubicBezTo>
                  <a:cubicBezTo>
                    <a:pt x="49" y="61"/>
                    <a:pt x="49" y="61"/>
                    <a:pt x="49" y="61"/>
                  </a:cubicBezTo>
                  <a:cubicBezTo>
                    <a:pt x="54" y="58"/>
                    <a:pt x="54" y="58"/>
                    <a:pt x="54" y="58"/>
                  </a:cubicBezTo>
                  <a:cubicBezTo>
                    <a:pt x="54" y="58"/>
                    <a:pt x="54" y="58"/>
                    <a:pt x="54" y="58"/>
                  </a:cubicBezTo>
                  <a:close/>
                  <a:moveTo>
                    <a:pt x="45" y="63"/>
                  </a:moveTo>
                  <a:cubicBezTo>
                    <a:pt x="47" y="68"/>
                    <a:pt x="47" y="68"/>
                    <a:pt x="47" y="68"/>
                  </a:cubicBezTo>
                  <a:cubicBezTo>
                    <a:pt x="42" y="70"/>
                    <a:pt x="42" y="70"/>
                    <a:pt x="42" y="70"/>
                  </a:cubicBezTo>
                  <a:cubicBezTo>
                    <a:pt x="39" y="65"/>
                    <a:pt x="39" y="65"/>
                    <a:pt x="39" y="65"/>
                  </a:cubicBezTo>
                  <a:cubicBezTo>
                    <a:pt x="45" y="63"/>
                    <a:pt x="45" y="63"/>
                    <a:pt x="45" y="63"/>
                  </a:cubicBezTo>
                  <a:cubicBezTo>
                    <a:pt x="45" y="63"/>
                    <a:pt x="45" y="63"/>
                    <a:pt x="45" y="63"/>
                  </a:cubicBezTo>
                  <a:close/>
                  <a:moveTo>
                    <a:pt x="36" y="67"/>
                  </a:moveTo>
                  <a:cubicBezTo>
                    <a:pt x="38" y="72"/>
                    <a:pt x="38" y="72"/>
                    <a:pt x="38" y="72"/>
                  </a:cubicBezTo>
                  <a:cubicBezTo>
                    <a:pt x="33" y="74"/>
                    <a:pt x="33" y="74"/>
                    <a:pt x="33" y="74"/>
                  </a:cubicBezTo>
                  <a:cubicBezTo>
                    <a:pt x="31" y="69"/>
                    <a:pt x="31" y="69"/>
                    <a:pt x="31" y="69"/>
                  </a:cubicBezTo>
                  <a:cubicBezTo>
                    <a:pt x="36" y="67"/>
                    <a:pt x="36" y="67"/>
                    <a:pt x="36" y="67"/>
                  </a:cubicBezTo>
                  <a:cubicBezTo>
                    <a:pt x="36" y="67"/>
                    <a:pt x="36" y="67"/>
                    <a:pt x="36" y="67"/>
                  </a:cubicBezTo>
                  <a:close/>
                  <a:moveTo>
                    <a:pt x="50" y="49"/>
                  </a:moveTo>
                  <a:cubicBezTo>
                    <a:pt x="52" y="54"/>
                    <a:pt x="52" y="54"/>
                    <a:pt x="52" y="54"/>
                  </a:cubicBezTo>
                  <a:cubicBezTo>
                    <a:pt x="47" y="56"/>
                    <a:pt x="47" y="56"/>
                    <a:pt x="47" y="56"/>
                  </a:cubicBezTo>
                  <a:cubicBezTo>
                    <a:pt x="44" y="51"/>
                    <a:pt x="44" y="51"/>
                    <a:pt x="44" y="51"/>
                  </a:cubicBezTo>
                  <a:cubicBezTo>
                    <a:pt x="50" y="49"/>
                    <a:pt x="50" y="49"/>
                    <a:pt x="50" y="49"/>
                  </a:cubicBezTo>
                  <a:cubicBezTo>
                    <a:pt x="50" y="49"/>
                    <a:pt x="50" y="49"/>
                    <a:pt x="50" y="49"/>
                  </a:cubicBezTo>
                  <a:close/>
                  <a:moveTo>
                    <a:pt x="40" y="53"/>
                  </a:moveTo>
                  <a:cubicBezTo>
                    <a:pt x="43" y="58"/>
                    <a:pt x="43" y="58"/>
                    <a:pt x="43" y="58"/>
                  </a:cubicBezTo>
                  <a:cubicBezTo>
                    <a:pt x="38" y="61"/>
                    <a:pt x="38" y="61"/>
                    <a:pt x="38" y="61"/>
                  </a:cubicBezTo>
                  <a:cubicBezTo>
                    <a:pt x="35" y="55"/>
                    <a:pt x="35" y="55"/>
                    <a:pt x="35" y="55"/>
                  </a:cubicBezTo>
                  <a:cubicBezTo>
                    <a:pt x="40" y="53"/>
                    <a:pt x="40" y="53"/>
                    <a:pt x="40" y="53"/>
                  </a:cubicBezTo>
                  <a:cubicBezTo>
                    <a:pt x="40" y="53"/>
                    <a:pt x="40" y="53"/>
                    <a:pt x="40" y="53"/>
                  </a:cubicBezTo>
                  <a:close/>
                  <a:moveTo>
                    <a:pt x="31" y="57"/>
                  </a:moveTo>
                  <a:cubicBezTo>
                    <a:pt x="34" y="62"/>
                    <a:pt x="34" y="62"/>
                    <a:pt x="34" y="62"/>
                  </a:cubicBezTo>
                  <a:cubicBezTo>
                    <a:pt x="29" y="65"/>
                    <a:pt x="29" y="65"/>
                    <a:pt x="29" y="65"/>
                  </a:cubicBezTo>
                  <a:cubicBezTo>
                    <a:pt x="26" y="59"/>
                    <a:pt x="26" y="59"/>
                    <a:pt x="26" y="59"/>
                  </a:cubicBezTo>
                  <a:cubicBezTo>
                    <a:pt x="31" y="57"/>
                    <a:pt x="31" y="57"/>
                    <a:pt x="31" y="57"/>
                  </a:cubicBezTo>
                  <a:cubicBezTo>
                    <a:pt x="31" y="57"/>
                    <a:pt x="31" y="57"/>
                    <a:pt x="31" y="57"/>
                  </a:cubicBezTo>
                  <a:close/>
                  <a:moveTo>
                    <a:pt x="45" y="39"/>
                  </a:moveTo>
                  <a:cubicBezTo>
                    <a:pt x="48" y="44"/>
                    <a:pt x="48" y="44"/>
                    <a:pt x="48" y="44"/>
                  </a:cubicBezTo>
                  <a:cubicBezTo>
                    <a:pt x="42" y="47"/>
                    <a:pt x="42" y="47"/>
                    <a:pt x="42" y="47"/>
                  </a:cubicBezTo>
                  <a:cubicBezTo>
                    <a:pt x="40" y="41"/>
                    <a:pt x="40" y="41"/>
                    <a:pt x="40" y="41"/>
                  </a:cubicBezTo>
                  <a:cubicBezTo>
                    <a:pt x="45" y="39"/>
                    <a:pt x="45" y="39"/>
                    <a:pt x="45" y="39"/>
                  </a:cubicBezTo>
                  <a:cubicBezTo>
                    <a:pt x="45" y="39"/>
                    <a:pt x="45" y="39"/>
                    <a:pt x="45" y="39"/>
                  </a:cubicBezTo>
                  <a:close/>
                  <a:moveTo>
                    <a:pt x="36" y="43"/>
                  </a:moveTo>
                  <a:cubicBezTo>
                    <a:pt x="38" y="48"/>
                    <a:pt x="38" y="48"/>
                    <a:pt x="38" y="48"/>
                  </a:cubicBezTo>
                  <a:cubicBezTo>
                    <a:pt x="33" y="51"/>
                    <a:pt x="33" y="51"/>
                    <a:pt x="33" y="51"/>
                  </a:cubicBezTo>
                  <a:cubicBezTo>
                    <a:pt x="31" y="45"/>
                    <a:pt x="31" y="45"/>
                    <a:pt x="31" y="45"/>
                  </a:cubicBezTo>
                  <a:cubicBezTo>
                    <a:pt x="36" y="43"/>
                    <a:pt x="36" y="43"/>
                    <a:pt x="36" y="43"/>
                  </a:cubicBezTo>
                  <a:cubicBezTo>
                    <a:pt x="36" y="43"/>
                    <a:pt x="36" y="43"/>
                    <a:pt x="36" y="43"/>
                  </a:cubicBezTo>
                  <a:close/>
                  <a:moveTo>
                    <a:pt x="27" y="47"/>
                  </a:moveTo>
                  <a:cubicBezTo>
                    <a:pt x="29" y="52"/>
                    <a:pt x="29" y="52"/>
                    <a:pt x="29" y="52"/>
                  </a:cubicBezTo>
                  <a:cubicBezTo>
                    <a:pt x="24" y="55"/>
                    <a:pt x="24" y="55"/>
                    <a:pt x="24" y="55"/>
                  </a:cubicBezTo>
                  <a:cubicBezTo>
                    <a:pt x="22" y="50"/>
                    <a:pt x="22" y="50"/>
                    <a:pt x="22" y="50"/>
                  </a:cubicBezTo>
                  <a:cubicBezTo>
                    <a:pt x="27" y="47"/>
                    <a:pt x="27" y="47"/>
                    <a:pt x="27" y="47"/>
                  </a:cubicBezTo>
                  <a:cubicBezTo>
                    <a:pt x="27" y="47"/>
                    <a:pt x="27" y="47"/>
                    <a:pt x="27" y="47"/>
                  </a:cubicBezTo>
                  <a:close/>
                  <a:moveTo>
                    <a:pt x="41" y="29"/>
                  </a:moveTo>
                  <a:cubicBezTo>
                    <a:pt x="43" y="34"/>
                    <a:pt x="43" y="34"/>
                    <a:pt x="43" y="34"/>
                  </a:cubicBezTo>
                  <a:cubicBezTo>
                    <a:pt x="38" y="37"/>
                    <a:pt x="38" y="37"/>
                    <a:pt x="38" y="37"/>
                  </a:cubicBezTo>
                  <a:cubicBezTo>
                    <a:pt x="36" y="31"/>
                    <a:pt x="36" y="31"/>
                    <a:pt x="36" y="31"/>
                  </a:cubicBezTo>
                  <a:cubicBezTo>
                    <a:pt x="41" y="29"/>
                    <a:pt x="41" y="29"/>
                    <a:pt x="41" y="29"/>
                  </a:cubicBezTo>
                  <a:cubicBezTo>
                    <a:pt x="41" y="29"/>
                    <a:pt x="41" y="29"/>
                    <a:pt x="41" y="29"/>
                  </a:cubicBezTo>
                  <a:close/>
                  <a:moveTo>
                    <a:pt x="32" y="33"/>
                  </a:moveTo>
                  <a:cubicBezTo>
                    <a:pt x="34" y="38"/>
                    <a:pt x="34" y="38"/>
                    <a:pt x="34" y="38"/>
                  </a:cubicBezTo>
                  <a:cubicBezTo>
                    <a:pt x="29" y="41"/>
                    <a:pt x="29" y="41"/>
                    <a:pt x="29" y="41"/>
                  </a:cubicBezTo>
                  <a:cubicBezTo>
                    <a:pt x="26" y="36"/>
                    <a:pt x="26" y="36"/>
                    <a:pt x="26" y="36"/>
                  </a:cubicBezTo>
                  <a:cubicBezTo>
                    <a:pt x="32" y="33"/>
                    <a:pt x="32" y="33"/>
                    <a:pt x="32" y="33"/>
                  </a:cubicBezTo>
                  <a:cubicBezTo>
                    <a:pt x="32" y="33"/>
                    <a:pt x="32" y="33"/>
                    <a:pt x="32" y="33"/>
                  </a:cubicBezTo>
                  <a:close/>
                  <a:moveTo>
                    <a:pt x="23" y="37"/>
                  </a:moveTo>
                  <a:cubicBezTo>
                    <a:pt x="25" y="43"/>
                    <a:pt x="25" y="43"/>
                    <a:pt x="25" y="43"/>
                  </a:cubicBezTo>
                  <a:cubicBezTo>
                    <a:pt x="20" y="45"/>
                    <a:pt x="20" y="45"/>
                    <a:pt x="20" y="45"/>
                  </a:cubicBezTo>
                  <a:cubicBezTo>
                    <a:pt x="17" y="40"/>
                    <a:pt x="17" y="40"/>
                    <a:pt x="17" y="40"/>
                  </a:cubicBezTo>
                  <a:cubicBezTo>
                    <a:pt x="23" y="37"/>
                    <a:pt x="23" y="37"/>
                    <a:pt x="23" y="37"/>
                  </a:cubicBezTo>
                  <a:cubicBezTo>
                    <a:pt x="23" y="37"/>
                    <a:pt x="23" y="37"/>
                    <a:pt x="23" y="37"/>
                  </a:cubicBezTo>
                  <a:close/>
                  <a:moveTo>
                    <a:pt x="36" y="19"/>
                  </a:moveTo>
                  <a:cubicBezTo>
                    <a:pt x="39" y="25"/>
                    <a:pt x="39" y="25"/>
                    <a:pt x="39" y="25"/>
                  </a:cubicBezTo>
                  <a:cubicBezTo>
                    <a:pt x="34" y="27"/>
                    <a:pt x="34" y="27"/>
                    <a:pt x="34" y="27"/>
                  </a:cubicBezTo>
                  <a:cubicBezTo>
                    <a:pt x="31" y="21"/>
                    <a:pt x="31" y="21"/>
                    <a:pt x="31" y="21"/>
                  </a:cubicBezTo>
                  <a:cubicBezTo>
                    <a:pt x="36" y="19"/>
                    <a:pt x="36" y="19"/>
                    <a:pt x="36" y="19"/>
                  </a:cubicBezTo>
                  <a:cubicBezTo>
                    <a:pt x="36" y="19"/>
                    <a:pt x="36" y="19"/>
                    <a:pt x="36" y="19"/>
                  </a:cubicBezTo>
                  <a:close/>
                  <a:moveTo>
                    <a:pt x="27" y="23"/>
                  </a:moveTo>
                  <a:cubicBezTo>
                    <a:pt x="30" y="29"/>
                    <a:pt x="30" y="29"/>
                    <a:pt x="30" y="29"/>
                  </a:cubicBezTo>
                  <a:cubicBezTo>
                    <a:pt x="24" y="31"/>
                    <a:pt x="24" y="31"/>
                    <a:pt x="24" y="31"/>
                  </a:cubicBezTo>
                  <a:cubicBezTo>
                    <a:pt x="22" y="26"/>
                    <a:pt x="22" y="26"/>
                    <a:pt x="22" y="26"/>
                  </a:cubicBezTo>
                  <a:cubicBezTo>
                    <a:pt x="27" y="23"/>
                    <a:pt x="27" y="23"/>
                    <a:pt x="27" y="23"/>
                  </a:cubicBezTo>
                  <a:cubicBezTo>
                    <a:pt x="27" y="23"/>
                    <a:pt x="27" y="23"/>
                    <a:pt x="27" y="23"/>
                  </a:cubicBezTo>
                  <a:close/>
                  <a:moveTo>
                    <a:pt x="18" y="27"/>
                  </a:moveTo>
                  <a:cubicBezTo>
                    <a:pt x="21" y="33"/>
                    <a:pt x="21" y="33"/>
                    <a:pt x="21" y="33"/>
                  </a:cubicBezTo>
                  <a:cubicBezTo>
                    <a:pt x="15" y="35"/>
                    <a:pt x="15" y="35"/>
                    <a:pt x="15" y="35"/>
                  </a:cubicBezTo>
                  <a:cubicBezTo>
                    <a:pt x="13" y="30"/>
                    <a:pt x="13" y="30"/>
                    <a:pt x="13" y="30"/>
                  </a:cubicBezTo>
                  <a:cubicBezTo>
                    <a:pt x="18" y="27"/>
                    <a:pt x="18" y="27"/>
                    <a:pt x="18" y="27"/>
                  </a:cubicBezTo>
                  <a:cubicBezTo>
                    <a:pt x="18" y="27"/>
                    <a:pt x="18" y="27"/>
                    <a:pt x="18" y="27"/>
                  </a:cubicBezTo>
                  <a:close/>
                  <a:moveTo>
                    <a:pt x="32" y="9"/>
                  </a:moveTo>
                  <a:cubicBezTo>
                    <a:pt x="34" y="15"/>
                    <a:pt x="34" y="15"/>
                    <a:pt x="34" y="15"/>
                  </a:cubicBezTo>
                  <a:cubicBezTo>
                    <a:pt x="29" y="17"/>
                    <a:pt x="29" y="17"/>
                    <a:pt x="29" y="17"/>
                  </a:cubicBezTo>
                  <a:cubicBezTo>
                    <a:pt x="27" y="12"/>
                    <a:pt x="27" y="12"/>
                    <a:pt x="27" y="12"/>
                  </a:cubicBezTo>
                  <a:cubicBezTo>
                    <a:pt x="32" y="9"/>
                    <a:pt x="32" y="9"/>
                    <a:pt x="32" y="9"/>
                  </a:cubicBezTo>
                  <a:cubicBezTo>
                    <a:pt x="32" y="9"/>
                    <a:pt x="32" y="9"/>
                    <a:pt x="32" y="9"/>
                  </a:cubicBezTo>
                  <a:close/>
                  <a:moveTo>
                    <a:pt x="23" y="14"/>
                  </a:moveTo>
                  <a:cubicBezTo>
                    <a:pt x="25" y="19"/>
                    <a:pt x="25" y="19"/>
                    <a:pt x="25" y="19"/>
                  </a:cubicBezTo>
                  <a:cubicBezTo>
                    <a:pt x="20" y="21"/>
                    <a:pt x="20" y="21"/>
                    <a:pt x="20" y="21"/>
                  </a:cubicBezTo>
                  <a:cubicBezTo>
                    <a:pt x="17" y="16"/>
                    <a:pt x="17" y="16"/>
                    <a:pt x="17" y="16"/>
                  </a:cubicBezTo>
                  <a:cubicBezTo>
                    <a:pt x="23" y="14"/>
                    <a:pt x="23" y="14"/>
                    <a:pt x="23" y="14"/>
                  </a:cubicBezTo>
                  <a:cubicBezTo>
                    <a:pt x="23" y="14"/>
                    <a:pt x="23" y="14"/>
                    <a:pt x="23" y="14"/>
                  </a:cubicBezTo>
                  <a:close/>
                  <a:moveTo>
                    <a:pt x="14" y="18"/>
                  </a:moveTo>
                  <a:cubicBezTo>
                    <a:pt x="16" y="23"/>
                    <a:pt x="16" y="23"/>
                    <a:pt x="16" y="23"/>
                  </a:cubicBezTo>
                  <a:cubicBezTo>
                    <a:pt x="11" y="25"/>
                    <a:pt x="11" y="25"/>
                    <a:pt x="11" y="25"/>
                  </a:cubicBezTo>
                  <a:cubicBezTo>
                    <a:pt x="8" y="20"/>
                    <a:pt x="8" y="20"/>
                    <a:pt x="8" y="20"/>
                  </a:cubicBezTo>
                  <a:cubicBezTo>
                    <a:pt x="14" y="18"/>
                    <a:pt x="14" y="18"/>
                    <a:pt x="14" y="18"/>
                  </a:cubicBezTo>
                  <a:cubicBezTo>
                    <a:pt x="14" y="18"/>
                    <a:pt x="14" y="18"/>
                    <a:pt x="14" y="18"/>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7" name="Freeform 2163"/>
            <p:cNvSpPr>
              <a:spLocks noEditPoints="1"/>
            </p:cNvSpPr>
            <p:nvPr/>
          </p:nvSpPr>
          <p:spPr bwMode="auto">
            <a:xfrm>
              <a:off x="22142450" y="3119438"/>
              <a:ext cx="331788" cy="560388"/>
            </a:xfrm>
            <a:custGeom>
              <a:avLst/>
              <a:gdLst>
                <a:gd name="T0" fmla="*/ 80 w 88"/>
                <a:gd name="T1" fmla="*/ 10 h 149"/>
                <a:gd name="T2" fmla="*/ 2 w 88"/>
                <a:gd name="T3" fmla="*/ 127 h 149"/>
                <a:gd name="T4" fmla="*/ 40 w 88"/>
                <a:gd name="T5" fmla="*/ 142 h 149"/>
                <a:gd name="T6" fmla="*/ 70 w 88"/>
                <a:gd name="T7" fmla="*/ 28 h 149"/>
                <a:gd name="T8" fmla="*/ 32 w 88"/>
                <a:gd name="T9" fmla="*/ 70 h 149"/>
                <a:gd name="T10" fmla="*/ 37 w 88"/>
                <a:gd name="T11" fmla="*/ 72 h 149"/>
                <a:gd name="T12" fmla="*/ 42 w 88"/>
                <a:gd name="T13" fmla="*/ 73 h 149"/>
                <a:gd name="T14" fmla="*/ 47 w 88"/>
                <a:gd name="T15" fmla="*/ 75 h 149"/>
                <a:gd name="T16" fmla="*/ 51 w 88"/>
                <a:gd name="T17" fmla="*/ 77 h 149"/>
                <a:gd name="T18" fmla="*/ 56 w 88"/>
                <a:gd name="T19" fmla="*/ 79 h 149"/>
                <a:gd name="T20" fmla="*/ 28 w 88"/>
                <a:gd name="T21" fmla="*/ 80 h 149"/>
                <a:gd name="T22" fmla="*/ 34 w 88"/>
                <a:gd name="T23" fmla="*/ 82 h 149"/>
                <a:gd name="T24" fmla="*/ 38 w 88"/>
                <a:gd name="T25" fmla="*/ 83 h 149"/>
                <a:gd name="T26" fmla="*/ 43 w 88"/>
                <a:gd name="T27" fmla="*/ 85 h 149"/>
                <a:gd name="T28" fmla="*/ 47 w 88"/>
                <a:gd name="T29" fmla="*/ 87 h 149"/>
                <a:gd name="T30" fmla="*/ 52 w 88"/>
                <a:gd name="T31" fmla="*/ 89 h 149"/>
                <a:gd name="T32" fmla="*/ 24 w 88"/>
                <a:gd name="T33" fmla="*/ 90 h 149"/>
                <a:gd name="T34" fmla="*/ 30 w 88"/>
                <a:gd name="T35" fmla="*/ 92 h 149"/>
                <a:gd name="T36" fmla="*/ 34 w 88"/>
                <a:gd name="T37" fmla="*/ 93 h 149"/>
                <a:gd name="T38" fmla="*/ 39 w 88"/>
                <a:gd name="T39" fmla="*/ 96 h 149"/>
                <a:gd name="T40" fmla="*/ 43 w 88"/>
                <a:gd name="T41" fmla="*/ 97 h 149"/>
                <a:gd name="T42" fmla="*/ 49 w 88"/>
                <a:gd name="T43" fmla="*/ 99 h 149"/>
                <a:gd name="T44" fmla="*/ 21 w 88"/>
                <a:gd name="T45" fmla="*/ 100 h 149"/>
                <a:gd name="T46" fmla="*/ 26 w 88"/>
                <a:gd name="T47" fmla="*/ 102 h 149"/>
                <a:gd name="T48" fmla="*/ 30 w 88"/>
                <a:gd name="T49" fmla="*/ 103 h 149"/>
                <a:gd name="T50" fmla="*/ 36 w 88"/>
                <a:gd name="T51" fmla="*/ 106 h 149"/>
                <a:gd name="T52" fmla="*/ 39 w 88"/>
                <a:gd name="T53" fmla="*/ 107 h 149"/>
                <a:gd name="T54" fmla="*/ 45 w 88"/>
                <a:gd name="T55" fmla="*/ 109 h 149"/>
                <a:gd name="T56" fmla="*/ 17 w 88"/>
                <a:gd name="T57" fmla="*/ 110 h 149"/>
                <a:gd name="T58" fmla="*/ 22 w 88"/>
                <a:gd name="T59" fmla="*/ 112 h 149"/>
                <a:gd name="T60" fmla="*/ 26 w 88"/>
                <a:gd name="T61" fmla="*/ 114 h 149"/>
                <a:gd name="T62" fmla="*/ 32 w 88"/>
                <a:gd name="T63" fmla="*/ 116 h 149"/>
                <a:gd name="T64" fmla="*/ 36 w 88"/>
                <a:gd name="T65" fmla="*/ 117 h 149"/>
                <a:gd name="T66" fmla="*/ 41 w 88"/>
                <a:gd name="T67" fmla="*/ 119 h 149"/>
                <a:gd name="T68" fmla="*/ 13 w 88"/>
                <a:gd name="T69" fmla="*/ 120 h 149"/>
                <a:gd name="T70" fmla="*/ 18 w 88"/>
                <a:gd name="T71" fmla="*/ 122 h 149"/>
                <a:gd name="T72" fmla="*/ 23 w 88"/>
                <a:gd name="T73" fmla="*/ 124 h 149"/>
                <a:gd name="T74" fmla="*/ 28 w 88"/>
                <a:gd name="T75" fmla="*/ 126 h 149"/>
                <a:gd name="T76" fmla="*/ 32 w 88"/>
                <a:gd name="T77" fmla="*/ 127 h 149"/>
                <a:gd name="T78" fmla="*/ 37 w 88"/>
                <a:gd name="T79" fmla="*/ 129 h 149"/>
                <a:gd name="T80" fmla="*/ 9 w 88"/>
                <a:gd name="T81" fmla="*/ 130 h 149"/>
                <a:gd name="T82" fmla="*/ 15 w 88"/>
                <a:gd name="T83" fmla="*/ 132 h 149"/>
                <a:gd name="T84" fmla="*/ 19 w 88"/>
                <a:gd name="T85" fmla="*/ 134 h 149"/>
                <a:gd name="T86" fmla="*/ 24 w 88"/>
                <a:gd name="T87" fmla="*/ 136 h 149"/>
                <a:gd name="T88" fmla="*/ 28 w 88"/>
                <a:gd name="T89" fmla="*/ 137 h 149"/>
                <a:gd name="T90" fmla="*/ 33 w 88"/>
                <a:gd name="T91"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49">
                  <a:moveTo>
                    <a:pt x="40" y="142"/>
                  </a:moveTo>
                  <a:cubicBezTo>
                    <a:pt x="86" y="22"/>
                    <a:pt x="86" y="22"/>
                    <a:pt x="86" y="22"/>
                  </a:cubicBezTo>
                  <a:cubicBezTo>
                    <a:pt x="88" y="17"/>
                    <a:pt x="85" y="12"/>
                    <a:pt x="80" y="10"/>
                  </a:cubicBezTo>
                  <a:cubicBezTo>
                    <a:pt x="60" y="2"/>
                    <a:pt x="60" y="2"/>
                    <a:pt x="60" y="2"/>
                  </a:cubicBezTo>
                  <a:cubicBezTo>
                    <a:pt x="55" y="0"/>
                    <a:pt x="49" y="3"/>
                    <a:pt x="48" y="8"/>
                  </a:cubicBezTo>
                  <a:cubicBezTo>
                    <a:pt x="2" y="127"/>
                    <a:pt x="2" y="127"/>
                    <a:pt x="2" y="127"/>
                  </a:cubicBezTo>
                  <a:cubicBezTo>
                    <a:pt x="0" y="132"/>
                    <a:pt x="3" y="137"/>
                    <a:pt x="8" y="139"/>
                  </a:cubicBezTo>
                  <a:cubicBezTo>
                    <a:pt x="28" y="147"/>
                    <a:pt x="28" y="147"/>
                    <a:pt x="28" y="147"/>
                  </a:cubicBezTo>
                  <a:cubicBezTo>
                    <a:pt x="33" y="149"/>
                    <a:pt x="38" y="147"/>
                    <a:pt x="40" y="142"/>
                  </a:cubicBezTo>
                  <a:close/>
                  <a:moveTo>
                    <a:pt x="56" y="22"/>
                  </a:moveTo>
                  <a:cubicBezTo>
                    <a:pt x="57" y="19"/>
                    <a:pt x="62" y="17"/>
                    <a:pt x="65" y="18"/>
                  </a:cubicBezTo>
                  <a:cubicBezTo>
                    <a:pt x="69" y="20"/>
                    <a:pt x="71" y="24"/>
                    <a:pt x="70" y="28"/>
                  </a:cubicBezTo>
                  <a:cubicBezTo>
                    <a:pt x="68" y="31"/>
                    <a:pt x="64" y="33"/>
                    <a:pt x="60" y="32"/>
                  </a:cubicBezTo>
                  <a:cubicBezTo>
                    <a:pt x="56" y="30"/>
                    <a:pt x="54" y="26"/>
                    <a:pt x="56" y="22"/>
                  </a:cubicBezTo>
                  <a:close/>
                  <a:moveTo>
                    <a:pt x="32" y="70"/>
                  </a:moveTo>
                  <a:cubicBezTo>
                    <a:pt x="34" y="64"/>
                    <a:pt x="34" y="64"/>
                    <a:pt x="34" y="64"/>
                  </a:cubicBezTo>
                  <a:cubicBezTo>
                    <a:pt x="40" y="66"/>
                    <a:pt x="40" y="66"/>
                    <a:pt x="40" y="66"/>
                  </a:cubicBezTo>
                  <a:cubicBezTo>
                    <a:pt x="37" y="72"/>
                    <a:pt x="37" y="72"/>
                    <a:pt x="37" y="72"/>
                  </a:cubicBezTo>
                  <a:cubicBezTo>
                    <a:pt x="32" y="70"/>
                    <a:pt x="32" y="70"/>
                    <a:pt x="32" y="70"/>
                  </a:cubicBezTo>
                  <a:cubicBezTo>
                    <a:pt x="32" y="70"/>
                    <a:pt x="32" y="70"/>
                    <a:pt x="32" y="70"/>
                  </a:cubicBezTo>
                  <a:close/>
                  <a:moveTo>
                    <a:pt x="42" y="73"/>
                  </a:moveTo>
                  <a:cubicBezTo>
                    <a:pt x="44" y="68"/>
                    <a:pt x="44" y="68"/>
                    <a:pt x="44" y="68"/>
                  </a:cubicBezTo>
                  <a:cubicBezTo>
                    <a:pt x="49" y="70"/>
                    <a:pt x="49" y="70"/>
                    <a:pt x="49" y="70"/>
                  </a:cubicBezTo>
                  <a:cubicBezTo>
                    <a:pt x="47" y="75"/>
                    <a:pt x="47" y="75"/>
                    <a:pt x="47" y="75"/>
                  </a:cubicBezTo>
                  <a:cubicBezTo>
                    <a:pt x="42" y="73"/>
                    <a:pt x="42" y="73"/>
                    <a:pt x="42" y="73"/>
                  </a:cubicBezTo>
                  <a:cubicBezTo>
                    <a:pt x="42" y="73"/>
                    <a:pt x="42" y="73"/>
                    <a:pt x="42" y="73"/>
                  </a:cubicBezTo>
                  <a:close/>
                  <a:moveTo>
                    <a:pt x="51" y="77"/>
                  </a:moveTo>
                  <a:cubicBezTo>
                    <a:pt x="53" y="71"/>
                    <a:pt x="53" y="71"/>
                    <a:pt x="53" y="71"/>
                  </a:cubicBezTo>
                  <a:cubicBezTo>
                    <a:pt x="58" y="73"/>
                    <a:pt x="58" y="73"/>
                    <a:pt x="58" y="73"/>
                  </a:cubicBezTo>
                  <a:cubicBezTo>
                    <a:pt x="56" y="79"/>
                    <a:pt x="56" y="79"/>
                    <a:pt x="56" y="79"/>
                  </a:cubicBezTo>
                  <a:cubicBezTo>
                    <a:pt x="51" y="77"/>
                    <a:pt x="51" y="77"/>
                    <a:pt x="51" y="77"/>
                  </a:cubicBezTo>
                  <a:cubicBezTo>
                    <a:pt x="51" y="77"/>
                    <a:pt x="51" y="77"/>
                    <a:pt x="51" y="77"/>
                  </a:cubicBezTo>
                  <a:close/>
                  <a:moveTo>
                    <a:pt x="28" y="80"/>
                  </a:moveTo>
                  <a:cubicBezTo>
                    <a:pt x="30" y="74"/>
                    <a:pt x="30" y="74"/>
                    <a:pt x="30" y="74"/>
                  </a:cubicBezTo>
                  <a:cubicBezTo>
                    <a:pt x="36" y="76"/>
                    <a:pt x="36" y="76"/>
                    <a:pt x="36" y="76"/>
                  </a:cubicBezTo>
                  <a:cubicBezTo>
                    <a:pt x="34" y="82"/>
                    <a:pt x="34" y="82"/>
                    <a:pt x="34" y="82"/>
                  </a:cubicBezTo>
                  <a:cubicBezTo>
                    <a:pt x="28" y="80"/>
                    <a:pt x="28" y="80"/>
                    <a:pt x="28" y="80"/>
                  </a:cubicBezTo>
                  <a:cubicBezTo>
                    <a:pt x="28" y="80"/>
                    <a:pt x="28" y="80"/>
                    <a:pt x="28" y="80"/>
                  </a:cubicBezTo>
                  <a:close/>
                  <a:moveTo>
                    <a:pt x="38" y="83"/>
                  </a:moveTo>
                  <a:cubicBezTo>
                    <a:pt x="40" y="78"/>
                    <a:pt x="40" y="78"/>
                    <a:pt x="40" y="78"/>
                  </a:cubicBezTo>
                  <a:cubicBezTo>
                    <a:pt x="45" y="80"/>
                    <a:pt x="45" y="80"/>
                    <a:pt x="45" y="80"/>
                  </a:cubicBezTo>
                  <a:cubicBezTo>
                    <a:pt x="43" y="85"/>
                    <a:pt x="43" y="85"/>
                    <a:pt x="43" y="85"/>
                  </a:cubicBezTo>
                  <a:cubicBezTo>
                    <a:pt x="38" y="83"/>
                    <a:pt x="38" y="83"/>
                    <a:pt x="38" y="83"/>
                  </a:cubicBezTo>
                  <a:cubicBezTo>
                    <a:pt x="38" y="83"/>
                    <a:pt x="38" y="83"/>
                    <a:pt x="38" y="83"/>
                  </a:cubicBezTo>
                  <a:close/>
                  <a:moveTo>
                    <a:pt x="47" y="87"/>
                  </a:moveTo>
                  <a:cubicBezTo>
                    <a:pt x="49" y="81"/>
                    <a:pt x="49" y="81"/>
                    <a:pt x="49" y="81"/>
                  </a:cubicBezTo>
                  <a:cubicBezTo>
                    <a:pt x="55" y="83"/>
                    <a:pt x="55" y="83"/>
                    <a:pt x="55" y="83"/>
                  </a:cubicBezTo>
                  <a:cubicBezTo>
                    <a:pt x="52" y="89"/>
                    <a:pt x="52" y="89"/>
                    <a:pt x="52" y="89"/>
                  </a:cubicBezTo>
                  <a:cubicBezTo>
                    <a:pt x="47" y="87"/>
                    <a:pt x="47" y="87"/>
                    <a:pt x="47" y="87"/>
                  </a:cubicBezTo>
                  <a:cubicBezTo>
                    <a:pt x="47" y="87"/>
                    <a:pt x="47" y="87"/>
                    <a:pt x="47" y="87"/>
                  </a:cubicBezTo>
                  <a:close/>
                  <a:moveTo>
                    <a:pt x="24" y="90"/>
                  </a:moveTo>
                  <a:cubicBezTo>
                    <a:pt x="27" y="84"/>
                    <a:pt x="27" y="84"/>
                    <a:pt x="27" y="84"/>
                  </a:cubicBezTo>
                  <a:cubicBezTo>
                    <a:pt x="32" y="86"/>
                    <a:pt x="32" y="86"/>
                    <a:pt x="32" y="86"/>
                  </a:cubicBezTo>
                  <a:cubicBezTo>
                    <a:pt x="30" y="92"/>
                    <a:pt x="30" y="92"/>
                    <a:pt x="30" y="92"/>
                  </a:cubicBezTo>
                  <a:cubicBezTo>
                    <a:pt x="24" y="90"/>
                    <a:pt x="24" y="90"/>
                    <a:pt x="24" y="90"/>
                  </a:cubicBezTo>
                  <a:cubicBezTo>
                    <a:pt x="24" y="90"/>
                    <a:pt x="24" y="90"/>
                    <a:pt x="24" y="90"/>
                  </a:cubicBezTo>
                  <a:close/>
                  <a:moveTo>
                    <a:pt x="34" y="93"/>
                  </a:moveTo>
                  <a:cubicBezTo>
                    <a:pt x="36" y="88"/>
                    <a:pt x="36" y="88"/>
                    <a:pt x="36" y="88"/>
                  </a:cubicBezTo>
                  <a:cubicBezTo>
                    <a:pt x="42" y="90"/>
                    <a:pt x="42" y="90"/>
                    <a:pt x="42" y="90"/>
                  </a:cubicBezTo>
                  <a:cubicBezTo>
                    <a:pt x="39" y="96"/>
                    <a:pt x="39" y="96"/>
                    <a:pt x="39" y="96"/>
                  </a:cubicBezTo>
                  <a:cubicBezTo>
                    <a:pt x="34" y="93"/>
                    <a:pt x="34" y="93"/>
                    <a:pt x="34" y="93"/>
                  </a:cubicBezTo>
                  <a:cubicBezTo>
                    <a:pt x="34" y="93"/>
                    <a:pt x="34" y="93"/>
                    <a:pt x="34" y="93"/>
                  </a:cubicBezTo>
                  <a:close/>
                  <a:moveTo>
                    <a:pt x="43" y="97"/>
                  </a:moveTo>
                  <a:cubicBezTo>
                    <a:pt x="45" y="91"/>
                    <a:pt x="45" y="91"/>
                    <a:pt x="45" y="91"/>
                  </a:cubicBezTo>
                  <a:cubicBezTo>
                    <a:pt x="51" y="93"/>
                    <a:pt x="51" y="93"/>
                    <a:pt x="51" y="93"/>
                  </a:cubicBezTo>
                  <a:cubicBezTo>
                    <a:pt x="49" y="99"/>
                    <a:pt x="49" y="99"/>
                    <a:pt x="49" y="99"/>
                  </a:cubicBezTo>
                  <a:cubicBezTo>
                    <a:pt x="43" y="97"/>
                    <a:pt x="43" y="97"/>
                    <a:pt x="43" y="97"/>
                  </a:cubicBezTo>
                  <a:cubicBezTo>
                    <a:pt x="43" y="97"/>
                    <a:pt x="43" y="97"/>
                    <a:pt x="43" y="97"/>
                  </a:cubicBezTo>
                  <a:close/>
                  <a:moveTo>
                    <a:pt x="21" y="100"/>
                  </a:moveTo>
                  <a:cubicBezTo>
                    <a:pt x="23" y="94"/>
                    <a:pt x="23" y="94"/>
                    <a:pt x="23" y="94"/>
                  </a:cubicBezTo>
                  <a:cubicBezTo>
                    <a:pt x="28" y="96"/>
                    <a:pt x="28" y="96"/>
                    <a:pt x="28" y="96"/>
                  </a:cubicBezTo>
                  <a:cubicBezTo>
                    <a:pt x="26" y="102"/>
                    <a:pt x="26" y="102"/>
                    <a:pt x="26" y="102"/>
                  </a:cubicBezTo>
                  <a:cubicBezTo>
                    <a:pt x="21" y="100"/>
                    <a:pt x="21" y="100"/>
                    <a:pt x="21" y="100"/>
                  </a:cubicBezTo>
                  <a:cubicBezTo>
                    <a:pt x="21" y="100"/>
                    <a:pt x="21" y="100"/>
                    <a:pt x="21" y="100"/>
                  </a:cubicBezTo>
                  <a:close/>
                  <a:moveTo>
                    <a:pt x="30" y="103"/>
                  </a:moveTo>
                  <a:cubicBezTo>
                    <a:pt x="32" y="98"/>
                    <a:pt x="32" y="98"/>
                    <a:pt x="32" y="98"/>
                  </a:cubicBezTo>
                  <a:cubicBezTo>
                    <a:pt x="38" y="100"/>
                    <a:pt x="38" y="100"/>
                    <a:pt x="38" y="100"/>
                  </a:cubicBezTo>
                  <a:cubicBezTo>
                    <a:pt x="36" y="106"/>
                    <a:pt x="36" y="106"/>
                    <a:pt x="36" y="106"/>
                  </a:cubicBezTo>
                  <a:cubicBezTo>
                    <a:pt x="30" y="103"/>
                    <a:pt x="30" y="103"/>
                    <a:pt x="30" y="103"/>
                  </a:cubicBezTo>
                  <a:cubicBezTo>
                    <a:pt x="30" y="103"/>
                    <a:pt x="30" y="103"/>
                    <a:pt x="30" y="103"/>
                  </a:cubicBezTo>
                  <a:close/>
                  <a:moveTo>
                    <a:pt x="39" y="107"/>
                  </a:moveTo>
                  <a:cubicBezTo>
                    <a:pt x="41" y="102"/>
                    <a:pt x="41" y="102"/>
                    <a:pt x="41" y="102"/>
                  </a:cubicBezTo>
                  <a:cubicBezTo>
                    <a:pt x="47" y="104"/>
                    <a:pt x="47" y="104"/>
                    <a:pt x="47" y="104"/>
                  </a:cubicBezTo>
                  <a:cubicBezTo>
                    <a:pt x="45" y="109"/>
                    <a:pt x="45" y="109"/>
                    <a:pt x="45" y="109"/>
                  </a:cubicBezTo>
                  <a:cubicBezTo>
                    <a:pt x="39" y="107"/>
                    <a:pt x="39" y="107"/>
                    <a:pt x="39" y="107"/>
                  </a:cubicBezTo>
                  <a:cubicBezTo>
                    <a:pt x="39" y="107"/>
                    <a:pt x="39" y="107"/>
                    <a:pt x="39" y="107"/>
                  </a:cubicBezTo>
                  <a:close/>
                  <a:moveTo>
                    <a:pt x="17" y="110"/>
                  </a:moveTo>
                  <a:cubicBezTo>
                    <a:pt x="19" y="105"/>
                    <a:pt x="19" y="105"/>
                    <a:pt x="19" y="105"/>
                  </a:cubicBezTo>
                  <a:cubicBezTo>
                    <a:pt x="24" y="107"/>
                    <a:pt x="24" y="107"/>
                    <a:pt x="24" y="107"/>
                  </a:cubicBezTo>
                  <a:cubicBezTo>
                    <a:pt x="22" y="112"/>
                    <a:pt x="22" y="112"/>
                    <a:pt x="22" y="112"/>
                  </a:cubicBezTo>
                  <a:cubicBezTo>
                    <a:pt x="17" y="110"/>
                    <a:pt x="17" y="110"/>
                    <a:pt x="17" y="110"/>
                  </a:cubicBezTo>
                  <a:cubicBezTo>
                    <a:pt x="17" y="110"/>
                    <a:pt x="17" y="110"/>
                    <a:pt x="17" y="110"/>
                  </a:cubicBezTo>
                  <a:close/>
                  <a:moveTo>
                    <a:pt x="26" y="114"/>
                  </a:moveTo>
                  <a:cubicBezTo>
                    <a:pt x="28" y="108"/>
                    <a:pt x="28" y="108"/>
                    <a:pt x="28" y="108"/>
                  </a:cubicBezTo>
                  <a:cubicBezTo>
                    <a:pt x="34" y="110"/>
                    <a:pt x="34" y="110"/>
                    <a:pt x="34" y="110"/>
                  </a:cubicBezTo>
                  <a:cubicBezTo>
                    <a:pt x="32" y="116"/>
                    <a:pt x="32" y="116"/>
                    <a:pt x="32" y="116"/>
                  </a:cubicBezTo>
                  <a:cubicBezTo>
                    <a:pt x="26" y="114"/>
                    <a:pt x="26" y="114"/>
                    <a:pt x="26" y="114"/>
                  </a:cubicBezTo>
                  <a:cubicBezTo>
                    <a:pt x="26" y="114"/>
                    <a:pt x="26" y="114"/>
                    <a:pt x="26" y="114"/>
                  </a:cubicBezTo>
                  <a:close/>
                  <a:moveTo>
                    <a:pt x="36" y="117"/>
                  </a:moveTo>
                  <a:cubicBezTo>
                    <a:pt x="38" y="112"/>
                    <a:pt x="38" y="112"/>
                    <a:pt x="38" y="112"/>
                  </a:cubicBezTo>
                  <a:cubicBezTo>
                    <a:pt x="43" y="114"/>
                    <a:pt x="43" y="114"/>
                    <a:pt x="43" y="114"/>
                  </a:cubicBezTo>
                  <a:cubicBezTo>
                    <a:pt x="41" y="119"/>
                    <a:pt x="41" y="119"/>
                    <a:pt x="41" y="119"/>
                  </a:cubicBezTo>
                  <a:cubicBezTo>
                    <a:pt x="36" y="117"/>
                    <a:pt x="36" y="117"/>
                    <a:pt x="36" y="117"/>
                  </a:cubicBezTo>
                  <a:cubicBezTo>
                    <a:pt x="36" y="117"/>
                    <a:pt x="36" y="117"/>
                    <a:pt x="36" y="117"/>
                  </a:cubicBezTo>
                  <a:close/>
                  <a:moveTo>
                    <a:pt x="13" y="120"/>
                  </a:moveTo>
                  <a:cubicBezTo>
                    <a:pt x="15" y="115"/>
                    <a:pt x="15" y="115"/>
                    <a:pt x="15" y="115"/>
                  </a:cubicBezTo>
                  <a:cubicBezTo>
                    <a:pt x="20" y="117"/>
                    <a:pt x="20" y="117"/>
                    <a:pt x="20" y="117"/>
                  </a:cubicBezTo>
                  <a:cubicBezTo>
                    <a:pt x="18" y="122"/>
                    <a:pt x="18" y="122"/>
                    <a:pt x="18" y="122"/>
                  </a:cubicBezTo>
                  <a:cubicBezTo>
                    <a:pt x="13" y="120"/>
                    <a:pt x="13" y="120"/>
                    <a:pt x="13" y="120"/>
                  </a:cubicBezTo>
                  <a:cubicBezTo>
                    <a:pt x="13" y="120"/>
                    <a:pt x="13" y="120"/>
                    <a:pt x="13" y="120"/>
                  </a:cubicBezTo>
                  <a:close/>
                  <a:moveTo>
                    <a:pt x="23" y="124"/>
                  </a:moveTo>
                  <a:cubicBezTo>
                    <a:pt x="25" y="118"/>
                    <a:pt x="25" y="118"/>
                    <a:pt x="25" y="118"/>
                  </a:cubicBezTo>
                  <a:cubicBezTo>
                    <a:pt x="30" y="120"/>
                    <a:pt x="30" y="120"/>
                    <a:pt x="30" y="120"/>
                  </a:cubicBezTo>
                  <a:cubicBezTo>
                    <a:pt x="28" y="126"/>
                    <a:pt x="28" y="126"/>
                    <a:pt x="28" y="126"/>
                  </a:cubicBezTo>
                  <a:cubicBezTo>
                    <a:pt x="23" y="124"/>
                    <a:pt x="23" y="124"/>
                    <a:pt x="23" y="124"/>
                  </a:cubicBezTo>
                  <a:cubicBezTo>
                    <a:pt x="23" y="124"/>
                    <a:pt x="23" y="124"/>
                    <a:pt x="23" y="124"/>
                  </a:cubicBezTo>
                  <a:close/>
                  <a:moveTo>
                    <a:pt x="32" y="127"/>
                  </a:moveTo>
                  <a:cubicBezTo>
                    <a:pt x="34" y="122"/>
                    <a:pt x="34" y="122"/>
                    <a:pt x="34" y="122"/>
                  </a:cubicBezTo>
                  <a:cubicBezTo>
                    <a:pt x="39" y="124"/>
                    <a:pt x="39" y="124"/>
                    <a:pt x="39" y="124"/>
                  </a:cubicBezTo>
                  <a:cubicBezTo>
                    <a:pt x="37" y="129"/>
                    <a:pt x="37" y="129"/>
                    <a:pt x="37" y="129"/>
                  </a:cubicBezTo>
                  <a:cubicBezTo>
                    <a:pt x="32" y="127"/>
                    <a:pt x="32" y="127"/>
                    <a:pt x="32" y="127"/>
                  </a:cubicBezTo>
                  <a:cubicBezTo>
                    <a:pt x="32" y="127"/>
                    <a:pt x="32" y="127"/>
                    <a:pt x="32" y="127"/>
                  </a:cubicBezTo>
                  <a:close/>
                  <a:moveTo>
                    <a:pt x="9" y="130"/>
                  </a:moveTo>
                  <a:cubicBezTo>
                    <a:pt x="11" y="125"/>
                    <a:pt x="11" y="125"/>
                    <a:pt x="11" y="125"/>
                  </a:cubicBezTo>
                  <a:cubicBezTo>
                    <a:pt x="17" y="127"/>
                    <a:pt x="17" y="127"/>
                    <a:pt x="17" y="127"/>
                  </a:cubicBezTo>
                  <a:cubicBezTo>
                    <a:pt x="15" y="132"/>
                    <a:pt x="15" y="132"/>
                    <a:pt x="15" y="132"/>
                  </a:cubicBezTo>
                  <a:cubicBezTo>
                    <a:pt x="9" y="130"/>
                    <a:pt x="9" y="130"/>
                    <a:pt x="9" y="130"/>
                  </a:cubicBezTo>
                  <a:cubicBezTo>
                    <a:pt x="9" y="130"/>
                    <a:pt x="9" y="130"/>
                    <a:pt x="9" y="130"/>
                  </a:cubicBezTo>
                  <a:close/>
                  <a:moveTo>
                    <a:pt x="19" y="134"/>
                  </a:moveTo>
                  <a:cubicBezTo>
                    <a:pt x="21" y="128"/>
                    <a:pt x="21" y="128"/>
                    <a:pt x="21" y="128"/>
                  </a:cubicBezTo>
                  <a:cubicBezTo>
                    <a:pt x="26" y="130"/>
                    <a:pt x="26" y="130"/>
                    <a:pt x="26" y="130"/>
                  </a:cubicBezTo>
                  <a:cubicBezTo>
                    <a:pt x="24" y="136"/>
                    <a:pt x="24" y="136"/>
                    <a:pt x="24" y="136"/>
                  </a:cubicBezTo>
                  <a:cubicBezTo>
                    <a:pt x="19" y="134"/>
                    <a:pt x="19" y="134"/>
                    <a:pt x="19" y="134"/>
                  </a:cubicBezTo>
                  <a:cubicBezTo>
                    <a:pt x="19" y="134"/>
                    <a:pt x="19" y="134"/>
                    <a:pt x="19" y="134"/>
                  </a:cubicBezTo>
                  <a:close/>
                  <a:moveTo>
                    <a:pt x="28" y="137"/>
                  </a:moveTo>
                  <a:cubicBezTo>
                    <a:pt x="30" y="132"/>
                    <a:pt x="30" y="132"/>
                    <a:pt x="30" y="132"/>
                  </a:cubicBezTo>
                  <a:cubicBezTo>
                    <a:pt x="35" y="134"/>
                    <a:pt x="35" y="134"/>
                    <a:pt x="35" y="134"/>
                  </a:cubicBezTo>
                  <a:cubicBezTo>
                    <a:pt x="33" y="139"/>
                    <a:pt x="33" y="139"/>
                    <a:pt x="33" y="139"/>
                  </a:cubicBezTo>
                  <a:cubicBezTo>
                    <a:pt x="28" y="137"/>
                    <a:pt x="28" y="137"/>
                    <a:pt x="28" y="137"/>
                  </a:cubicBezTo>
                  <a:cubicBezTo>
                    <a:pt x="28" y="137"/>
                    <a:pt x="28" y="137"/>
                    <a:pt x="28" y="137"/>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8" name="Freeform 2164"/>
            <p:cNvSpPr>
              <a:spLocks noEditPoints="1"/>
            </p:cNvSpPr>
            <p:nvPr/>
          </p:nvSpPr>
          <p:spPr bwMode="auto">
            <a:xfrm>
              <a:off x="23085425" y="631825"/>
              <a:ext cx="327025" cy="560388"/>
            </a:xfrm>
            <a:custGeom>
              <a:avLst/>
              <a:gdLst>
                <a:gd name="T0" fmla="*/ 7 w 87"/>
                <a:gd name="T1" fmla="*/ 139 h 149"/>
                <a:gd name="T2" fmla="*/ 86 w 87"/>
                <a:gd name="T3" fmla="*/ 22 h 149"/>
                <a:gd name="T4" fmla="*/ 47 w 87"/>
                <a:gd name="T5" fmla="*/ 8 h 149"/>
                <a:gd name="T6" fmla="*/ 18 w 87"/>
                <a:gd name="T7" fmla="*/ 122 h 149"/>
                <a:gd name="T8" fmla="*/ 56 w 87"/>
                <a:gd name="T9" fmla="*/ 80 h 149"/>
                <a:gd name="T10" fmla="*/ 50 w 87"/>
                <a:gd name="T11" fmla="*/ 78 h 149"/>
                <a:gd name="T12" fmla="*/ 46 w 87"/>
                <a:gd name="T13" fmla="*/ 76 h 149"/>
                <a:gd name="T14" fmla="*/ 41 w 87"/>
                <a:gd name="T15" fmla="*/ 74 h 149"/>
                <a:gd name="T16" fmla="*/ 37 w 87"/>
                <a:gd name="T17" fmla="*/ 73 h 149"/>
                <a:gd name="T18" fmla="*/ 32 w 87"/>
                <a:gd name="T19" fmla="*/ 70 h 149"/>
                <a:gd name="T20" fmla="*/ 60 w 87"/>
                <a:gd name="T21" fmla="*/ 70 h 149"/>
                <a:gd name="T22" fmla="*/ 54 w 87"/>
                <a:gd name="T23" fmla="*/ 67 h 149"/>
                <a:gd name="T24" fmla="*/ 50 w 87"/>
                <a:gd name="T25" fmla="*/ 66 h 149"/>
                <a:gd name="T26" fmla="*/ 45 w 87"/>
                <a:gd name="T27" fmla="*/ 64 h 149"/>
                <a:gd name="T28" fmla="*/ 41 w 87"/>
                <a:gd name="T29" fmla="*/ 62 h 149"/>
                <a:gd name="T30" fmla="*/ 35 w 87"/>
                <a:gd name="T31" fmla="*/ 60 h 149"/>
                <a:gd name="T32" fmla="*/ 63 w 87"/>
                <a:gd name="T33" fmla="*/ 60 h 149"/>
                <a:gd name="T34" fmla="*/ 58 w 87"/>
                <a:gd name="T35" fmla="*/ 57 h 149"/>
                <a:gd name="T36" fmla="*/ 54 w 87"/>
                <a:gd name="T37" fmla="*/ 56 h 149"/>
                <a:gd name="T38" fmla="*/ 48 w 87"/>
                <a:gd name="T39" fmla="*/ 54 h 149"/>
                <a:gd name="T40" fmla="*/ 45 w 87"/>
                <a:gd name="T41" fmla="*/ 52 h 149"/>
                <a:gd name="T42" fmla="*/ 39 w 87"/>
                <a:gd name="T43" fmla="*/ 50 h 149"/>
                <a:gd name="T44" fmla="*/ 67 w 87"/>
                <a:gd name="T45" fmla="*/ 49 h 149"/>
                <a:gd name="T46" fmla="*/ 62 w 87"/>
                <a:gd name="T47" fmla="*/ 47 h 149"/>
                <a:gd name="T48" fmla="*/ 58 w 87"/>
                <a:gd name="T49" fmla="*/ 46 h 149"/>
                <a:gd name="T50" fmla="*/ 52 w 87"/>
                <a:gd name="T51" fmla="*/ 44 h 149"/>
                <a:gd name="T52" fmla="*/ 48 w 87"/>
                <a:gd name="T53" fmla="*/ 42 h 149"/>
                <a:gd name="T54" fmla="*/ 43 w 87"/>
                <a:gd name="T55" fmla="*/ 40 h 149"/>
                <a:gd name="T56" fmla="*/ 71 w 87"/>
                <a:gd name="T57" fmla="*/ 39 h 149"/>
                <a:gd name="T58" fmla="*/ 66 w 87"/>
                <a:gd name="T59" fmla="*/ 37 h 149"/>
                <a:gd name="T60" fmla="*/ 61 w 87"/>
                <a:gd name="T61" fmla="*/ 36 h 149"/>
                <a:gd name="T62" fmla="*/ 56 w 87"/>
                <a:gd name="T63" fmla="*/ 34 h 149"/>
                <a:gd name="T64" fmla="*/ 52 w 87"/>
                <a:gd name="T65" fmla="*/ 32 h 149"/>
                <a:gd name="T66" fmla="*/ 47 w 87"/>
                <a:gd name="T67" fmla="*/ 30 h 149"/>
                <a:gd name="T68" fmla="*/ 75 w 87"/>
                <a:gd name="T69" fmla="*/ 29 h 149"/>
                <a:gd name="T70" fmla="*/ 69 w 87"/>
                <a:gd name="T71" fmla="*/ 27 h 149"/>
                <a:gd name="T72" fmla="*/ 65 w 87"/>
                <a:gd name="T73" fmla="*/ 26 h 149"/>
                <a:gd name="T74" fmla="*/ 60 w 87"/>
                <a:gd name="T75" fmla="*/ 23 h 149"/>
                <a:gd name="T76" fmla="*/ 56 w 87"/>
                <a:gd name="T77" fmla="*/ 22 h 149"/>
                <a:gd name="T78" fmla="*/ 51 w 87"/>
                <a:gd name="T79" fmla="*/ 20 h 149"/>
                <a:gd name="T80" fmla="*/ 79 w 87"/>
                <a:gd name="T81" fmla="*/ 19 h 149"/>
                <a:gd name="T82" fmla="*/ 73 w 87"/>
                <a:gd name="T83" fmla="*/ 17 h 149"/>
                <a:gd name="T84" fmla="*/ 69 w 87"/>
                <a:gd name="T85" fmla="*/ 16 h 149"/>
                <a:gd name="T86" fmla="*/ 64 w 87"/>
                <a:gd name="T87" fmla="*/ 13 h 149"/>
                <a:gd name="T88" fmla="*/ 60 w 87"/>
                <a:gd name="T89" fmla="*/ 12 h 149"/>
                <a:gd name="T90" fmla="*/ 54 w 87"/>
                <a:gd name="T91" fmla="*/ 1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149">
                  <a:moveTo>
                    <a:pt x="47" y="8"/>
                  </a:moveTo>
                  <a:cubicBezTo>
                    <a:pt x="2" y="127"/>
                    <a:pt x="2" y="127"/>
                    <a:pt x="2" y="127"/>
                  </a:cubicBezTo>
                  <a:cubicBezTo>
                    <a:pt x="0" y="132"/>
                    <a:pt x="3" y="137"/>
                    <a:pt x="7" y="139"/>
                  </a:cubicBezTo>
                  <a:cubicBezTo>
                    <a:pt x="28" y="147"/>
                    <a:pt x="28" y="147"/>
                    <a:pt x="28" y="147"/>
                  </a:cubicBezTo>
                  <a:cubicBezTo>
                    <a:pt x="33" y="149"/>
                    <a:pt x="38" y="146"/>
                    <a:pt x="40" y="142"/>
                  </a:cubicBezTo>
                  <a:cubicBezTo>
                    <a:pt x="86" y="22"/>
                    <a:pt x="86" y="22"/>
                    <a:pt x="86" y="22"/>
                  </a:cubicBezTo>
                  <a:cubicBezTo>
                    <a:pt x="87" y="17"/>
                    <a:pt x="85" y="12"/>
                    <a:pt x="80" y="10"/>
                  </a:cubicBezTo>
                  <a:cubicBezTo>
                    <a:pt x="59" y="2"/>
                    <a:pt x="59" y="2"/>
                    <a:pt x="59" y="2"/>
                  </a:cubicBezTo>
                  <a:cubicBezTo>
                    <a:pt x="55" y="0"/>
                    <a:pt x="49" y="3"/>
                    <a:pt x="47" y="8"/>
                  </a:cubicBezTo>
                  <a:close/>
                  <a:moveTo>
                    <a:pt x="32" y="127"/>
                  </a:moveTo>
                  <a:cubicBezTo>
                    <a:pt x="30" y="131"/>
                    <a:pt x="26" y="133"/>
                    <a:pt x="22" y="131"/>
                  </a:cubicBezTo>
                  <a:cubicBezTo>
                    <a:pt x="18" y="130"/>
                    <a:pt x="17" y="126"/>
                    <a:pt x="18" y="122"/>
                  </a:cubicBezTo>
                  <a:cubicBezTo>
                    <a:pt x="20" y="118"/>
                    <a:pt x="24" y="116"/>
                    <a:pt x="28" y="117"/>
                  </a:cubicBezTo>
                  <a:cubicBezTo>
                    <a:pt x="31" y="119"/>
                    <a:pt x="33" y="123"/>
                    <a:pt x="32" y="127"/>
                  </a:cubicBezTo>
                  <a:close/>
                  <a:moveTo>
                    <a:pt x="56" y="80"/>
                  </a:moveTo>
                  <a:cubicBezTo>
                    <a:pt x="54" y="85"/>
                    <a:pt x="54" y="85"/>
                    <a:pt x="54" y="85"/>
                  </a:cubicBezTo>
                  <a:cubicBezTo>
                    <a:pt x="48" y="83"/>
                    <a:pt x="48" y="83"/>
                    <a:pt x="48" y="83"/>
                  </a:cubicBezTo>
                  <a:cubicBezTo>
                    <a:pt x="50" y="78"/>
                    <a:pt x="50" y="78"/>
                    <a:pt x="50" y="78"/>
                  </a:cubicBezTo>
                  <a:cubicBezTo>
                    <a:pt x="56" y="80"/>
                    <a:pt x="56" y="80"/>
                    <a:pt x="56" y="80"/>
                  </a:cubicBezTo>
                  <a:cubicBezTo>
                    <a:pt x="56" y="80"/>
                    <a:pt x="56" y="80"/>
                    <a:pt x="56" y="80"/>
                  </a:cubicBezTo>
                  <a:close/>
                  <a:moveTo>
                    <a:pt x="46" y="76"/>
                  </a:moveTo>
                  <a:cubicBezTo>
                    <a:pt x="44" y="81"/>
                    <a:pt x="44" y="81"/>
                    <a:pt x="44" y="81"/>
                  </a:cubicBezTo>
                  <a:cubicBezTo>
                    <a:pt x="39" y="79"/>
                    <a:pt x="39" y="79"/>
                    <a:pt x="39" y="79"/>
                  </a:cubicBezTo>
                  <a:cubicBezTo>
                    <a:pt x="41" y="74"/>
                    <a:pt x="41" y="74"/>
                    <a:pt x="41" y="74"/>
                  </a:cubicBezTo>
                  <a:cubicBezTo>
                    <a:pt x="46" y="76"/>
                    <a:pt x="46" y="76"/>
                    <a:pt x="46" y="76"/>
                  </a:cubicBezTo>
                  <a:cubicBezTo>
                    <a:pt x="46" y="76"/>
                    <a:pt x="46" y="76"/>
                    <a:pt x="46" y="76"/>
                  </a:cubicBezTo>
                  <a:close/>
                  <a:moveTo>
                    <a:pt x="37" y="73"/>
                  </a:moveTo>
                  <a:cubicBezTo>
                    <a:pt x="35" y="78"/>
                    <a:pt x="35" y="78"/>
                    <a:pt x="35" y="78"/>
                  </a:cubicBezTo>
                  <a:cubicBezTo>
                    <a:pt x="29" y="76"/>
                    <a:pt x="29" y="76"/>
                    <a:pt x="29" y="76"/>
                  </a:cubicBezTo>
                  <a:cubicBezTo>
                    <a:pt x="32" y="70"/>
                    <a:pt x="32" y="70"/>
                    <a:pt x="32" y="70"/>
                  </a:cubicBezTo>
                  <a:cubicBezTo>
                    <a:pt x="37" y="73"/>
                    <a:pt x="37" y="73"/>
                    <a:pt x="37" y="73"/>
                  </a:cubicBezTo>
                  <a:cubicBezTo>
                    <a:pt x="37" y="73"/>
                    <a:pt x="37" y="73"/>
                    <a:pt x="37" y="73"/>
                  </a:cubicBezTo>
                  <a:close/>
                  <a:moveTo>
                    <a:pt x="60" y="70"/>
                  </a:moveTo>
                  <a:cubicBezTo>
                    <a:pt x="57" y="75"/>
                    <a:pt x="57" y="75"/>
                    <a:pt x="57" y="75"/>
                  </a:cubicBezTo>
                  <a:cubicBezTo>
                    <a:pt x="52" y="73"/>
                    <a:pt x="52" y="73"/>
                    <a:pt x="52" y="73"/>
                  </a:cubicBezTo>
                  <a:cubicBezTo>
                    <a:pt x="54" y="67"/>
                    <a:pt x="54" y="67"/>
                    <a:pt x="54" y="67"/>
                  </a:cubicBezTo>
                  <a:cubicBezTo>
                    <a:pt x="60" y="70"/>
                    <a:pt x="60" y="70"/>
                    <a:pt x="60" y="70"/>
                  </a:cubicBezTo>
                  <a:cubicBezTo>
                    <a:pt x="60" y="70"/>
                    <a:pt x="60" y="70"/>
                    <a:pt x="60" y="70"/>
                  </a:cubicBezTo>
                  <a:close/>
                  <a:moveTo>
                    <a:pt x="50" y="66"/>
                  </a:moveTo>
                  <a:cubicBezTo>
                    <a:pt x="48" y="71"/>
                    <a:pt x="48" y="71"/>
                    <a:pt x="48" y="71"/>
                  </a:cubicBezTo>
                  <a:cubicBezTo>
                    <a:pt x="42" y="69"/>
                    <a:pt x="42" y="69"/>
                    <a:pt x="42" y="69"/>
                  </a:cubicBezTo>
                  <a:cubicBezTo>
                    <a:pt x="45" y="64"/>
                    <a:pt x="45" y="64"/>
                    <a:pt x="45" y="64"/>
                  </a:cubicBezTo>
                  <a:cubicBezTo>
                    <a:pt x="50" y="66"/>
                    <a:pt x="50" y="66"/>
                    <a:pt x="50" y="66"/>
                  </a:cubicBezTo>
                  <a:cubicBezTo>
                    <a:pt x="50" y="66"/>
                    <a:pt x="50" y="66"/>
                    <a:pt x="50" y="66"/>
                  </a:cubicBezTo>
                  <a:close/>
                  <a:moveTo>
                    <a:pt x="41" y="62"/>
                  </a:moveTo>
                  <a:cubicBezTo>
                    <a:pt x="39" y="68"/>
                    <a:pt x="39" y="68"/>
                    <a:pt x="39" y="68"/>
                  </a:cubicBezTo>
                  <a:cubicBezTo>
                    <a:pt x="33" y="66"/>
                    <a:pt x="33" y="66"/>
                    <a:pt x="33" y="66"/>
                  </a:cubicBezTo>
                  <a:cubicBezTo>
                    <a:pt x="35" y="60"/>
                    <a:pt x="35" y="60"/>
                    <a:pt x="35" y="60"/>
                  </a:cubicBezTo>
                  <a:cubicBezTo>
                    <a:pt x="41" y="62"/>
                    <a:pt x="41" y="62"/>
                    <a:pt x="41" y="62"/>
                  </a:cubicBezTo>
                  <a:cubicBezTo>
                    <a:pt x="41" y="62"/>
                    <a:pt x="41" y="62"/>
                    <a:pt x="41" y="62"/>
                  </a:cubicBezTo>
                  <a:close/>
                  <a:moveTo>
                    <a:pt x="63" y="60"/>
                  </a:moveTo>
                  <a:cubicBezTo>
                    <a:pt x="61" y="65"/>
                    <a:pt x="61" y="65"/>
                    <a:pt x="61" y="65"/>
                  </a:cubicBezTo>
                  <a:cubicBezTo>
                    <a:pt x="56" y="63"/>
                    <a:pt x="56" y="63"/>
                    <a:pt x="56" y="63"/>
                  </a:cubicBezTo>
                  <a:cubicBezTo>
                    <a:pt x="58" y="57"/>
                    <a:pt x="58" y="57"/>
                    <a:pt x="58" y="57"/>
                  </a:cubicBezTo>
                  <a:cubicBezTo>
                    <a:pt x="63" y="60"/>
                    <a:pt x="63" y="60"/>
                    <a:pt x="63" y="60"/>
                  </a:cubicBezTo>
                  <a:cubicBezTo>
                    <a:pt x="63" y="60"/>
                    <a:pt x="63" y="60"/>
                    <a:pt x="63" y="60"/>
                  </a:cubicBezTo>
                  <a:close/>
                  <a:moveTo>
                    <a:pt x="54" y="56"/>
                  </a:moveTo>
                  <a:cubicBezTo>
                    <a:pt x="52" y="61"/>
                    <a:pt x="52" y="61"/>
                    <a:pt x="52" y="61"/>
                  </a:cubicBezTo>
                  <a:cubicBezTo>
                    <a:pt x="46" y="59"/>
                    <a:pt x="46" y="59"/>
                    <a:pt x="46" y="59"/>
                  </a:cubicBezTo>
                  <a:cubicBezTo>
                    <a:pt x="48" y="54"/>
                    <a:pt x="48" y="54"/>
                    <a:pt x="48" y="54"/>
                  </a:cubicBezTo>
                  <a:cubicBezTo>
                    <a:pt x="54" y="56"/>
                    <a:pt x="54" y="56"/>
                    <a:pt x="54" y="56"/>
                  </a:cubicBezTo>
                  <a:cubicBezTo>
                    <a:pt x="54" y="56"/>
                    <a:pt x="54" y="56"/>
                    <a:pt x="54" y="56"/>
                  </a:cubicBezTo>
                  <a:close/>
                  <a:moveTo>
                    <a:pt x="45" y="52"/>
                  </a:moveTo>
                  <a:cubicBezTo>
                    <a:pt x="42" y="58"/>
                    <a:pt x="42" y="58"/>
                    <a:pt x="42" y="58"/>
                  </a:cubicBezTo>
                  <a:cubicBezTo>
                    <a:pt x="37" y="56"/>
                    <a:pt x="37" y="56"/>
                    <a:pt x="37" y="56"/>
                  </a:cubicBezTo>
                  <a:cubicBezTo>
                    <a:pt x="39" y="50"/>
                    <a:pt x="39" y="50"/>
                    <a:pt x="39" y="50"/>
                  </a:cubicBezTo>
                  <a:cubicBezTo>
                    <a:pt x="45" y="52"/>
                    <a:pt x="45" y="52"/>
                    <a:pt x="45" y="52"/>
                  </a:cubicBezTo>
                  <a:cubicBezTo>
                    <a:pt x="45" y="52"/>
                    <a:pt x="45" y="52"/>
                    <a:pt x="45" y="52"/>
                  </a:cubicBezTo>
                  <a:close/>
                  <a:moveTo>
                    <a:pt x="67" y="49"/>
                  </a:moveTo>
                  <a:cubicBezTo>
                    <a:pt x="65" y="55"/>
                    <a:pt x="65" y="55"/>
                    <a:pt x="65" y="55"/>
                  </a:cubicBezTo>
                  <a:cubicBezTo>
                    <a:pt x="60" y="53"/>
                    <a:pt x="60" y="53"/>
                    <a:pt x="60" y="53"/>
                  </a:cubicBezTo>
                  <a:cubicBezTo>
                    <a:pt x="62" y="47"/>
                    <a:pt x="62" y="47"/>
                    <a:pt x="62" y="47"/>
                  </a:cubicBezTo>
                  <a:cubicBezTo>
                    <a:pt x="67" y="49"/>
                    <a:pt x="67" y="49"/>
                    <a:pt x="67" y="49"/>
                  </a:cubicBezTo>
                  <a:cubicBezTo>
                    <a:pt x="67" y="49"/>
                    <a:pt x="67" y="49"/>
                    <a:pt x="67" y="49"/>
                  </a:cubicBezTo>
                  <a:close/>
                  <a:moveTo>
                    <a:pt x="58" y="46"/>
                  </a:moveTo>
                  <a:cubicBezTo>
                    <a:pt x="55" y="51"/>
                    <a:pt x="55" y="51"/>
                    <a:pt x="55" y="51"/>
                  </a:cubicBezTo>
                  <a:cubicBezTo>
                    <a:pt x="50" y="49"/>
                    <a:pt x="50" y="49"/>
                    <a:pt x="50" y="49"/>
                  </a:cubicBezTo>
                  <a:cubicBezTo>
                    <a:pt x="52" y="44"/>
                    <a:pt x="52" y="44"/>
                    <a:pt x="52" y="44"/>
                  </a:cubicBezTo>
                  <a:cubicBezTo>
                    <a:pt x="58" y="46"/>
                    <a:pt x="58" y="46"/>
                    <a:pt x="58" y="46"/>
                  </a:cubicBezTo>
                  <a:cubicBezTo>
                    <a:pt x="58" y="46"/>
                    <a:pt x="58" y="46"/>
                    <a:pt x="58" y="46"/>
                  </a:cubicBezTo>
                  <a:close/>
                  <a:moveTo>
                    <a:pt x="48" y="42"/>
                  </a:moveTo>
                  <a:cubicBezTo>
                    <a:pt x="46" y="48"/>
                    <a:pt x="46" y="48"/>
                    <a:pt x="46" y="48"/>
                  </a:cubicBezTo>
                  <a:cubicBezTo>
                    <a:pt x="41" y="46"/>
                    <a:pt x="41" y="46"/>
                    <a:pt x="41" y="46"/>
                  </a:cubicBezTo>
                  <a:cubicBezTo>
                    <a:pt x="43" y="40"/>
                    <a:pt x="43" y="40"/>
                    <a:pt x="43" y="40"/>
                  </a:cubicBezTo>
                  <a:cubicBezTo>
                    <a:pt x="48" y="42"/>
                    <a:pt x="48" y="42"/>
                    <a:pt x="48" y="42"/>
                  </a:cubicBezTo>
                  <a:cubicBezTo>
                    <a:pt x="48" y="42"/>
                    <a:pt x="48" y="42"/>
                    <a:pt x="48" y="42"/>
                  </a:cubicBezTo>
                  <a:close/>
                  <a:moveTo>
                    <a:pt x="71" y="39"/>
                  </a:moveTo>
                  <a:cubicBezTo>
                    <a:pt x="69" y="45"/>
                    <a:pt x="69" y="45"/>
                    <a:pt x="69" y="45"/>
                  </a:cubicBezTo>
                  <a:cubicBezTo>
                    <a:pt x="64" y="43"/>
                    <a:pt x="64" y="43"/>
                    <a:pt x="64" y="43"/>
                  </a:cubicBezTo>
                  <a:cubicBezTo>
                    <a:pt x="66" y="37"/>
                    <a:pt x="66" y="37"/>
                    <a:pt x="66" y="37"/>
                  </a:cubicBezTo>
                  <a:cubicBezTo>
                    <a:pt x="71" y="39"/>
                    <a:pt x="71" y="39"/>
                    <a:pt x="71" y="39"/>
                  </a:cubicBezTo>
                  <a:cubicBezTo>
                    <a:pt x="71" y="39"/>
                    <a:pt x="71" y="39"/>
                    <a:pt x="71" y="39"/>
                  </a:cubicBezTo>
                  <a:close/>
                  <a:moveTo>
                    <a:pt x="61" y="36"/>
                  </a:moveTo>
                  <a:cubicBezTo>
                    <a:pt x="59" y="41"/>
                    <a:pt x="59" y="41"/>
                    <a:pt x="59" y="41"/>
                  </a:cubicBezTo>
                  <a:cubicBezTo>
                    <a:pt x="54" y="39"/>
                    <a:pt x="54" y="39"/>
                    <a:pt x="54" y="39"/>
                  </a:cubicBezTo>
                  <a:cubicBezTo>
                    <a:pt x="56" y="34"/>
                    <a:pt x="56" y="34"/>
                    <a:pt x="56" y="34"/>
                  </a:cubicBezTo>
                  <a:cubicBezTo>
                    <a:pt x="61" y="36"/>
                    <a:pt x="61" y="36"/>
                    <a:pt x="61" y="36"/>
                  </a:cubicBezTo>
                  <a:cubicBezTo>
                    <a:pt x="61" y="36"/>
                    <a:pt x="61" y="36"/>
                    <a:pt x="61" y="36"/>
                  </a:cubicBezTo>
                  <a:close/>
                  <a:moveTo>
                    <a:pt x="52" y="32"/>
                  </a:moveTo>
                  <a:cubicBezTo>
                    <a:pt x="50" y="38"/>
                    <a:pt x="50" y="38"/>
                    <a:pt x="50" y="38"/>
                  </a:cubicBezTo>
                  <a:cubicBezTo>
                    <a:pt x="45" y="36"/>
                    <a:pt x="45" y="36"/>
                    <a:pt x="45" y="36"/>
                  </a:cubicBezTo>
                  <a:cubicBezTo>
                    <a:pt x="47" y="30"/>
                    <a:pt x="47" y="30"/>
                    <a:pt x="47" y="30"/>
                  </a:cubicBezTo>
                  <a:cubicBezTo>
                    <a:pt x="52" y="32"/>
                    <a:pt x="52" y="32"/>
                    <a:pt x="52" y="32"/>
                  </a:cubicBezTo>
                  <a:cubicBezTo>
                    <a:pt x="52" y="32"/>
                    <a:pt x="52" y="32"/>
                    <a:pt x="52" y="32"/>
                  </a:cubicBezTo>
                  <a:close/>
                  <a:moveTo>
                    <a:pt x="75" y="29"/>
                  </a:moveTo>
                  <a:cubicBezTo>
                    <a:pt x="73" y="35"/>
                    <a:pt x="73" y="35"/>
                    <a:pt x="73" y="35"/>
                  </a:cubicBezTo>
                  <a:cubicBezTo>
                    <a:pt x="67" y="33"/>
                    <a:pt x="67" y="33"/>
                    <a:pt x="67" y="33"/>
                  </a:cubicBezTo>
                  <a:cubicBezTo>
                    <a:pt x="69" y="27"/>
                    <a:pt x="69" y="27"/>
                    <a:pt x="69" y="27"/>
                  </a:cubicBezTo>
                  <a:cubicBezTo>
                    <a:pt x="75" y="29"/>
                    <a:pt x="75" y="29"/>
                    <a:pt x="75" y="29"/>
                  </a:cubicBezTo>
                  <a:cubicBezTo>
                    <a:pt x="75" y="29"/>
                    <a:pt x="75" y="29"/>
                    <a:pt x="75" y="29"/>
                  </a:cubicBezTo>
                  <a:close/>
                  <a:moveTo>
                    <a:pt x="65" y="26"/>
                  </a:moveTo>
                  <a:cubicBezTo>
                    <a:pt x="63" y="31"/>
                    <a:pt x="63" y="31"/>
                    <a:pt x="63" y="31"/>
                  </a:cubicBezTo>
                  <a:cubicBezTo>
                    <a:pt x="58" y="29"/>
                    <a:pt x="58" y="29"/>
                    <a:pt x="58" y="29"/>
                  </a:cubicBezTo>
                  <a:cubicBezTo>
                    <a:pt x="60" y="23"/>
                    <a:pt x="60" y="23"/>
                    <a:pt x="60" y="23"/>
                  </a:cubicBezTo>
                  <a:cubicBezTo>
                    <a:pt x="65" y="26"/>
                    <a:pt x="65" y="26"/>
                    <a:pt x="65" y="26"/>
                  </a:cubicBezTo>
                  <a:cubicBezTo>
                    <a:pt x="65" y="26"/>
                    <a:pt x="65" y="26"/>
                    <a:pt x="65" y="26"/>
                  </a:cubicBezTo>
                  <a:close/>
                  <a:moveTo>
                    <a:pt x="56" y="22"/>
                  </a:moveTo>
                  <a:cubicBezTo>
                    <a:pt x="54" y="28"/>
                    <a:pt x="54" y="28"/>
                    <a:pt x="54" y="28"/>
                  </a:cubicBezTo>
                  <a:cubicBezTo>
                    <a:pt x="49" y="26"/>
                    <a:pt x="49" y="26"/>
                    <a:pt x="49" y="26"/>
                  </a:cubicBezTo>
                  <a:cubicBezTo>
                    <a:pt x="51" y="20"/>
                    <a:pt x="51" y="20"/>
                    <a:pt x="51" y="20"/>
                  </a:cubicBezTo>
                  <a:cubicBezTo>
                    <a:pt x="56" y="22"/>
                    <a:pt x="56" y="22"/>
                    <a:pt x="56" y="22"/>
                  </a:cubicBezTo>
                  <a:cubicBezTo>
                    <a:pt x="56" y="22"/>
                    <a:pt x="56" y="22"/>
                    <a:pt x="56" y="22"/>
                  </a:cubicBezTo>
                  <a:close/>
                  <a:moveTo>
                    <a:pt x="79" y="19"/>
                  </a:moveTo>
                  <a:cubicBezTo>
                    <a:pt x="77" y="25"/>
                    <a:pt x="77" y="25"/>
                    <a:pt x="77" y="25"/>
                  </a:cubicBezTo>
                  <a:cubicBezTo>
                    <a:pt x="71" y="23"/>
                    <a:pt x="71" y="23"/>
                    <a:pt x="71" y="23"/>
                  </a:cubicBezTo>
                  <a:cubicBezTo>
                    <a:pt x="73" y="17"/>
                    <a:pt x="73" y="17"/>
                    <a:pt x="73" y="17"/>
                  </a:cubicBezTo>
                  <a:cubicBezTo>
                    <a:pt x="79" y="19"/>
                    <a:pt x="79" y="19"/>
                    <a:pt x="79" y="19"/>
                  </a:cubicBezTo>
                  <a:cubicBezTo>
                    <a:pt x="79" y="19"/>
                    <a:pt x="79" y="19"/>
                    <a:pt x="79" y="19"/>
                  </a:cubicBezTo>
                  <a:close/>
                  <a:moveTo>
                    <a:pt x="69" y="16"/>
                  </a:moveTo>
                  <a:cubicBezTo>
                    <a:pt x="67" y="21"/>
                    <a:pt x="67" y="21"/>
                    <a:pt x="67" y="21"/>
                  </a:cubicBezTo>
                  <a:cubicBezTo>
                    <a:pt x="62" y="19"/>
                    <a:pt x="62" y="19"/>
                    <a:pt x="62" y="19"/>
                  </a:cubicBezTo>
                  <a:cubicBezTo>
                    <a:pt x="64" y="13"/>
                    <a:pt x="64" y="13"/>
                    <a:pt x="64" y="13"/>
                  </a:cubicBezTo>
                  <a:cubicBezTo>
                    <a:pt x="69" y="16"/>
                    <a:pt x="69" y="16"/>
                    <a:pt x="69" y="16"/>
                  </a:cubicBezTo>
                  <a:cubicBezTo>
                    <a:pt x="69" y="16"/>
                    <a:pt x="69" y="16"/>
                    <a:pt x="69" y="16"/>
                  </a:cubicBezTo>
                  <a:close/>
                  <a:moveTo>
                    <a:pt x="60" y="12"/>
                  </a:moveTo>
                  <a:cubicBezTo>
                    <a:pt x="58" y="17"/>
                    <a:pt x="58" y="17"/>
                    <a:pt x="58" y="17"/>
                  </a:cubicBezTo>
                  <a:cubicBezTo>
                    <a:pt x="52" y="15"/>
                    <a:pt x="52" y="15"/>
                    <a:pt x="52" y="15"/>
                  </a:cubicBezTo>
                  <a:cubicBezTo>
                    <a:pt x="54" y="10"/>
                    <a:pt x="54" y="10"/>
                    <a:pt x="54" y="10"/>
                  </a:cubicBezTo>
                  <a:cubicBezTo>
                    <a:pt x="60" y="12"/>
                    <a:pt x="60" y="12"/>
                    <a:pt x="60" y="12"/>
                  </a:cubicBezTo>
                  <a:cubicBezTo>
                    <a:pt x="60" y="12"/>
                    <a:pt x="60" y="12"/>
                    <a:pt x="60" y="12"/>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09" name="Freeform 2165"/>
            <p:cNvSpPr>
              <a:spLocks noEditPoints="1"/>
            </p:cNvSpPr>
            <p:nvPr/>
          </p:nvSpPr>
          <p:spPr bwMode="auto">
            <a:xfrm>
              <a:off x="21297900" y="2471738"/>
              <a:ext cx="555625" cy="346075"/>
            </a:xfrm>
            <a:custGeom>
              <a:avLst/>
              <a:gdLst>
                <a:gd name="T0" fmla="*/ 146 w 148"/>
                <a:gd name="T1" fmla="*/ 27 h 92"/>
                <a:gd name="T2" fmla="*/ 7 w 148"/>
                <a:gd name="T3" fmla="*/ 53 h 92"/>
                <a:gd name="T4" fmla="*/ 23 w 148"/>
                <a:gd name="T5" fmla="*/ 90 h 92"/>
                <a:gd name="T6" fmla="*/ 126 w 148"/>
                <a:gd name="T7" fmla="*/ 32 h 92"/>
                <a:gd name="T8" fmla="*/ 69 w 148"/>
                <a:gd name="T9" fmla="*/ 34 h 92"/>
                <a:gd name="T10" fmla="*/ 72 w 148"/>
                <a:gd name="T11" fmla="*/ 39 h 92"/>
                <a:gd name="T12" fmla="*/ 73 w 148"/>
                <a:gd name="T13" fmla="*/ 43 h 92"/>
                <a:gd name="T14" fmla="*/ 76 w 148"/>
                <a:gd name="T15" fmla="*/ 49 h 92"/>
                <a:gd name="T16" fmla="*/ 77 w 148"/>
                <a:gd name="T17" fmla="*/ 52 h 92"/>
                <a:gd name="T18" fmla="*/ 80 w 148"/>
                <a:gd name="T19" fmla="*/ 58 h 92"/>
                <a:gd name="T20" fmla="*/ 59 w 148"/>
                <a:gd name="T21" fmla="*/ 38 h 92"/>
                <a:gd name="T22" fmla="*/ 62 w 148"/>
                <a:gd name="T23" fmla="*/ 44 h 92"/>
                <a:gd name="T24" fmla="*/ 63 w 148"/>
                <a:gd name="T25" fmla="*/ 48 h 92"/>
                <a:gd name="T26" fmla="*/ 66 w 148"/>
                <a:gd name="T27" fmla="*/ 53 h 92"/>
                <a:gd name="T28" fmla="*/ 67 w 148"/>
                <a:gd name="T29" fmla="*/ 57 h 92"/>
                <a:gd name="T30" fmla="*/ 70 w 148"/>
                <a:gd name="T31" fmla="*/ 62 h 92"/>
                <a:gd name="T32" fmla="*/ 50 w 148"/>
                <a:gd name="T33" fmla="*/ 43 h 92"/>
                <a:gd name="T34" fmla="*/ 52 w 148"/>
                <a:gd name="T35" fmla="*/ 48 h 92"/>
                <a:gd name="T36" fmla="*/ 54 w 148"/>
                <a:gd name="T37" fmla="*/ 52 h 92"/>
                <a:gd name="T38" fmla="*/ 56 w 148"/>
                <a:gd name="T39" fmla="*/ 57 h 92"/>
                <a:gd name="T40" fmla="*/ 58 w 148"/>
                <a:gd name="T41" fmla="*/ 61 h 92"/>
                <a:gd name="T42" fmla="*/ 60 w 148"/>
                <a:gd name="T43" fmla="*/ 66 h 92"/>
                <a:gd name="T44" fmla="*/ 40 w 148"/>
                <a:gd name="T45" fmla="*/ 47 h 92"/>
                <a:gd name="T46" fmla="*/ 42 w 148"/>
                <a:gd name="T47" fmla="*/ 52 h 92"/>
                <a:gd name="T48" fmla="*/ 44 w 148"/>
                <a:gd name="T49" fmla="*/ 56 h 92"/>
                <a:gd name="T50" fmla="*/ 46 w 148"/>
                <a:gd name="T51" fmla="*/ 62 h 92"/>
                <a:gd name="T52" fmla="*/ 48 w 148"/>
                <a:gd name="T53" fmla="*/ 65 h 92"/>
                <a:gd name="T54" fmla="*/ 50 w 148"/>
                <a:gd name="T55" fmla="*/ 71 h 92"/>
                <a:gd name="T56" fmla="*/ 30 w 148"/>
                <a:gd name="T57" fmla="*/ 51 h 92"/>
                <a:gd name="T58" fmla="*/ 32 w 148"/>
                <a:gd name="T59" fmla="*/ 56 h 92"/>
                <a:gd name="T60" fmla="*/ 34 w 148"/>
                <a:gd name="T61" fmla="*/ 61 h 92"/>
                <a:gd name="T62" fmla="*/ 36 w 148"/>
                <a:gd name="T63" fmla="*/ 66 h 92"/>
                <a:gd name="T64" fmla="*/ 38 w 148"/>
                <a:gd name="T65" fmla="*/ 70 h 92"/>
                <a:gd name="T66" fmla="*/ 40 w 148"/>
                <a:gd name="T67" fmla="*/ 75 h 92"/>
                <a:gd name="T68" fmla="*/ 20 w 148"/>
                <a:gd name="T69" fmla="*/ 55 h 92"/>
                <a:gd name="T70" fmla="*/ 22 w 148"/>
                <a:gd name="T71" fmla="*/ 61 h 92"/>
                <a:gd name="T72" fmla="*/ 24 w 148"/>
                <a:gd name="T73" fmla="*/ 65 h 92"/>
                <a:gd name="T74" fmla="*/ 26 w 148"/>
                <a:gd name="T75" fmla="*/ 70 h 92"/>
                <a:gd name="T76" fmla="*/ 28 w 148"/>
                <a:gd name="T77" fmla="*/ 74 h 92"/>
                <a:gd name="T78" fmla="*/ 30 w 148"/>
                <a:gd name="T79" fmla="*/ 79 h 92"/>
                <a:gd name="T80" fmla="*/ 10 w 148"/>
                <a:gd name="T81" fmla="*/ 60 h 92"/>
                <a:gd name="T82" fmla="*/ 12 w 148"/>
                <a:gd name="T83" fmla="*/ 65 h 92"/>
                <a:gd name="T84" fmla="*/ 14 w 148"/>
                <a:gd name="T85" fmla="*/ 69 h 92"/>
                <a:gd name="T86" fmla="*/ 16 w 148"/>
                <a:gd name="T87" fmla="*/ 74 h 92"/>
                <a:gd name="T88" fmla="*/ 18 w 148"/>
                <a:gd name="T89" fmla="*/ 78 h 92"/>
                <a:gd name="T90" fmla="*/ 20 w 148"/>
                <a:gd name="T91"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2">
                  <a:moveTo>
                    <a:pt x="23" y="90"/>
                  </a:moveTo>
                  <a:cubicBezTo>
                    <a:pt x="141" y="39"/>
                    <a:pt x="141" y="39"/>
                    <a:pt x="141" y="39"/>
                  </a:cubicBezTo>
                  <a:cubicBezTo>
                    <a:pt x="146" y="37"/>
                    <a:pt x="148" y="32"/>
                    <a:pt x="146" y="27"/>
                  </a:cubicBezTo>
                  <a:cubicBezTo>
                    <a:pt x="137" y="7"/>
                    <a:pt x="137" y="7"/>
                    <a:pt x="137" y="7"/>
                  </a:cubicBezTo>
                  <a:cubicBezTo>
                    <a:pt x="135" y="2"/>
                    <a:pt x="129" y="0"/>
                    <a:pt x="125" y="2"/>
                  </a:cubicBezTo>
                  <a:cubicBezTo>
                    <a:pt x="7" y="53"/>
                    <a:pt x="7" y="53"/>
                    <a:pt x="7" y="53"/>
                  </a:cubicBezTo>
                  <a:cubicBezTo>
                    <a:pt x="2" y="55"/>
                    <a:pt x="0" y="60"/>
                    <a:pt x="2" y="65"/>
                  </a:cubicBezTo>
                  <a:cubicBezTo>
                    <a:pt x="11" y="85"/>
                    <a:pt x="11" y="85"/>
                    <a:pt x="11" y="85"/>
                  </a:cubicBezTo>
                  <a:cubicBezTo>
                    <a:pt x="13" y="90"/>
                    <a:pt x="19" y="92"/>
                    <a:pt x="23" y="90"/>
                  </a:cubicBezTo>
                  <a:close/>
                  <a:moveTo>
                    <a:pt x="120" y="18"/>
                  </a:moveTo>
                  <a:cubicBezTo>
                    <a:pt x="124" y="16"/>
                    <a:pt x="128" y="18"/>
                    <a:pt x="130" y="22"/>
                  </a:cubicBezTo>
                  <a:cubicBezTo>
                    <a:pt x="131" y="26"/>
                    <a:pt x="129" y="30"/>
                    <a:pt x="126" y="32"/>
                  </a:cubicBezTo>
                  <a:cubicBezTo>
                    <a:pt x="122" y="33"/>
                    <a:pt x="118" y="32"/>
                    <a:pt x="116" y="28"/>
                  </a:cubicBezTo>
                  <a:cubicBezTo>
                    <a:pt x="114" y="24"/>
                    <a:pt x="116" y="20"/>
                    <a:pt x="120" y="18"/>
                  </a:cubicBezTo>
                  <a:close/>
                  <a:moveTo>
                    <a:pt x="69" y="34"/>
                  </a:moveTo>
                  <a:cubicBezTo>
                    <a:pt x="75" y="32"/>
                    <a:pt x="75" y="32"/>
                    <a:pt x="75" y="32"/>
                  </a:cubicBezTo>
                  <a:cubicBezTo>
                    <a:pt x="77" y="37"/>
                    <a:pt x="77" y="37"/>
                    <a:pt x="77" y="37"/>
                  </a:cubicBezTo>
                  <a:cubicBezTo>
                    <a:pt x="72" y="39"/>
                    <a:pt x="72" y="39"/>
                    <a:pt x="72" y="39"/>
                  </a:cubicBezTo>
                  <a:cubicBezTo>
                    <a:pt x="69" y="34"/>
                    <a:pt x="69" y="34"/>
                    <a:pt x="69" y="34"/>
                  </a:cubicBezTo>
                  <a:cubicBezTo>
                    <a:pt x="69" y="34"/>
                    <a:pt x="69" y="34"/>
                    <a:pt x="69" y="34"/>
                  </a:cubicBezTo>
                  <a:close/>
                  <a:moveTo>
                    <a:pt x="73" y="43"/>
                  </a:moveTo>
                  <a:cubicBezTo>
                    <a:pt x="79" y="41"/>
                    <a:pt x="79" y="41"/>
                    <a:pt x="79" y="41"/>
                  </a:cubicBezTo>
                  <a:cubicBezTo>
                    <a:pt x="81" y="46"/>
                    <a:pt x="81" y="46"/>
                    <a:pt x="81" y="46"/>
                  </a:cubicBezTo>
                  <a:cubicBezTo>
                    <a:pt x="76" y="49"/>
                    <a:pt x="76" y="49"/>
                    <a:pt x="76" y="49"/>
                  </a:cubicBezTo>
                  <a:cubicBezTo>
                    <a:pt x="73" y="43"/>
                    <a:pt x="73" y="43"/>
                    <a:pt x="73" y="43"/>
                  </a:cubicBezTo>
                  <a:cubicBezTo>
                    <a:pt x="73" y="43"/>
                    <a:pt x="73" y="43"/>
                    <a:pt x="73" y="43"/>
                  </a:cubicBezTo>
                  <a:close/>
                  <a:moveTo>
                    <a:pt x="77" y="52"/>
                  </a:moveTo>
                  <a:cubicBezTo>
                    <a:pt x="83" y="50"/>
                    <a:pt x="83" y="50"/>
                    <a:pt x="83" y="50"/>
                  </a:cubicBezTo>
                  <a:cubicBezTo>
                    <a:pt x="85" y="55"/>
                    <a:pt x="85" y="55"/>
                    <a:pt x="85" y="55"/>
                  </a:cubicBezTo>
                  <a:cubicBezTo>
                    <a:pt x="80" y="58"/>
                    <a:pt x="80" y="58"/>
                    <a:pt x="80" y="58"/>
                  </a:cubicBezTo>
                  <a:cubicBezTo>
                    <a:pt x="77" y="52"/>
                    <a:pt x="77" y="52"/>
                    <a:pt x="77" y="52"/>
                  </a:cubicBezTo>
                  <a:cubicBezTo>
                    <a:pt x="77" y="52"/>
                    <a:pt x="77" y="52"/>
                    <a:pt x="77" y="52"/>
                  </a:cubicBezTo>
                  <a:close/>
                  <a:moveTo>
                    <a:pt x="59" y="38"/>
                  </a:moveTo>
                  <a:cubicBezTo>
                    <a:pt x="65" y="36"/>
                    <a:pt x="65" y="36"/>
                    <a:pt x="65" y="36"/>
                  </a:cubicBezTo>
                  <a:cubicBezTo>
                    <a:pt x="67" y="41"/>
                    <a:pt x="67" y="41"/>
                    <a:pt x="67" y="41"/>
                  </a:cubicBezTo>
                  <a:cubicBezTo>
                    <a:pt x="62" y="44"/>
                    <a:pt x="62" y="44"/>
                    <a:pt x="62" y="44"/>
                  </a:cubicBezTo>
                  <a:cubicBezTo>
                    <a:pt x="59" y="38"/>
                    <a:pt x="59" y="38"/>
                    <a:pt x="59" y="38"/>
                  </a:cubicBezTo>
                  <a:cubicBezTo>
                    <a:pt x="59" y="38"/>
                    <a:pt x="59" y="38"/>
                    <a:pt x="59" y="38"/>
                  </a:cubicBezTo>
                  <a:close/>
                  <a:moveTo>
                    <a:pt x="63" y="48"/>
                  </a:moveTo>
                  <a:cubicBezTo>
                    <a:pt x="69" y="45"/>
                    <a:pt x="69" y="45"/>
                    <a:pt x="69" y="45"/>
                  </a:cubicBezTo>
                  <a:cubicBezTo>
                    <a:pt x="71" y="51"/>
                    <a:pt x="71" y="51"/>
                    <a:pt x="71" y="51"/>
                  </a:cubicBezTo>
                  <a:cubicBezTo>
                    <a:pt x="66" y="53"/>
                    <a:pt x="66" y="53"/>
                    <a:pt x="66" y="53"/>
                  </a:cubicBezTo>
                  <a:cubicBezTo>
                    <a:pt x="63" y="48"/>
                    <a:pt x="63" y="48"/>
                    <a:pt x="63" y="48"/>
                  </a:cubicBezTo>
                  <a:cubicBezTo>
                    <a:pt x="63" y="48"/>
                    <a:pt x="63" y="48"/>
                    <a:pt x="63" y="48"/>
                  </a:cubicBezTo>
                  <a:close/>
                  <a:moveTo>
                    <a:pt x="67" y="57"/>
                  </a:moveTo>
                  <a:cubicBezTo>
                    <a:pt x="73" y="54"/>
                    <a:pt x="73" y="54"/>
                    <a:pt x="73" y="54"/>
                  </a:cubicBezTo>
                  <a:cubicBezTo>
                    <a:pt x="75" y="60"/>
                    <a:pt x="75" y="60"/>
                    <a:pt x="75" y="60"/>
                  </a:cubicBezTo>
                  <a:cubicBezTo>
                    <a:pt x="70" y="62"/>
                    <a:pt x="70" y="62"/>
                    <a:pt x="70" y="62"/>
                  </a:cubicBezTo>
                  <a:cubicBezTo>
                    <a:pt x="67" y="57"/>
                    <a:pt x="67" y="57"/>
                    <a:pt x="67" y="57"/>
                  </a:cubicBezTo>
                  <a:cubicBezTo>
                    <a:pt x="67" y="57"/>
                    <a:pt x="67" y="57"/>
                    <a:pt x="67" y="57"/>
                  </a:cubicBezTo>
                  <a:close/>
                  <a:moveTo>
                    <a:pt x="50" y="43"/>
                  </a:moveTo>
                  <a:cubicBezTo>
                    <a:pt x="55" y="40"/>
                    <a:pt x="55" y="40"/>
                    <a:pt x="55" y="40"/>
                  </a:cubicBezTo>
                  <a:cubicBezTo>
                    <a:pt x="57" y="45"/>
                    <a:pt x="57" y="45"/>
                    <a:pt x="57" y="45"/>
                  </a:cubicBezTo>
                  <a:cubicBezTo>
                    <a:pt x="52" y="48"/>
                    <a:pt x="52" y="48"/>
                    <a:pt x="52" y="48"/>
                  </a:cubicBezTo>
                  <a:cubicBezTo>
                    <a:pt x="50" y="43"/>
                    <a:pt x="50" y="43"/>
                    <a:pt x="50" y="43"/>
                  </a:cubicBezTo>
                  <a:cubicBezTo>
                    <a:pt x="50" y="43"/>
                    <a:pt x="50" y="43"/>
                    <a:pt x="50" y="43"/>
                  </a:cubicBezTo>
                  <a:close/>
                  <a:moveTo>
                    <a:pt x="54" y="52"/>
                  </a:moveTo>
                  <a:cubicBezTo>
                    <a:pt x="59" y="50"/>
                    <a:pt x="59" y="50"/>
                    <a:pt x="59" y="50"/>
                  </a:cubicBezTo>
                  <a:cubicBezTo>
                    <a:pt x="61" y="55"/>
                    <a:pt x="61" y="55"/>
                    <a:pt x="61" y="55"/>
                  </a:cubicBezTo>
                  <a:cubicBezTo>
                    <a:pt x="56" y="57"/>
                    <a:pt x="56" y="57"/>
                    <a:pt x="56" y="57"/>
                  </a:cubicBezTo>
                  <a:cubicBezTo>
                    <a:pt x="54" y="52"/>
                    <a:pt x="54" y="52"/>
                    <a:pt x="54" y="52"/>
                  </a:cubicBezTo>
                  <a:cubicBezTo>
                    <a:pt x="54" y="52"/>
                    <a:pt x="54" y="52"/>
                    <a:pt x="54" y="52"/>
                  </a:cubicBezTo>
                  <a:close/>
                  <a:moveTo>
                    <a:pt x="58" y="61"/>
                  </a:moveTo>
                  <a:cubicBezTo>
                    <a:pt x="63" y="59"/>
                    <a:pt x="63" y="59"/>
                    <a:pt x="63" y="59"/>
                  </a:cubicBezTo>
                  <a:cubicBezTo>
                    <a:pt x="65" y="64"/>
                    <a:pt x="65" y="64"/>
                    <a:pt x="65" y="64"/>
                  </a:cubicBezTo>
                  <a:cubicBezTo>
                    <a:pt x="60" y="66"/>
                    <a:pt x="60" y="66"/>
                    <a:pt x="60" y="66"/>
                  </a:cubicBezTo>
                  <a:cubicBezTo>
                    <a:pt x="58" y="61"/>
                    <a:pt x="58" y="61"/>
                    <a:pt x="58" y="61"/>
                  </a:cubicBezTo>
                  <a:cubicBezTo>
                    <a:pt x="58" y="61"/>
                    <a:pt x="58" y="61"/>
                    <a:pt x="58" y="61"/>
                  </a:cubicBezTo>
                  <a:close/>
                  <a:moveTo>
                    <a:pt x="40" y="47"/>
                  </a:moveTo>
                  <a:cubicBezTo>
                    <a:pt x="45" y="45"/>
                    <a:pt x="45" y="45"/>
                    <a:pt x="45" y="45"/>
                  </a:cubicBezTo>
                  <a:cubicBezTo>
                    <a:pt x="47" y="50"/>
                    <a:pt x="47" y="50"/>
                    <a:pt x="47" y="50"/>
                  </a:cubicBezTo>
                  <a:cubicBezTo>
                    <a:pt x="42" y="52"/>
                    <a:pt x="42" y="52"/>
                    <a:pt x="42" y="52"/>
                  </a:cubicBezTo>
                  <a:cubicBezTo>
                    <a:pt x="40" y="47"/>
                    <a:pt x="40" y="47"/>
                    <a:pt x="40" y="47"/>
                  </a:cubicBezTo>
                  <a:cubicBezTo>
                    <a:pt x="40" y="47"/>
                    <a:pt x="40" y="47"/>
                    <a:pt x="40" y="47"/>
                  </a:cubicBezTo>
                  <a:close/>
                  <a:moveTo>
                    <a:pt x="44" y="56"/>
                  </a:moveTo>
                  <a:cubicBezTo>
                    <a:pt x="49" y="54"/>
                    <a:pt x="49" y="54"/>
                    <a:pt x="49" y="54"/>
                  </a:cubicBezTo>
                  <a:cubicBezTo>
                    <a:pt x="51" y="59"/>
                    <a:pt x="51" y="59"/>
                    <a:pt x="51" y="59"/>
                  </a:cubicBezTo>
                  <a:cubicBezTo>
                    <a:pt x="46" y="62"/>
                    <a:pt x="46" y="62"/>
                    <a:pt x="46" y="62"/>
                  </a:cubicBezTo>
                  <a:cubicBezTo>
                    <a:pt x="44" y="56"/>
                    <a:pt x="44" y="56"/>
                    <a:pt x="44" y="56"/>
                  </a:cubicBezTo>
                  <a:cubicBezTo>
                    <a:pt x="44" y="56"/>
                    <a:pt x="44" y="56"/>
                    <a:pt x="44" y="56"/>
                  </a:cubicBezTo>
                  <a:close/>
                  <a:moveTo>
                    <a:pt x="48" y="65"/>
                  </a:moveTo>
                  <a:cubicBezTo>
                    <a:pt x="53" y="63"/>
                    <a:pt x="53" y="63"/>
                    <a:pt x="53" y="63"/>
                  </a:cubicBezTo>
                  <a:cubicBezTo>
                    <a:pt x="55" y="68"/>
                    <a:pt x="55" y="68"/>
                    <a:pt x="55" y="68"/>
                  </a:cubicBezTo>
                  <a:cubicBezTo>
                    <a:pt x="50" y="71"/>
                    <a:pt x="50" y="71"/>
                    <a:pt x="50" y="71"/>
                  </a:cubicBezTo>
                  <a:cubicBezTo>
                    <a:pt x="48" y="65"/>
                    <a:pt x="48" y="65"/>
                    <a:pt x="48" y="65"/>
                  </a:cubicBezTo>
                  <a:cubicBezTo>
                    <a:pt x="48" y="65"/>
                    <a:pt x="48" y="65"/>
                    <a:pt x="48" y="65"/>
                  </a:cubicBezTo>
                  <a:close/>
                  <a:moveTo>
                    <a:pt x="30" y="51"/>
                  </a:moveTo>
                  <a:cubicBezTo>
                    <a:pt x="35" y="49"/>
                    <a:pt x="35" y="49"/>
                    <a:pt x="35" y="49"/>
                  </a:cubicBezTo>
                  <a:cubicBezTo>
                    <a:pt x="37" y="54"/>
                    <a:pt x="37" y="54"/>
                    <a:pt x="37" y="54"/>
                  </a:cubicBezTo>
                  <a:cubicBezTo>
                    <a:pt x="32" y="56"/>
                    <a:pt x="32" y="56"/>
                    <a:pt x="32" y="56"/>
                  </a:cubicBezTo>
                  <a:cubicBezTo>
                    <a:pt x="30" y="51"/>
                    <a:pt x="30" y="51"/>
                    <a:pt x="30" y="51"/>
                  </a:cubicBezTo>
                  <a:cubicBezTo>
                    <a:pt x="30" y="51"/>
                    <a:pt x="30" y="51"/>
                    <a:pt x="30" y="51"/>
                  </a:cubicBezTo>
                  <a:close/>
                  <a:moveTo>
                    <a:pt x="34" y="61"/>
                  </a:moveTo>
                  <a:cubicBezTo>
                    <a:pt x="39" y="58"/>
                    <a:pt x="39" y="58"/>
                    <a:pt x="39" y="58"/>
                  </a:cubicBezTo>
                  <a:cubicBezTo>
                    <a:pt x="41" y="64"/>
                    <a:pt x="41" y="64"/>
                    <a:pt x="41" y="64"/>
                  </a:cubicBezTo>
                  <a:cubicBezTo>
                    <a:pt x="36" y="66"/>
                    <a:pt x="36" y="66"/>
                    <a:pt x="36" y="66"/>
                  </a:cubicBezTo>
                  <a:cubicBezTo>
                    <a:pt x="34" y="61"/>
                    <a:pt x="34" y="61"/>
                    <a:pt x="34" y="61"/>
                  </a:cubicBezTo>
                  <a:cubicBezTo>
                    <a:pt x="34" y="61"/>
                    <a:pt x="34" y="61"/>
                    <a:pt x="34" y="61"/>
                  </a:cubicBezTo>
                  <a:close/>
                  <a:moveTo>
                    <a:pt x="38" y="70"/>
                  </a:moveTo>
                  <a:cubicBezTo>
                    <a:pt x="43" y="67"/>
                    <a:pt x="43" y="67"/>
                    <a:pt x="43" y="67"/>
                  </a:cubicBezTo>
                  <a:cubicBezTo>
                    <a:pt x="45" y="73"/>
                    <a:pt x="45" y="73"/>
                    <a:pt x="45" y="73"/>
                  </a:cubicBezTo>
                  <a:cubicBezTo>
                    <a:pt x="40" y="75"/>
                    <a:pt x="40" y="75"/>
                    <a:pt x="40" y="75"/>
                  </a:cubicBezTo>
                  <a:cubicBezTo>
                    <a:pt x="38" y="70"/>
                    <a:pt x="38" y="70"/>
                    <a:pt x="38" y="70"/>
                  </a:cubicBezTo>
                  <a:cubicBezTo>
                    <a:pt x="38" y="70"/>
                    <a:pt x="38" y="70"/>
                    <a:pt x="38" y="70"/>
                  </a:cubicBezTo>
                  <a:close/>
                  <a:moveTo>
                    <a:pt x="20" y="55"/>
                  </a:moveTo>
                  <a:cubicBezTo>
                    <a:pt x="25" y="53"/>
                    <a:pt x="25" y="53"/>
                    <a:pt x="25" y="53"/>
                  </a:cubicBezTo>
                  <a:cubicBezTo>
                    <a:pt x="28" y="58"/>
                    <a:pt x="28" y="58"/>
                    <a:pt x="28" y="58"/>
                  </a:cubicBezTo>
                  <a:cubicBezTo>
                    <a:pt x="22" y="61"/>
                    <a:pt x="22" y="61"/>
                    <a:pt x="22" y="61"/>
                  </a:cubicBezTo>
                  <a:cubicBezTo>
                    <a:pt x="20" y="55"/>
                    <a:pt x="20" y="55"/>
                    <a:pt x="20" y="55"/>
                  </a:cubicBezTo>
                  <a:cubicBezTo>
                    <a:pt x="20" y="55"/>
                    <a:pt x="20" y="55"/>
                    <a:pt x="20" y="55"/>
                  </a:cubicBezTo>
                  <a:close/>
                  <a:moveTo>
                    <a:pt x="24" y="65"/>
                  </a:moveTo>
                  <a:cubicBezTo>
                    <a:pt x="29" y="63"/>
                    <a:pt x="29" y="63"/>
                    <a:pt x="29" y="63"/>
                  </a:cubicBezTo>
                  <a:cubicBezTo>
                    <a:pt x="32" y="68"/>
                    <a:pt x="32" y="68"/>
                    <a:pt x="32" y="68"/>
                  </a:cubicBezTo>
                  <a:cubicBezTo>
                    <a:pt x="26" y="70"/>
                    <a:pt x="26" y="70"/>
                    <a:pt x="26" y="70"/>
                  </a:cubicBezTo>
                  <a:cubicBezTo>
                    <a:pt x="24" y="65"/>
                    <a:pt x="24" y="65"/>
                    <a:pt x="24" y="65"/>
                  </a:cubicBezTo>
                  <a:cubicBezTo>
                    <a:pt x="24" y="65"/>
                    <a:pt x="24" y="65"/>
                    <a:pt x="24" y="65"/>
                  </a:cubicBezTo>
                  <a:close/>
                  <a:moveTo>
                    <a:pt x="28" y="74"/>
                  </a:moveTo>
                  <a:cubicBezTo>
                    <a:pt x="33" y="72"/>
                    <a:pt x="33" y="72"/>
                    <a:pt x="33" y="72"/>
                  </a:cubicBezTo>
                  <a:cubicBezTo>
                    <a:pt x="36" y="77"/>
                    <a:pt x="36" y="77"/>
                    <a:pt x="36" y="77"/>
                  </a:cubicBezTo>
                  <a:cubicBezTo>
                    <a:pt x="30" y="79"/>
                    <a:pt x="30" y="79"/>
                    <a:pt x="30" y="79"/>
                  </a:cubicBezTo>
                  <a:cubicBezTo>
                    <a:pt x="28" y="74"/>
                    <a:pt x="28" y="74"/>
                    <a:pt x="28" y="74"/>
                  </a:cubicBezTo>
                  <a:cubicBezTo>
                    <a:pt x="28" y="74"/>
                    <a:pt x="28" y="74"/>
                    <a:pt x="28" y="74"/>
                  </a:cubicBezTo>
                  <a:close/>
                  <a:moveTo>
                    <a:pt x="10" y="60"/>
                  </a:moveTo>
                  <a:cubicBezTo>
                    <a:pt x="15" y="57"/>
                    <a:pt x="15" y="57"/>
                    <a:pt x="15" y="57"/>
                  </a:cubicBezTo>
                  <a:cubicBezTo>
                    <a:pt x="18" y="63"/>
                    <a:pt x="18" y="63"/>
                    <a:pt x="18" y="63"/>
                  </a:cubicBezTo>
                  <a:cubicBezTo>
                    <a:pt x="12" y="65"/>
                    <a:pt x="12" y="65"/>
                    <a:pt x="12" y="65"/>
                  </a:cubicBezTo>
                  <a:cubicBezTo>
                    <a:pt x="10" y="60"/>
                    <a:pt x="10" y="60"/>
                    <a:pt x="10" y="60"/>
                  </a:cubicBezTo>
                  <a:cubicBezTo>
                    <a:pt x="10" y="60"/>
                    <a:pt x="10" y="60"/>
                    <a:pt x="10" y="60"/>
                  </a:cubicBezTo>
                  <a:close/>
                  <a:moveTo>
                    <a:pt x="14" y="69"/>
                  </a:moveTo>
                  <a:cubicBezTo>
                    <a:pt x="19" y="67"/>
                    <a:pt x="19" y="67"/>
                    <a:pt x="19" y="67"/>
                  </a:cubicBezTo>
                  <a:cubicBezTo>
                    <a:pt x="22" y="72"/>
                    <a:pt x="22" y="72"/>
                    <a:pt x="22" y="72"/>
                  </a:cubicBezTo>
                  <a:cubicBezTo>
                    <a:pt x="16" y="74"/>
                    <a:pt x="16" y="74"/>
                    <a:pt x="16" y="74"/>
                  </a:cubicBezTo>
                  <a:cubicBezTo>
                    <a:pt x="14" y="69"/>
                    <a:pt x="14" y="69"/>
                    <a:pt x="14" y="69"/>
                  </a:cubicBezTo>
                  <a:cubicBezTo>
                    <a:pt x="14" y="69"/>
                    <a:pt x="14" y="69"/>
                    <a:pt x="14" y="69"/>
                  </a:cubicBezTo>
                  <a:close/>
                  <a:moveTo>
                    <a:pt x="18" y="78"/>
                  </a:moveTo>
                  <a:cubicBezTo>
                    <a:pt x="23" y="76"/>
                    <a:pt x="23" y="76"/>
                    <a:pt x="23" y="76"/>
                  </a:cubicBezTo>
                  <a:cubicBezTo>
                    <a:pt x="26" y="81"/>
                    <a:pt x="26" y="81"/>
                    <a:pt x="26" y="81"/>
                  </a:cubicBezTo>
                  <a:cubicBezTo>
                    <a:pt x="20" y="83"/>
                    <a:pt x="20" y="83"/>
                    <a:pt x="20" y="83"/>
                  </a:cubicBezTo>
                  <a:cubicBezTo>
                    <a:pt x="18" y="78"/>
                    <a:pt x="18" y="78"/>
                    <a:pt x="18" y="78"/>
                  </a:cubicBezTo>
                  <a:cubicBezTo>
                    <a:pt x="18" y="78"/>
                    <a:pt x="18" y="78"/>
                    <a:pt x="18" y="78"/>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0" name="Freeform 2166"/>
            <p:cNvSpPr>
              <a:spLocks noEditPoints="1"/>
            </p:cNvSpPr>
            <p:nvPr/>
          </p:nvSpPr>
          <p:spPr bwMode="auto">
            <a:xfrm>
              <a:off x="23734713" y="1411288"/>
              <a:ext cx="552450" cy="349250"/>
            </a:xfrm>
            <a:custGeom>
              <a:avLst/>
              <a:gdLst>
                <a:gd name="T0" fmla="*/ 2 w 147"/>
                <a:gd name="T1" fmla="*/ 66 h 93"/>
                <a:gd name="T2" fmla="*/ 140 w 147"/>
                <a:gd name="T3" fmla="*/ 40 h 93"/>
                <a:gd name="T4" fmla="*/ 124 w 147"/>
                <a:gd name="T5" fmla="*/ 2 h 93"/>
                <a:gd name="T6" fmla="*/ 22 w 147"/>
                <a:gd name="T7" fmla="*/ 61 h 93"/>
                <a:gd name="T8" fmla="*/ 78 w 147"/>
                <a:gd name="T9" fmla="*/ 59 h 93"/>
                <a:gd name="T10" fmla="*/ 76 w 147"/>
                <a:gd name="T11" fmla="*/ 53 h 93"/>
                <a:gd name="T12" fmla="*/ 74 w 147"/>
                <a:gd name="T13" fmla="*/ 49 h 93"/>
                <a:gd name="T14" fmla="*/ 72 w 147"/>
                <a:gd name="T15" fmla="*/ 44 h 93"/>
                <a:gd name="T16" fmla="*/ 70 w 147"/>
                <a:gd name="T17" fmla="*/ 40 h 93"/>
                <a:gd name="T18" fmla="*/ 68 w 147"/>
                <a:gd name="T19" fmla="*/ 35 h 93"/>
                <a:gd name="T20" fmla="*/ 88 w 147"/>
                <a:gd name="T21" fmla="*/ 54 h 93"/>
                <a:gd name="T22" fmla="*/ 86 w 147"/>
                <a:gd name="T23" fmla="*/ 49 h 93"/>
                <a:gd name="T24" fmla="*/ 84 w 147"/>
                <a:gd name="T25" fmla="*/ 45 h 93"/>
                <a:gd name="T26" fmla="*/ 82 w 147"/>
                <a:gd name="T27" fmla="*/ 40 h 93"/>
                <a:gd name="T28" fmla="*/ 80 w 147"/>
                <a:gd name="T29" fmla="*/ 36 h 93"/>
                <a:gd name="T30" fmla="*/ 78 w 147"/>
                <a:gd name="T31" fmla="*/ 31 h 93"/>
                <a:gd name="T32" fmla="*/ 98 w 147"/>
                <a:gd name="T33" fmla="*/ 50 h 93"/>
                <a:gd name="T34" fmla="*/ 96 w 147"/>
                <a:gd name="T35" fmla="*/ 45 h 93"/>
                <a:gd name="T36" fmla="*/ 94 w 147"/>
                <a:gd name="T37" fmla="*/ 41 h 93"/>
                <a:gd name="T38" fmla="*/ 92 w 147"/>
                <a:gd name="T39" fmla="*/ 35 h 93"/>
                <a:gd name="T40" fmla="*/ 90 w 147"/>
                <a:gd name="T41" fmla="*/ 32 h 93"/>
                <a:gd name="T42" fmla="*/ 88 w 147"/>
                <a:gd name="T43" fmla="*/ 26 h 93"/>
                <a:gd name="T44" fmla="*/ 108 w 147"/>
                <a:gd name="T45" fmla="*/ 46 h 93"/>
                <a:gd name="T46" fmla="*/ 106 w 147"/>
                <a:gd name="T47" fmla="*/ 40 h 93"/>
                <a:gd name="T48" fmla="*/ 104 w 147"/>
                <a:gd name="T49" fmla="*/ 36 h 93"/>
                <a:gd name="T50" fmla="*/ 102 w 147"/>
                <a:gd name="T51" fmla="*/ 31 h 93"/>
                <a:gd name="T52" fmla="*/ 100 w 147"/>
                <a:gd name="T53" fmla="*/ 27 h 93"/>
                <a:gd name="T54" fmla="*/ 98 w 147"/>
                <a:gd name="T55" fmla="*/ 22 h 93"/>
                <a:gd name="T56" fmla="*/ 118 w 147"/>
                <a:gd name="T57" fmla="*/ 41 h 93"/>
                <a:gd name="T58" fmla="*/ 116 w 147"/>
                <a:gd name="T59" fmla="*/ 36 h 93"/>
                <a:gd name="T60" fmla="*/ 114 w 147"/>
                <a:gd name="T61" fmla="*/ 32 h 93"/>
                <a:gd name="T62" fmla="*/ 111 w 147"/>
                <a:gd name="T63" fmla="*/ 27 h 93"/>
                <a:gd name="T64" fmla="*/ 110 w 147"/>
                <a:gd name="T65" fmla="*/ 23 h 93"/>
                <a:gd name="T66" fmla="*/ 108 w 147"/>
                <a:gd name="T67" fmla="*/ 18 h 93"/>
                <a:gd name="T68" fmla="*/ 128 w 147"/>
                <a:gd name="T69" fmla="*/ 37 h 93"/>
                <a:gd name="T70" fmla="*/ 126 w 147"/>
                <a:gd name="T71" fmla="*/ 32 h 93"/>
                <a:gd name="T72" fmla="*/ 124 w 147"/>
                <a:gd name="T73" fmla="*/ 28 h 93"/>
                <a:gd name="T74" fmla="*/ 121 w 147"/>
                <a:gd name="T75" fmla="*/ 22 h 93"/>
                <a:gd name="T76" fmla="*/ 120 w 147"/>
                <a:gd name="T77" fmla="*/ 19 h 93"/>
                <a:gd name="T78" fmla="*/ 118 w 147"/>
                <a:gd name="T79" fmla="*/ 13 h 93"/>
                <a:gd name="T80" fmla="*/ 138 w 147"/>
                <a:gd name="T81" fmla="*/ 33 h 93"/>
                <a:gd name="T82" fmla="*/ 135 w 147"/>
                <a:gd name="T83" fmla="*/ 28 h 93"/>
                <a:gd name="T84" fmla="*/ 134 w 147"/>
                <a:gd name="T85" fmla="*/ 23 h 93"/>
                <a:gd name="T86" fmla="*/ 131 w 147"/>
                <a:gd name="T87" fmla="*/ 18 h 93"/>
                <a:gd name="T88" fmla="*/ 130 w 147"/>
                <a:gd name="T89" fmla="*/ 14 h 93"/>
                <a:gd name="T90" fmla="*/ 127 w 147"/>
                <a:gd name="T91"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93">
                  <a:moveTo>
                    <a:pt x="124" y="2"/>
                  </a:moveTo>
                  <a:cubicBezTo>
                    <a:pt x="7" y="53"/>
                    <a:pt x="7" y="53"/>
                    <a:pt x="7" y="53"/>
                  </a:cubicBezTo>
                  <a:cubicBezTo>
                    <a:pt x="2" y="55"/>
                    <a:pt x="0" y="61"/>
                    <a:pt x="2" y="66"/>
                  </a:cubicBezTo>
                  <a:cubicBezTo>
                    <a:pt x="11" y="86"/>
                    <a:pt x="11" y="86"/>
                    <a:pt x="11" y="86"/>
                  </a:cubicBezTo>
                  <a:cubicBezTo>
                    <a:pt x="13" y="91"/>
                    <a:pt x="18" y="93"/>
                    <a:pt x="23" y="91"/>
                  </a:cubicBezTo>
                  <a:cubicBezTo>
                    <a:pt x="140" y="40"/>
                    <a:pt x="140" y="40"/>
                    <a:pt x="140" y="40"/>
                  </a:cubicBezTo>
                  <a:cubicBezTo>
                    <a:pt x="145" y="38"/>
                    <a:pt x="147" y="32"/>
                    <a:pt x="145" y="27"/>
                  </a:cubicBezTo>
                  <a:cubicBezTo>
                    <a:pt x="136" y="7"/>
                    <a:pt x="136" y="7"/>
                    <a:pt x="136" y="7"/>
                  </a:cubicBezTo>
                  <a:cubicBezTo>
                    <a:pt x="134" y="2"/>
                    <a:pt x="129" y="0"/>
                    <a:pt x="124" y="2"/>
                  </a:cubicBezTo>
                  <a:close/>
                  <a:moveTo>
                    <a:pt x="28" y="74"/>
                  </a:moveTo>
                  <a:cubicBezTo>
                    <a:pt x="24" y="76"/>
                    <a:pt x="20" y="74"/>
                    <a:pt x="18" y="71"/>
                  </a:cubicBezTo>
                  <a:cubicBezTo>
                    <a:pt x="16" y="67"/>
                    <a:pt x="18" y="63"/>
                    <a:pt x="22" y="61"/>
                  </a:cubicBezTo>
                  <a:cubicBezTo>
                    <a:pt x="26" y="59"/>
                    <a:pt x="30" y="61"/>
                    <a:pt x="32" y="65"/>
                  </a:cubicBezTo>
                  <a:cubicBezTo>
                    <a:pt x="33" y="69"/>
                    <a:pt x="31" y="73"/>
                    <a:pt x="28" y="74"/>
                  </a:cubicBezTo>
                  <a:close/>
                  <a:moveTo>
                    <a:pt x="78" y="59"/>
                  </a:moveTo>
                  <a:cubicBezTo>
                    <a:pt x="73" y="61"/>
                    <a:pt x="73" y="61"/>
                    <a:pt x="73" y="61"/>
                  </a:cubicBezTo>
                  <a:cubicBezTo>
                    <a:pt x="71" y="56"/>
                    <a:pt x="71" y="56"/>
                    <a:pt x="71" y="56"/>
                  </a:cubicBezTo>
                  <a:cubicBezTo>
                    <a:pt x="76" y="53"/>
                    <a:pt x="76" y="53"/>
                    <a:pt x="76" y="53"/>
                  </a:cubicBezTo>
                  <a:cubicBezTo>
                    <a:pt x="78" y="59"/>
                    <a:pt x="78" y="59"/>
                    <a:pt x="78" y="59"/>
                  </a:cubicBezTo>
                  <a:cubicBezTo>
                    <a:pt x="78" y="59"/>
                    <a:pt x="78" y="59"/>
                    <a:pt x="78" y="59"/>
                  </a:cubicBezTo>
                  <a:close/>
                  <a:moveTo>
                    <a:pt x="74" y="49"/>
                  </a:moveTo>
                  <a:cubicBezTo>
                    <a:pt x="69" y="51"/>
                    <a:pt x="69" y="51"/>
                    <a:pt x="69" y="51"/>
                  </a:cubicBezTo>
                  <a:cubicBezTo>
                    <a:pt x="67" y="46"/>
                    <a:pt x="67" y="46"/>
                    <a:pt x="67" y="46"/>
                  </a:cubicBezTo>
                  <a:cubicBezTo>
                    <a:pt x="72" y="44"/>
                    <a:pt x="72" y="44"/>
                    <a:pt x="72" y="44"/>
                  </a:cubicBezTo>
                  <a:cubicBezTo>
                    <a:pt x="74" y="49"/>
                    <a:pt x="74" y="49"/>
                    <a:pt x="74" y="49"/>
                  </a:cubicBezTo>
                  <a:cubicBezTo>
                    <a:pt x="74" y="49"/>
                    <a:pt x="74" y="49"/>
                    <a:pt x="74" y="49"/>
                  </a:cubicBezTo>
                  <a:close/>
                  <a:moveTo>
                    <a:pt x="70" y="40"/>
                  </a:moveTo>
                  <a:cubicBezTo>
                    <a:pt x="65" y="42"/>
                    <a:pt x="65" y="42"/>
                    <a:pt x="65" y="42"/>
                  </a:cubicBezTo>
                  <a:cubicBezTo>
                    <a:pt x="63" y="37"/>
                    <a:pt x="63" y="37"/>
                    <a:pt x="63" y="37"/>
                  </a:cubicBezTo>
                  <a:cubicBezTo>
                    <a:pt x="68" y="35"/>
                    <a:pt x="68" y="35"/>
                    <a:pt x="68" y="35"/>
                  </a:cubicBezTo>
                  <a:cubicBezTo>
                    <a:pt x="70" y="40"/>
                    <a:pt x="70" y="40"/>
                    <a:pt x="70" y="40"/>
                  </a:cubicBezTo>
                  <a:cubicBezTo>
                    <a:pt x="70" y="40"/>
                    <a:pt x="70" y="40"/>
                    <a:pt x="70" y="40"/>
                  </a:cubicBezTo>
                  <a:close/>
                  <a:moveTo>
                    <a:pt x="88" y="54"/>
                  </a:moveTo>
                  <a:cubicBezTo>
                    <a:pt x="83" y="57"/>
                    <a:pt x="83" y="57"/>
                    <a:pt x="83" y="57"/>
                  </a:cubicBezTo>
                  <a:cubicBezTo>
                    <a:pt x="80" y="51"/>
                    <a:pt x="80" y="51"/>
                    <a:pt x="80" y="51"/>
                  </a:cubicBezTo>
                  <a:cubicBezTo>
                    <a:pt x="86" y="49"/>
                    <a:pt x="86" y="49"/>
                    <a:pt x="86" y="49"/>
                  </a:cubicBezTo>
                  <a:cubicBezTo>
                    <a:pt x="88" y="54"/>
                    <a:pt x="88" y="54"/>
                    <a:pt x="88" y="54"/>
                  </a:cubicBezTo>
                  <a:cubicBezTo>
                    <a:pt x="88" y="54"/>
                    <a:pt x="88" y="54"/>
                    <a:pt x="88" y="54"/>
                  </a:cubicBezTo>
                  <a:close/>
                  <a:moveTo>
                    <a:pt x="84" y="45"/>
                  </a:moveTo>
                  <a:cubicBezTo>
                    <a:pt x="79" y="47"/>
                    <a:pt x="79" y="47"/>
                    <a:pt x="79" y="47"/>
                  </a:cubicBezTo>
                  <a:cubicBezTo>
                    <a:pt x="76" y="42"/>
                    <a:pt x="76" y="42"/>
                    <a:pt x="76" y="42"/>
                  </a:cubicBezTo>
                  <a:cubicBezTo>
                    <a:pt x="82" y="40"/>
                    <a:pt x="82" y="40"/>
                    <a:pt x="82" y="40"/>
                  </a:cubicBezTo>
                  <a:cubicBezTo>
                    <a:pt x="84" y="45"/>
                    <a:pt x="84" y="45"/>
                    <a:pt x="84" y="45"/>
                  </a:cubicBezTo>
                  <a:cubicBezTo>
                    <a:pt x="84" y="45"/>
                    <a:pt x="84" y="45"/>
                    <a:pt x="84" y="45"/>
                  </a:cubicBezTo>
                  <a:close/>
                  <a:moveTo>
                    <a:pt x="80" y="36"/>
                  </a:moveTo>
                  <a:cubicBezTo>
                    <a:pt x="75" y="38"/>
                    <a:pt x="75" y="38"/>
                    <a:pt x="75" y="38"/>
                  </a:cubicBezTo>
                  <a:cubicBezTo>
                    <a:pt x="73" y="33"/>
                    <a:pt x="73" y="33"/>
                    <a:pt x="73" y="33"/>
                  </a:cubicBezTo>
                  <a:cubicBezTo>
                    <a:pt x="78" y="31"/>
                    <a:pt x="78" y="31"/>
                    <a:pt x="78" y="31"/>
                  </a:cubicBezTo>
                  <a:cubicBezTo>
                    <a:pt x="80" y="36"/>
                    <a:pt x="80" y="36"/>
                    <a:pt x="80" y="36"/>
                  </a:cubicBezTo>
                  <a:cubicBezTo>
                    <a:pt x="80" y="36"/>
                    <a:pt x="80" y="36"/>
                    <a:pt x="80" y="36"/>
                  </a:cubicBezTo>
                  <a:close/>
                  <a:moveTo>
                    <a:pt x="98" y="50"/>
                  </a:moveTo>
                  <a:cubicBezTo>
                    <a:pt x="93" y="52"/>
                    <a:pt x="93" y="52"/>
                    <a:pt x="93" y="52"/>
                  </a:cubicBezTo>
                  <a:cubicBezTo>
                    <a:pt x="90" y="47"/>
                    <a:pt x="90" y="47"/>
                    <a:pt x="90" y="47"/>
                  </a:cubicBezTo>
                  <a:cubicBezTo>
                    <a:pt x="96" y="45"/>
                    <a:pt x="96" y="45"/>
                    <a:pt x="96" y="45"/>
                  </a:cubicBezTo>
                  <a:cubicBezTo>
                    <a:pt x="98" y="50"/>
                    <a:pt x="98" y="50"/>
                    <a:pt x="98" y="50"/>
                  </a:cubicBezTo>
                  <a:cubicBezTo>
                    <a:pt x="98" y="50"/>
                    <a:pt x="98" y="50"/>
                    <a:pt x="98" y="50"/>
                  </a:cubicBezTo>
                  <a:close/>
                  <a:moveTo>
                    <a:pt x="94" y="41"/>
                  </a:moveTo>
                  <a:cubicBezTo>
                    <a:pt x="89" y="43"/>
                    <a:pt x="89" y="43"/>
                    <a:pt x="89" y="43"/>
                  </a:cubicBezTo>
                  <a:cubicBezTo>
                    <a:pt x="86" y="38"/>
                    <a:pt x="86" y="38"/>
                    <a:pt x="86" y="38"/>
                  </a:cubicBezTo>
                  <a:cubicBezTo>
                    <a:pt x="92" y="35"/>
                    <a:pt x="92" y="35"/>
                    <a:pt x="92" y="35"/>
                  </a:cubicBezTo>
                  <a:cubicBezTo>
                    <a:pt x="94" y="41"/>
                    <a:pt x="94" y="41"/>
                    <a:pt x="94" y="41"/>
                  </a:cubicBezTo>
                  <a:cubicBezTo>
                    <a:pt x="94" y="41"/>
                    <a:pt x="94" y="41"/>
                    <a:pt x="94" y="41"/>
                  </a:cubicBezTo>
                  <a:close/>
                  <a:moveTo>
                    <a:pt x="90" y="32"/>
                  </a:moveTo>
                  <a:cubicBezTo>
                    <a:pt x="85" y="34"/>
                    <a:pt x="85" y="34"/>
                    <a:pt x="85" y="34"/>
                  </a:cubicBezTo>
                  <a:cubicBezTo>
                    <a:pt x="82" y="29"/>
                    <a:pt x="82" y="29"/>
                    <a:pt x="82" y="29"/>
                  </a:cubicBezTo>
                  <a:cubicBezTo>
                    <a:pt x="88" y="26"/>
                    <a:pt x="88" y="26"/>
                    <a:pt x="88" y="26"/>
                  </a:cubicBezTo>
                  <a:cubicBezTo>
                    <a:pt x="90" y="32"/>
                    <a:pt x="90" y="32"/>
                    <a:pt x="90" y="32"/>
                  </a:cubicBezTo>
                  <a:cubicBezTo>
                    <a:pt x="90" y="32"/>
                    <a:pt x="90" y="32"/>
                    <a:pt x="90" y="32"/>
                  </a:cubicBezTo>
                  <a:close/>
                  <a:moveTo>
                    <a:pt x="108" y="46"/>
                  </a:moveTo>
                  <a:cubicBezTo>
                    <a:pt x="103" y="48"/>
                    <a:pt x="103" y="48"/>
                    <a:pt x="103" y="48"/>
                  </a:cubicBezTo>
                  <a:cubicBezTo>
                    <a:pt x="100" y="43"/>
                    <a:pt x="100" y="43"/>
                    <a:pt x="100" y="43"/>
                  </a:cubicBezTo>
                  <a:cubicBezTo>
                    <a:pt x="106" y="40"/>
                    <a:pt x="106" y="40"/>
                    <a:pt x="106" y="40"/>
                  </a:cubicBezTo>
                  <a:cubicBezTo>
                    <a:pt x="108" y="46"/>
                    <a:pt x="108" y="46"/>
                    <a:pt x="108" y="46"/>
                  </a:cubicBezTo>
                  <a:cubicBezTo>
                    <a:pt x="108" y="46"/>
                    <a:pt x="108" y="46"/>
                    <a:pt x="108" y="46"/>
                  </a:cubicBezTo>
                  <a:close/>
                  <a:moveTo>
                    <a:pt x="104" y="36"/>
                  </a:moveTo>
                  <a:cubicBezTo>
                    <a:pt x="99" y="39"/>
                    <a:pt x="99" y="39"/>
                    <a:pt x="99" y="39"/>
                  </a:cubicBezTo>
                  <a:cubicBezTo>
                    <a:pt x="96" y="33"/>
                    <a:pt x="96" y="33"/>
                    <a:pt x="96" y="33"/>
                  </a:cubicBezTo>
                  <a:cubicBezTo>
                    <a:pt x="102" y="31"/>
                    <a:pt x="102" y="31"/>
                    <a:pt x="102" y="31"/>
                  </a:cubicBezTo>
                  <a:cubicBezTo>
                    <a:pt x="104" y="36"/>
                    <a:pt x="104" y="36"/>
                    <a:pt x="104" y="36"/>
                  </a:cubicBezTo>
                  <a:cubicBezTo>
                    <a:pt x="104" y="36"/>
                    <a:pt x="104" y="36"/>
                    <a:pt x="104" y="36"/>
                  </a:cubicBezTo>
                  <a:close/>
                  <a:moveTo>
                    <a:pt x="100" y="27"/>
                  </a:moveTo>
                  <a:cubicBezTo>
                    <a:pt x="95" y="30"/>
                    <a:pt x="95" y="30"/>
                    <a:pt x="95" y="30"/>
                  </a:cubicBezTo>
                  <a:cubicBezTo>
                    <a:pt x="92" y="24"/>
                    <a:pt x="92" y="24"/>
                    <a:pt x="92" y="24"/>
                  </a:cubicBezTo>
                  <a:cubicBezTo>
                    <a:pt x="98" y="22"/>
                    <a:pt x="98" y="22"/>
                    <a:pt x="98" y="22"/>
                  </a:cubicBezTo>
                  <a:cubicBezTo>
                    <a:pt x="100" y="27"/>
                    <a:pt x="100" y="27"/>
                    <a:pt x="100" y="27"/>
                  </a:cubicBezTo>
                  <a:cubicBezTo>
                    <a:pt x="100" y="27"/>
                    <a:pt x="100" y="27"/>
                    <a:pt x="100" y="27"/>
                  </a:cubicBezTo>
                  <a:close/>
                  <a:moveTo>
                    <a:pt x="118" y="41"/>
                  </a:moveTo>
                  <a:cubicBezTo>
                    <a:pt x="113" y="44"/>
                    <a:pt x="113" y="44"/>
                    <a:pt x="113" y="44"/>
                  </a:cubicBezTo>
                  <a:cubicBezTo>
                    <a:pt x="110" y="38"/>
                    <a:pt x="110" y="38"/>
                    <a:pt x="110" y="38"/>
                  </a:cubicBezTo>
                  <a:cubicBezTo>
                    <a:pt x="116" y="36"/>
                    <a:pt x="116" y="36"/>
                    <a:pt x="116" y="36"/>
                  </a:cubicBezTo>
                  <a:cubicBezTo>
                    <a:pt x="118" y="41"/>
                    <a:pt x="118" y="41"/>
                    <a:pt x="118" y="41"/>
                  </a:cubicBezTo>
                  <a:cubicBezTo>
                    <a:pt x="118" y="41"/>
                    <a:pt x="118" y="41"/>
                    <a:pt x="118" y="41"/>
                  </a:cubicBezTo>
                  <a:close/>
                  <a:moveTo>
                    <a:pt x="114" y="32"/>
                  </a:moveTo>
                  <a:cubicBezTo>
                    <a:pt x="108" y="34"/>
                    <a:pt x="108" y="34"/>
                    <a:pt x="108" y="34"/>
                  </a:cubicBezTo>
                  <a:cubicBezTo>
                    <a:pt x="106" y="29"/>
                    <a:pt x="106" y="29"/>
                    <a:pt x="106" y="29"/>
                  </a:cubicBezTo>
                  <a:cubicBezTo>
                    <a:pt x="111" y="27"/>
                    <a:pt x="111" y="27"/>
                    <a:pt x="111" y="27"/>
                  </a:cubicBezTo>
                  <a:cubicBezTo>
                    <a:pt x="114" y="32"/>
                    <a:pt x="114" y="32"/>
                    <a:pt x="114" y="32"/>
                  </a:cubicBezTo>
                  <a:cubicBezTo>
                    <a:pt x="114" y="32"/>
                    <a:pt x="114" y="32"/>
                    <a:pt x="114" y="32"/>
                  </a:cubicBezTo>
                  <a:close/>
                  <a:moveTo>
                    <a:pt x="110" y="23"/>
                  </a:moveTo>
                  <a:cubicBezTo>
                    <a:pt x="105" y="25"/>
                    <a:pt x="105" y="25"/>
                    <a:pt x="105" y="25"/>
                  </a:cubicBezTo>
                  <a:cubicBezTo>
                    <a:pt x="102" y="20"/>
                    <a:pt x="102" y="20"/>
                    <a:pt x="102" y="20"/>
                  </a:cubicBezTo>
                  <a:cubicBezTo>
                    <a:pt x="108" y="18"/>
                    <a:pt x="108" y="18"/>
                    <a:pt x="108" y="18"/>
                  </a:cubicBezTo>
                  <a:cubicBezTo>
                    <a:pt x="110" y="23"/>
                    <a:pt x="110" y="23"/>
                    <a:pt x="110" y="23"/>
                  </a:cubicBezTo>
                  <a:cubicBezTo>
                    <a:pt x="110" y="23"/>
                    <a:pt x="110" y="23"/>
                    <a:pt x="110" y="23"/>
                  </a:cubicBezTo>
                  <a:close/>
                  <a:moveTo>
                    <a:pt x="128" y="37"/>
                  </a:moveTo>
                  <a:cubicBezTo>
                    <a:pt x="122" y="39"/>
                    <a:pt x="122" y="39"/>
                    <a:pt x="122" y="39"/>
                  </a:cubicBezTo>
                  <a:cubicBezTo>
                    <a:pt x="120" y="34"/>
                    <a:pt x="120" y="34"/>
                    <a:pt x="120" y="34"/>
                  </a:cubicBezTo>
                  <a:cubicBezTo>
                    <a:pt x="126" y="32"/>
                    <a:pt x="126" y="32"/>
                    <a:pt x="126" y="32"/>
                  </a:cubicBezTo>
                  <a:cubicBezTo>
                    <a:pt x="128" y="37"/>
                    <a:pt x="128" y="37"/>
                    <a:pt x="128" y="37"/>
                  </a:cubicBezTo>
                  <a:cubicBezTo>
                    <a:pt x="128" y="37"/>
                    <a:pt x="128" y="37"/>
                    <a:pt x="128" y="37"/>
                  </a:cubicBezTo>
                  <a:close/>
                  <a:moveTo>
                    <a:pt x="124" y="28"/>
                  </a:moveTo>
                  <a:cubicBezTo>
                    <a:pt x="118" y="30"/>
                    <a:pt x="118" y="30"/>
                    <a:pt x="118" y="30"/>
                  </a:cubicBezTo>
                  <a:cubicBezTo>
                    <a:pt x="116" y="25"/>
                    <a:pt x="116" y="25"/>
                    <a:pt x="116" y="25"/>
                  </a:cubicBezTo>
                  <a:cubicBezTo>
                    <a:pt x="121" y="22"/>
                    <a:pt x="121" y="22"/>
                    <a:pt x="121" y="22"/>
                  </a:cubicBezTo>
                  <a:cubicBezTo>
                    <a:pt x="124" y="28"/>
                    <a:pt x="124" y="28"/>
                    <a:pt x="124" y="28"/>
                  </a:cubicBezTo>
                  <a:cubicBezTo>
                    <a:pt x="124" y="28"/>
                    <a:pt x="124" y="28"/>
                    <a:pt x="124" y="28"/>
                  </a:cubicBezTo>
                  <a:close/>
                  <a:moveTo>
                    <a:pt x="120" y="19"/>
                  </a:moveTo>
                  <a:cubicBezTo>
                    <a:pt x="114" y="21"/>
                    <a:pt x="114" y="21"/>
                    <a:pt x="114" y="21"/>
                  </a:cubicBezTo>
                  <a:cubicBezTo>
                    <a:pt x="112" y="16"/>
                    <a:pt x="112" y="16"/>
                    <a:pt x="112" y="16"/>
                  </a:cubicBezTo>
                  <a:cubicBezTo>
                    <a:pt x="118" y="13"/>
                    <a:pt x="118" y="13"/>
                    <a:pt x="118" y="13"/>
                  </a:cubicBezTo>
                  <a:cubicBezTo>
                    <a:pt x="120" y="19"/>
                    <a:pt x="120" y="19"/>
                    <a:pt x="120" y="19"/>
                  </a:cubicBezTo>
                  <a:cubicBezTo>
                    <a:pt x="120" y="19"/>
                    <a:pt x="120" y="19"/>
                    <a:pt x="120" y="19"/>
                  </a:cubicBezTo>
                  <a:close/>
                  <a:moveTo>
                    <a:pt x="138" y="33"/>
                  </a:moveTo>
                  <a:cubicBezTo>
                    <a:pt x="132" y="35"/>
                    <a:pt x="132" y="35"/>
                    <a:pt x="132" y="35"/>
                  </a:cubicBezTo>
                  <a:cubicBezTo>
                    <a:pt x="130" y="30"/>
                    <a:pt x="130" y="30"/>
                    <a:pt x="130" y="30"/>
                  </a:cubicBezTo>
                  <a:cubicBezTo>
                    <a:pt x="135" y="28"/>
                    <a:pt x="135" y="28"/>
                    <a:pt x="135" y="28"/>
                  </a:cubicBezTo>
                  <a:cubicBezTo>
                    <a:pt x="138" y="33"/>
                    <a:pt x="138" y="33"/>
                    <a:pt x="138" y="33"/>
                  </a:cubicBezTo>
                  <a:cubicBezTo>
                    <a:pt x="138" y="33"/>
                    <a:pt x="138" y="33"/>
                    <a:pt x="138" y="33"/>
                  </a:cubicBezTo>
                  <a:close/>
                  <a:moveTo>
                    <a:pt x="134" y="23"/>
                  </a:moveTo>
                  <a:cubicBezTo>
                    <a:pt x="128" y="26"/>
                    <a:pt x="128" y="26"/>
                    <a:pt x="128" y="26"/>
                  </a:cubicBezTo>
                  <a:cubicBezTo>
                    <a:pt x="126" y="20"/>
                    <a:pt x="126" y="20"/>
                    <a:pt x="126" y="20"/>
                  </a:cubicBezTo>
                  <a:cubicBezTo>
                    <a:pt x="131" y="18"/>
                    <a:pt x="131" y="18"/>
                    <a:pt x="131" y="18"/>
                  </a:cubicBezTo>
                  <a:cubicBezTo>
                    <a:pt x="134" y="23"/>
                    <a:pt x="134" y="23"/>
                    <a:pt x="134" y="23"/>
                  </a:cubicBezTo>
                  <a:cubicBezTo>
                    <a:pt x="134" y="23"/>
                    <a:pt x="134" y="23"/>
                    <a:pt x="134" y="23"/>
                  </a:cubicBezTo>
                  <a:close/>
                  <a:moveTo>
                    <a:pt x="130" y="14"/>
                  </a:moveTo>
                  <a:cubicBezTo>
                    <a:pt x="124" y="17"/>
                    <a:pt x="124" y="17"/>
                    <a:pt x="124" y="17"/>
                  </a:cubicBezTo>
                  <a:cubicBezTo>
                    <a:pt x="122" y="11"/>
                    <a:pt x="122" y="11"/>
                    <a:pt x="122" y="11"/>
                  </a:cubicBezTo>
                  <a:cubicBezTo>
                    <a:pt x="127" y="9"/>
                    <a:pt x="127" y="9"/>
                    <a:pt x="127" y="9"/>
                  </a:cubicBezTo>
                  <a:cubicBezTo>
                    <a:pt x="130" y="14"/>
                    <a:pt x="130" y="14"/>
                    <a:pt x="130" y="14"/>
                  </a:cubicBezTo>
                  <a:cubicBezTo>
                    <a:pt x="130" y="14"/>
                    <a:pt x="130" y="14"/>
                    <a:pt x="130" y="14"/>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1" name="Freeform 2167"/>
            <p:cNvSpPr>
              <a:spLocks noEditPoints="1"/>
            </p:cNvSpPr>
            <p:nvPr/>
          </p:nvSpPr>
          <p:spPr bwMode="auto">
            <a:xfrm>
              <a:off x="23768050" y="2506663"/>
              <a:ext cx="555625" cy="341313"/>
            </a:xfrm>
            <a:custGeom>
              <a:avLst/>
              <a:gdLst>
                <a:gd name="T0" fmla="*/ 11 w 148"/>
                <a:gd name="T1" fmla="*/ 7 h 91"/>
                <a:gd name="T2" fmla="*/ 126 w 148"/>
                <a:gd name="T3" fmla="*/ 89 h 91"/>
                <a:gd name="T4" fmla="*/ 141 w 148"/>
                <a:gd name="T5" fmla="*/ 51 h 91"/>
                <a:gd name="T6" fmla="*/ 28 w 148"/>
                <a:gd name="T7" fmla="*/ 18 h 91"/>
                <a:gd name="T8" fmla="*/ 69 w 148"/>
                <a:gd name="T9" fmla="*/ 57 h 91"/>
                <a:gd name="T10" fmla="*/ 71 w 148"/>
                <a:gd name="T11" fmla="*/ 52 h 91"/>
                <a:gd name="T12" fmla="*/ 73 w 148"/>
                <a:gd name="T13" fmla="*/ 48 h 91"/>
                <a:gd name="T14" fmla="*/ 75 w 148"/>
                <a:gd name="T15" fmla="*/ 42 h 91"/>
                <a:gd name="T16" fmla="*/ 77 w 148"/>
                <a:gd name="T17" fmla="*/ 39 h 91"/>
                <a:gd name="T18" fmla="*/ 79 w 148"/>
                <a:gd name="T19" fmla="*/ 33 h 91"/>
                <a:gd name="T20" fmla="*/ 79 w 148"/>
                <a:gd name="T21" fmla="*/ 61 h 91"/>
                <a:gd name="T22" fmla="*/ 81 w 148"/>
                <a:gd name="T23" fmla="*/ 56 h 91"/>
                <a:gd name="T24" fmla="*/ 83 w 148"/>
                <a:gd name="T25" fmla="*/ 52 h 91"/>
                <a:gd name="T26" fmla="*/ 85 w 148"/>
                <a:gd name="T27" fmla="*/ 46 h 91"/>
                <a:gd name="T28" fmla="*/ 87 w 148"/>
                <a:gd name="T29" fmla="*/ 43 h 91"/>
                <a:gd name="T30" fmla="*/ 89 w 148"/>
                <a:gd name="T31" fmla="*/ 37 h 91"/>
                <a:gd name="T32" fmla="*/ 89 w 148"/>
                <a:gd name="T33" fmla="*/ 65 h 91"/>
                <a:gd name="T34" fmla="*/ 91 w 148"/>
                <a:gd name="T35" fmla="*/ 60 h 91"/>
                <a:gd name="T36" fmla="*/ 93 w 148"/>
                <a:gd name="T37" fmla="*/ 56 h 91"/>
                <a:gd name="T38" fmla="*/ 95 w 148"/>
                <a:gd name="T39" fmla="*/ 50 h 91"/>
                <a:gd name="T40" fmla="*/ 96 w 148"/>
                <a:gd name="T41" fmla="*/ 47 h 91"/>
                <a:gd name="T42" fmla="*/ 99 w 148"/>
                <a:gd name="T43" fmla="*/ 41 h 91"/>
                <a:gd name="T44" fmla="*/ 99 w 148"/>
                <a:gd name="T45" fmla="*/ 69 h 91"/>
                <a:gd name="T46" fmla="*/ 101 w 148"/>
                <a:gd name="T47" fmla="*/ 64 h 91"/>
                <a:gd name="T48" fmla="*/ 103 w 148"/>
                <a:gd name="T49" fmla="*/ 60 h 91"/>
                <a:gd name="T50" fmla="*/ 105 w 148"/>
                <a:gd name="T51" fmla="*/ 55 h 91"/>
                <a:gd name="T52" fmla="*/ 106 w 148"/>
                <a:gd name="T53" fmla="*/ 51 h 91"/>
                <a:gd name="T54" fmla="*/ 109 w 148"/>
                <a:gd name="T55" fmla="*/ 45 h 91"/>
                <a:gd name="T56" fmla="*/ 109 w 148"/>
                <a:gd name="T57" fmla="*/ 74 h 91"/>
                <a:gd name="T58" fmla="*/ 111 w 148"/>
                <a:gd name="T59" fmla="*/ 68 h 91"/>
                <a:gd name="T60" fmla="*/ 113 w 148"/>
                <a:gd name="T61" fmla="*/ 64 h 91"/>
                <a:gd name="T62" fmla="*/ 115 w 148"/>
                <a:gd name="T63" fmla="*/ 59 h 91"/>
                <a:gd name="T64" fmla="*/ 116 w 148"/>
                <a:gd name="T65" fmla="*/ 55 h 91"/>
                <a:gd name="T66" fmla="*/ 119 w 148"/>
                <a:gd name="T67" fmla="*/ 50 h 91"/>
                <a:gd name="T68" fmla="*/ 119 w 148"/>
                <a:gd name="T69" fmla="*/ 78 h 91"/>
                <a:gd name="T70" fmla="*/ 121 w 148"/>
                <a:gd name="T71" fmla="*/ 72 h 91"/>
                <a:gd name="T72" fmla="*/ 123 w 148"/>
                <a:gd name="T73" fmla="*/ 68 h 91"/>
                <a:gd name="T74" fmla="*/ 125 w 148"/>
                <a:gd name="T75" fmla="*/ 63 h 91"/>
                <a:gd name="T76" fmla="*/ 126 w 148"/>
                <a:gd name="T77" fmla="*/ 59 h 91"/>
                <a:gd name="T78" fmla="*/ 129 w 148"/>
                <a:gd name="T79" fmla="*/ 54 h 91"/>
                <a:gd name="T80" fmla="*/ 129 w 148"/>
                <a:gd name="T81" fmla="*/ 82 h 91"/>
                <a:gd name="T82" fmla="*/ 131 w 148"/>
                <a:gd name="T83" fmla="*/ 76 h 91"/>
                <a:gd name="T84" fmla="*/ 133 w 148"/>
                <a:gd name="T85" fmla="*/ 72 h 91"/>
                <a:gd name="T86" fmla="*/ 135 w 148"/>
                <a:gd name="T87" fmla="*/ 67 h 91"/>
                <a:gd name="T88" fmla="*/ 136 w 148"/>
                <a:gd name="T89" fmla="*/ 63 h 91"/>
                <a:gd name="T90" fmla="*/ 139 w 148"/>
                <a:gd name="T9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1">
                  <a:moveTo>
                    <a:pt x="141" y="51"/>
                  </a:moveTo>
                  <a:cubicBezTo>
                    <a:pt x="23" y="2"/>
                    <a:pt x="23" y="2"/>
                    <a:pt x="23" y="2"/>
                  </a:cubicBezTo>
                  <a:cubicBezTo>
                    <a:pt x="18" y="0"/>
                    <a:pt x="13" y="3"/>
                    <a:pt x="11" y="7"/>
                  </a:cubicBezTo>
                  <a:cubicBezTo>
                    <a:pt x="2" y="28"/>
                    <a:pt x="2" y="28"/>
                    <a:pt x="2" y="28"/>
                  </a:cubicBezTo>
                  <a:cubicBezTo>
                    <a:pt x="0" y="33"/>
                    <a:pt x="3" y="38"/>
                    <a:pt x="7" y="40"/>
                  </a:cubicBezTo>
                  <a:cubicBezTo>
                    <a:pt x="126" y="89"/>
                    <a:pt x="126" y="89"/>
                    <a:pt x="126" y="89"/>
                  </a:cubicBezTo>
                  <a:cubicBezTo>
                    <a:pt x="130" y="91"/>
                    <a:pt x="136" y="88"/>
                    <a:pt x="138" y="83"/>
                  </a:cubicBezTo>
                  <a:cubicBezTo>
                    <a:pt x="146" y="63"/>
                    <a:pt x="146" y="63"/>
                    <a:pt x="146" y="63"/>
                  </a:cubicBezTo>
                  <a:cubicBezTo>
                    <a:pt x="148" y="58"/>
                    <a:pt x="146" y="53"/>
                    <a:pt x="141" y="51"/>
                  </a:cubicBezTo>
                  <a:close/>
                  <a:moveTo>
                    <a:pt x="22" y="32"/>
                  </a:moveTo>
                  <a:cubicBezTo>
                    <a:pt x="18" y="31"/>
                    <a:pt x="17" y="26"/>
                    <a:pt x="18" y="22"/>
                  </a:cubicBezTo>
                  <a:cubicBezTo>
                    <a:pt x="20" y="19"/>
                    <a:pt x="24" y="17"/>
                    <a:pt x="28" y="18"/>
                  </a:cubicBezTo>
                  <a:cubicBezTo>
                    <a:pt x="32" y="20"/>
                    <a:pt x="33" y="24"/>
                    <a:pt x="32" y="28"/>
                  </a:cubicBezTo>
                  <a:cubicBezTo>
                    <a:pt x="30" y="32"/>
                    <a:pt x="26" y="34"/>
                    <a:pt x="22" y="32"/>
                  </a:cubicBezTo>
                  <a:close/>
                  <a:moveTo>
                    <a:pt x="69" y="57"/>
                  </a:moveTo>
                  <a:cubicBezTo>
                    <a:pt x="64" y="55"/>
                    <a:pt x="64" y="55"/>
                    <a:pt x="64" y="55"/>
                  </a:cubicBezTo>
                  <a:cubicBezTo>
                    <a:pt x="66" y="50"/>
                    <a:pt x="66" y="50"/>
                    <a:pt x="66" y="50"/>
                  </a:cubicBezTo>
                  <a:cubicBezTo>
                    <a:pt x="71" y="52"/>
                    <a:pt x="71" y="52"/>
                    <a:pt x="71" y="52"/>
                  </a:cubicBezTo>
                  <a:cubicBezTo>
                    <a:pt x="69" y="57"/>
                    <a:pt x="69" y="57"/>
                    <a:pt x="69" y="57"/>
                  </a:cubicBezTo>
                  <a:cubicBezTo>
                    <a:pt x="69" y="57"/>
                    <a:pt x="69" y="57"/>
                    <a:pt x="69" y="57"/>
                  </a:cubicBezTo>
                  <a:close/>
                  <a:moveTo>
                    <a:pt x="73" y="48"/>
                  </a:moveTo>
                  <a:cubicBezTo>
                    <a:pt x="67" y="45"/>
                    <a:pt x="67" y="45"/>
                    <a:pt x="67" y="45"/>
                  </a:cubicBezTo>
                  <a:cubicBezTo>
                    <a:pt x="70" y="40"/>
                    <a:pt x="70" y="40"/>
                    <a:pt x="70" y="40"/>
                  </a:cubicBezTo>
                  <a:cubicBezTo>
                    <a:pt x="75" y="42"/>
                    <a:pt x="75" y="42"/>
                    <a:pt x="75" y="42"/>
                  </a:cubicBezTo>
                  <a:cubicBezTo>
                    <a:pt x="73" y="48"/>
                    <a:pt x="73" y="48"/>
                    <a:pt x="73" y="48"/>
                  </a:cubicBezTo>
                  <a:cubicBezTo>
                    <a:pt x="73" y="48"/>
                    <a:pt x="73" y="48"/>
                    <a:pt x="73" y="48"/>
                  </a:cubicBezTo>
                  <a:close/>
                  <a:moveTo>
                    <a:pt x="77" y="39"/>
                  </a:moveTo>
                  <a:cubicBezTo>
                    <a:pt x="71" y="36"/>
                    <a:pt x="71" y="36"/>
                    <a:pt x="71" y="36"/>
                  </a:cubicBezTo>
                  <a:cubicBezTo>
                    <a:pt x="73" y="31"/>
                    <a:pt x="73" y="31"/>
                    <a:pt x="73" y="31"/>
                  </a:cubicBezTo>
                  <a:cubicBezTo>
                    <a:pt x="79" y="33"/>
                    <a:pt x="79" y="33"/>
                    <a:pt x="79" y="33"/>
                  </a:cubicBezTo>
                  <a:cubicBezTo>
                    <a:pt x="77" y="39"/>
                    <a:pt x="77" y="39"/>
                    <a:pt x="77" y="39"/>
                  </a:cubicBezTo>
                  <a:cubicBezTo>
                    <a:pt x="77" y="39"/>
                    <a:pt x="77" y="39"/>
                    <a:pt x="77" y="39"/>
                  </a:cubicBezTo>
                  <a:close/>
                  <a:moveTo>
                    <a:pt x="79" y="61"/>
                  </a:moveTo>
                  <a:cubicBezTo>
                    <a:pt x="73" y="59"/>
                    <a:pt x="73" y="59"/>
                    <a:pt x="73" y="59"/>
                  </a:cubicBezTo>
                  <a:cubicBezTo>
                    <a:pt x="76" y="54"/>
                    <a:pt x="76" y="54"/>
                    <a:pt x="76" y="54"/>
                  </a:cubicBezTo>
                  <a:cubicBezTo>
                    <a:pt x="81" y="56"/>
                    <a:pt x="81" y="56"/>
                    <a:pt x="81" y="56"/>
                  </a:cubicBezTo>
                  <a:cubicBezTo>
                    <a:pt x="79" y="61"/>
                    <a:pt x="79" y="61"/>
                    <a:pt x="79" y="61"/>
                  </a:cubicBezTo>
                  <a:cubicBezTo>
                    <a:pt x="79" y="61"/>
                    <a:pt x="79" y="61"/>
                    <a:pt x="79" y="61"/>
                  </a:cubicBezTo>
                  <a:close/>
                  <a:moveTo>
                    <a:pt x="83" y="52"/>
                  </a:moveTo>
                  <a:cubicBezTo>
                    <a:pt x="77" y="50"/>
                    <a:pt x="77" y="50"/>
                    <a:pt x="77" y="50"/>
                  </a:cubicBezTo>
                  <a:cubicBezTo>
                    <a:pt x="80" y="44"/>
                    <a:pt x="80" y="44"/>
                    <a:pt x="80" y="44"/>
                  </a:cubicBezTo>
                  <a:cubicBezTo>
                    <a:pt x="85" y="46"/>
                    <a:pt x="85" y="46"/>
                    <a:pt x="85" y="46"/>
                  </a:cubicBezTo>
                  <a:cubicBezTo>
                    <a:pt x="83" y="52"/>
                    <a:pt x="83" y="52"/>
                    <a:pt x="83" y="52"/>
                  </a:cubicBezTo>
                  <a:cubicBezTo>
                    <a:pt x="83" y="52"/>
                    <a:pt x="83" y="52"/>
                    <a:pt x="83" y="52"/>
                  </a:cubicBezTo>
                  <a:close/>
                  <a:moveTo>
                    <a:pt x="87" y="43"/>
                  </a:moveTo>
                  <a:cubicBezTo>
                    <a:pt x="81" y="40"/>
                    <a:pt x="81" y="40"/>
                    <a:pt x="81" y="40"/>
                  </a:cubicBezTo>
                  <a:cubicBezTo>
                    <a:pt x="83" y="35"/>
                    <a:pt x="83" y="35"/>
                    <a:pt x="83" y="35"/>
                  </a:cubicBezTo>
                  <a:cubicBezTo>
                    <a:pt x="89" y="37"/>
                    <a:pt x="89" y="37"/>
                    <a:pt x="89" y="37"/>
                  </a:cubicBezTo>
                  <a:cubicBezTo>
                    <a:pt x="87" y="43"/>
                    <a:pt x="87" y="43"/>
                    <a:pt x="87" y="43"/>
                  </a:cubicBezTo>
                  <a:cubicBezTo>
                    <a:pt x="87" y="43"/>
                    <a:pt x="87" y="43"/>
                    <a:pt x="87" y="43"/>
                  </a:cubicBezTo>
                  <a:close/>
                  <a:moveTo>
                    <a:pt x="89" y="65"/>
                  </a:moveTo>
                  <a:cubicBezTo>
                    <a:pt x="83" y="63"/>
                    <a:pt x="83" y="63"/>
                    <a:pt x="83" y="63"/>
                  </a:cubicBezTo>
                  <a:cubicBezTo>
                    <a:pt x="86" y="58"/>
                    <a:pt x="86" y="58"/>
                    <a:pt x="86" y="58"/>
                  </a:cubicBezTo>
                  <a:cubicBezTo>
                    <a:pt x="91" y="60"/>
                    <a:pt x="91" y="60"/>
                    <a:pt x="91" y="60"/>
                  </a:cubicBezTo>
                  <a:cubicBezTo>
                    <a:pt x="89" y="65"/>
                    <a:pt x="89" y="65"/>
                    <a:pt x="89" y="65"/>
                  </a:cubicBezTo>
                  <a:cubicBezTo>
                    <a:pt x="89" y="65"/>
                    <a:pt x="89" y="65"/>
                    <a:pt x="89" y="65"/>
                  </a:cubicBezTo>
                  <a:close/>
                  <a:moveTo>
                    <a:pt x="93" y="56"/>
                  </a:moveTo>
                  <a:cubicBezTo>
                    <a:pt x="87" y="54"/>
                    <a:pt x="87" y="54"/>
                    <a:pt x="87" y="54"/>
                  </a:cubicBezTo>
                  <a:cubicBezTo>
                    <a:pt x="89" y="48"/>
                    <a:pt x="89" y="48"/>
                    <a:pt x="89" y="48"/>
                  </a:cubicBezTo>
                  <a:cubicBezTo>
                    <a:pt x="95" y="50"/>
                    <a:pt x="95" y="50"/>
                    <a:pt x="95" y="50"/>
                  </a:cubicBezTo>
                  <a:cubicBezTo>
                    <a:pt x="93" y="56"/>
                    <a:pt x="93" y="56"/>
                    <a:pt x="93" y="56"/>
                  </a:cubicBezTo>
                  <a:cubicBezTo>
                    <a:pt x="93" y="56"/>
                    <a:pt x="93" y="56"/>
                    <a:pt x="93" y="56"/>
                  </a:cubicBezTo>
                  <a:close/>
                  <a:moveTo>
                    <a:pt x="96" y="47"/>
                  </a:moveTo>
                  <a:cubicBezTo>
                    <a:pt x="91" y="44"/>
                    <a:pt x="91" y="44"/>
                    <a:pt x="91" y="44"/>
                  </a:cubicBezTo>
                  <a:cubicBezTo>
                    <a:pt x="93" y="39"/>
                    <a:pt x="93" y="39"/>
                    <a:pt x="93" y="39"/>
                  </a:cubicBezTo>
                  <a:cubicBezTo>
                    <a:pt x="99" y="41"/>
                    <a:pt x="99" y="41"/>
                    <a:pt x="99" y="41"/>
                  </a:cubicBezTo>
                  <a:cubicBezTo>
                    <a:pt x="96" y="47"/>
                    <a:pt x="96" y="47"/>
                    <a:pt x="96" y="47"/>
                  </a:cubicBezTo>
                  <a:cubicBezTo>
                    <a:pt x="96" y="47"/>
                    <a:pt x="96" y="47"/>
                    <a:pt x="96" y="47"/>
                  </a:cubicBezTo>
                  <a:close/>
                  <a:moveTo>
                    <a:pt x="99" y="69"/>
                  </a:moveTo>
                  <a:cubicBezTo>
                    <a:pt x="93" y="67"/>
                    <a:pt x="93" y="67"/>
                    <a:pt x="93" y="67"/>
                  </a:cubicBezTo>
                  <a:cubicBezTo>
                    <a:pt x="96" y="62"/>
                    <a:pt x="96" y="62"/>
                    <a:pt x="96" y="62"/>
                  </a:cubicBezTo>
                  <a:cubicBezTo>
                    <a:pt x="101" y="64"/>
                    <a:pt x="101" y="64"/>
                    <a:pt x="101" y="64"/>
                  </a:cubicBezTo>
                  <a:cubicBezTo>
                    <a:pt x="99" y="69"/>
                    <a:pt x="99" y="69"/>
                    <a:pt x="99" y="69"/>
                  </a:cubicBezTo>
                  <a:cubicBezTo>
                    <a:pt x="99" y="69"/>
                    <a:pt x="99" y="69"/>
                    <a:pt x="99" y="69"/>
                  </a:cubicBezTo>
                  <a:close/>
                  <a:moveTo>
                    <a:pt x="103" y="60"/>
                  </a:moveTo>
                  <a:cubicBezTo>
                    <a:pt x="97" y="58"/>
                    <a:pt x="97" y="58"/>
                    <a:pt x="97" y="58"/>
                  </a:cubicBezTo>
                  <a:cubicBezTo>
                    <a:pt x="100" y="52"/>
                    <a:pt x="100" y="52"/>
                    <a:pt x="100" y="52"/>
                  </a:cubicBezTo>
                  <a:cubicBezTo>
                    <a:pt x="105" y="55"/>
                    <a:pt x="105" y="55"/>
                    <a:pt x="105" y="55"/>
                  </a:cubicBezTo>
                  <a:cubicBezTo>
                    <a:pt x="103" y="60"/>
                    <a:pt x="103" y="60"/>
                    <a:pt x="103" y="60"/>
                  </a:cubicBezTo>
                  <a:cubicBezTo>
                    <a:pt x="103" y="60"/>
                    <a:pt x="103" y="60"/>
                    <a:pt x="103" y="60"/>
                  </a:cubicBezTo>
                  <a:close/>
                  <a:moveTo>
                    <a:pt x="106" y="51"/>
                  </a:moveTo>
                  <a:cubicBezTo>
                    <a:pt x="101" y="49"/>
                    <a:pt x="101" y="49"/>
                    <a:pt x="101" y="49"/>
                  </a:cubicBezTo>
                  <a:cubicBezTo>
                    <a:pt x="103" y="43"/>
                    <a:pt x="103" y="43"/>
                    <a:pt x="103" y="43"/>
                  </a:cubicBezTo>
                  <a:cubicBezTo>
                    <a:pt x="109" y="45"/>
                    <a:pt x="109" y="45"/>
                    <a:pt x="109" y="45"/>
                  </a:cubicBezTo>
                  <a:cubicBezTo>
                    <a:pt x="106" y="51"/>
                    <a:pt x="106" y="51"/>
                    <a:pt x="106" y="51"/>
                  </a:cubicBezTo>
                  <a:cubicBezTo>
                    <a:pt x="106" y="51"/>
                    <a:pt x="106" y="51"/>
                    <a:pt x="106" y="51"/>
                  </a:cubicBezTo>
                  <a:close/>
                  <a:moveTo>
                    <a:pt x="109" y="74"/>
                  </a:moveTo>
                  <a:cubicBezTo>
                    <a:pt x="103" y="71"/>
                    <a:pt x="103" y="71"/>
                    <a:pt x="103" y="71"/>
                  </a:cubicBezTo>
                  <a:cubicBezTo>
                    <a:pt x="106" y="66"/>
                    <a:pt x="106" y="66"/>
                    <a:pt x="106" y="66"/>
                  </a:cubicBezTo>
                  <a:cubicBezTo>
                    <a:pt x="111" y="68"/>
                    <a:pt x="111" y="68"/>
                    <a:pt x="111" y="68"/>
                  </a:cubicBezTo>
                  <a:cubicBezTo>
                    <a:pt x="109" y="74"/>
                    <a:pt x="109" y="74"/>
                    <a:pt x="109" y="74"/>
                  </a:cubicBezTo>
                  <a:cubicBezTo>
                    <a:pt x="109" y="74"/>
                    <a:pt x="109" y="74"/>
                    <a:pt x="109" y="74"/>
                  </a:cubicBezTo>
                  <a:close/>
                  <a:moveTo>
                    <a:pt x="113" y="64"/>
                  </a:moveTo>
                  <a:cubicBezTo>
                    <a:pt x="107" y="62"/>
                    <a:pt x="107" y="62"/>
                    <a:pt x="107" y="62"/>
                  </a:cubicBezTo>
                  <a:cubicBezTo>
                    <a:pt x="110" y="56"/>
                    <a:pt x="110" y="56"/>
                    <a:pt x="110" y="56"/>
                  </a:cubicBezTo>
                  <a:cubicBezTo>
                    <a:pt x="115" y="59"/>
                    <a:pt x="115" y="59"/>
                    <a:pt x="115" y="59"/>
                  </a:cubicBezTo>
                  <a:cubicBezTo>
                    <a:pt x="113" y="64"/>
                    <a:pt x="113" y="64"/>
                    <a:pt x="113" y="64"/>
                  </a:cubicBezTo>
                  <a:cubicBezTo>
                    <a:pt x="113" y="64"/>
                    <a:pt x="113" y="64"/>
                    <a:pt x="113" y="64"/>
                  </a:cubicBezTo>
                  <a:close/>
                  <a:moveTo>
                    <a:pt x="116" y="55"/>
                  </a:moveTo>
                  <a:cubicBezTo>
                    <a:pt x="111" y="53"/>
                    <a:pt x="111" y="53"/>
                    <a:pt x="111" y="53"/>
                  </a:cubicBezTo>
                  <a:cubicBezTo>
                    <a:pt x="113" y="47"/>
                    <a:pt x="113" y="47"/>
                    <a:pt x="113" y="47"/>
                  </a:cubicBezTo>
                  <a:cubicBezTo>
                    <a:pt x="119" y="50"/>
                    <a:pt x="119" y="50"/>
                    <a:pt x="119" y="50"/>
                  </a:cubicBezTo>
                  <a:cubicBezTo>
                    <a:pt x="116" y="55"/>
                    <a:pt x="116" y="55"/>
                    <a:pt x="116" y="55"/>
                  </a:cubicBezTo>
                  <a:cubicBezTo>
                    <a:pt x="116" y="55"/>
                    <a:pt x="116" y="55"/>
                    <a:pt x="116" y="55"/>
                  </a:cubicBezTo>
                  <a:close/>
                  <a:moveTo>
                    <a:pt x="119" y="78"/>
                  </a:moveTo>
                  <a:cubicBezTo>
                    <a:pt x="113" y="75"/>
                    <a:pt x="113" y="75"/>
                    <a:pt x="113" y="75"/>
                  </a:cubicBezTo>
                  <a:cubicBezTo>
                    <a:pt x="116" y="70"/>
                    <a:pt x="116" y="70"/>
                    <a:pt x="116" y="70"/>
                  </a:cubicBezTo>
                  <a:cubicBezTo>
                    <a:pt x="121" y="72"/>
                    <a:pt x="121" y="72"/>
                    <a:pt x="121" y="72"/>
                  </a:cubicBezTo>
                  <a:cubicBezTo>
                    <a:pt x="119" y="78"/>
                    <a:pt x="119" y="78"/>
                    <a:pt x="119" y="78"/>
                  </a:cubicBezTo>
                  <a:cubicBezTo>
                    <a:pt x="119" y="78"/>
                    <a:pt x="119" y="78"/>
                    <a:pt x="119" y="78"/>
                  </a:cubicBezTo>
                  <a:close/>
                  <a:moveTo>
                    <a:pt x="123" y="68"/>
                  </a:moveTo>
                  <a:cubicBezTo>
                    <a:pt x="117" y="66"/>
                    <a:pt x="117" y="66"/>
                    <a:pt x="117" y="66"/>
                  </a:cubicBezTo>
                  <a:cubicBezTo>
                    <a:pt x="119" y="61"/>
                    <a:pt x="119" y="61"/>
                    <a:pt x="119" y="61"/>
                  </a:cubicBezTo>
                  <a:cubicBezTo>
                    <a:pt x="125" y="63"/>
                    <a:pt x="125" y="63"/>
                    <a:pt x="125" y="63"/>
                  </a:cubicBezTo>
                  <a:cubicBezTo>
                    <a:pt x="123" y="68"/>
                    <a:pt x="123" y="68"/>
                    <a:pt x="123" y="68"/>
                  </a:cubicBezTo>
                  <a:cubicBezTo>
                    <a:pt x="123" y="68"/>
                    <a:pt x="123" y="68"/>
                    <a:pt x="123" y="68"/>
                  </a:cubicBezTo>
                  <a:close/>
                  <a:moveTo>
                    <a:pt x="126" y="59"/>
                  </a:moveTo>
                  <a:cubicBezTo>
                    <a:pt x="121" y="57"/>
                    <a:pt x="121" y="57"/>
                    <a:pt x="121" y="57"/>
                  </a:cubicBezTo>
                  <a:cubicBezTo>
                    <a:pt x="123" y="51"/>
                    <a:pt x="123" y="51"/>
                    <a:pt x="123" y="51"/>
                  </a:cubicBezTo>
                  <a:cubicBezTo>
                    <a:pt x="129" y="54"/>
                    <a:pt x="129" y="54"/>
                    <a:pt x="129" y="54"/>
                  </a:cubicBezTo>
                  <a:cubicBezTo>
                    <a:pt x="126" y="59"/>
                    <a:pt x="126" y="59"/>
                    <a:pt x="126" y="59"/>
                  </a:cubicBezTo>
                  <a:cubicBezTo>
                    <a:pt x="126" y="59"/>
                    <a:pt x="126" y="59"/>
                    <a:pt x="126" y="59"/>
                  </a:cubicBezTo>
                  <a:close/>
                  <a:moveTo>
                    <a:pt x="129" y="82"/>
                  </a:moveTo>
                  <a:cubicBezTo>
                    <a:pt x="123" y="79"/>
                    <a:pt x="123" y="79"/>
                    <a:pt x="123" y="79"/>
                  </a:cubicBezTo>
                  <a:cubicBezTo>
                    <a:pt x="126" y="74"/>
                    <a:pt x="126" y="74"/>
                    <a:pt x="126" y="74"/>
                  </a:cubicBezTo>
                  <a:cubicBezTo>
                    <a:pt x="131" y="76"/>
                    <a:pt x="131" y="76"/>
                    <a:pt x="131" y="76"/>
                  </a:cubicBezTo>
                  <a:cubicBezTo>
                    <a:pt x="129" y="82"/>
                    <a:pt x="129" y="82"/>
                    <a:pt x="129" y="82"/>
                  </a:cubicBezTo>
                  <a:cubicBezTo>
                    <a:pt x="129" y="82"/>
                    <a:pt x="129" y="82"/>
                    <a:pt x="129" y="82"/>
                  </a:cubicBezTo>
                  <a:close/>
                  <a:moveTo>
                    <a:pt x="133" y="72"/>
                  </a:moveTo>
                  <a:cubicBezTo>
                    <a:pt x="127" y="70"/>
                    <a:pt x="127" y="70"/>
                    <a:pt x="127" y="70"/>
                  </a:cubicBezTo>
                  <a:cubicBezTo>
                    <a:pt x="130" y="65"/>
                    <a:pt x="130" y="65"/>
                    <a:pt x="130" y="65"/>
                  </a:cubicBezTo>
                  <a:cubicBezTo>
                    <a:pt x="135" y="67"/>
                    <a:pt x="135" y="67"/>
                    <a:pt x="135" y="67"/>
                  </a:cubicBezTo>
                  <a:cubicBezTo>
                    <a:pt x="133" y="72"/>
                    <a:pt x="133" y="72"/>
                    <a:pt x="133" y="72"/>
                  </a:cubicBezTo>
                  <a:cubicBezTo>
                    <a:pt x="133" y="72"/>
                    <a:pt x="133" y="72"/>
                    <a:pt x="133" y="72"/>
                  </a:cubicBezTo>
                  <a:close/>
                  <a:moveTo>
                    <a:pt x="136" y="63"/>
                  </a:moveTo>
                  <a:cubicBezTo>
                    <a:pt x="131" y="61"/>
                    <a:pt x="131" y="61"/>
                    <a:pt x="131" y="61"/>
                  </a:cubicBezTo>
                  <a:cubicBezTo>
                    <a:pt x="133" y="56"/>
                    <a:pt x="133" y="56"/>
                    <a:pt x="133" y="56"/>
                  </a:cubicBezTo>
                  <a:cubicBezTo>
                    <a:pt x="139" y="58"/>
                    <a:pt x="139" y="58"/>
                    <a:pt x="139" y="58"/>
                  </a:cubicBezTo>
                  <a:cubicBezTo>
                    <a:pt x="136" y="63"/>
                    <a:pt x="136" y="63"/>
                    <a:pt x="136" y="63"/>
                  </a:cubicBezTo>
                  <a:cubicBezTo>
                    <a:pt x="136" y="63"/>
                    <a:pt x="136" y="63"/>
                    <a:pt x="136" y="63"/>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2" name="Freeform 2168"/>
            <p:cNvSpPr>
              <a:spLocks noEditPoints="1"/>
            </p:cNvSpPr>
            <p:nvPr/>
          </p:nvSpPr>
          <p:spPr bwMode="auto">
            <a:xfrm>
              <a:off x="21313775" y="1497013"/>
              <a:ext cx="555625" cy="338138"/>
            </a:xfrm>
            <a:custGeom>
              <a:avLst/>
              <a:gdLst>
                <a:gd name="T0" fmla="*/ 138 w 148"/>
                <a:gd name="T1" fmla="*/ 83 h 90"/>
                <a:gd name="T2" fmla="*/ 23 w 148"/>
                <a:gd name="T3" fmla="*/ 2 h 90"/>
                <a:gd name="T4" fmla="*/ 7 w 148"/>
                <a:gd name="T5" fmla="*/ 40 h 90"/>
                <a:gd name="T6" fmla="*/ 120 w 148"/>
                <a:gd name="T7" fmla="*/ 72 h 90"/>
                <a:gd name="T8" fmla="*/ 79 w 148"/>
                <a:gd name="T9" fmla="*/ 34 h 90"/>
                <a:gd name="T10" fmla="*/ 77 w 148"/>
                <a:gd name="T11" fmla="*/ 39 h 90"/>
                <a:gd name="T12" fmla="*/ 75 w 148"/>
                <a:gd name="T13" fmla="*/ 43 h 90"/>
                <a:gd name="T14" fmla="*/ 73 w 148"/>
                <a:gd name="T15" fmla="*/ 48 h 90"/>
                <a:gd name="T16" fmla="*/ 72 w 148"/>
                <a:gd name="T17" fmla="*/ 52 h 90"/>
                <a:gd name="T18" fmla="*/ 70 w 148"/>
                <a:gd name="T19" fmla="*/ 58 h 90"/>
                <a:gd name="T20" fmla="*/ 69 w 148"/>
                <a:gd name="T21" fmla="*/ 29 h 90"/>
                <a:gd name="T22" fmla="*/ 67 w 148"/>
                <a:gd name="T23" fmla="*/ 35 h 90"/>
                <a:gd name="T24" fmla="*/ 65 w 148"/>
                <a:gd name="T25" fmla="*/ 39 h 90"/>
                <a:gd name="T26" fmla="*/ 63 w 148"/>
                <a:gd name="T27" fmla="*/ 44 h 90"/>
                <a:gd name="T28" fmla="*/ 62 w 148"/>
                <a:gd name="T29" fmla="*/ 48 h 90"/>
                <a:gd name="T30" fmla="*/ 59 w 148"/>
                <a:gd name="T31" fmla="*/ 53 h 90"/>
                <a:gd name="T32" fmla="*/ 59 w 148"/>
                <a:gd name="T33" fmla="*/ 25 h 90"/>
                <a:gd name="T34" fmla="*/ 57 w 148"/>
                <a:gd name="T35" fmla="*/ 31 h 90"/>
                <a:gd name="T36" fmla="*/ 55 w 148"/>
                <a:gd name="T37" fmla="*/ 35 h 90"/>
                <a:gd name="T38" fmla="*/ 53 w 148"/>
                <a:gd name="T39" fmla="*/ 40 h 90"/>
                <a:gd name="T40" fmla="*/ 52 w 148"/>
                <a:gd name="T41" fmla="*/ 44 h 90"/>
                <a:gd name="T42" fmla="*/ 50 w 148"/>
                <a:gd name="T43" fmla="*/ 49 h 90"/>
                <a:gd name="T44" fmla="*/ 49 w 148"/>
                <a:gd name="T45" fmla="*/ 21 h 90"/>
                <a:gd name="T46" fmla="*/ 47 w 148"/>
                <a:gd name="T47" fmla="*/ 27 h 90"/>
                <a:gd name="T48" fmla="*/ 46 w 148"/>
                <a:gd name="T49" fmla="*/ 31 h 90"/>
                <a:gd name="T50" fmla="*/ 43 w 148"/>
                <a:gd name="T51" fmla="*/ 36 h 90"/>
                <a:gd name="T52" fmla="*/ 42 w 148"/>
                <a:gd name="T53" fmla="*/ 40 h 90"/>
                <a:gd name="T54" fmla="*/ 40 w 148"/>
                <a:gd name="T55" fmla="*/ 45 h 90"/>
                <a:gd name="T56" fmla="*/ 39 w 148"/>
                <a:gd name="T57" fmla="*/ 17 h 90"/>
                <a:gd name="T58" fmla="*/ 37 w 148"/>
                <a:gd name="T59" fmla="*/ 23 h 90"/>
                <a:gd name="T60" fmla="*/ 36 w 148"/>
                <a:gd name="T61" fmla="*/ 27 h 90"/>
                <a:gd name="T62" fmla="*/ 33 w 148"/>
                <a:gd name="T63" fmla="*/ 32 h 90"/>
                <a:gd name="T64" fmla="*/ 32 w 148"/>
                <a:gd name="T65" fmla="*/ 36 h 90"/>
                <a:gd name="T66" fmla="*/ 30 w 148"/>
                <a:gd name="T67" fmla="*/ 41 h 90"/>
                <a:gd name="T68" fmla="*/ 29 w 148"/>
                <a:gd name="T69" fmla="*/ 13 h 90"/>
                <a:gd name="T70" fmla="*/ 27 w 148"/>
                <a:gd name="T71" fmla="*/ 18 h 90"/>
                <a:gd name="T72" fmla="*/ 25 w 148"/>
                <a:gd name="T73" fmla="*/ 23 h 90"/>
                <a:gd name="T74" fmla="*/ 23 w 148"/>
                <a:gd name="T75" fmla="*/ 28 h 90"/>
                <a:gd name="T76" fmla="*/ 22 w 148"/>
                <a:gd name="T77" fmla="*/ 32 h 90"/>
                <a:gd name="T78" fmla="*/ 20 w 148"/>
                <a:gd name="T79" fmla="*/ 37 h 90"/>
                <a:gd name="T80" fmla="*/ 19 w 148"/>
                <a:gd name="T81" fmla="*/ 9 h 90"/>
                <a:gd name="T82" fmla="*/ 17 w 148"/>
                <a:gd name="T83" fmla="*/ 14 h 90"/>
                <a:gd name="T84" fmla="*/ 16 w 148"/>
                <a:gd name="T85" fmla="*/ 19 h 90"/>
                <a:gd name="T86" fmla="*/ 13 w 148"/>
                <a:gd name="T87" fmla="*/ 24 h 90"/>
                <a:gd name="T88" fmla="*/ 12 w 148"/>
                <a:gd name="T89" fmla="*/ 28 h 90"/>
                <a:gd name="T90" fmla="*/ 10 w 148"/>
                <a:gd name="T91" fmla="*/ 3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90">
                  <a:moveTo>
                    <a:pt x="7" y="40"/>
                  </a:moveTo>
                  <a:cubicBezTo>
                    <a:pt x="125" y="88"/>
                    <a:pt x="125" y="88"/>
                    <a:pt x="125" y="88"/>
                  </a:cubicBezTo>
                  <a:cubicBezTo>
                    <a:pt x="130" y="90"/>
                    <a:pt x="136" y="88"/>
                    <a:pt x="138" y="83"/>
                  </a:cubicBezTo>
                  <a:cubicBezTo>
                    <a:pt x="146" y="63"/>
                    <a:pt x="146" y="63"/>
                    <a:pt x="146" y="63"/>
                  </a:cubicBezTo>
                  <a:cubicBezTo>
                    <a:pt x="148" y="58"/>
                    <a:pt x="146" y="53"/>
                    <a:pt x="141" y="51"/>
                  </a:cubicBezTo>
                  <a:cubicBezTo>
                    <a:pt x="23" y="2"/>
                    <a:pt x="23" y="2"/>
                    <a:pt x="23" y="2"/>
                  </a:cubicBezTo>
                  <a:cubicBezTo>
                    <a:pt x="18" y="0"/>
                    <a:pt x="12" y="2"/>
                    <a:pt x="10" y="7"/>
                  </a:cubicBezTo>
                  <a:cubicBezTo>
                    <a:pt x="2" y="28"/>
                    <a:pt x="2" y="28"/>
                    <a:pt x="2" y="28"/>
                  </a:cubicBezTo>
                  <a:cubicBezTo>
                    <a:pt x="0" y="33"/>
                    <a:pt x="2" y="38"/>
                    <a:pt x="7" y="40"/>
                  </a:cubicBezTo>
                  <a:close/>
                  <a:moveTo>
                    <a:pt x="126" y="59"/>
                  </a:moveTo>
                  <a:cubicBezTo>
                    <a:pt x="130" y="60"/>
                    <a:pt x="132" y="65"/>
                    <a:pt x="130" y="68"/>
                  </a:cubicBezTo>
                  <a:cubicBezTo>
                    <a:pt x="128" y="72"/>
                    <a:pt x="124" y="74"/>
                    <a:pt x="120" y="72"/>
                  </a:cubicBezTo>
                  <a:cubicBezTo>
                    <a:pt x="117" y="71"/>
                    <a:pt x="115" y="67"/>
                    <a:pt x="116" y="63"/>
                  </a:cubicBezTo>
                  <a:cubicBezTo>
                    <a:pt x="118" y="59"/>
                    <a:pt x="122" y="57"/>
                    <a:pt x="126" y="59"/>
                  </a:cubicBezTo>
                  <a:close/>
                  <a:moveTo>
                    <a:pt x="79" y="34"/>
                  </a:moveTo>
                  <a:cubicBezTo>
                    <a:pt x="85" y="36"/>
                    <a:pt x="85" y="36"/>
                    <a:pt x="85" y="36"/>
                  </a:cubicBezTo>
                  <a:cubicBezTo>
                    <a:pt x="83" y="41"/>
                    <a:pt x="83" y="41"/>
                    <a:pt x="83" y="41"/>
                  </a:cubicBezTo>
                  <a:cubicBezTo>
                    <a:pt x="77" y="39"/>
                    <a:pt x="77" y="39"/>
                    <a:pt x="77" y="39"/>
                  </a:cubicBezTo>
                  <a:cubicBezTo>
                    <a:pt x="79" y="34"/>
                    <a:pt x="79" y="34"/>
                    <a:pt x="79" y="34"/>
                  </a:cubicBezTo>
                  <a:cubicBezTo>
                    <a:pt x="79" y="34"/>
                    <a:pt x="79" y="34"/>
                    <a:pt x="79" y="34"/>
                  </a:cubicBezTo>
                  <a:close/>
                  <a:moveTo>
                    <a:pt x="75" y="43"/>
                  </a:moveTo>
                  <a:cubicBezTo>
                    <a:pt x="81" y="45"/>
                    <a:pt x="81" y="45"/>
                    <a:pt x="81" y="45"/>
                  </a:cubicBezTo>
                  <a:cubicBezTo>
                    <a:pt x="79" y="51"/>
                    <a:pt x="79" y="51"/>
                    <a:pt x="79" y="51"/>
                  </a:cubicBezTo>
                  <a:cubicBezTo>
                    <a:pt x="73" y="48"/>
                    <a:pt x="73" y="48"/>
                    <a:pt x="73" y="48"/>
                  </a:cubicBezTo>
                  <a:cubicBezTo>
                    <a:pt x="75" y="43"/>
                    <a:pt x="75" y="43"/>
                    <a:pt x="75" y="43"/>
                  </a:cubicBezTo>
                  <a:cubicBezTo>
                    <a:pt x="75" y="43"/>
                    <a:pt x="75" y="43"/>
                    <a:pt x="75" y="43"/>
                  </a:cubicBezTo>
                  <a:close/>
                  <a:moveTo>
                    <a:pt x="72" y="52"/>
                  </a:moveTo>
                  <a:cubicBezTo>
                    <a:pt x="77" y="54"/>
                    <a:pt x="77" y="54"/>
                    <a:pt x="77" y="54"/>
                  </a:cubicBezTo>
                  <a:cubicBezTo>
                    <a:pt x="75" y="60"/>
                    <a:pt x="75" y="60"/>
                    <a:pt x="75" y="60"/>
                  </a:cubicBezTo>
                  <a:cubicBezTo>
                    <a:pt x="70" y="58"/>
                    <a:pt x="70" y="58"/>
                    <a:pt x="70" y="58"/>
                  </a:cubicBezTo>
                  <a:cubicBezTo>
                    <a:pt x="72" y="52"/>
                    <a:pt x="72" y="52"/>
                    <a:pt x="72" y="52"/>
                  </a:cubicBezTo>
                  <a:cubicBezTo>
                    <a:pt x="72" y="52"/>
                    <a:pt x="72" y="52"/>
                    <a:pt x="72" y="52"/>
                  </a:cubicBezTo>
                  <a:close/>
                  <a:moveTo>
                    <a:pt x="69" y="29"/>
                  </a:moveTo>
                  <a:cubicBezTo>
                    <a:pt x="75" y="32"/>
                    <a:pt x="75" y="32"/>
                    <a:pt x="75" y="32"/>
                  </a:cubicBezTo>
                  <a:cubicBezTo>
                    <a:pt x="73" y="37"/>
                    <a:pt x="73" y="37"/>
                    <a:pt x="73" y="37"/>
                  </a:cubicBezTo>
                  <a:cubicBezTo>
                    <a:pt x="67" y="35"/>
                    <a:pt x="67" y="35"/>
                    <a:pt x="67" y="35"/>
                  </a:cubicBezTo>
                  <a:cubicBezTo>
                    <a:pt x="69" y="29"/>
                    <a:pt x="69" y="29"/>
                    <a:pt x="69" y="29"/>
                  </a:cubicBezTo>
                  <a:cubicBezTo>
                    <a:pt x="69" y="29"/>
                    <a:pt x="69" y="29"/>
                    <a:pt x="69" y="29"/>
                  </a:cubicBezTo>
                  <a:close/>
                  <a:moveTo>
                    <a:pt x="65" y="39"/>
                  </a:moveTo>
                  <a:cubicBezTo>
                    <a:pt x="71" y="41"/>
                    <a:pt x="71" y="41"/>
                    <a:pt x="71" y="41"/>
                  </a:cubicBezTo>
                  <a:cubicBezTo>
                    <a:pt x="69" y="47"/>
                    <a:pt x="69" y="47"/>
                    <a:pt x="69" y="47"/>
                  </a:cubicBezTo>
                  <a:cubicBezTo>
                    <a:pt x="63" y="44"/>
                    <a:pt x="63" y="44"/>
                    <a:pt x="63" y="44"/>
                  </a:cubicBezTo>
                  <a:cubicBezTo>
                    <a:pt x="65" y="39"/>
                    <a:pt x="65" y="39"/>
                    <a:pt x="65" y="39"/>
                  </a:cubicBezTo>
                  <a:cubicBezTo>
                    <a:pt x="65" y="39"/>
                    <a:pt x="65" y="39"/>
                    <a:pt x="65" y="39"/>
                  </a:cubicBezTo>
                  <a:close/>
                  <a:moveTo>
                    <a:pt x="62" y="48"/>
                  </a:moveTo>
                  <a:cubicBezTo>
                    <a:pt x="67" y="50"/>
                    <a:pt x="67" y="50"/>
                    <a:pt x="67" y="50"/>
                  </a:cubicBezTo>
                  <a:cubicBezTo>
                    <a:pt x="65" y="56"/>
                    <a:pt x="65" y="56"/>
                    <a:pt x="65" y="56"/>
                  </a:cubicBezTo>
                  <a:cubicBezTo>
                    <a:pt x="59" y="53"/>
                    <a:pt x="59" y="53"/>
                    <a:pt x="59" y="53"/>
                  </a:cubicBezTo>
                  <a:cubicBezTo>
                    <a:pt x="62" y="48"/>
                    <a:pt x="62" y="48"/>
                    <a:pt x="62" y="48"/>
                  </a:cubicBezTo>
                  <a:cubicBezTo>
                    <a:pt x="62" y="48"/>
                    <a:pt x="62" y="48"/>
                    <a:pt x="62" y="48"/>
                  </a:cubicBezTo>
                  <a:close/>
                  <a:moveTo>
                    <a:pt x="59" y="25"/>
                  </a:moveTo>
                  <a:cubicBezTo>
                    <a:pt x="65" y="28"/>
                    <a:pt x="65" y="28"/>
                    <a:pt x="65" y="28"/>
                  </a:cubicBezTo>
                  <a:cubicBezTo>
                    <a:pt x="63" y="33"/>
                    <a:pt x="63" y="33"/>
                    <a:pt x="63" y="33"/>
                  </a:cubicBezTo>
                  <a:cubicBezTo>
                    <a:pt x="57" y="31"/>
                    <a:pt x="57" y="31"/>
                    <a:pt x="57" y="31"/>
                  </a:cubicBezTo>
                  <a:cubicBezTo>
                    <a:pt x="59" y="25"/>
                    <a:pt x="59" y="25"/>
                    <a:pt x="59" y="25"/>
                  </a:cubicBezTo>
                  <a:cubicBezTo>
                    <a:pt x="59" y="25"/>
                    <a:pt x="59" y="25"/>
                    <a:pt x="59" y="25"/>
                  </a:cubicBezTo>
                  <a:close/>
                  <a:moveTo>
                    <a:pt x="55" y="35"/>
                  </a:moveTo>
                  <a:cubicBezTo>
                    <a:pt x="61" y="37"/>
                    <a:pt x="61" y="37"/>
                    <a:pt x="61" y="37"/>
                  </a:cubicBezTo>
                  <a:cubicBezTo>
                    <a:pt x="59" y="42"/>
                    <a:pt x="59" y="42"/>
                    <a:pt x="59" y="42"/>
                  </a:cubicBezTo>
                  <a:cubicBezTo>
                    <a:pt x="53" y="40"/>
                    <a:pt x="53" y="40"/>
                    <a:pt x="53" y="40"/>
                  </a:cubicBezTo>
                  <a:cubicBezTo>
                    <a:pt x="55" y="35"/>
                    <a:pt x="55" y="35"/>
                    <a:pt x="55" y="35"/>
                  </a:cubicBezTo>
                  <a:cubicBezTo>
                    <a:pt x="55" y="35"/>
                    <a:pt x="55" y="35"/>
                    <a:pt x="55" y="35"/>
                  </a:cubicBezTo>
                  <a:close/>
                  <a:moveTo>
                    <a:pt x="52" y="44"/>
                  </a:moveTo>
                  <a:cubicBezTo>
                    <a:pt x="57" y="46"/>
                    <a:pt x="57" y="46"/>
                    <a:pt x="57" y="46"/>
                  </a:cubicBezTo>
                  <a:cubicBezTo>
                    <a:pt x="55" y="52"/>
                    <a:pt x="55" y="52"/>
                    <a:pt x="55" y="52"/>
                  </a:cubicBezTo>
                  <a:cubicBezTo>
                    <a:pt x="50" y="49"/>
                    <a:pt x="50" y="49"/>
                    <a:pt x="50" y="49"/>
                  </a:cubicBezTo>
                  <a:cubicBezTo>
                    <a:pt x="52" y="44"/>
                    <a:pt x="52" y="44"/>
                    <a:pt x="52" y="44"/>
                  </a:cubicBezTo>
                  <a:cubicBezTo>
                    <a:pt x="52" y="44"/>
                    <a:pt x="52" y="44"/>
                    <a:pt x="52" y="44"/>
                  </a:cubicBezTo>
                  <a:close/>
                  <a:moveTo>
                    <a:pt x="49" y="21"/>
                  </a:moveTo>
                  <a:cubicBezTo>
                    <a:pt x="55" y="24"/>
                    <a:pt x="55" y="24"/>
                    <a:pt x="55" y="24"/>
                  </a:cubicBezTo>
                  <a:cubicBezTo>
                    <a:pt x="53" y="29"/>
                    <a:pt x="53" y="29"/>
                    <a:pt x="53" y="29"/>
                  </a:cubicBezTo>
                  <a:cubicBezTo>
                    <a:pt x="47" y="27"/>
                    <a:pt x="47" y="27"/>
                    <a:pt x="47" y="27"/>
                  </a:cubicBezTo>
                  <a:cubicBezTo>
                    <a:pt x="49" y="21"/>
                    <a:pt x="49" y="21"/>
                    <a:pt x="49" y="21"/>
                  </a:cubicBezTo>
                  <a:cubicBezTo>
                    <a:pt x="49" y="21"/>
                    <a:pt x="49" y="21"/>
                    <a:pt x="49" y="21"/>
                  </a:cubicBezTo>
                  <a:close/>
                  <a:moveTo>
                    <a:pt x="46" y="31"/>
                  </a:moveTo>
                  <a:cubicBezTo>
                    <a:pt x="51" y="33"/>
                    <a:pt x="51" y="33"/>
                    <a:pt x="51" y="33"/>
                  </a:cubicBezTo>
                  <a:cubicBezTo>
                    <a:pt x="49" y="38"/>
                    <a:pt x="49" y="38"/>
                    <a:pt x="49" y="38"/>
                  </a:cubicBezTo>
                  <a:cubicBezTo>
                    <a:pt x="43" y="36"/>
                    <a:pt x="43" y="36"/>
                    <a:pt x="43" y="36"/>
                  </a:cubicBezTo>
                  <a:cubicBezTo>
                    <a:pt x="46" y="31"/>
                    <a:pt x="46" y="31"/>
                    <a:pt x="46" y="31"/>
                  </a:cubicBezTo>
                  <a:cubicBezTo>
                    <a:pt x="46" y="31"/>
                    <a:pt x="46" y="31"/>
                    <a:pt x="46" y="31"/>
                  </a:cubicBezTo>
                  <a:close/>
                  <a:moveTo>
                    <a:pt x="42" y="40"/>
                  </a:moveTo>
                  <a:cubicBezTo>
                    <a:pt x="47" y="42"/>
                    <a:pt x="47" y="42"/>
                    <a:pt x="47" y="42"/>
                  </a:cubicBezTo>
                  <a:cubicBezTo>
                    <a:pt x="45" y="47"/>
                    <a:pt x="45" y="47"/>
                    <a:pt x="45" y="47"/>
                  </a:cubicBezTo>
                  <a:cubicBezTo>
                    <a:pt x="40" y="45"/>
                    <a:pt x="40" y="45"/>
                    <a:pt x="40" y="45"/>
                  </a:cubicBezTo>
                  <a:cubicBezTo>
                    <a:pt x="42" y="40"/>
                    <a:pt x="42" y="40"/>
                    <a:pt x="42" y="40"/>
                  </a:cubicBezTo>
                  <a:cubicBezTo>
                    <a:pt x="42" y="40"/>
                    <a:pt x="42" y="40"/>
                    <a:pt x="42" y="40"/>
                  </a:cubicBezTo>
                  <a:close/>
                  <a:moveTo>
                    <a:pt x="39" y="17"/>
                  </a:moveTo>
                  <a:cubicBezTo>
                    <a:pt x="45" y="19"/>
                    <a:pt x="45" y="19"/>
                    <a:pt x="45" y="19"/>
                  </a:cubicBezTo>
                  <a:cubicBezTo>
                    <a:pt x="43" y="25"/>
                    <a:pt x="43" y="25"/>
                    <a:pt x="43" y="25"/>
                  </a:cubicBezTo>
                  <a:cubicBezTo>
                    <a:pt x="37" y="23"/>
                    <a:pt x="37" y="23"/>
                    <a:pt x="37" y="23"/>
                  </a:cubicBezTo>
                  <a:cubicBezTo>
                    <a:pt x="39" y="17"/>
                    <a:pt x="39" y="17"/>
                    <a:pt x="39" y="17"/>
                  </a:cubicBezTo>
                  <a:cubicBezTo>
                    <a:pt x="39" y="17"/>
                    <a:pt x="39" y="17"/>
                    <a:pt x="39" y="17"/>
                  </a:cubicBezTo>
                  <a:close/>
                  <a:moveTo>
                    <a:pt x="36" y="27"/>
                  </a:moveTo>
                  <a:cubicBezTo>
                    <a:pt x="41" y="29"/>
                    <a:pt x="41" y="29"/>
                    <a:pt x="41" y="29"/>
                  </a:cubicBezTo>
                  <a:cubicBezTo>
                    <a:pt x="39" y="34"/>
                    <a:pt x="39" y="34"/>
                    <a:pt x="39" y="34"/>
                  </a:cubicBezTo>
                  <a:cubicBezTo>
                    <a:pt x="33" y="32"/>
                    <a:pt x="33" y="32"/>
                    <a:pt x="33" y="32"/>
                  </a:cubicBezTo>
                  <a:cubicBezTo>
                    <a:pt x="36" y="27"/>
                    <a:pt x="36" y="27"/>
                    <a:pt x="36" y="27"/>
                  </a:cubicBezTo>
                  <a:cubicBezTo>
                    <a:pt x="36" y="27"/>
                    <a:pt x="36" y="27"/>
                    <a:pt x="36" y="27"/>
                  </a:cubicBezTo>
                  <a:close/>
                  <a:moveTo>
                    <a:pt x="32" y="36"/>
                  </a:moveTo>
                  <a:cubicBezTo>
                    <a:pt x="37" y="38"/>
                    <a:pt x="37" y="38"/>
                    <a:pt x="37" y="38"/>
                  </a:cubicBezTo>
                  <a:cubicBezTo>
                    <a:pt x="35" y="43"/>
                    <a:pt x="35" y="43"/>
                    <a:pt x="35" y="43"/>
                  </a:cubicBezTo>
                  <a:cubicBezTo>
                    <a:pt x="30" y="41"/>
                    <a:pt x="30" y="41"/>
                    <a:pt x="30" y="41"/>
                  </a:cubicBezTo>
                  <a:cubicBezTo>
                    <a:pt x="32" y="36"/>
                    <a:pt x="32" y="36"/>
                    <a:pt x="32" y="36"/>
                  </a:cubicBezTo>
                  <a:cubicBezTo>
                    <a:pt x="32" y="36"/>
                    <a:pt x="32" y="36"/>
                    <a:pt x="32" y="36"/>
                  </a:cubicBezTo>
                  <a:close/>
                  <a:moveTo>
                    <a:pt x="29" y="13"/>
                  </a:moveTo>
                  <a:cubicBezTo>
                    <a:pt x="35" y="15"/>
                    <a:pt x="35" y="15"/>
                    <a:pt x="35" y="15"/>
                  </a:cubicBezTo>
                  <a:cubicBezTo>
                    <a:pt x="33" y="21"/>
                    <a:pt x="33" y="21"/>
                    <a:pt x="33" y="21"/>
                  </a:cubicBezTo>
                  <a:cubicBezTo>
                    <a:pt x="27" y="18"/>
                    <a:pt x="27" y="18"/>
                    <a:pt x="27" y="18"/>
                  </a:cubicBezTo>
                  <a:cubicBezTo>
                    <a:pt x="29" y="13"/>
                    <a:pt x="29" y="13"/>
                    <a:pt x="29" y="13"/>
                  </a:cubicBezTo>
                  <a:cubicBezTo>
                    <a:pt x="29" y="13"/>
                    <a:pt x="29" y="13"/>
                    <a:pt x="29" y="13"/>
                  </a:cubicBezTo>
                  <a:close/>
                  <a:moveTo>
                    <a:pt x="25" y="23"/>
                  </a:moveTo>
                  <a:cubicBezTo>
                    <a:pt x="31" y="25"/>
                    <a:pt x="31" y="25"/>
                    <a:pt x="31" y="25"/>
                  </a:cubicBezTo>
                  <a:cubicBezTo>
                    <a:pt x="29" y="30"/>
                    <a:pt x="29" y="30"/>
                    <a:pt x="29" y="30"/>
                  </a:cubicBezTo>
                  <a:cubicBezTo>
                    <a:pt x="23" y="28"/>
                    <a:pt x="23" y="28"/>
                    <a:pt x="23" y="28"/>
                  </a:cubicBezTo>
                  <a:cubicBezTo>
                    <a:pt x="25" y="23"/>
                    <a:pt x="25" y="23"/>
                    <a:pt x="25" y="23"/>
                  </a:cubicBezTo>
                  <a:cubicBezTo>
                    <a:pt x="25" y="23"/>
                    <a:pt x="25" y="23"/>
                    <a:pt x="25" y="23"/>
                  </a:cubicBezTo>
                  <a:close/>
                  <a:moveTo>
                    <a:pt x="22" y="32"/>
                  </a:moveTo>
                  <a:cubicBezTo>
                    <a:pt x="27" y="34"/>
                    <a:pt x="27" y="34"/>
                    <a:pt x="27" y="34"/>
                  </a:cubicBezTo>
                  <a:cubicBezTo>
                    <a:pt x="25" y="39"/>
                    <a:pt x="25" y="39"/>
                    <a:pt x="25" y="39"/>
                  </a:cubicBezTo>
                  <a:cubicBezTo>
                    <a:pt x="20" y="37"/>
                    <a:pt x="20" y="37"/>
                    <a:pt x="20" y="37"/>
                  </a:cubicBezTo>
                  <a:cubicBezTo>
                    <a:pt x="22" y="32"/>
                    <a:pt x="22" y="32"/>
                    <a:pt x="22" y="32"/>
                  </a:cubicBezTo>
                  <a:cubicBezTo>
                    <a:pt x="22" y="32"/>
                    <a:pt x="22" y="32"/>
                    <a:pt x="22" y="32"/>
                  </a:cubicBezTo>
                  <a:close/>
                  <a:moveTo>
                    <a:pt x="19" y="9"/>
                  </a:moveTo>
                  <a:cubicBezTo>
                    <a:pt x="25" y="11"/>
                    <a:pt x="25" y="11"/>
                    <a:pt x="25" y="11"/>
                  </a:cubicBezTo>
                  <a:cubicBezTo>
                    <a:pt x="23" y="17"/>
                    <a:pt x="23" y="17"/>
                    <a:pt x="23" y="17"/>
                  </a:cubicBezTo>
                  <a:cubicBezTo>
                    <a:pt x="17" y="14"/>
                    <a:pt x="17" y="14"/>
                    <a:pt x="17" y="14"/>
                  </a:cubicBezTo>
                  <a:cubicBezTo>
                    <a:pt x="19" y="9"/>
                    <a:pt x="19" y="9"/>
                    <a:pt x="19" y="9"/>
                  </a:cubicBezTo>
                  <a:cubicBezTo>
                    <a:pt x="19" y="9"/>
                    <a:pt x="19" y="9"/>
                    <a:pt x="19" y="9"/>
                  </a:cubicBezTo>
                  <a:close/>
                  <a:moveTo>
                    <a:pt x="16" y="19"/>
                  </a:moveTo>
                  <a:cubicBezTo>
                    <a:pt x="21" y="21"/>
                    <a:pt x="21" y="21"/>
                    <a:pt x="21" y="21"/>
                  </a:cubicBezTo>
                  <a:cubicBezTo>
                    <a:pt x="19" y="26"/>
                    <a:pt x="19" y="26"/>
                    <a:pt x="19" y="26"/>
                  </a:cubicBezTo>
                  <a:cubicBezTo>
                    <a:pt x="13" y="24"/>
                    <a:pt x="13" y="24"/>
                    <a:pt x="13" y="24"/>
                  </a:cubicBezTo>
                  <a:cubicBezTo>
                    <a:pt x="16" y="19"/>
                    <a:pt x="16" y="19"/>
                    <a:pt x="16" y="19"/>
                  </a:cubicBezTo>
                  <a:cubicBezTo>
                    <a:pt x="16" y="19"/>
                    <a:pt x="16" y="19"/>
                    <a:pt x="16" y="19"/>
                  </a:cubicBezTo>
                  <a:close/>
                  <a:moveTo>
                    <a:pt x="12" y="28"/>
                  </a:moveTo>
                  <a:cubicBezTo>
                    <a:pt x="17" y="30"/>
                    <a:pt x="17" y="30"/>
                    <a:pt x="17" y="30"/>
                  </a:cubicBezTo>
                  <a:cubicBezTo>
                    <a:pt x="15" y="35"/>
                    <a:pt x="15" y="35"/>
                    <a:pt x="15" y="35"/>
                  </a:cubicBezTo>
                  <a:cubicBezTo>
                    <a:pt x="10" y="33"/>
                    <a:pt x="10" y="33"/>
                    <a:pt x="10" y="33"/>
                  </a:cubicBezTo>
                  <a:cubicBezTo>
                    <a:pt x="12" y="28"/>
                    <a:pt x="12" y="28"/>
                    <a:pt x="12" y="28"/>
                  </a:cubicBezTo>
                  <a:cubicBezTo>
                    <a:pt x="12" y="28"/>
                    <a:pt x="12" y="28"/>
                    <a:pt x="12" y="28"/>
                  </a:cubicBezTo>
                  <a:close/>
                </a:path>
              </a:pathLst>
            </a:custGeom>
            <a:grp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grpSp>
        <p:nvGrpSpPr>
          <p:cNvPr id="2359" name="Group 2358"/>
          <p:cNvGrpSpPr/>
          <p:nvPr/>
        </p:nvGrpSpPr>
        <p:grpSpPr>
          <a:xfrm>
            <a:off x="5921340" y="1271352"/>
            <a:ext cx="1960300" cy="1722447"/>
            <a:chOff x="15782925" y="1093788"/>
            <a:chExt cx="3446463" cy="2555875"/>
          </a:xfrm>
          <a:solidFill>
            <a:schemeClr val="tx1">
              <a:lumMod val="50000"/>
              <a:lumOff val="50000"/>
            </a:schemeClr>
          </a:solidFill>
        </p:grpSpPr>
        <p:sp>
          <p:nvSpPr>
            <p:cNvPr id="2251" name="Freeform 2107"/>
            <p:cNvSpPr>
              <a:spLocks noEditPoints="1"/>
            </p:cNvSpPr>
            <p:nvPr/>
          </p:nvSpPr>
          <p:spPr bwMode="auto">
            <a:xfrm>
              <a:off x="15782925"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3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3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3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3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3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3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2" name="Freeform 2108"/>
            <p:cNvSpPr>
              <a:spLocks noEditPoints="1"/>
            </p:cNvSpPr>
            <p:nvPr/>
          </p:nvSpPr>
          <p:spPr bwMode="auto">
            <a:xfrm>
              <a:off x="16005175"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3" name="Freeform 2109"/>
            <p:cNvSpPr>
              <a:spLocks noEditPoints="1"/>
            </p:cNvSpPr>
            <p:nvPr/>
          </p:nvSpPr>
          <p:spPr bwMode="auto">
            <a:xfrm>
              <a:off x="1622266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4" name="Freeform 2110"/>
            <p:cNvSpPr>
              <a:spLocks noEditPoints="1"/>
            </p:cNvSpPr>
            <p:nvPr/>
          </p:nvSpPr>
          <p:spPr bwMode="auto">
            <a:xfrm>
              <a:off x="16440150"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4"/>
                    <a:pt x="20" y="134"/>
                  </a:cubicBezTo>
                  <a:cubicBezTo>
                    <a:pt x="16" y="134"/>
                    <a:pt x="13" y="130"/>
                    <a:pt x="13" y="126"/>
                  </a:cubicBezTo>
                  <a:cubicBezTo>
                    <a:pt x="13" y="122"/>
                    <a:pt x="16" y="119"/>
                    <a:pt x="20"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5" name="Freeform 2111"/>
            <p:cNvSpPr>
              <a:spLocks noEditPoints="1"/>
            </p:cNvSpPr>
            <p:nvPr/>
          </p:nvSpPr>
          <p:spPr bwMode="auto">
            <a:xfrm>
              <a:off x="16657638"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6" name="Freeform 2112"/>
            <p:cNvSpPr>
              <a:spLocks noEditPoints="1"/>
            </p:cNvSpPr>
            <p:nvPr/>
          </p:nvSpPr>
          <p:spPr bwMode="auto">
            <a:xfrm>
              <a:off x="16879888"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7" name="Freeform 2113"/>
            <p:cNvSpPr>
              <a:spLocks noEditPoints="1"/>
            </p:cNvSpPr>
            <p:nvPr/>
          </p:nvSpPr>
          <p:spPr bwMode="auto">
            <a:xfrm>
              <a:off x="17097375"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8" name="Freeform 2114"/>
            <p:cNvSpPr>
              <a:spLocks noEditPoints="1"/>
            </p:cNvSpPr>
            <p:nvPr/>
          </p:nvSpPr>
          <p:spPr bwMode="auto">
            <a:xfrm>
              <a:off x="1731486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8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8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8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4"/>
                    <a:pt x="21" y="134"/>
                  </a:cubicBezTo>
                  <a:cubicBezTo>
                    <a:pt x="16" y="134"/>
                    <a:pt x="13" y="130"/>
                    <a:pt x="13" y="126"/>
                  </a:cubicBezTo>
                  <a:cubicBezTo>
                    <a:pt x="13" y="122"/>
                    <a:pt x="16" y="119"/>
                    <a:pt x="21"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59" name="Freeform 2115"/>
            <p:cNvSpPr>
              <a:spLocks noEditPoints="1"/>
            </p:cNvSpPr>
            <p:nvPr/>
          </p:nvSpPr>
          <p:spPr bwMode="auto">
            <a:xfrm>
              <a:off x="17548225"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0" name="Freeform 2116"/>
            <p:cNvSpPr>
              <a:spLocks noEditPoints="1"/>
            </p:cNvSpPr>
            <p:nvPr/>
          </p:nvSpPr>
          <p:spPr bwMode="auto">
            <a:xfrm>
              <a:off x="1776571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1" name="Freeform 2117"/>
            <p:cNvSpPr>
              <a:spLocks noEditPoints="1"/>
            </p:cNvSpPr>
            <p:nvPr/>
          </p:nvSpPr>
          <p:spPr bwMode="auto">
            <a:xfrm>
              <a:off x="17983200"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4"/>
                    <a:pt x="20" y="134"/>
                  </a:cubicBezTo>
                  <a:cubicBezTo>
                    <a:pt x="16" y="134"/>
                    <a:pt x="13" y="130"/>
                    <a:pt x="13" y="126"/>
                  </a:cubicBezTo>
                  <a:cubicBezTo>
                    <a:pt x="13" y="122"/>
                    <a:pt x="16" y="119"/>
                    <a:pt x="20"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2" name="Freeform 2118"/>
            <p:cNvSpPr>
              <a:spLocks noEditPoints="1"/>
            </p:cNvSpPr>
            <p:nvPr/>
          </p:nvSpPr>
          <p:spPr bwMode="auto">
            <a:xfrm>
              <a:off x="18200688"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3" name="Freeform 2119"/>
            <p:cNvSpPr>
              <a:spLocks noEditPoints="1"/>
            </p:cNvSpPr>
            <p:nvPr/>
          </p:nvSpPr>
          <p:spPr bwMode="auto">
            <a:xfrm>
              <a:off x="18422938" y="2416175"/>
              <a:ext cx="149225" cy="549275"/>
            </a:xfrm>
            <a:custGeom>
              <a:avLst/>
              <a:gdLst>
                <a:gd name="T0" fmla="*/ 9 w 40"/>
                <a:gd name="T1" fmla="*/ 146 h 146"/>
                <a:gd name="T2" fmla="*/ 40 w 40"/>
                <a:gd name="T3" fmla="*/ 9 h 146"/>
                <a:gd name="T4" fmla="*/ 0 w 40"/>
                <a:gd name="T5" fmla="*/ 9 h 146"/>
                <a:gd name="T6" fmla="*/ 13 w 40"/>
                <a:gd name="T7" fmla="*/ 126 h 146"/>
                <a:gd name="T8" fmla="*/ 33 w 40"/>
                <a:gd name="T9" fmla="*/ 74 h 146"/>
                <a:gd name="T10" fmla="*/ 27 w 40"/>
                <a:gd name="T11" fmla="*/ 74 h 146"/>
                <a:gd name="T12" fmla="*/ 23 w 40"/>
                <a:gd name="T13" fmla="*/ 74 h 146"/>
                <a:gd name="T14" fmla="*/ 17 w 40"/>
                <a:gd name="T15" fmla="*/ 74 h 146"/>
                <a:gd name="T16" fmla="*/ 13 w 40"/>
                <a:gd name="T17" fmla="*/ 74 h 146"/>
                <a:gd name="T18" fmla="*/ 7 w 40"/>
                <a:gd name="T19" fmla="*/ 74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1 h 146"/>
                <a:gd name="T58" fmla="*/ 27 w 40"/>
                <a:gd name="T59" fmla="*/ 31 h 146"/>
                <a:gd name="T60" fmla="*/ 23 w 40"/>
                <a:gd name="T61" fmla="*/ 31 h 146"/>
                <a:gd name="T62" fmla="*/ 17 w 40"/>
                <a:gd name="T63" fmla="*/ 31 h 146"/>
                <a:gd name="T64" fmla="*/ 13 w 40"/>
                <a:gd name="T65" fmla="*/ 31 h 146"/>
                <a:gd name="T66" fmla="*/ 7 w 40"/>
                <a:gd name="T67" fmla="*/ 31 h 146"/>
                <a:gd name="T68" fmla="*/ 33 w 40"/>
                <a:gd name="T69" fmla="*/ 20 h 146"/>
                <a:gd name="T70" fmla="*/ 27 w 40"/>
                <a:gd name="T71" fmla="*/ 20 h 146"/>
                <a:gd name="T72" fmla="*/ 23 w 40"/>
                <a:gd name="T73" fmla="*/ 20 h 146"/>
                <a:gd name="T74" fmla="*/ 17 w 40"/>
                <a:gd name="T75" fmla="*/ 20 h 146"/>
                <a:gd name="T76" fmla="*/ 13 w 40"/>
                <a:gd name="T77" fmla="*/ 20 h 146"/>
                <a:gd name="T78" fmla="*/ 7 w 40"/>
                <a:gd name="T79" fmla="*/ 20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4"/>
                    <a:pt x="20" y="134"/>
                  </a:cubicBezTo>
                  <a:cubicBezTo>
                    <a:pt x="16" y="134"/>
                    <a:pt x="13" y="130"/>
                    <a:pt x="13" y="126"/>
                  </a:cubicBezTo>
                  <a:cubicBezTo>
                    <a:pt x="13" y="122"/>
                    <a:pt x="16" y="119"/>
                    <a:pt x="20" y="119"/>
                  </a:cubicBezTo>
                  <a:cubicBezTo>
                    <a:pt x="24" y="119"/>
                    <a:pt x="27" y="122"/>
                    <a:pt x="27"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4" name="Freeform 2120"/>
            <p:cNvSpPr>
              <a:spLocks noEditPoints="1"/>
            </p:cNvSpPr>
            <p:nvPr/>
          </p:nvSpPr>
          <p:spPr bwMode="auto">
            <a:xfrm>
              <a:off x="18640425"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7 w 41"/>
                <a:gd name="T11" fmla="*/ 74 h 146"/>
                <a:gd name="T12" fmla="*/ 23 w 41"/>
                <a:gd name="T13" fmla="*/ 74 h 146"/>
                <a:gd name="T14" fmla="*/ 17 w 41"/>
                <a:gd name="T15" fmla="*/ 74 h 146"/>
                <a:gd name="T16" fmla="*/ 13 w 41"/>
                <a:gd name="T17" fmla="*/ 74 h 146"/>
                <a:gd name="T18" fmla="*/ 7 w 41"/>
                <a:gd name="T19" fmla="*/ 74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1 h 146"/>
                <a:gd name="T58" fmla="*/ 27 w 41"/>
                <a:gd name="T59" fmla="*/ 31 h 146"/>
                <a:gd name="T60" fmla="*/ 23 w 41"/>
                <a:gd name="T61" fmla="*/ 31 h 146"/>
                <a:gd name="T62" fmla="*/ 17 w 41"/>
                <a:gd name="T63" fmla="*/ 31 h 146"/>
                <a:gd name="T64" fmla="*/ 13 w 41"/>
                <a:gd name="T65" fmla="*/ 31 h 146"/>
                <a:gd name="T66" fmla="*/ 7 w 41"/>
                <a:gd name="T67" fmla="*/ 31 h 146"/>
                <a:gd name="T68" fmla="*/ 33 w 41"/>
                <a:gd name="T69" fmla="*/ 20 h 146"/>
                <a:gd name="T70" fmla="*/ 27 w 41"/>
                <a:gd name="T71" fmla="*/ 20 h 146"/>
                <a:gd name="T72" fmla="*/ 23 w 41"/>
                <a:gd name="T73" fmla="*/ 20 h 146"/>
                <a:gd name="T74" fmla="*/ 17 w 41"/>
                <a:gd name="T75" fmla="*/ 20 h 146"/>
                <a:gd name="T76" fmla="*/ 13 w 41"/>
                <a:gd name="T77" fmla="*/ 20 h 146"/>
                <a:gd name="T78" fmla="*/ 7 w 41"/>
                <a:gd name="T79" fmla="*/ 20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4"/>
                    <a:pt x="20" y="134"/>
                  </a:cubicBezTo>
                  <a:cubicBezTo>
                    <a:pt x="16" y="134"/>
                    <a:pt x="13" y="130"/>
                    <a:pt x="13" y="126"/>
                  </a:cubicBezTo>
                  <a:cubicBezTo>
                    <a:pt x="13" y="122"/>
                    <a:pt x="16" y="119"/>
                    <a:pt x="20" y="119"/>
                  </a:cubicBezTo>
                  <a:cubicBezTo>
                    <a:pt x="24" y="119"/>
                    <a:pt x="28" y="122"/>
                    <a:pt x="28" y="126"/>
                  </a:cubicBezTo>
                  <a:close/>
                  <a:moveTo>
                    <a:pt x="33" y="74"/>
                  </a:moveTo>
                  <a:cubicBezTo>
                    <a:pt x="33" y="79"/>
                    <a:pt x="33" y="79"/>
                    <a:pt x="33" y="79"/>
                  </a:cubicBezTo>
                  <a:cubicBezTo>
                    <a:pt x="27" y="79"/>
                    <a:pt x="27" y="79"/>
                    <a:pt x="27" y="79"/>
                  </a:cubicBezTo>
                  <a:cubicBezTo>
                    <a:pt x="27" y="74"/>
                    <a:pt x="27" y="74"/>
                    <a:pt x="27"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7" y="79"/>
                    <a:pt x="7" y="79"/>
                    <a:pt x="7" y="79"/>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1"/>
                  </a:moveTo>
                  <a:cubicBezTo>
                    <a:pt x="33" y="36"/>
                    <a:pt x="33" y="36"/>
                    <a:pt x="33" y="36"/>
                  </a:cubicBezTo>
                  <a:cubicBezTo>
                    <a:pt x="27" y="36"/>
                    <a:pt x="27" y="36"/>
                    <a:pt x="27" y="36"/>
                  </a:cubicBezTo>
                  <a:cubicBezTo>
                    <a:pt x="27" y="31"/>
                    <a:pt x="27" y="31"/>
                    <a:pt x="27"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7" y="36"/>
                    <a:pt x="7" y="36"/>
                    <a:pt x="7" y="36"/>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5" name="Freeform 2121"/>
            <p:cNvSpPr>
              <a:spLocks noEditPoints="1"/>
            </p:cNvSpPr>
            <p:nvPr/>
          </p:nvSpPr>
          <p:spPr bwMode="auto">
            <a:xfrm>
              <a:off x="18857913" y="2416175"/>
              <a:ext cx="153988" cy="549275"/>
            </a:xfrm>
            <a:custGeom>
              <a:avLst/>
              <a:gdLst>
                <a:gd name="T0" fmla="*/ 9 w 41"/>
                <a:gd name="T1" fmla="*/ 146 h 146"/>
                <a:gd name="T2" fmla="*/ 41 w 41"/>
                <a:gd name="T3" fmla="*/ 9 h 146"/>
                <a:gd name="T4" fmla="*/ 0 w 41"/>
                <a:gd name="T5" fmla="*/ 9 h 146"/>
                <a:gd name="T6" fmla="*/ 13 w 41"/>
                <a:gd name="T7" fmla="*/ 126 h 146"/>
                <a:gd name="T8" fmla="*/ 33 w 41"/>
                <a:gd name="T9" fmla="*/ 74 h 146"/>
                <a:gd name="T10" fmla="*/ 28 w 41"/>
                <a:gd name="T11" fmla="*/ 74 h 146"/>
                <a:gd name="T12" fmla="*/ 23 w 41"/>
                <a:gd name="T13" fmla="*/ 74 h 146"/>
                <a:gd name="T14" fmla="*/ 17 w 41"/>
                <a:gd name="T15" fmla="*/ 74 h 146"/>
                <a:gd name="T16" fmla="*/ 13 w 41"/>
                <a:gd name="T17" fmla="*/ 74 h 146"/>
                <a:gd name="T18" fmla="*/ 8 w 41"/>
                <a:gd name="T19" fmla="*/ 74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1 h 146"/>
                <a:gd name="T58" fmla="*/ 28 w 41"/>
                <a:gd name="T59" fmla="*/ 31 h 146"/>
                <a:gd name="T60" fmla="*/ 23 w 41"/>
                <a:gd name="T61" fmla="*/ 31 h 146"/>
                <a:gd name="T62" fmla="*/ 17 w 41"/>
                <a:gd name="T63" fmla="*/ 31 h 146"/>
                <a:gd name="T64" fmla="*/ 13 w 41"/>
                <a:gd name="T65" fmla="*/ 31 h 146"/>
                <a:gd name="T66" fmla="*/ 8 w 41"/>
                <a:gd name="T67" fmla="*/ 31 h 146"/>
                <a:gd name="T68" fmla="*/ 33 w 41"/>
                <a:gd name="T69" fmla="*/ 20 h 146"/>
                <a:gd name="T70" fmla="*/ 28 w 41"/>
                <a:gd name="T71" fmla="*/ 20 h 146"/>
                <a:gd name="T72" fmla="*/ 23 w 41"/>
                <a:gd name="T73" fmla="*/ 20 h 146"/>
                <a:gd name="T74" fmla="*/ 17 w 41"/>
                <a:gd name="T75" fmla="*/ 20 h 146"/>
                <a:gd name="T76" fmla="*/ 13 w 41"/>
                <a:gd name="T77" fmla="*/ 20 h 146"/>
                <a:gd name="T78" fmla="*/ 8 w 41"/>
                <a:gd name="T79" fmla="*/ 20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4"/>
                    <a:pt x="21" y="134"/>
                  </a:cubicBezTo>
                  <a:cubicBezTo>
                    <a:pt x="16" y="134"/>
                    <a:pt x="13" y="130"/>
                    <a:pt x="13" y="126"/>
                  </a:cubicBezTo>
                  <a:cubicBezTo>
                    <a:pt x="13" y="122"/>
                    <a:pt x="16" y="119"/>
                    <a:pt x="21" y="119"/>
                  </a:cubicBezTo>
                  <a:cubicBezTo>
                    <a:pt x="25" y="119"/>
                    <a:pt x="28" y="122"/>
                    <a:pt x="28" y="126"/>
                  </a:cubicBezTo>
                  <a:close/>
                  <a:moveTo>
                    <a:pt x="33" y="74"/>
                  </a:moveTo>
                  <a:cubicBezTo>
                    <a:pt x="33" y="79"/>
                    <a:pt x="33" y="79"/>
                    <a:pt x="33" y="79"/>
                  </a:cubicBezTo>
                  <a:cubicBezTo>
                    <a:pt x="28" y="79"/>
                    <a:pt x="28" y="79"/>
                    <a:pt x="28" y="79"/>
                  </a:cubicBezTo>
                  <a:cubicBezTo>
                    <a:pt x="28" y="74"/>
                    <a:pt x="28" y="74"/>
                    <a:pt x="28" y="74"/>
                  </a:cubicBezTo>
                  <a:cubicBezTo>
                    <a:pt x="33" y="74"/>
                    <a:pt x="33" y="74"/>
                    <a:pt x="33" y="74"/>
                  </a:cubicBezTo>
                  <a:cubicBezTo>
                    <a:pt x="33" y="74"/>
                    <a:pt x="33" y="74"/>
                    <a:pt x="33" y="74"/>
                  </a:cubicBezTo>
                  <a:close/>
                  <a:moveTo>
                    <a:pt x="23" y="74"/>
                  </a:moveTo>
                  <a:cubicBezTo>
                    <a:pt x="23" y="79"/>
                    <a:pt x="23" y="79"/>
                    <a:pt x="23" y="79"/>
                  </a:cubicBezTo>
                  <a:cubicBezTo>
                    <a:pt x="17" y="79"/>
                    <a:pt x="17" y="79"/>
                    <a:pt x="17" y="79"/>
                  </a:cubicBezTo>
                  <a:cubicBezTo>
                    <a:pt x="17" y="74"/>
                    <a:pt x="17" y="74"/>
                    <a:pt x="17" y="74"/>
                  </a:cubicBezTo>
                  <a:cubicBezTo>
                    <a:pt x="23" y="74"/>
                    <a:pt x="23" y="74"/>
                    <a:pt x="23" y="74"/>
                  </a:cubicBezTo>
                  <a:cubicBezTo>
                    <a:pt x="23" y="74"/>
                    <a:pt x="23" y="74"/>
                    <a:pt x="23" y="74"/>
                  </a:cubicBezTo>
                  <a:close/>
                  <a:moveTo>
                    <a:pt x="13" y="74"/>
                  </a:moveTo>
                  <a:cubicBezTo>
                    <a:pt x="13" y="79"/>
                    <a:pt x="13" y="79"/>
                    <a:pt x="13" y="79"/>
                  </a:cubicBezTo>
                  <a:cubicBezTo>
                    <a:pt x="8" y="79"/>
                    <a:pt x="8" y="79"/>
                    <a:pt x="8" y="79"/>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1"/>
                  </a:moveTo>
                  <a:cubicBezTo>
                    <a:pt x="33" y="36"/>
                    <a:pt x="33" y="36"/>
                    <a:pt x="33" y="36"/>
                  </a:cubicBezTo>
                  <a:cubicBezTo>
                    <a:pt x="28" y="36"/>
                    <a:pt x="28" y="36"/>
                    <a:pt x="28" y="36"/>
                  </a:cubicBezTo>
                  <a:cubicBezTo>
                    <a:pt x="28" y="31"/>
                    <a:pt x="28" y="31"/>
                    <a:pt x="28" y="31"/>
                  </a:cubicBezTo>
                  <a:cubicBezTo>
                    <a:pt x="33" y="31"/>
                    <a:pt x="33" y="31"/>
                    <a:pt x="33" y="31"/>
                  </a:cubicBezTo>
                  <a:cubicBezTo>
                    <a:pt x="33" y="31"/>
                    <a:pt x="33" y="31"/>
                    <a:pt x="33" y="31"/>
                  </a:cubicBezTo>
                  <a:close/>
                  <a:moveTo>
                    <a:pt x="23" y="31"/>
                  </a:moveTo>
                  <a:cubicBezTo>
                    <a:pt x="23" y="36"/>
                    <a:pt x="23" y="36"/>
                    <a:pt x="23" y="36"/>
                  </a:cubicBezTo>
                  <a:cubicBezTo>
                    <a:pt x="17" y="36"/>
                    <a:pt x="17" y="36"/>
                    <a:pt x="17" y="36"/>
                  </a:cubicBezTo>
                  <a:cubicBezTo>
                    <a:pt x="17" y="31"/>
                    <a:pt x="17" y="31"/>
                    <a:pt x="17" y="31"/>
                  </a:cubicBezTo>
                  <a:cubicBezTo>
                    <a:pt x="23" y="31"/>
                    <a:pt x="23" y="31"/>
                    <a:pt x="23" y="31"/>
                  </a:cubicBezTo>
                  <a:cubicBezTo>
                    <a:pt x="23" y="31"/>
                    <a:pt x="23" y="31"/>
                    <a:pt x="23" y="31"/>
                  </a:cubicBezTo>
                  <a:close/>
                  <a:moveTo>
                    <a:pt x="13" y="31"/>
                  </a:moveTo>
                  <a:cubicBezTo>
                    <a:pt x="13" y="36"/>
                    <a:pt x="13" y="36"/>
                    <a:pt x="13" y="36"/>
                  </a:cubicBezTo>
                  <a:cubicBezTo>
                    <a:pt x="8" y="36"/>
                    <a:pt x="8" y="36"/>
                    <a:pt x="8" y="36"/>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6" name="Freeform 2122"/>
            <p:cNvSpPr>
              <a:spLocks noEditPoints="1"/>
            </p:cNvSpPr>
            <p:nvPr/>
          </p:nvSpPr>
          <p:spPr bwMode="auto">
            <a:xfrm>
              <a:off x="19075400" y="2416175"/>
              <a:ext cx="153988" cy="549275"/>
            </a:xfrm>
            <a:custGeom>
              <a:avLst/>
              <a:gdLst>
                <a:gd name="T0" fmla="*/ 10 w 41"/>
                <a:gd name="T1" fmla="*/ 146 h 146"/>
                <a:gd name="T2" fmla="*/ 41 w 41"/>
                <a:gd name="T3" fmla="*/ 9 h 146"/>
                <a:gd name="T4" fmla="*/ 0 w 41"/>
                <a:gd name="T5" fmla="*/ 9 h 146"/>
                <a:gd name="T6" fmla="*/ 13 w 41"/>
                <a:gd name="T7" fmla="*/ 126 h 146"/>
                <a:gd name="T8" fmla="*/ 34 w 41"/>
                <a:gd name="T9" fmla="*/ 74 h 146"/>
                <a:gd name="T10" fmla="*/ 28 w 41"/>
                <a:gd name="T11" fmla="*/ 74 h 146"/>
                <a:gd name="T12" fmla="*/ 23 w 41"/>
                <a:gd name="T13" fmla="*/ 74 h 146"/>
                <a:gd name="T14" fmla="*/ 18 w 41"/>
                <a:gd name="T15" fmla="*/ 74 h 146"/>
                <a:gd name="T16" fmla="*/ 14 w 41"/>
                <a:gd name="T17" fmla="*/ 74 h 146"/>
                <a:gd name="T18" fmla="*/ 8 w 41"/>
                <a:gd name="T19" fmla="*/ 74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1 h 146"/>
                <a:gd name="T58" fmla="*/ 28 w 41"/>
                <a:gd name="T59" fmla="*/ 31 h 146"/>
                <a:gd name="T60" fmla="*/ 23 w 41"/>
                <a:gd name="T61" fmla="*/ 31 h 146"/>
                <a:gd name="T62" fmla="*/ 18 w 41"/>
                <a:gd name="T63" fmla="*/ 31 h 146"/>
                <a:gd name="T64" fmla="*/ 14 w 41"/>
                <a:gd name="T65" fmla="*/ 31 h 146"/>
                <a:gd name="T66" fmla="*/ 8 w 41"/>
                <a:gd name="T67" fmla="*/ 31 h 146"/>
                <a:gd name="T68" fmla="*/ 34 w 41"/>
                <a:gd name="T69" fmla="*/ 20 h 146"/>
                <a:gd name="T70" fmla="*/ 28 w 41"/>
                <a:gd name="T71" fmla="*/ 20 h 146"/>
                <a:gd name="T72" fmla="*/ 23 w 41"/>
                <a:gd name="T73" fmla="*/ 20 h 146"/>
                <a:gd name="T74" fmla="*/ 18 w 41"/>
                <a:gd name="T75" fmla="*/ 20 h 146"/>
                <a:gd name="T76" fmla="*/ 14 w 41"/>
                <a:gd name="T77" fmla="*/ 20 h 146"/>
                <a:gd name="T78" fmla="*/ 8 w 41"/>
                <a:gd name="T79" fmla="*/ 20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4"/>
                    <a:pt x="21" y="134"/>
                  </a:cubicBezTo>
                  <a:cubicBezTo>
                    <a:pt x="17" y="134"/>
                    <a:pt x="13" y="130"/>
                    <a:pt x="13" y="126"/>
                  </a:cubicBezTo>
                  <a:cubicBezTo>
                    <a:pt x="13" y="122"/>
                    <a:pt x="17" y="119"/>
                    <a:pt x="21" y="119"/>
                  </a:cubicBezTo>
                  <a:cubicBezTo>
                    <a:pt x="25" y="119"/>
                    <a:pt x="28" y="122"/>
                    <a:pt x="28" y="126"/>
                  </a:cubicBezTo>
                  <a:close/>
                  <a:moveTo>
                    <a:pt x="34" y="74"/>
                  </a:moveTo>
                  <a:cubicBezTo>
                    <a:pt x="34" y="79"/>
                    <a:pt x="34" y="79"/>
                    <a:pt x="34" y="79"/>
                  </a:cubicBezTo>
                  <a:cubicBezTo>
                    <a:pt x="28" y="79"/>
                    <a:pt x="28" y="79"/>
                    <a:pt x="28" y="79"/>
                  </a:cubicBezTo>
                  <a:cubicBezTo>
                    <a:pt x="28" y="74"/>
                    <a:pt x="28" y="74"/>
                    <a:pt x="28" y="74"/>
                  </a:cubicBezTo>
                  <a:cubicBezTo>
                    <a:pt x="34" y="74"/>
                    <a:pt x="34" y="74"/>
                    <a:pt x="34" y="74"/>
                  </a:cubicBezTo>
                  <a:cubicBezTo>
                    <a:pt x="34" y="74"/>
                    <a:pt x="34" y="74"/>
                    <a:pt x="34" y="74"/>
                  </a:cubicBezTo>
                  <a:close/>
                  <a:moveTo>
                    <a:pt x="23" y="74"/>
                  </a:moveTo>
                  <a:cubicBezTo>
                    <a:pt x="23" y="79"/>
                    <a:pt x="23" y="79"/>
                    <a:pt x="23" y="79"/>
                  </a:cubicBezTo>
                  <a:cubicBezTo>
                    <a:pt x="18" y="79"/>
                    <a:pt x="18" y="79"/>
                    <a:pt x="18" y="79"/>
                  </a:cubicBezTo>
                  <a:cubicBezTo>
                    <a:pt x="18" y="74"/>
                    <a:pt x="18" y="74"/>
                    <a:pt x="18" y="74"/>
                  </a:cubicBezTo>
                  <a:cubicBezTo>
                    <a:pt x="23" y="74"/>
                    <a:pt x="23" y="74"/>
                    <a:pt x="23" y="74"/>
                  </a:cubicBezTo>
                  <a:cubicBezTo>
                    <a:pt x="23" y="74"/>
                    <a:pt x="23" y="74"/>
                    <a:pt x="23" y="74"/>
                  </a:cubicBezTo>
                  <a:close/>
                  <a:moveTo>
                    <a:pt x="14" y="74"/>
                  </a:moveTo>
                  <a:cubicBezTo>
                    <a:pt x="14" y="79"/>
                    <a:pt x="14" y="79"/>
                    <a:pt x="14" y="79"/>
                  </a:cubicBezTo>
                  <a:cubicBezTo>
                    <a:pt x="8" y="79"/>
                    <a:pt x="8" y="79"/>
                    <a:pt x="8" y="79"/>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1"/>
                  </a:moveTo>
                  <a:cubicBezTo>
                    <a:pt x="34" y="36"/>
                    <a:pt x="34" y="36"/>
                    <a:pt x="34" y="36"/>
                  </a:cubicBezTo>
                  <a:cubicBezTo>
                    <a:pt x="28" y="36"/>
                    <a:pt x="28" y="36"/>
                    <a:pt x="28" y="36"/>
                  </a:cubicBezTo>
                  <a:cubicBezTo>
                    <a:pt x="28" y="31"/>
                    <a:pt x="28" y="31"/>
                    <a:pt x="28" y="31"/>
                  </a:cubicBezTo>
                  <a:cubicBezTo>
                    <a:pt x="34" y="31"/>
                    <a:pt x="34" y="31"/>
                    <a:pt x="34" y="31"/>
                  </a:cubicBezTo>
                  <a:cubicBezTo>
                    <a:pt x="34" y="31"/>
                    <a:pt x="34" y="31"/>
                    <a:pt x="34" y="31"/>
                  </a:cubicBezTo>
                  <a:close/>
                  <a:moveTo>
                    <a:pt x="23" y="31"/>
                  </a:moveTo>
                  <a:cubicBezTo>
                    <a:pt x="23" y="36"/>
                    <a:pt x="23" y="36"/>
                    <a:pt x="23" y="36"/>
                  </a:cubicBezTo>
                  <a:cubicBezTo>
                    <a:pt x="18" y="36"/>
                    <a:pt x="18" y="36"/>
                    <a:pt x="18" y="36"/>
                  </a:cubicBezTo>
                  <a:cubicBezTo>
                    <a:pt x="18" y="31"/>
                    <a:pt x="18" y="31"/>
                    <a:pt x="18" y="31"/>
                  </a:cubicBezTo>
                  <a:cubicBezTo>
                    <a:pt x="23" y="31"/>
                    <a:pt x="23" y="31"/>
                    <a:pt x="23" y="31"/>
                  </a:cubicBezTo>
                  <a:cubicBezTo>
                    <a:pt x="23" y="31"/>
                    <a:pt x="23" y="31"/>
                    <a:pt x="23" y="31"/>
                  </a:cubicBezTo>
                  <a:close/>
                  <a:moveTo>
                    <a:pt x="14" y="31"/>
                  </a:moveTo>
                  <a:cubicBezTo>
                    <a:pt x="14" y="36"/>
                    <a:pt x="14" y="36"/>
                    <a:pt x="14" y="36"/>
                  </a:cubicBezTo>
                  <a:cubicBezTo>
                    <a:pt x="8" y="36"/>
                    <a:pt x="8" y="36"/>
                    <a:pt x="8" y="36"/>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7" name="Freeform 2123"/>
            <p:cNvSpPr>
              <a:spLocks noEditPoints="1"/>
            </p:cNvSpPr>
            <p:nvPr/>
          </p:nvSpPr>
          <p:spPr bwMode="auto">
            <a:xfrm>
              <a:off x="15782925"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3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3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3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3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3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3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8" name="Freeform 2124"/>
            <p:cNvSpPr>
              <a:spLocks noEditPoints="1"/>
            </p:cNvSpPr>
            <p:nvPr/>
          </p:nvSpPr>
          <p:spPr bwMode="auto">
            <a:xfrm>
              <a:off x="16005175"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69" name="Freeform 2125"/>
            <p:cNvSpPr>
              <a:spLocks noEditPoints="1"/>
            </p:cNvSpPr>
            <p:nvPr/>
          </p:nvSpPr>
          <p:spPr bwMode="auto">
            <a:xfrm>
              <a:off x="1622266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0" name="Freeform 2126"/>
            <p:cNvSpPr>
              <a:spLocks noEditPoints="1"/>
            </p:cNvSpPr>
            <p:nvPr/>
          </p:nvSpPr>
          <p:spPr bwMode="auto">
            <a:xfrm>
              <a:off x="16440150"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7" y="147"/>
                    <a:pt x="41" y="143"/>
                    <a:pt x="41" y="137"/>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1" name="Freeform 2127"/>
            <p:cNvSpPr>
              <a:spLocks noEditPoints="1"/>
            </p:cNvSpPr>
            <p:nvPr/>
          </p:nvSpPr>
          <p:spPr bwMode="auto">
            <a:xfrm>
              <a:off x="16657638"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2" name="Freeform 2128"/>
            <p:cNvSpPr>
              <a:spLocks noEditPoints="1"/>
            </p:cNvSpPr>
            <p:nvPr/>
          </p:nvSpPr>
          <p:spPr bwMode="auto">
            <a:xfrm>
              <a:off x="16879888"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3" name="Freeform 2129"/>
            <p:cNvSpPr>
              <a:spLocks noEditPoints="1"/>
            </p:cNvSpPr>
            <p:nvPr/>
          </p:nvSpPr>
          <p:spPr bwMode="auto">
            <a:xfrm>
              <a:off x="17097375"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4" name="Freeform 2130"/>
            <p:cNvSpPr>
              <a:spLocks noEditPoints="1"/>
            </p:cNvSpPr>
            <p:nvPr/>
          </p:nvSpPr>
          <p:spPr bwMode="auto">
            <a:xfrm>
              <a:off x="1731486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8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2" y="147"/>
                    <a:pt x="32" y="147"/>
                    <a:pt x="32" y="147"/>
                  </a:cubicBezTo>
                  <a:cubicBezTo>
                    <a:pt x="37" y="147"/>
                    <a:pt x="41" y="143"/>
                    <a:pt x="41" y="137"/>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5" name="Freeform 2131"/>
            <p:cNvSpPr>
              <a:spLocks noEditPoints="1"/>
            </p:cNvSpPr>
            <p:nvPr/>
          </p:nvSpPr>
          <p:spPr bwMode="auto">
            <a:xfrm>
              <a:off x="17548225"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6" name="Freeform 2132"/>
            <p:cNvSpPr>
              <a:spLocks noEditPoints="1"/>
            </p:cNvSpPr>
            <p:nvPr/>
          </p:nvSpPr>
          <p:spPr bwMode="auto">
            <a:xfrm>
              <a:off x="1776571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7" name="Freeform 2133"/>
            <p:cNvSpPr>
              <a:spLocks noEditPoints="1"/>
            </p:cNvSpPr>
            <p:nvPr/>
          </p:nvSpPr>
          <p:spPr bwMode="auto">
            <a:xfrm>
              <a:off x="17983200"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7" y="147"/>
                    <a:pt x="41" y="143"/>
                    <a:pt x="41" y="137"/>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8" name="Freeform 2134"/>
            <p:cNvSpPr>
              <a:spLocks noEditPoints="1"/>
            </p:cNvSpPr>
            <p:nvPr/>
          </p:nvSpPr>
          <p:spPr bwMode="auto">
            <a:xfrm>
              <a:off x="18200688"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79" name="Freeform 2135"/>
            <p:cNvSpPr>
              <a:spLocks noEditPoints="1"/>
            </p:cNvSpPr>
            <p:nvPr/>
          </p:nvSpPr>
          <p:spPr bwMode="auto">
            <a:xfrm>
              <a:off x="18422938" y="3097213"/>
              <a:ext cx="149225" cy="552450"/>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2 h 147"/>
                <a:gd name="T34" fmla="*/ 27 w 40"/>
                <a:gd name="T35" fmla="*/ 52 h 147"/>
                <a:gd name="T36" fmla="*/ 23 w 40"/>
                <a:gd name="T37" fmla="*/ 52 h 147"/>
                <a:gd name="T38" fmla="*/ 17 w 40"/>
                <a:gd name="T39" fmla="*/ 52 h 147"/>
                <a:gd name="T40" fmla="*/ 13 w 40"/>
                <a:gd name="T41" fmla="*/ 52 h 147"/>
                <a:gd name="T42" fmla="*/ 7 w 40"/>
                <a:gd name="T43" fmla="*/ 52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7"/>
                    <a:pt x="0" y="137"/>
                    <a:pt x="0" y="137"/>
                  </a:cubicBezTo>
                  <a:cubicBezTo>
                    <a:pt x="0" y="143"/>
                    <a:pt x="4" y="147"/>
                    <a:pt x="9" y="147"/>
                  </a:cubicBezTo>
                  <a:cubicBezTo>
                    <a:pt x="31" y="147"/>
                    <a:pt x="31" y="147"/>
                    <a:pt x="31" y="147"/>
                  </a:cubicBezTo>
                  <a:cubicBezTo>
                    <a:pt x="36" y="147"/>
                    <a:pt x="40" y="143"/>
                    <a:pt x="40" y="137"/>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0" name="Freeform 2136"/>
            <p:cNvSpPr>
              <a:spLocks noEditPoints="1"/>
            </p:cNvSpPr>
            <p:nvPr/>
          </p:nvSpPr>
          <p:spPr bwMode="auto">
            <a:xfrm>
              <a:off x="18640425"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2 h 147"/>
                <a:gd name="T34" fmla="*/ 27 w 41"/>
                <a:gd name="T35" fmla="*/ 52 h 147"/>
                <a:gd name="T36" fmla="*/ 23 w 41"/>
                <a:gd name="T37" fmla="*/ 52 h 147"/>
                <a:gd name="T38" fmla="*/ 17 w 41"/>
                <a:gd name="T39" fmla="*/ 52 h 147"/>
                <a:gd name="T40" fmla="*/ 13 w 41"/>
                <a:gd name="T41" fmla="*/ 52 h 147"/>
                <a:gd name="T42" fmla="*/ 7 w 41"/>
                <a:gd name="T43" fmla="*/ 52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1" y="147"/>
                    <a:pt x="31" y="147"/>
                    <a:pt x="31" y="147"/>
                  </a:cubicBezTo>
                  <a:cubicBezTo>
                    <a:pt x="36" y="147"/>
                    <a:pt x="41" y="143"/>
                    <a:pt x="41" y="137"/>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2"/>
                  </a:moveTo>
                  <a:cubicBezTo>
                    <a:pt x="33" y="47"/>
                    <a:pt x="33" y="47"/>
                    <a:pt x="33" y="47"/>
                  </a:cubicBezTo>
                  <a:cubicBezTo>
                    <a:pt x="27" y="47"/>
                    <a:pt x="27" y="47"/>
                    <a:pt x="27" y="47"/>
                  </a:cubicBezTo>
                  <a:cubicBezTo>
                    <a:pt x="27" y="42"/>
                    <a:pt x="27" y="42"/>
                    <a:pt x="27"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7" y="47"/>
                    <a:pt x="7" y="47"/>
                    <a:pt x="7" y="47"/>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1" name="Freeform 2137"/>
            <p:cNvSpPr>
              <a:spLocks noEditPoints="1"/>
            </p:cNvSpPr>
            <p:nvPr/>
          </p:nvSpPr>
          <p:spPr bwMode="auto">
            <a:xfrm>
              <a:off x="18857913" y="3097213"/>
              <a:ext cx="153988" cy="552450"/>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2 h 147"/>
                <a:gd name="T34" fmla="*/ 28 w 41"/>
                <a:gd name="T35" fmla="*/ 52 h 147"/>
                <a:gd name="T36" fmla="*/ 23 w 41"/>
                <a:gd name="T37" fmla="*/ 52 h 147"/>
                <a:gd name="T38" fmla="*/ 17 w 41"/>
                <a:gd name="T39" fmla="*/ 52 h 147"/>
                <a:gd name="T40" fmla="*/ 13 w 41"/>
                <a:gd name="T41" fmla="*/ 52 h 147"/>
                <a:gd name="T42" fmla="*/ 8 w 41"/>
                <a:gd name="T43" fmla="*/ 52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9" y="147"/>
                  </a:cubicBezTo>
                  <a:cubicBezTo>
                    <a:pt x="32" y="147"/>
                    <a:pt x="32" y="147"/>
                    <a:pt x="32" y="147"/>
                  </a:cubicBezTo>
                  <a:cubicBezTo>
                    <a:pt x="37" y="147"/>
                    <a:pt x="41" y="143"/>
                    <a:pt x="41" y="137"/>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2"/>
                  </a:moveTo>
                  <a:cubicBezTo>
                    <a:pt x="33" y="47"/>
                    <a:pt x="33" y="47"/>
                    <a:pt x="33" y="47"/>
                  </a:cubicBezTo>
                  <a:cubicBezTo>
                    <a:pt x="28" y="47"/>
                    <a:pt x="28" y="47"/>
                    <a:pt x="28" y="47"/>
                  </a:cubicBezTo>
                  <a:cubicBezTo>
                    <a:pt x="28" y="42"/>
                    <a:pt x="28" y="42"/>
                    <a:pt x="28" y="42"/>
                  </a:cubicBezTo>
                  <a:cubicBezTo>
                    <a:pt x="33" y="42"/>
                    <a:pt x="33" y="42"/>
                    <a:pt x="33" y="42"/>
                  </a:cubicBezTo>
                  <a:cubicBezTo>
                    <a:pt x="33" y="42"/>
                    <a:pt x="33" y="42"/>
                    <a:pt x="33" y="42"/>
                  </a:cubicBezTo>
                  <a:close/>
                  <a:moveTo>
                    <a:pt x="23" y="42"/>
                  </a:moveTo>
                  <a:cubicBezTo>
                    <a:pt x="23" y="47"/>
                    <a:pt x="23" y="47"/>
                    <a:pt x="23" y="47"/>
                  </a:cubicBezTo>
                  <a:cubicBezTo>
                    <a:pt x="17" y="47"/>
                    <a:pt x="17" y="47"/>
                    <a:pt x="17" y="47"/>
                  </a:cubicBezTo>
                  <a:cubicBezTo>
                    <a:pt x="17" y="42"/>
                    <a:pt x="17" y="42"/>
                    <a:pt x="17" y="42"/>
                  </a:cubicBezTo>
                  <a:cubicBezTo>
                    <a:pt x="23" y="42"/>
                    <a:pt x="23" y="42"/>
                    <a:pt x="23" y="42"/>
                  </a:cubicBezTo>
                  <a:cubicBezTo>
                    <a:pt x="23" y="42"/>
                    <a:pt x="23" y="42"/>
                    <a:pt x="23" y="42"/>
                  </a:cubicBezTo>
                  <a:close/>
                  <a:moveTo>
                    <a:pt x="13" y="42"/>
                  </a:moveTo>
                  <a:cubicBezTo>
                    <a:pt x="13" y="47"/>
                    <a:pt x="13" y="47"/>
                    <a:pt x="13" y="47"/>
                  </a:cubicBezTo>
                  <a:cubicBezTo>
                    <a:pt x="8" y="47"/>
                    <a:pt x="8" y="47"/>
                    <a:pt x="8" y="47"/>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2" name="Freeform 2138"/>
            <p:cNvSpPr>
              <a:spLocks noEditPoints="1"/>
            </p:cNvSpPr>
            <p:nvPr/>
          </p:nvSpPr>
          <p:spPr bwMode="auto">
            <a:xfrm>
              <a:off x="19075400" y="3097213"/>
              <a:ext cx="153988" cy="552450"/>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2 h 147"/>
                <a:gd name="T34" fmla="*/ 28 w 41"/>
                <a:gd name="T35" fmla="*/ 52 h 147"/>
                <a:gd name="T36" fmla="*/ 23 w 41"/>
                <a:gd name="T37" fmla="*/ 52 h 147"/>
                <a:gd name="T38" fmla="*/ 18 w 41"/>
                <a:gd name="T39" fmla="*/ 52 h 147"/>
                <a:gd name="T40" fmla="*/ 14 w 41"/>
                <a:gd name="T41" fmla="*/ 52 h 147"/>
                <a:gd name="T42" fmla="*/ 8 w 41"/>
                <a:gd name="T43" fmla="*/ 52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7"/>
                    <a:pt x="0" y="137"/>
                    <a:pt x="0" y="137"/>
                  </a:cubicBezTo>
                  <a:cubicBezTo>
                    <a:pt x="0" y="143"/>
                    <a:pt x="4" y="147"/>
                    <a:pt x="10" y="147"/>
                  </a:cubicBezTo>
                  <a:cubicBezTo>
                    <a:pt x="32" y="147"/>
                    <a:pt x="32" y="147"/>
                    <a:pt x="32" y="147"/>
                  </a:cubicBezTo>
                  <a:cubicBezTo>
                    <a:pt x="37" y="147"/>
                    <a:pt x="41" y="143"/>
                    <a:pt x="41" y="137"/>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2"/>
                  </a:moveTo>
                  <a:cubicBezTo>
                    <a:pt x="34" y="47"/>
                    <a:pt x="34" y="47"/>
                    <a:pt x="34" y="47"/>
                  </a:cubicBezTo>
                  <a:cubicBezTo>
                    <a:pt x="28" y="47"/>
                    <a:pt x="28" y="47"/>
                    <a:pt x="28" y="47"/>
                  </a:cubicBezTo>
                  <a:cubicBezTo>
                    <a:pt x="28" y="42"/>
                    <a:pt x="28" y="42"/>
                    <a:pt x="28" y="42"/>
                  </a:cubicBezTo>
                  <a:cubicBezTo>
                    <a:pt x="34" y="42"/>
                    <a:pt x="34" y="42"/>
                    <a:pt x="34" y="42"/>
                  </a:cubicBezTo>
                  <a:cubicBezTo>
                    <a:pt x="34" y="42"/>
                    <a:pt x="34" y="42"/>
                    <a:pt x="34" y="42"/>
                  </a:cubicBezTo>
                  <a:close/>
                  <a:moveTo>
                    <a:pt x="23" y="42"/>
                  </a:moveTo>
                  <a:cubicBezTo>
                    <a:pt x="23" y="47"/>
                    <a:pt x="23" y="47"/>
                    <a:pt x="23" y="47"/>
                  </a:cubicBezTo>
                  <a:cubicBezTo>
                    <a:pt x="18" y="47"/>
                    <a:pt x="18" y="47"/>
                    <a:pt x="18" y="47"/>
                  </a:cubicBezTo>
                  <a:cubicBezTo>
                    <a:pt x="18" y="42"/>
                    <a:pt x="18" y="42"/>
                    <a:pt x="18" y="42"/>
                  </a:cubicBezTo>
                  <a:cubicBezTo>
                    <a:pt x="23" y="42"/>
                    <a:pt x="23" y="42"/>
                    <a:pt x="23" y="42"/>
                  </a:cubicBezTo>
                  <a:cubicBezTo>
                    <a:pt x="23" y="42"/>
                    <a:pt x="23" y="42"/>
                    <a:pt x="23" y="42"/>
                  </a:cubicBezTo>
                  <a:close/>
                  <a:moveTo>
                    <a:pt x="14" y="42"/>
                  </a:moveTo>
                  <a:cubicBezTo>
                    <a:pt x="14" y="47"/>
                    <a:pt x="14" y="47"/>
                    <a:pt x="14" y="47"/>
                  </a:cubicBezTo>
                  <a:cubicBezTo>
                    <a:pt x="8" y="47"/>
                    <a:pt x="8" y="47"/>
                    <a:pt x="8" y="47"/>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3" name="Freeform 2139"/>
            <p:cNvSpPr>
              <a:spLocks noEditPoints="1"/>
            </p:cNvSpPr>
            <p:nvPr/>
          </p:nvSpPr>
          <p:spPr bwMode="auto">
            <a:xfrm>
              <a:off x="17983200"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7 w 41"/>
                <a:gd name="T31" fmla="*/ 63 h 147"/>
                <a:gd name="T32" fmla="*/ 33 w 41"/>
                <a:gd name="T33" fmla="*/ 53 h 147"/>
                <a:gd name="T34" fmla="*/ 28 w 41"/>
                <a:gd name="T35" fmla="*/ 53 h 147"/>
                <a:gd name="T36" fmla="*/ 23 w 41"/>
                <a:gd name="T37" fmla="*/ 53 h 147"/>
                <a:gd name="T38" fmla="*/ 17 w 41"/>
                <a:gd name="T39" fmla="*/ 53 h 147"/>
                <a:gd name="T40" fmla="*/ 13 w 41"/>
                <a:gd name="T41" fmla="*/ 53 h 147"/>
                <a:gd name="T42" fmla="*/ 7 w 41"/>
                <a:gd name="T43" fmla="*/ 53 h 147"/>
                <a:gd name="T44" fmla="*/ 33 w 41"/>
                <a:gd name="T45" fmla="*/ 42 h 147"/>
                <a:gd name="T46" fmla="*/ 28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1" y="147"/>
                    <a:pt x="31" y="147"/>
                    <a:pt x="31" y="147"/>
                  </a:cubicBezTo>
                  <a:cubicBezTo>
                    <a:pt x="37" y="147"/>
                    <a:pt x="41" y="143"/>
                    <a:pt x="41" y="138"/>
                  </a:cubicBezTo>
                  <a:cubicBezTo>
                    <a:pt x="41" y="10"/>
                    <a:pt x="41" y="10"/>
                    <a:pt x="41" y="10"/>
                  </a:cubicBezTo>
                  <a:cubicBezTo>
                    <a:pt x="41" y="4"/>
                    <a:pt x="37" y="0"/>
                    <a:pt x="31" y="0"/>
                  </a:cubicBezTo>
                  <a:cubicBezTo>
                    <a:pt x="9" y="0"/>
                    <a:pt x="9" y="0"/>
                    <a:pt x="9" y="0"/>
                  </a:cubicBezTo>
                  <a:cubicBezTo>
                    <a:pt x="4" y="0"/>
                    <a:pt x="0" y="4"/>
                    <a:pt x="0" y="10"/>
                  </a:cubicBezTo>
                  <a:close/>
                  <a:moveTo>
                    <a:pt x="28" y="127"/>
                  </a:moveTo>
                  <a:cubicBezTo>
                    <a:pt x="28" y="131"/>
                    <a:pt x="25" y="134"/>
                    <a:pt x="20" y="134"/>
                  </a:cubicBezTo>
                  <a:cubicBezTo>
                    <a:pt x="16" y="134"/>
                    <a:pt x="13" y="131"/>
                    <a:pt x="13" y="127"/>
                  </a:cubicBezTo>
                  <a:cubicBezTo>
                    <a:pt x="13" y="123"/>
                    <a:pt x="16" y="119"/>
                    <a:pt x="20"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8" y="58"/>
                    <a:pt x="28" y="58"/>
                    <a:pt x="28" y="58"/>
                  </a:cubicBezTo>
                  <a:cubicBezTo>
                    <a:pt x="28" y="53"/>
                    <a:pt x="28" y="53"/>
                    <a:pt x="28"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8" y="48"/>
                    <a:pt x="28" y="48"/>
                    <a:pt x="28" y="48"/>
                  </a:cubicBezTo>
                  <a:cubicBezTo>
                    <a:pt x="28" y="42"/>
                    <a:pt x="28" y="42"/>
                    <a:pt x="28"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4" name="Freeform 2140"/>
            <p:cNvSpPr>
              <a:spLocks noEditPoints="1"/>
            </p:cNvSpPr>
            <p:nvPr/>
          </p:nvSpPr>
          <p:spPr bwMode="auto">
            <a:xfrm>
              <a:off x="18200688" y="1093788"/>
              <a:ext cx="153988" cy="554038"/>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3 h 147"/>
                <a:gd name="T34" fmla="*/ 28 w 41"/>
                <a:gd name="T35" fmla="*/ 53 h 147"/>
                <a:gd name="T36" fmla="*/ 23 w 41"/>
                <a:gd name="T37" fmla="*/ 53 h 147"/>
                <a:gd name="T38" fmla="*/ 18 w 41"/>
                <a:gd name="T39" fmla="*/ 53 h 147"/>
                <a:gd name="T40" fmla="*/ 14 w 41"/>
                <a:gd name="T41" fmla="*/ 53 h 147"/>
                <a:gd name="T42" fmla="*/ 8 w 41"/>
                <a:gd name="T43" fmla="*/ 53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10" y="147"/>
                  </a:cubicBezTo>
                  <a:cubicBezTo>
                    <a:pt x="32" y="147"/>
                    <a:pt x="32" y="147"/>
                    <a:pt x="32" y="147"/>
                  </a:cubicBezTo>
                  <a:cubicBezTo>
                    <a:pt x="37" y="147"/>
                    <a:pt x="41" y="143"/>
                    <a:pt x="41" y="138"/>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3"/>
                  </a:moveTo>
                  <a:cubicBezTo>
                    <a:pt x="34" y="58"/>
                    <a:pt x="34" y="58"/>
                    <a:pt x="34" y="58"/>
                  </a:cubicBezTo>
                  <a:cubicBezTo>
                    <a:pt x="28" y="58"/>
                    <a:pt x="28" y="58"/>
                    <a:pt x="28" y="58"/>
                  </a:cubicBezTo>
                  <a:cubicBezTo>
                    <a:pt x="28" y="53"/>
                    <a:pt x="28" y="53"/>
                    <a:pt x="28" y="53"/>
                  </a:cubicBezTo>
                  <a:cubicBezTo>
                    <a:pt x="34" y="53"/>
                    <a:pt x="34" y="53"/>
                    <a:pt x="34" y="53"/>
                  </a:cubicBezTo>
                  <a:cubicBezTo>
                    <a:pt x="34" y="53"/>
                    <a:pt x="34" y="53"/>
                    <a:pt x="34" y="53"/>
                  </a:cubicBezTo>
                  <a:close/>
                  <a:moveTo>
                    <a:pt x="23" y="53"/>
                  </a:moveTo>
                  <a:cubicBezTo>
                    <a:pt x="23" y="58"/>
                    <a:pt x="23" y="58"/>
                    <a:pt x="23" y="58"/>
                  </a:cubicBezTo>
                  <a:cubicBezTo>
                    <a:pt x="18" y="58"/>
                    <a:pt x="18" y="58"/>
                    <a:pt x="18" y="58"/>
                  </a:cubicBezTo>
                  <a:cubicBezTo>
                    <a:pt x="18" y="53"/>
                    <a:pt x="18" y="53"/>
                    <a:pt x="18" y="53"/>
                  </a:cubicBezTo>
                  <a:cubicBezTo>
                    <a:pt x="23" y="53"/>
                    <a:pt x="23" y="53"/>
                    <a:pt x="23" y="53"/>
                  </a:cubicBezTo>
                  <a:cubicBezTo>
                    <a:pt x="23" y="53"/>
                    <a:pt x="23" y="53"/>
                    <a:pt x="23" y="53"/>
                  </a:cubicBezTo>
                  <a:close/>
                  <a:moveTo>
                    <a:pt x="14" y="53"/>
                  </a:moveTo>
                  <a:cubicBezTo>
                    <a:pt x="14" y="58"/>
                    <a:pt x="14" y="58"/>
                    <a:pt x="14" y="58"/>
                  </a:cubicBezTo>
                  <a:cubicBezTo>
                    <a:pt x="8" y="58"/>
                    <a:pt x="8" y="58"/>
                    <a:pt x="8" y="58"/>
                  </a:cubicBezTo>
                  <a:cubicBezTo>
                    <a:pt x="8" y="53"/>
                    <a:pt x="8" y="53"/>
                    <a:pt x="8" y="53"/>
                  </a:cubicBezTo>
                  <a:cubicBezTo>
                    <a:pt x="14" y="53"/>
                    <a:pt x="14" y="53"/>
                    <a:pt x="14" y="53"/>
                  </a:cubicBezTo>
                  <a:cubicBezTo>
                    <a:pt x="14" y="53"/>
                    <a:pt x="14" y="53"/>
                    <a:pt x="14" y="53"/>
                  </a:cubicBezTo>
                  <a:close/>
                  <a:moveTo>
                    <a:pt x="34" y="42"/>
                  </a:moveTo>
                  <a:cubicBezTo>
                    <a:pt x="34" y="48"/>
                    <a:pt x="34" y="48"/>
                    <a:pt x="34" y="48"/>
                  </a:cubicBezTo>
                  <a:cubicBezTo>
                    <a:pt x="28" y="48"/>
                    <a:pt x="28" y="48"/>
                    <a:pt x="28" y="48"/>
                  </a:cubicBezTo>
                  <a:cubicBezTo>
                    <a:pt x="28" y="42"/>
                    <a:pt x="28" y="42"/>
                    <a:pt x="28" y="42"/>
                  </a:cubicBezTo>
                  <a:cubicBezTo>
                    <a:pt x="34" y="42"/>
                    <a:pt x="34" y="42"/>
                    <a:pt x="34" y="42"/>
                  </a:cubicBezTo>
                  <a:cubicBezTo>
                    <a:pt x="34" y="42"/>
                    <a:pt x="34" y="42"/>
                    <a:pt x="34" y="42"/>
                  </a:cubicBezTo>
                  <a:close/>
                  <a:moveTo>
                    <a:pt x="23" y="42"/>
                  </a:moveTo>
                  <a:cubicBezTo>
                    <a:pt x="23" y="48"/>
                    <a:pt x="23" y="48"/>
                    <a:pt x="23" y="48"/>
                  </a:cubicBezTo>
                  <a:cubicBezTo>
                    <a:pt x="18" y="48"/>
                    <a:pt x="18" y="48"/>
                    <a:pt x="18" y="48"/>
                  </a:cubicBezTo>
                  <a:cubicBezTo>
                    <a:pt x="18" y="42"/>
                    <a:pt x="18" y="42"/>
                    <a:pt x="18" y="42"/>
                  </a:cubicBezTo>
                  <a:cubicBezTo>
                    <a:pt x="23" y="42"/>
                    <a:pt x="23" y="42"/>
                    <a:pt x="23" y="42"/>
                  </a:cubicBezTo>
                  <a:cubicBezTo>
                    <a:pt x="23" y="42"/>
                    <a:pt x="23" y="42"/>
                    <a:pt x="23" y="42"/>
                  </a:cubicBezTo>
                  <a:close/>
                  <a:moveTo>
                    <a:pt x="14" y="42"/>
                  </a:moveTo>
                  <a:cubicBezTo>
                    <a:pt x="14" y="48"/>
                    <a:pt x="14" y="48"/>
                    <a:pt x="14" y="48"/>
                  </a:cubicBezTo>
                  <a:cubicBezTo>
                    <a:pt x="8" y="48"/>
                    <a:pt x="8" y="48"/>
                    <a:pt x="8" y="48"/>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5" name="Freeform 2141"/>
            <p:cNvSpPr>
              <a:spLocks noEditPoints="1"/>
            </p:cNvSpPr>
            <p:nvPr/>
          </p:nvSpPr>
          <p:spPr bwMode="auto">
            <a:xfrm>
              <a:off x="18422938" y="1093788"/>
              <a:ext cx="149225" cy="554038"/>
            </a:xfrm>
            <a:custGeom>
              <a:avLst/>
              <a:gdLst>
                <a:gd name="T0" fmla="*/ 9 w 40"/>
                <a:gd name="T1" fmla="*/ 147 h 147"/>
                <a:gd name="T2" fmla="*/ 40 w 40"/>
                <a:gd name="T3" fmla="*/ 10 h 147"/>
                <a:gd name="T4" fmla="*/ 0 w 40"/>
                <a:gd name="T5" fmla="*/ 10 h 147"/>
                <a:gd name="T6" fmla="*/ 13 w 40"/>
                <a:gd name="T7" fmla="*/ 127 h 147"/>
                <a:gd name="T8" fmla="*/ 33 w 40"/>
                <a:gd name="T9" fmla="*/ 74 h 147"/>
                <a:gd name="T10" fmla="*/ 27 w 40"/>
                <a:gd name="T11" fmla="*/ 74 h 147"/>
                <a:gd name="T12" fmla="*/ 23 w 40"/>
                <a:gd name="T13" fmla="*/ 74 h 147"/>
                <a:gd name="T14" fmla="*/ 17 w 40"/>
                <a:gd name="T15" fmla="*/ 74 h 147"/>
                <a:gd name="T16" fmla="*/ 13 w 40"/>
                <a:gd name="T17" fmla="*/ 74 h 147"/>
                <a:gd name="T18" fmla="*/ 7 w 40"/>
                <a:gd name="T19" fmla="*/ 74 h 147"/>
                <a:gd name="T20" fmla="*/ 33 w 40"/>
                <a:gd name="T21" fmla="*/ 63 h 147"/>
                <a:gd name="T22" fmla="*/ 27 w 40"/>
                <a:gd name="T23" fmla="*/ 63 h 147"/>
                <a:gd name="T24" fmla="*/ 23 w 40"/>
                <a:gd name="T25" fmla="*/ 63 h 147"/>
                <a:gd name="T26" fmla="*/ 17 w 40"/>
                <a:gd name="T27" fmla="*/ 63 h 147"/>
                <a:gd name="T28" fmla="*/ 13 w 40"/>
                <a:gd name="T29" fmla="*/ 63 h 147"/>
                <a:gd name="T30" fmla="*/ 7 w 40"/>
                <a:gd name="T31" fmla="*/ 63 h 147"/>
                <a:gd name="T32" fmla="*/ 33 w 40"/>
                <a:gd name="T33" fmla="*/ 53 h 147"/>
                <a:gd name="T34" fmla="*/ 27 w 40"/>
                <a:gd name="T35" fmla="*/ 53 h 147"/>
                <a:gd name="T36" fmla="*/ 23 w 40"/>
                <a:gd name="T37" fmla="*/ 53 h 147"/>
                <a:gd name="T38" fmla="*/ 17 w 40"/>
                <a:gd name="T39" fmla="*/ 53 h 147"/>
                <a:gd name="T40" fmla="*/ 13 w 40"/>
                <a:gd name="T41" fmla="*/ 53 h 147"/>
                <a:gd name="T42" fmla="*/ 7 w 40"/>
                <a:gd name="T43" fmla="*/ 53 h 147"/>
                <a:gd name="T44" fmla="*/ 33 w 40"/>
                <a:gd name="T45" fmla="*/ 42 h 147"/>
                <a:gd name="T46" fmla="*/ 27 w 40"/>
                <a:gd name="T47" fmla="*/ 42 h 147"/>
                <a:gd name="T48" fmla="*/ 23 w 40"/>
                <a:gd name="T49" fmla="*/ 42 h 147"/>
                <a:gd name="T50" fmla="*/ 17 w 40"/>
                <a:gd name="T51" fmla="*/ 42 h 147"/>
                <a:gd name="T52" fmla="*/ 13 w 40"/>
                <a:gd name="T53" fmla="*/ 42 h 147"/>
                <a:gd name="T54" fmla="*/ 7 w 40"/>
                <a:gd name="T55" fmla="*/ 42 h 147"/>
                <a:gd name="T56" fmla="*/ 33 w 40"/>
                <a:gd name="T57" fmla="*/ 31 h 147"/>
                <a:gd name="T58" fmla="*/ 27 w 40"/>
                <a:gd name="T59" fmla="*/ 31 h 147"/>
                <a:gd name="T60" fmla="*/ 23 w 40"/>
                <a:gd name="T61" fmla="*/ 31 h 147"/>
                <a:gd name="T62" fmla="*/ 17 w 40"/>
                <a:gd name="T63" fmla="*/ 31 h 147"/>
                <a:gd name="T64" fmla="*/ 13 w 40"/>
                <a:gd name="T65" fmla="*/ 31 h 147"/>
                <a:gd name="T66" fmla="*/ 7 w 40"/>
                <a:gd name="T67" fmla="*/ 31 h 147"/>
                <a:gd name="T68" fmla="*/ 33 w 40"/>
                <a:gd name="T69" fmla="*/ 20 h 147"/>
                <a:gd name="T70" fmla="*/ 27 w 40"/>
                <a:gd name="T71" fmla="*/ 20 h 147"/>
                <a:gd name="T72" fmla="*/ 23 w 40"/>
                <a:gd name="T73" fmla="*/ 20 h 147"/>
                <a:gd name="T74" fmla="*/ 17 w 40"/>
                <a:gd name="T75" fmla="*/ 20 h 147"/>
                <a:gd name="T76" fmla="*/ 13 w 40"/>
                <a:gd name="T77" fmla="*/ 20 h 147"/>
                <a:gd name="T78" fmla="*/ 7 w 40"/>
                <a:gd name="T79" fmla="*/ 20 h 147"/>
                <a:gd name="T80" fmla="*/ 33 w 40"/>
                <a:gd name="T81" fmla="*/ 9 h 147"/>
                <a:gd name="T82" fmla="*/ 27 w 40"/>
                <a:gd name="T83" fmla="*/ 9 h 147"/>
                <a:gd name="T84" fmla="*/ 23 w 40"/>
                <a:gd name="T85" fmla="*/ 9 h 147"/>
                <a:gd name="T86" fmla="*/ 17 w 40"/>
                <a:gd name="T87" fmla="*/ 9 h 147"/>
                <a:gd name="T88" fmla="*/ 13 w 40"/>
                <a:gd name="T89" fmla="*/ 9 h 147"/>
                <a:gd name="T90" fmla="*/ 7 w 40"/>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7">
                  <a:moveTo>
                    <a:pt x="0" y="10"/>
                  </a:moveTo>
                  <a:cubicBezTo>
                    <a:pt x="0" y="138"/>
                    <a:pt x="0" y="138"/>
                    <a:pt x="0" y="138"/>
                  </a:cubicBezTo>
                  <a:cubicBezTo>
                    <a:pt x="0" y="143"/>
                    <a:pt x="4" y="147"/>
                    <a:pt x="9" y="147"/>
                  </a:cubicBezTo>
                  <a:cubicBezTo>
                    <a:pt x="31" y="147"/>
                    <a:pt x="31" y="147"/>
                    <a:pt x="31" y="147"/>
                  </a:cubicBezTo>
                  <a:cubicBezTo>
                    <a:pt x="36" y="147"/>
                    <a:pt x="40" y="143"/>
                    <a:pt x="40" y="138"/>
                  </a:cubicBezTo>
                  <a:cubicBezTo>
                    <a:pt x="40" y="10"/>
                    <a:pt x="40" y="10"/>
                    <a:pt x="40" y="10"/>
                  </a:cubicBezTo>
                  <a:cubicBezTo>
                    <a:pt x="40" y="4"/>
                    <a:pt x="36" y="0"/>
                    <a:pt x="31" y="0"/>
                  </a:cubicBezTo>
                  <a:cubicBezTo>
                    <a:pt x="9" y="0"/>
                    <a:pt x="9" y="0"/>
                    <a:pt x="9" y="0"/>
                  </a:cubicBezTo>
                  <a:cubicBezTo>
                    <a:pt x="4" y="0"/>
                    <a:pt x="0" y="4"/>
                    <a:pt x="0" y="10"/>
                  </a:cubicBezTo>
                  <a:close/>
                  <a:moveTo>
                    <a:pt x="27" y="127"/>
                  </a:moveTo>
                  <a:cubicBezTo>
                    <a:pt x="27" y="131"/>
                    <a:pt x="24" y="134"/>
                    <a:pt x="20" y="134"/>
                  </a:cubicBezTo>
                  <a:cubicBezTo>
                    <a:pt x="16" y="134"/>
                    <a:pt x="13" y="131"/>
                    <a:pt x="13" y="127"/>
                  </a:cubicBezTo>
                  <a:cubicBezTo>
                    <a:pt x="13" y="123"/>
                    <a:pt x="16" y="119"/>
                    <a:pt x="20" y="119"/>
                  </a:cubicBezTo>
                  <a:cubicBezTo>
                    <a:pt x="24" y="119"/>
                    <a:pt x="27" y="123"/>
                    <a:pt x="27"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7" y="58"/>
                    <a:pt x="27" y="58"/>
                    <a:pt x="27" y="58"/>
                  </a:cubicBezTo>
                  <a:cubicBezTo>
                    <a:pt x="27" y="53"/>
                    <a:pt x="27" y="53"/>
                    <a:pt x="27"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7" y="48"/>
                    <a:pt x="27" y="48"/>
                    <a:pt x="27" y="48"/>
                  </a:cubicBezTo>
                  <a:cubicBezTo>
                    <a:pt x="27" y="42"/>
                    <a:pt x="27" y="42"/>
                    <a:pt x="27"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6" name="Freeform 2142"/>
            <p:cNvSpPr>
              <a:spLocks noEditPoints="1"/>
            </p:cNvSpPr>
            <p:nvPr/>
          </p:nvSpPr>
          <p:spPr bwMode="auto">
            <a:xfrm>
              <a:off x="18640425"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7 w 41"/>
                <a:gd name="T11" fmla="*/ 74 h 147"/>
                <a:gd name="T12" fmla="*/ 23 w 41"/>
                <a:gd name="T13" fmla="*/ 74 h 147"/>
                <a:gd name="T14" fmla="*/ 17 w 41"/>
                <a:gd name="T15" fmla="*/ 74 h 147"/>
                <a:gd name="T16" fmla="*/ 13 w 41"/>
                <a:gd name="T17" fmla="*/ 74 h 147"/>
                <a:gd name="T18" fmla="*/ 7 w 41"/>
                <a:gd name="T19" fmla="*/ 74 h 147"/>
                <a:gd name="T20" fmla="*/ 33 w 41"/>
                <a:gd name="T21" fmla="*/ 63 h 147"/>
                <a:gd name="T22" fmla="*/ 27 w 41"/>
                <a:gd name="T23" fmla="*/ 63 h 147"/>
                <a:gd name="T24" fmla="*/ 23 w 41"/>
                <a:gd name="T25" fmla="*/ 63 h 147"/>
                <a:gd name="T26" fmla="*/ 17 w 41"/>
                <a:gd name="T27" fmla="*/ 63 h 147"/>
                <a:gd name="T28" fmla="*/ 13 w 41"/>
                <a:gd name="T29" fmla="*/ 63 h 147"/>
                <a:gd name="T30" fmla="*/ 7 w 41"/>
                <a:gd name="T31" fmla="*/ 63 h 147"/>
                <a:gd name="T32" fmla="*/ 33 w 41"/>
                <a:gd name="T33" fmla="*/ 53 h 147"/>
                <a:gd name="T34" fmla="*/ 27 w 41"/>
                <a:gd name="T35" fmla="*/ 53 h 147"/>
                <a:gd name="T36" fmla="*/ 23 w 41"/>
                <a:gd name="T37" fmla="*/ 53 h 147"/>
                <a:gd name="T38" fmla="*/ 17 w 41"/>
                <a:gd name="T39" fmla="*/ 53 h 147"/>
                <a:gd name="T40" fmla="*/ 13 w 41"/>
                <a:gd name="T41" fmla="*/ 53 h 147"/>
                <a:gd name="T42" fmla="*/ 7 w 41"/>
                <a:gd name="T43" fmla="*/ 53 h 147"/>
                <a:gd name="T44" fmla="*/ 33 w 41"/>
                <a:gd name="T45" fmla="*/ 42 h 147"/>
                <a:gd name="T46" fmla="*/ 27 w 41"/>
                <a:gd name="T47" fmla="*/ 42 h 147"/>
                <a:gd name="T48" fmla="*/ 23 w 41"/>
                <a:gd name="T49" fmla="*/ 42 h 147"/>
                <a:gd name="T50" fmla="*/ 17 w 41"/>
                <a:gd name="T51" fmla="*/ 42 h 147"/>
                <a:gd name="T52" fmla="*/ 13 w 41"/>
                <a:gd name="T53" fmla="*/ 42 h 147"/>
                <a:gd name="T54" fmla="*/ 7 w 41"/>
                <a:gd name="T55" fmla="*/ 42 h 147"/>
                <a:gd name="T56" fmla="*/ 33 w 41"/>
                <a:gd name="T57" fmla="*/ 31 h 147"/>
                <a:gd name="T58" fmla="*/ 27 w 41"/>
                <a:gd name="T59" fmla="*/ 31 h 147"/>
                <a:gd name="T60" fmla="*/ 23 w 41"/>
                <a:gd name="T61" fmla="*/ 31 h 147"/>
                <a:gd name="T62" fmla="*/ 17 w 41"/>
                <a:gd name="T63" fmla="*/ 31 h 147"/>
                <a:gd name="T64" fmla="*/ 13 w 41"/>
                <a:gd name="T65" fmla="*/ 31 h 147"/>
                <a:gd name="T66" fmla="*/ 7 w 41"/>
                <a:gd name="T67" fmla="*/ 31 h 147"/>
                <a:gd name="T68" fmla="*/ 33 w 41"/>
                <a:gd name="T69" fmla="*/ 20 h 147"/>
                <a:gd name="T70" fmla="*/ 27 w 41"/>
                <a:gd name="T71" fmla="*/ 20 h 147"/>
                <a:gd name="T72" fmla="*/ 23 w 41"/>
                <a:gd name="T73" fmla="*/ 20 h 147"/>
                <a:gd name="T74" fmla="*/ 17 w 41"/>
                <a:gd name="T75" fmla="*/ 20 h 147"/>
                <a:gd name="T76" fmla="*/ 13 w 41"/>
                <a:gd name="T77" fmla="*/ 20 h 147"/>
                <a:gd name="T78" fmla="*/ 7 w 41"/>
                <a:gd name="T79" fmla="*/ 20 h 147"/>
                <a:gd name="T80" fmla="*/ 33 w 41"/>
                <a:gd name="T81" fmla="*/ 9 h 147"/>
                <a:gd name="T82" fmla="*/ 27 w 41"/>
                <a:gd name="T83" fmla="*/ 9 h 147"/>
                <a:gd name="T84" fmla="*/ 23 w 41"/>
                <a:gd name="T85" fmla="*/ 9 h 147"/>
                <a:gd name="T86" fmla="*/ 17 w 41"/>
                <a:gd name="T87" fmla="*/ 9 h 147"/>
                <a:gd name="T88" fmla="*/ 13 w 41"/>
                <a:gd name="T89" fmla="*/ 9 h 147"/>
                <a:gd name="T90" fmla="*/ 7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1" y="147"/>
                    <a:pt x="31" y="147"/>
                    <a:pt x="31" y="147"/>
                  </a:cubicBezTo>
                  <a:cubicBezTo>
                    <a:pt x="36" y="147"/>
                    <a:pt x="41" y="143"/>
                    <a:pt x="41" y="138"/>
                  </a:cubicBezTo>
                  <a:cubicBezTo>
                    <a:pt x="41" y="10"/>
                    <a:pt x="41" y="10"/>
                    <a:pt x="41" y="10"/>
                  </a:cubicBezTo>
                  <a:cubicBezTo>
                    <a:pt x="41" y="4"/>
                    <a:pt x="36" y="0"/>
                    <a:pt x="31" y="0"/>
                  </a:cubicBezTo>
                  <a:cubicBezTo>
                    <a:pt x="9" y="0"/>
                    <a:pt x="9" y="0"/>
                    <a:pt x="9" y="0"/>
                  </a:cubicBezTo>
                  <a:cubicBezTo>
                    <a:pt x="4" y="0"/>
                    <a:pt x="0" y="4"/>
                    <a:pt x="0" y="10"/>
                  </a:cubicBezTo>
                  <a:close/>
                  <a:moveTo>
                    <a:pt x="28" y="127"/>
                  </a:moveTo>
                  <a:cubicBezTo>
                    <a:pt x="28" y="131"/>
                    <a:pt x="24" y="134"/>
                    <a:pt x="20" y="134"/>
                  </a:cubicBezTo>
                  <a:cubicBezTo>
                    <a:pt x="16" y="134"/>
                    <a:pt x="13" y="131"/>
                    <a:pt x="13" y="127"/>
                  </a:cubicBezTo>
                  <a:cubicBezTo>
                    <a:pt x="13" y="123"/>
                    <a:pt x="16" y="119"/>
                    <a:pt x="20" y="119"/>
                  </a:cubicBezTo>
                  <a:cubicBezTo>
                    <a:pt x="24" y="119"/>
                    <a:pt x="28" y="123"/>
                    <a:pt x="28" y="127"/>
                  </a:cubicBezTo>
                  <a:close/>
                  <a:moveTo>
                    <a:pt x="33" y="74"/>
                  </a:moveTo>
                  <a:cubicBezTo>
                    <a:pt x="33" y="80"/>
                    <a:pt x="33" y="80"/>
                    <a:pt x="33" y="80"/>
                  </a:cubicBezTo>
                  <a:cubicBezTo>
                    <a:pt x="27" y="80"/>
                    <a:pt x="27" y="80"/>
                    <a:pt x="27" y="80"/>
                  </a:cubicBezTo>
                  <a:cubicBezTo>
                    <a:pt x="27" y="74"/>
                    <a:pt x="27" y="74"/>
                    <a:pt x="27"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7" y="80"/>
                    <a:pt x="7" y="80"/>
                    <a:pt x="7" y="80"/>
                  </a:cubicBezTo>
                  <a:cubicBezTo>
                    <a:pt x="7" y="74"/>
                    <a:pt x="7" y="74"/>
                    <a:pt x="7" y="74"/>
                  </a:cubicBezTo>
                  <a:cubicBezTo>
                    <a:pt x="13" y="74"/>
                    <a:pt x="13" y="74"/>
                    <a:pt x="13" y="74"/>
                  </a:cubicBezTo>
                  <a:cubicBezTo>
                    <a:pt x="13" y="74"/>
                    <a:pt x="13" y="74"/>
                    <a:pt x="13" y="74"/>
                  </a:cubicBezTo>
                  <a:close/>
                  <a:moveTo>
                    <a:pt x="33" y="63"/>
                  </a:moveTo>
                  <a:cubicBezTo>
                    <a:pt x="33" y="69"/>
                    <a:pt x="33" y="69"/>
                    <a:pt x="33" y="69"/>
                  </a:cubicBezTo>
                  <a:cubicBezTo>
                    <a:pt x="27" y="69"/>
                    <a:pt x="27" y="69"/>
                    <a:pt x="27" y="69"/>
                  </a:cubicBezTo>
                  <a:cubicBezTo>
                    <a:pt x="27" y="63"/>
                    <a:pt x="27" y="63"/>
                    <a:pt x="27"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7" y="69"/>
                    <a:pt x="7" y="69"/>
                    <a:pt x="7" y="69"/>
                  </a:cubicBezTo>
                  <a:cubicBezTo>
                    <a:pt x="7" y="63"/>
                    <a:pt x="7" y="63"/>
                    <a:pt x="7" y="63"/>
                  </a:cubicBezTo>
                  <a:cubicBezTo>
                    <a:pt x="13" y="63"/>
                    <a:pt x="13" y="63"/>
                    <a:pt x="13" y="63"/>
                  </a:cubicBezTo>
                  <a:cubicBezTo>
                    <a:pt x="13" y="63"/>
                    <a:pt x="13" y="63"/>
                    <a:pt x="13" y="63"/>
                  </a:cubicBezTo>
                  <a:close/>
                  <a:moveTo>
                    <a:pt x="33" y="53"/>
                  </a:moveTo>
                  <a:cubicBezTo>
                    <a:pt x="33" y="58"/>
                    <a:pt x="33" y="58"/>
                    <a:pt x="33" y="58"/>
                  </a:cubicBezTo>
                  <a:cubicBezTo>
                    <a:pt x="27" y="58"/>
                    <a:pt x="27" y="58"/>
                    <a:pt x="27" y="58"/>
                  </a:cubicBezTo>
                  <a:cubicBezTo>
                    <a:pt x="27" y="53"/>
                    <a:pt x="27" y="53"/>
                    <a:pt x="27"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7" y="58"/>
                    <a:pt x="7" y="58"/>
                    <a:pt x="7" y="58"/>
                  </a:cubicBezTo>
                  <a:cubicBezTo>
                    <a:pt x="7" y="53"/>
                    <a:pt x="7" y="53"/>
                    <a:pt x="7" y="53"/>
                  </a:cubicBezTo>
                  <a:cubicBezTo>
                    <a:pt x="13" y="53"/>
                    <a:pt x="13" y="53"/>
                    <a:pt x="13" y="53"/>
                  </a:cubicBezTo>
                  <a:cubicBezTo>
                    <a:pt x="13" y="53"/>
                    <a:pt x="13" y="53"/>
                    <a:pt x="13" y="53"/>
                  </a:cubicBezTo>
                  <a:close/>
                  <a:moveTo>
                    <a:pt x="33" y="42"/>
                  </a:moveTo>
                  <a:cubicBezTo>
                    <a:pt x="33" y="48"/>
                    <a:pt x="33" y="48"/>
                    <a:pt x="33" y="48"/>
                  </a:cubicBezTo>
                  <a:cubicBezTo>
                    <a:pt x="27" y="48"/>
                    <a:pt x="27" y="48"/>
                    <a:pt x="27" y="48"/>
                  </a:cubicBezTo>
                  <a:cubicBezTo>
                    <a:pt x="27" y="42"/>
                    <a:pt x="27" y="42"/>
                    <a:pt x="27"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7" y="48"/>
                    <a:pt x="7" y="48"/>
                    <a:pt x="7" y="48"/>
                  </a:cubicBezTo>
                  <a:cubicBezTo>
                    <a:pt x="7" y="42"/>
                    <a:pt x="7" y="42"/>
                    <a:pt x="7" y="42"/>
                  </a:cubicBezTo>
                  <a:cubicBezTo>
                    <a:pt x="13" y="42"/>
                    <a:pt x="13" y="42"/>
                    <a:pt x="13" y="42"/>
                  </a:cubicBezTo>
                  <a:cubicBezTo>
                    <a:pt x="13" y="42"/>
                    <a:pt x="13" y="42"/>
                    <a:pt x="13" y="42"/>
                  </a:cubicBezTo>
                  <a:close/>
                  <a:moveTo>
                    <a:pt x="33" y="31"/>
                  </a:moveTo>
                  <a:cubicBezTo>
                    <a:pt x="33" y="37"/>
                    <a:pt x="33" y="37"/>
                    <a:pt x="33" y="37"/>
                  </a:cubicBezTo>
                  <a:cubicBezTo>
                    <a:pt x="27" y="37"/>
                    <a:pt x="27" y="37"/>
                    <a:pt x="27" y="37"/>
                  </a:cubicBezTo>
                  <a:cubicBezTo>
                    <a:pt x="27" y="31"/>
                    <a:pt x="27" y="31"/>
                    <a:pt x="27"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7" y="37"/>
                    <a:pt x="7" y="37"/>
                    <a:pt x="7" y="37"/>
                  </a:cubicBezTo>
                  <a:cubicBezTo>
                    <a:pt x="7" y="31"/>
                    <a:pt x="7" y="31"/>
                    <a:pt x="7" y="31"/>
                  </a:cubicBezTo>
                  <a:cubicBezTo>
                    <a:pt x="13" y="31"/>
                    <a:pt x="13" y="31"/>
                    <a:pt x="13" y="31"/>
                  </a:cubicBezTo>
                  <a:cubicBezTo>
                    <a:pt x="13" y="31"/>
                    <a:pt x="13" y="31"/>
                    <a:pt x="13" y="31"/>
                  </a:cubicBezTo>
                  <a:close/>
                  <a:moveTo>
                    <a:pt x="33" y="20"/>
                  </a:moveTo>
                  <a:cubicBezTo>
                    <a:pt x="33" y="26"/>
                    <a:pt x="33" y="26"/>
                    <a:pt x="33" y="26"/>
                  </a:cubicBezTo>
                  <a:cubicBezTo>
                    <a:pt x="27" y="26"/>
                    <a:pt x="27" y="26"/>
                    <a:pt x="27" y="26"/>
                  </a:cubicBezTo>
                  <a:cubicBezTo>
                    <a:pt x="27" y="20"/>
                    <a:pt x="27" y="20"/>
                    <a:pt x="27"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7" y="26"/>
                    <a:pt x="7" y="26"/>
                    <a:pt x="7" y="26"/>
                  </a:cubicBezTo>
                  <a:cubicBezTo>
                    <a:pt x="7" y="20"/>
                    <a:pt x="7" y="20"/>
                    <a:pt x="7" y="20"/>
                  </a:cubicBezTo>
                  <a:cubicBezTo>
                    <a:pt x="13" y="20"/>
                    <a:pt x="13" y="20"/>
                    <a:pt x="13" y="20"/>
                  </a:cubicBezTo>
                  <a:cubicBezTo>
                    <a:pt x="13" y="20"/>
                    <a:pt x="13" y="20"/>
                    <a:pt x="13" y="20"/>
                  </a:cubicBezTo>
                  <a:close/>
                  <a:moveTo>
                    <a:pt x="33" y="9"/>
                  </a:moveTo>
                  <a:cubicBezTo>
                    <a:pt x="33" y="15"/>
                    <a:pt x="33" y="15"/>
                    <a:pt x="33" y="15"/>
                  </a:cubicBezTo>
                  <a:cubicBezTo>
                    <a:pt x="27" y="15"/>
                    <a:pt x="27" y="15"/>
                    <a:pt x="27" y="15"/>
                  </a:cubicBezTo>
                  <a:cubicBezTo>
                    <a:pt x="27" y="9"/>
                    <a:pt x="27" y="9"/>
                    <a:pt x="27"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7" y="15"/>
                    <a:pt x="7" y="15"/>
                    <a:pt x="7" y="15"/>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7" name="Freeform 2143"/>
            <p:cNvSpPr>
              <a:spLocks noEditPoints="1"/>
            </p:cNvSpPr>
            <p:nvPr/>
          </p:nvSpPr>
          <p:spPr bwMode="auto">
            <a:xfrm>
              <a:off x="18857913" y="1093788"/>
              <a:ext cx="153988" cy="554038"/>
            </a:xfrm>
            <a:custGeom>
              <a:avLst/>
              <a:gdLst>
                <a:gd name="T0" fmla="*/ 9 w 41"/>
                <a:gd name="T1" fmla="*/ 147 h 147"/>
                <a:gd name="T2" fmla="*/ 41 w 41"/>
                <a:gd name="T3" fmla="*/ 10 h 147"/>
                <a:gd name="T4" fmla="*/ 0 w 41"/>
                <a:gd name="T5" fmla="*/ 10 h 147"/>
                <a:gd name="T6" fmla="*/ 13 w 41"/>
                <a:gd name="T7" fmla="*/ 127 h 147"/>
                <a:gd name="T8" fmla="*/ 33 w 41"/>
                <a:gd name="T9" fmla="*/ 74 h 147"/>
                <a:gd name="T10" fmla="*/ 28 w 41"/>
                <a:gd name="T11" fmla="*/ 74 h 147"/>
                <a:gd name="T12" fmla="*/ 23 w 41"/>
                <a:gd name="T13" fmla="*/ 74 h 147"/>
                <a:gd name="T14" fmla="*/ 17 w 41"/>
                <a:gd name="T15" fmla="*/ 74 h 147"/>
                <a:gd name="T16" fmla="*/ 13 w 41"/>
                <a:gd name="T17" fmla="*/ 74 h 147"/>
                <a:gd name="T18" fmla="*/ 8 w 41"/>
                <a:gd name="T19" fmla="*/ 74 h 147"/>
                <a:gd name="T20" fmla="*/ 33 w 41"/>
                <a:gd name="T21" fmla="*/ 63 h 147"/>
                <a:gd name="T22" fmla="*/ 28 w 41"/>
                <a:gd name="T23" fmla="*/ 63 h 147"/>
                <a:gd name="T24" fmla="*/ 23 w 41"/>
                <a:gd name="T25" fmla="*/ 63 h 147"/>
                <a:gd name="T26" fmla="*/ 17 w 41"/>
                <a:gd name="T27" fmla="*/ 63 h 147"/>
                <a:gd name="T28" fmla="*/ 13 w 41"/>
                <a:gd name="T29" fmla="*/ 63 h 147"/>
                <a:gd name="T30" fmla="*/ 8 w 41"/>
                <a:gd name="T31" fmla="*/ 63 h 147"/>
                <a:gd name="T32" fmla="*/ 33 w 41"/>
                <a:gd name="T33" fmla="*/ 53 h 147"/>
                <a:gd name="T34" fmla="*/ 28 w 41"/>
                <a:gd name="T35" fmla="*/ 53 h 147"/>
                <a:gd name="T36" fmla="*/ 23 w 41"/>
                <a:gd name="T37" fmla="*/ 53 h 147"/>
                <a:gd name="T38" fmla="*/ 17 w 41"/>
                <a:gd name="T39" fmla="*/ 53 h 147"/>
                <a:gd name="T40" fmla="*/ 13 w 41"/>
                <a:gd name="T41" fmla="*/ 53 h 147"/>
                <a:gd name="T42" fmla="*/ 8 w 41"/>
                <a:gd name="T43" fmla="*/ 53 h 147"/>
                <a:gd name="T44" fmla="*/ 33 w 41"/>
                <a:gd name="T45" fmla="*/ 42 h 147"/>
                <a:gd name="T46" fmla="*/ 28 w 41"/>
                <a:gd name="T47" fmla="*/ 42 h 147"/>
                <a:gd name="T48" fmla="*/ 23 w 41"/>
                <a:gd name="T49" fmla="*/ 42 h 147"/>
                <a:gd name="T50" fmla="*/ 17 w 41"/>
                <a:gd name="T51" fmla="*/ 42 h 147"/>
                <a:gd name="T52" fmla="*/ 13 w 41"/>
                <a:gd name="T53" fmla="*/ 42 h 147"/>
                <a:gd name="T54" fmla="*/ 8 w 41"/>
                <a:gd name="T55" fmla="*/ 42 h 147"/>
                <a:gd name="T56" fmla="*/ 33 w 41"/>
                <a:gd name="T57" fmla="*/ 31 h 147"/>
                <a:gd name="T58" fmla="*/ 28 w 41"/>
                <a:gd name="T59" fmla="*/ 31 h 147"/>
                <a:gd name="T60" fmla="*/ 23 w 41"/>
                <a:gd name="T61" fmla="*/ 31 h 147"/>
                <a:gd name="T62" fmla="*/ 17 w 41"/>
                <a:gd name="T63" fmla="*/ 31 h 147"/>
                <a:gd name="T64" fmla="*/ 13 w 41"/>
                <a:gd name="T65" fmla="*/ 31 h 147"/>
                <a:gd name="T66" fmla="*/ 8 w 41"/>
                <a:gd name="T67" fmla="*/ 31 h 147"/>
                <a:gd name="T68" fmla="*/ 33 w 41"/>
                <a:gd name="T69" fmla="*/ 20 h 147"/>
                <a:gd name="T70" fmla="*/ 28 w 41"/>
                <a:gd name="T71" fmla="*/ 20 h 147"/>
                <a:gd name="T72" fmla="*/ 23 w 41"/>
                <a:gd name="T73" fmla="*/ 20 h 147"/>
                <a:gd name="T74" fmla="*/ 17 w 41"/>
                <a:gd name="T75" fmla="*/ 20 h 147"/>
                <a:gd name="T76" fmla="*/ 13 w 41"/>
                <a:gd name="T77" fmla="*/ 20 h 147"/>
                <a:gd name="T78" fmla="*/ 8 w 41"/>
                <a:gd name="T79" fmla="*/ 20 h 147"/>
                <a:gd name="T80" fmla="*/ 33 w 41"/>
                <a:gd name="T81" fmla="*/ 9 h 147"/>
                <a:gd name="T82" fmla="*/ 28 w 41"/>
                <a:gd name="T83" fmla="*/ 9 h 147"/>
                <a:gd name="T84" fmla="*/ 23 w 41"/>
                <a:gd name="T85" fmla="*/ 9 h 147"/>
                <a:gd name="T86" fmla="*/ 17 w 41"/>
                <a:gd name="T87" fmla="*/ 9 h 147"/>
                <a:gd name="T88" fmla="*/ 13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9" y="147"/>
                  </a:cubicBezTo>
                  <a:cubicBezTo>
                    <a:pt x="32" y="147"/>
                    <a:pt x="32" y="147"/>
                    <a:pt x="32" y="147"/>
                  </a:cubicBezTo>
                  <a:cubicBezTo>
                    <a:pt x="37" y="147"/>
                    <a:pt x="41" y="143"/>
                    <a:pt x="41" y="138"/>
                  </a:cubicBezTo>
                  <a:cubicBezTo>
                    <a:pt x="41" y="10"/>
                    <a:pt x="41" y="10"/>
                    <a:pt x="41" y="10"/>
                  </a:cubicBezTo>
                  <a:cubicBezTo>
                    <a:pt x="41" y="4"/>
                    <a:pt x="37" y="0"/>
                    <a:pt x="32" y="0"/>
                  </a:cubicBezTo>
                  <a:cubicBezTo>
                    <a:pt x="9" y="0"/>
                    <a:pt x="9" y="0"/>
                    <a:pt x="9" y="0"/>
                  </a:cubicBezTo>
                  <a:cubicBezTo>
                    <a:pt x="4" y="0"/>
                    <a:pt x="0" y="4"/>
                    <a:pt x="0" y="10"/>
                  </a:cubicBezTo>
                  <a:close/>
                  <a:moveTo>
                    <a:pt x="28" y="127"/>
                  </a:moveTo>
                  <a:cubicBezTo>
                    <a:pt x="28" y="131"/>
                    <a:pt x="25" y="134"/>
                    <a:pt x="21" y="134"/>
                  </a:cubicBezTo>
                  <a:cubicBezTo>
                    <a:pt x="16" y="134"/>
                    <a:pt x="13" y="131"/>
                    <a:pt x="13" y="127"/>
                  </a:cubicBezTo>
                  <a:cubicBezTo>
                    <a:pt x="13" y="123"/>
                    <a:pt x="16" y="119"/>
                    <a:pt x="21" y="119"/>
                  </a:cubicBezTo>
                  <a:cubicBezTo>
                    <a:pt x="25" y="119"/>
                    <a:pt x="28" y="123"/>
                    <a:pt x="28" y="127"/>
                  </a:cubicBezTo>
                  <a:close/>
                  <a:moveTo>
                    <a:pt x="33" y="74"/>
                  </a:moveTo>
                  <a:cubicBezTo>
                    <a:pt x="33" y="80"/>
                    <a:pt x="33" y="80"/>
                    <a:pt x="33" y="80"/>
                  </a:cubicBezTo>
                  <a:cubicBezTo>
                    <a:pt x="28" y="80"/>
                    <a:pt x="28" y="80"/>
                    <a:pt x="28" y="80"/>
                  </a:cubicBezTo>
                  <a:cubicBezTo>
                    <a:pt x="28" y="74"/>
                    <a:pt x="28" y="74"/>
                    <a:pt x="28" y="74"/>
                  </a:cubicBezTo>
                  <a:cubicBezTo>
                    <a:pt x="33" y="74"/>
                    <a:pt x="33" y="74"/>
                    <a:pt x="33" y="74"/>
                  </a:cubicBezTo>
                  <a:cubicBezTo>
                    <a:pt x="33" y="74"/>
                    <a:pt x="33" y="74"/>
                    <a:pt x="33" y="74"/>
                  </a:cubicBezTo>
                  <a:close/>
                  <a:moveTo>
                    <a:pt x="23" y="74"/>
                  </a:moveTo>
                  <a:cubicBezTo>
                    <a:pt x="23" y="80"/>
                    <a:pt x="23" y="80"/>
                    <a:pt x="23" y="80"/>
                  </a:cubicBezTo>
                  <a:cubicBezTo>
                    <a:pt x="17" y="80"/>
                    <a:pt x="17" y="80"/>
                    <a:pt x="17" y="80"/>
                  </a:cubicBezTo>
                  <a:cubicBezTo>
                    <a:pt x="17" y="74"/>
                    <a:pt x="17" y="74"/>
                    <a:pt x="17" y="74"/>
                  </a:cubicBezTo>
                  <a:cubicBezTo>
                    <a:pt x="23" y="74"/>
                    <a:pt x="23" y="74"/>
                    <a:pt x="23" y="74"/>
                  </a:cubicBezTo>
                  <a:cubicBezTo>
                    <a:pt x="23" y="74"/>
                    <a:pt x="23" y="74"/>
                    <a:pt x="23" y="74"/>
                  </a:cubicBezTo>
                  <a:close/>
                  <a:moveTo>
                    <a:pt x="13" y="74"/>
                  </a:moveTo>
                  <a:cubicBezTo>
                    <a:pt x="13" y="80"/>
                    <a:pt x="13" y="80"/>
                    <a:pt x="13" y="80"/>
                  </a:cubicBezTo>
                  <a:cubicBezTo>
                    <a:pt x="8" y="80"/>
                    <a:pt x="8" y="80"/>
                    <a:pt x="8" y="80"/>
                  </a:cubicBezTo>
                  <a:cubicBezTo>
                    <a:pt x="8" y="74"/>
                    <a:pt x="8" y="74"/>
                    <a:pt x="8" y="74"/>
                  </a:cubicBezTo>
                  <a:cubicBezTo>
                    <a:pt x="13" y="74"/>
                    <a:pt x="13" y="74"/>
                    <a:pt x="13" y="74"/>
                  </a:cubicBezTo>
                  <a:cubicBezTo>
                    <a:pt x="13" y="74"/>
                    <a:pt x="13" y="74"/>
                    <a:pt x="13" y="74"/>
                  </a:cubicBezTo>
                  <a:close/>
                  <a:moveTo>
                    <a:pt x="33" y="63"/>
                  </a:moveTo>
                  <a:cubicBezTo>
                    <a:pt x="33" y="69"/>
                    <a:pt x="33" y="69"/>
                    <a:pt x="33" y="69"/>
                  </a:cubicBezTo>
                  <a:cubicBezTo>
                    <a:pt x="28" y="69"/>
                    <a:pt x="28" y="69"/>
                    <a:pt x="28" y="69"/>
                  </a:cubicBezTo>
                  <a:cubicBezTo>
                    <a:pt x="28" y="63"/>
                    <a:pt x="28" y="63"/>
                    <a:pt x="28" y="63"/>
                  </a:cubicBezTo>
                  <a:cubicBezTo>
                    <a:pt x="33" y="63"/>
                    <a:pt x="33" y="63"/>
                    <a:pt x="33" y="63"/>
                  </a:cubicBezTo>
                  <a:cubicBezTo>
                    <a:pt x="33" y="63"/>
                    <a:pt x="33" y="63"/>
                    <a:pt x="33" y="63"/>
                  </a:cubicBezTo>
                  <a:close/>
                  <a:moveTo>
                    <a:pt x="23" y="63"/>
                  </a:moveTo>
                  <a:cubicBezTo>
                    <a:pt x="23" y="69"/>
                    <a:pt x="23" y="69"/>
                    <a:pt x="23" y="69"/>
                  </a:cubicBezTo>
                  <a:cubicBezTo>
                    <a:pt x="17" y="69"/>
                    <a:pt x="17" y="69"/>
                    <a:pt x="17" y="69"/>
                  </a:cubicBezTo>
                  <a:cubicBezTo>
                    <a:pt x="17" y="63"/>
                    <a:pt x="17" y="63"/>
                    <a:pt x="17" y="63"/>
                  </a:cubicBezTo>
                  <a:cubicBezTo>
                    <a:pt x="23" y="63"/>
                    <a:pt x="23" y="63"/>
                    <a:pt x="23" y="63"/>
                  </a:cubicBezTo>
                  <a:cubicBezTo>
                    <a:pt x="23" y="63"/>
                    <a:pt x="23" y="63"/>
                    <a:pt x="23" y="63"/>
                  </a:cubicBezTo>
                  <a:close/>
                  <a:moveTo>
                    <a:pt x="13" y="63"/>
                  </a:moveTo>
                  <a:cubicBezTo>
                    <a:pt x="13" y="69"/>
                    <a:pt x="13" y="69"/>
                    <a:pt x="13" y="69"/>
                  </a:cubicBezTo>
                  <a:cubicBezTo>
                    <a:pt x="8" y="69"/>
                    <a:pt x="8" y="69"/>
                    <a:pt x="8" y="69"/>
                  </a:cubicBezTo>
                  <a:cubicBezTo>
                    <a:pt x="8" y="63"/>
                    <a:pt x="8" y="63"/>
                    <a:pt x="8" y="63"/>
                  </a:cubicBezTo>
                  <a:cubicBezTo>
                    <a:pt x="13" y="63"/>
                    <a:pt x="13" y="63"/>
                    <a:pt x="13" y="63"/>
                  </a:cubicBezTo>
                  <a:cubicBezTo>
                    <a:pt x="13" y="63"/>
                    <a:pt x="13" y="63"/>
                    <a:pt x="13" y="63"/>
                  </a:cubicBezTo>
                  <a:close/>
                  <a:moveTo>
                    <a:pt x="33" y="53"/>
                  </a:moveTo>
                  <a:cubicBezTo>
                    <a:pt x="33" y="58"/>
                    <a:pt x="33" y="58"/>
                    <a:pt x="33" y="58"/>
                  </a:cubicBezTo>
                  <a:cubicBezTo>
                    <a:pt x="28" y="58"/>
                    <a:pt x="28" y="58"/>
                    <a:pt x="28" y="58"/>
                  </a:cubicBezTo>
                  <a:cubicBezTo>
                    <a:pt x="28" y="53"/>
                    <a:pt x="28" y="53"/>
                    <a:pt x="28" y="53"/>
                  </a:cubicBezTo>
                  <a:cubicBezTo>
                    <a:pt x="33" y="53"/>
                    <a:pt x="33" y="53"/>
                    <a:pt x="33" y="53"/>
                  </a:cubicBezTo>
                  <a:cubicBezTo>
                    <a:pt x="33" y="53"/>
                    <a:pt x="33" y="53"/>
                    <a:pt x="33" y="53"/>
                  </a:cubicBezTo>
                  <a:close/>
                  <a:moveTo>
                    <a:pt x="23" y="53"/>
                  </a:moveTo>
                  <a:cubicBezTo>
                    <a:pt x="23" y="58"/>
                    <a:pt x="23" y="58"/>
                    <a:pt x="23" y="58"/>
                  </a:cubicBezTo>
                  <a:cubicBezTo>
                    <a:pt x="17" y="58"/>
                    <a:pt x="17" y="58"/>
                    <a:pt x="17" y="58"/>
                  </a:cubicBezTo>
                  <a:cubicBezTo>
                    <a:pt x="17" y="53"/>
                    <a:pt x="17" y="53"/>
                    <a:pt x="17" y="53"/>
                  </a:cubicBezTo>
                  <a:cubicBezTo>
                    <a:pt x="23" y="53"/>
                    <a:pt x="23" y="53"/>
                    <a:pt x="23" y="53"/>
                  </a:cubicBezTo>
                  <a:cubicBezTo>
                    <a:pt x="23" y="53"/>
                    <a:pt x="23" y="53"/>
                    <a:pt x="23" y="53"/>
                  </a:cubicBezTo>
                  <a:close/>
                  <a:moveTo>
                    <a:pt x="13" y="53"/>
                  </a:moveTo>
                  <a:cubicBezTo>
                    <a:pt x="13" y="58"/>
                    <a:pt x="13" y="58"/>
                    <a:pt x="13" y="58"/>
                  </a:cubicBezTo>
                  <a:cubicBezTo>
                    <a:pt x="8" y="58"/>
                    <a:pt x="8" y="58"/>
                    <a:pt x="8" y="58"/>
                  </a:cubicBezTo>
                  <a:cubicBezTo>
                    <a:pt x="8" y="53"/>
                    <a:pt x="8" y="53"/>
                    <a:pt x="8" y="53"/>
                  </a:cubicBezTo>
                  <a:cubicBezTo>
                    <a:pt x="13" y="53"/>
                    <a:pt x="13" y="53"/>
                    <a:pt x="13" y="53"/>
                  </a:cubicBezTo>
                  <a:cubicBezTo>
                    <a:pt x="13" y="53"/>
                    <a:pt x="13" y="53"/>
                    <a:pt x="13" y="53"/>
                  </a:cubicBezTo>
                  <a:close/>
                  <a:moveTo>
                    <a:pt x="33" y="42"/>
                  </a:moveTo>
                  <a:cubicBezTo>
                    <a:pt x="33" y="48"/>
                    <a:pt x="33" y="48"/>
                    <a:pt x="33" y="48"/>
                  </a:cubicBezTo>
                  <a:cubicBezTo>
                    <a:pt x="28" y="48"/>
                    <a:pt x="28" y="48"/>
                    <a:pt x="28" y="48"/>
                  </a:cubicBezTo>
                  <a:cubicBezTo>
                    <a:pt x="28" y="42"/>
                    <a:pt x="28" y="42"/>
                    <a:pt x="28" y="42"/>
                  </a:cubicBezTo>
                  <a:cubicBezTo>
                    <a:pt x="33" y="42"/>
                    <a:pt x="33" y="42"/>
                    <a:pt x="33" y="42"/>
                  </a:cubicBezTo>
                  <a:cubicBezTo>
                    <a:pt x="33" y="42"/>
                    <a:pt x="33" y="42"/>
                    <a:pt x="33" y="42"/>
                  </a:cubicBezTo>
                  <a:close/>
                  <a:moveTo>
                    <a:pt x="23" y="42"/>
                  </a:moveTo>
                  <a:cubicBezTo>
                    <a:pt x="23" y="48"/>
                    <a:pt x="23" y="48"/>
                    <a:pt x="23" y="48"/>
                  </a:cubicBezTo>
                  <a:cubicBezTo>
                    <a:pt x="17" y="48"/>
                    <a:pt x="17" y="48"/>
                    <a:pt x="17" y="48"/>
                  </a:cubicBezTo>
                  <a:cubicBezTo>
                    <a:pt x="17" y="42"/>
                    <a:pt x="17" y="42"/>
                    <a:pt x="17" y="42"/>
                  </a:cubicBezTo>
                  <a:cubicBezTo>
                    <a:pt x="23" y="42"/>
                    <a:pt x="23" y="42"/>
                    <a:pt x="23" y="42"/>
                  </a:cubicBezTo>
                  <a:cubicBezTo>
                    <a:pt x="23" y="42"/>
                    <a:pt x="23" y="42"/>
                    <a:pt x="23" y="42"/>
                  </a:cubicBezTo>
                  <a:close/>
                  <a:moveTo>
                    <a:pt x="13" y="42"/>
                  </a:moveTo>
                  <a:cubicBezTo>
                    <a:pt x="13" y="48"/>
                    <a:pt x="13" y="48"/>
                    <a:pt x="13" y="48"/>
                  </a:cubicBezTo>
                  <a:cubicBezTo>
                    <a:pt x="8" y="48"/>
                    <a:pt x="8" y="48"/>
                    <a:pt x="8" y="48"/>
                  </a:cubicBezTo>
                  <a:cubicBezTo>
                    <a:pt x="8" y="42"/>
                    <a:pt x="8" y="42"/>
                    <a:pt x="8" y="42"/>
                  </a:cubicBezTo>
                  <a:cubicBezTo>
                    <a:pt x="13" y="42"/>
                    <a:pt x="13" y="42"/>
                    <a:pt x="13" y="42"/>
                  </a:cubicBezTo>
                  <a:cubicBezTo>
                    <a:pt x="13" y="42"/>
                    <a:pt x="13" y="42"/>
                    <a:pt x="13" y="42"/>
                  </a:cubicBezTo>
                  <a:close/>
                  <a:moveTo>
                    <a:pt x="33" y="31"/>
                  </a:moveTo>
                  <a:cubicBezTo>
                    <a:pt x="33" y="37"/>
                    <a:pt x="33" y="37"/>
                    <a:pt x="33" y="37"/>
                  </a:cubicBezTo>
                  <a:cubicBezTo>
                    <a:pt x="28" y="37"/>
                    <a:pt x="28" y="37"/>
                    <a:pt x="28" y="37"/>
                  </a:cubicBezTo>
                  <a:cubicBezTo>
                    <a:pt x="28" y="31"/>
                    <a:pt x="28" y="31"/>
                    <a:pt x="28" y="31"/>
                  </a:cubicBezTo>
                  <a:cubicBezTo>
                    <a:pt x="33" y="31"/>
                    <a:pt x="33" y="31"/>
                    <a:pt x="33" y="31"/>
                  </a:cubicBezTo>
                  <a:cubicBezTo>
                    <a:pt x="33" y="31"/>
                    <a:pt x="33" y="31"/>
                    <a:pt x="33" y="31"/>
                  </a:cubicBezTo>
                  <a:close/>
                  <a:moveTo>
                    <a:pt x="23" y="31"/>
                  </a:moveTo>
                  <a:cubicBezTo>
                    <a:pt x="23" y="37"/>
                    <a:pt x="23" y="37"/>
                    <a:pt x="23" y="37"/>
                  </a:cubicBezTo>
                  <a:cubicBezTo>
                    <a:pt x="17" y="37"/>
                    <a:pt x="17" y="37"/>
                    <a:pt x="17" y="37"/>
                  </a:cubicBezTo>
                  <a:cubicBezTo>
                    <a:pt x="17" y="31"/>
                    <a:pt x="17" y="31"/>
                    <a:pt x="17" y="31"/>
                  </a:cubicBezTo>
                  <a:cubicBezTo>
                    <a:pt x="23" y="31"/>
                    <a:pt x="23" y="31"/>
                    <a:pt x="23" y="31"/>
                  </a:cubicBezTo>
                  <a:cubicBezTo>
                    <a:pt x="23" y="31"/>
                    <a:pt x="23" y="31"/>
                    <a:pt x="23" y="31"/>
                  </a:cubicBezTo>
                  <a:close/>
                  <a:moveTo>
                    <a:pt x="13" y="31"/>
                  </a:moveTo>
                  <a:cubicBezTo>
                    <a:pt x="13" y="37"/>
                    <a:pt x="13" y="37"/>
                    <a:pt x="13" y="37"/>
                  </a:cubicBezTo>
                  <a:cubicBezTo>
                    <a:pt x="8" y="37"/>
                    <a:pt x="8" y="37"/>
                    <a:pt x="8" y="37"/>
                  </a:cubicBezTo>
                  <a:cubicBezTo>
                    <a:pt x="8" y="31"/>
                    <a:pt x="8" y="31"/>
                    <a:pt x="8" y="31"/>
                  </a:cubicBezTo>
                  <a:cubicBezTo>
                    <a:pt x="13" y="31"/>
                    <a:pt x="13" y="31"/>
                    <a:pt x="13" y="31"/>
                  </a:cubicBezTo>
                  <a:cubicBezTo>
                    <a:pt x="13" y="31"/>
                    <a:pt x="13" y="31"/>
                    <a:pt x="13" y="31"/>
                  </a:cubicBezTo>
                  <a:close/>
                  <a:moveTo>
                    <a:pt x="33" y="20"/>
                  </a:moveTo>
                  <a:cubicBezTo>
                    <a:pt x="33" y="26"/>
                    <a:pt x="33" y="26"/>
                    <a:pt x="33" y="26"/>
                  </a:cubicBezTo>
                  <a:cubicBezTo>
                    <a:pt x="28" y="26"/>
                    <a:pt x="28" y="26"/>
                    <a:pt x="28" y="26"/>
                  </a:cubicBezTo>
                  <a:cubicBezTo>
                    <a:pt x="28" y="20"/>
                    <a:pt x="28" y="20"/>
                    <a:pt x="28" y="20"/>
                  </a:cubicBezTo>
                  <a:cubicBezTo>
                    <a:pt x="33" y="20"/>
                    <a:pt x="33" y="20"/>
                    <a:pt x="33" y="20"/>
                  </a:cubicBezTo>
                  <a:cubicBezTo>
                    <a:pt x="33" y="20"/>
                    <a:pt x="33" y="20"/>
                    <a:pt x="33" y="20"/>
                  </a:cubicBezTo>
                  <a:close/>
                  <a:moveTo>
                    <a:pt x="23" y="20"/>
                  </a:moveTo>
                  <a:cubicBezTo>
                    <a:pt x="23" y="26"/>
                    <a:pt x="23" y="26"/>
                    <a:pt x="23" y="26"/>
                  </a:cubicBezTo>
                  <a:cubicBezTo>
                    <a:pt x="17" y="26"/>
                    <a:pt x="17" y="26"/>
                    <a:pt x="17" y="26"/>
                  </a:cubicBezTo>
                  <a:cubicBezTo>
                    <a:pt x="17" y="20"/>
                    <a:pt x="17" y="20"/>
                    <a:pt x="17" y="20"/>
                  </a:cubicBezTo>
                  <a:cubicBezTo>
                    <a:pt x="23" y="20"/>
                    <a:pt x="23" y="20"/>
                    <a:pt x="23" y="20"/>
                  </a:cubicBezTo>
                  <a:cubicBezTo>
                    <a:pt x="23" y="20"/>
                    <a:pt x="23" y="20"/>
                    <a:pt x="23" y="20"/>
                  </a:cubicBezTo>
                  <a:close/>
                  <a:moveTo>
                    <a:pt x="13" y="20"/>
                  </a:moveTo>
                  <a:cubicBezTo>
                    <a:pt x="13" y="26"/>
                    <a:pt x="13" y="26"/>
                    <a:pt x="13" y="26"/>
                  </a:cubicBezTo>
                  <a:cubicBezTo>
                    <a:pt x="8" y="26"/>
                    <a:pt x="8" y="26"/>
                    <a:pt x="8" y="26"/>
                  </a:cubicBezTo>
                  <a:cubicBezTo>
                    <a:pt x="8" y="20"/>
                    <a:pt x="8" y="20"/>
                    <a:pt x="8" y="20"/>
                  </a:cubicBezTo>
                  <a:cubicBezTo>
                    <a:pt x="13" y="20"/>
                    <a:pt x="13" y="20"/>
                    <a:pt x="13" y="20"/>
                  </a:cubicBezTo>
                  <a:cubicBezTo>
                    <a:pt x="13" y="20"/>
                    <a:pt x="13" y="20"/>
                    <a:pt x="13" y="20"/>
                  </a:cubicBezTo>
                  <a:close/>
                  <a:moveTo>
                    <a:pt x="33" y="9"/>
                  </a:moveTo>
                  <a:cubicBezTo>
                    <a:pt x="33" y="15"/>
                    <a:pt x="33" y="15"/>
                    <a:pt x="33" y="15"/>
                  </a:cubicBezTo>
                  <a:cubicBezTo>
                    <a:pt x="28" y="15"/>
                    <a:pt x="28" y="15"/>
                    <a:pt x="28" y="15"/>
                  </a:cubicBezTo>
                  <a:cubicBezTo>
                    <a:pt x="28" y="9"/>
                    <a:pt x="28" y="9"/>
                    <a:pt x="28" y="9"/>
                  </a:cubicBezTo>
                  <a:cubicBezTo>
                    <a:pt x="33" y="9"/>
                    <a:pt x="33" y="9"/>
                    <a:pt x="33" y="9"/>
                  </a:cubicBezTo>
                  <a:cubicBezTo>
                    <a:pt x="33" y="9"/>
                    <a:pt x="33" y="9"/>
                    <a:pt x="33" y="9"/>
                  </a:cubicBezTo>
                  <a:close/>
                  <a:moveTo>
                    <a:pt x="23" y="9"/>
                  </a:moveTo>
                  <a:cubicBezTo>
                    <a:pt x="23" y="15"/>
                    <a:pt x="23" y="15"/>
                    <a:pt x="23" y="15"/>
                  </a:cubicBezTo>
                  <a:cubicBezTo>
                    <a:pt x="17" y="15"/>
                    <a:pt x="17" y="15"/>
                    <a:pt x="17" y="15"/>
                  </a:cubicBezTo>
                  <a:cubicBezTo>
                    <a:pt x="17" y="9"/>
                    <a:pt x="17" y="9"/>
                    <a:pt x="17" y="9"/>
                  </a:cubicBezTo>
                  <a:cubicBezTo>
                    <a:pt x="23" y="9"/>
                    <a:pt x="23" y="9"/>
                    <a:pt x="23" y="9"/>
                  </a:cubicBezTo>
                  <a:cubicBezTo>
                    <a:pt x="23" y="9"/>
                    <a:pt x="23" y="9"/>
                    <a:pt x="23" y="9"/>
                  </a:cubicBezTo>
                  <a:close/>
                  <a:moveTo>
                    <a:pt x="13" y="9"/>
                  </a:moveTo>
                  <a:cubicBezTo>
                    <a:pt x="13" y="15"/>
                    <a:pt x="13" y="15"/>
                    <a:pt x="13" y="15"/>
                  </a:cubicBezTo>
                  <a:cubicBezTo>
                    <a:pt x="8" y="15"/>
                    <a:pt x="8" y="15"/>
                    <a:pt x="8" y="15"/>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8" name="Freeform 2144"/>
            <p:cNvSpPr>
              <a:spLocks noEditPoints="1"/>
            </p:cNvSpPr>
            <p:nvPr/>
          </p:nvSpPr>
          <p:spPr bwMode="auto">
            <a:xfrm>
              <a:off x="19075400" y="1093788"/>
              <a:ext cx="153988" cy="554038"/>
            </a:xfrm>
            <a:custGeom>
              <a:avLst/>
              <a:gdLst>
                <a:gd name="T0" fmla="*/ 10 w 41"/>
                <a:gd name="T1" fmla="*/ 147 h 147"/>
                <a:gd name="T2" fmla="*/ 41 w 41"/>
                <a:gd name="T3" fmla="*/ 10 h 147"/>
                <a:gd name="T4" fmla="*/ 0 w 41"/>
                <a:gd name="T5" fmla="*/ 10 h 147"/>
                <a:gd name="T6" fmla="*/ 13 w 41"/>
                <a:gd name="T7" fmla="*/ 127 h 147"/>
                <a:gd name="T8" fmla="*/ 34 w 41"/>
                <a:gd name="T9" fmla="*/ 74 h 147"/>
                <a:gd name="T10" fmla="*/ 28 w 41"/>
                <a:gd name="T11" fmla="*/ 74 h 147"/>
                <a:gd name="T12" fmla="*/ 23 w 41"/>
                <a:gd name="T13" fmla="*/ 74 h 147"/>
                <a:gd name="T14" fmla="*/ 18 w 41"/>
                <a:gd name="T15" fmla="*/ 74 h 147"/>
                <a:gd name="T16" fmla="*/ 14 w 41"/>
                <a:gd name="T17" fmla="*/ 74 h 147"/>
                <a:gd name="T18" fmla="*/ 8 w 41"/>
                <a:gd name="T19" fmla="*/ 74 h 147"/>
                <a:gd name="T20" fmla="*/ 34 w 41"/>
                <a:gd name="T21" fmla="*/ 63 h 147"/>
                <a:gd name="T22" fmla="*/ 28 w 41"/>
                <a:gd name="T23" fmla="*/ 63 h 147"/>
                <a:gd name="T24" fmla="*/ 23 w 41"/>
                <a:gd name="T25" fmla="*/ 63 h 147"/>
                <a:gd name="T26" fmla="*/ 18 w 41"/>
                <a:gd name="T27" fmla="*/ 63 h 147"/>
                <a:gd name="T28" fmla="*/ 14 w 41"/>
                <a:gd name="T29" fmla="*/ 63 h 147"/>
                <a:gd name="T30" fmla="*/ 8 w 41"/>
                <a:gd name="T31" fmla="*/ 63 h 147"/>
                <a:gd name="T32" fmla="*/ 34 w 41"/>
                <a:gd name="T33" fmla="*/ 53 h 147"/>
                <a:gd name="T34" fmla="*/ 28 w 41"/>
                <a:gd name="T35" fmla="*/ 53 h 147"/>
                <a:gd name="T36" fmla="*/ 23 w 41"/>
                <a:gd name="T37" fmla="*/ 53 h 147"/>
                <a:gd name="T38" fmla="*/ 18 w 41"/>
                <a:gd name="T39" fmla="*/ 53 h 147"/>
                <a:gd name="T40" fmla="*/ 14 w 41"/>
                <a:gd name="T41" fmla="*/ 53 h 147"/>
                <a:gd name="T42" fmla="*/ 8 w 41"/>
                <a:gd name="T43" fmla="*/ 53 h 147"/>
                <a:gd name="T44" fmla="*/ 34 w 41"/>
                <a:gd name="T45" fmla="*/ 42 h 147"/>
                <a:gd name="T46" fmla="*/ 28 w 41"/>
                <a:gd name="T47" fmla="*/ 42 h 147"/>
                <a:gd name="T48" fmla="*/ 23 w 41"/>
                <a:gd name="T49" fmla="*/ 42 h 147"/>
                <a:gd name="T50" fmla="*/ 18 w 41"/>
                <a:gd name="T51" fmla="*/ 42 h 147"/>
                <a:gd name="T52" fmla="*/ 14 w 41"/>
                <a:gd name="T53" fmla="*/ 42 h 147"/>
                <a:gd name="T54" fmla="*/ 8 w 41"/>
                <a:gd name="T55" fmla="*/ 42 h 147"/>
                <a:gd name="T56" fmla="*/ 34 w 41"/>
                <a:gd name="T57" fmla="*/ 31 h 147"/>
                <a:gd name="T58" fmla="*/ 28 w 41"/>
                <a:gd name="T59" fmla="*/ 31 h 147"/>
                <a:gd name="T60" fmla="*/ 23 w 41"/>
                <a:gd name="T61" fmla="*/ 31 h 147"/>
                <a:gd name="T62" fmla="*/ 18 w 41"/>
                <a:gd name="T63" fmla="*/ 31 h 147"/>
                <a:gd name="T64" fmla="*/ 14 w 41"/>
                <a:gd name="T65" fmla="*/ 31 h 147"/>
                <a:gd name="T66" fmla="*/ 8 w 41"/>
                <a:gd name="T67" fmla="*/ 31 h 147"/>
                <a:gd name="T68" fmla="*/ 34 w 41"/>
                <a:gd name="T69" fmla="*/ 20 h 147"/>
                <a:gd name="T70" fmla="*/ 28 w 41"/>
                <a:gd name="T71" fmla="*/ 20 h 147"/>
                <a:gd name="T72" fmla="*/ 23 w 41"/>
                <a:gd name="T73" fmla="*/ 20 h 147"/>
                <a:gd name="T74" fmla="*/ 18 w 41"/>
                <a:gd name="T75" fmla="*/ 20 h 147"/>
                <a:gd name="T76" fmla="*/ 14 w 41"/>
                <a:gd name="T77" fmla="*/ 20 h 147"/>
                <a:gd name="T78" fmla="*/ 8 w 41"/>
                <a:gd name="T79" fmla="*/ 20 h 147"/>
                <a:gd name="T80" fmla="*/ 34 w 41"/>
                <a:gd name="T81" fmla="*/ 9 h 147"/>
                <a:gd name="T82" fmla="*/ 28 w 41"/>
                <a:gd name="T83" fmla="*/ 9 h 147"/>
                <a:gd name="T84" fmla="*/ 23 w 41"/>
                <a:gd name="T85" fmla="*/ 9 h 147"/>
                <a:gd name="T86" fmla="*/ 18 w 41"/>
                <a:gd name="T87" fmla="*/ 9 h 147"/>
                <a:gd name="T88" fmla="*/ 14 w 41"/>
                <a:gd name="T89" fmla="*/ 9 h 147"/>
                <a:gd name="T90" fmla="*/ 8 w 41"/>
                <a:gd name="T91"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7">
                  <a:moveTo>
                    <a:pt x="0" y="10"/>
                  </a:moveTo>
                  <a:cubicBezTo>
                    <a:pt x="0" y="138"/>
                    <a:pt x="0" y="138"/>
                    <a:pt x="0" y="138"/>
                  </a:cubicBezTo>
                  <a:cubicBezTo>
                    <a:pt x="0" y="143"/>
                    <a:pt x="4" y="147"/>
                    <a:pt x="10" y="147"/>
                  </a:cubicBezTo>
                  <a:cubicBezTo>
                    <a:pt x="32" y="147"/>
                    <a:pt x="32" y="147"/>
                    <a:pt x="32" y="147"/>
                  </a:cubicBezTo>
                  <a:cubicBezTo>
                    <a:pt x="37" y="147"/>
                    <a:pt x="41" y="143"/>
                    <a:pt x="41" y="138"/>
                  </a:cubicBezTo>
                  <a:cubicBezTo>
                    <a:pt x="41" y="10"/>
                    <a:pt x="41" y="10"/>
                    <a:pt x="41" y="10"/>
                  </a:cubicBezTo>
                  <a:cubicBezTo>
                    <a:pt x="41" y="4"/>
                    <a:pt x="37" y="0"/>
                    <a:pt x="32" y="0"/>
                  </a:cubicBezTo>
                  <a:cubicBezTo>
                    <a:pt x="10" y="0"/>
                    <a:pt x="10" y="0"/>
                    <a:pt x="10" y="0"/>
                  </a:cubicBezTo>
                  <a:cubicBezTo>
                    <a:pt x="4" y="0"/>
                    <a:pt x="0" y="4"/>
                    <a:pt x="0" y="10"/>
                  </a:cubicBezTo>
                  <a:close/>
                  <a:moveTo>
                    <a:pt x="28" y="127"/>
                  </a:moveTo>
                  <a:cubicBezTo>
                    <a:pt x="28" y="131"/>
                    <a:pt x="25" y="134"/>
                    <a:pt x="21" y="134"/>
                  </a:cubicBezTo>
                  <a:cubicBezTo>
                    <a:pt x="17" y="134"/>
                    <a:pt x="13" y="131"/>
                    <a:pt x="13" y="127"/>
                  </a:cubicBezTo>
                  <a:cubicBezTo>
                    <a:pt x="13" y="123"/>
                    <a:pt x="17" y="119"/>
                    <a:pt x="21" y="119"/>
                  </a:cubicBezTo>
                  <a:cubicBezTo>
                    <a:pt x="25" y="119"/>
                    <a:pt x="28" y="123"/>
                    <a:pt x="28" y="127"/>
                  </a:cubicBezTo>
                  <a:close/>
                  <a:moveTo>
                    <a:pt x="34" y="74"/>
                  </a:moveTo>
                  <a:cubicBezTo>
                    <a:pt x="34" y="80"/>
                    <a:pt x="34" y="80"/>
                    <a:pt x="34" y="80"/>
                  </a:cubicBezTo>
                  <a:cubicBezTo>
                    <a:pt x="28" y="80"/>
                    <a:pt x="28" y="80"/>
                    <a:pt x="28" y="80"/>
                  </a:cubicBezTo>
                  <a:cubicBezTo>
                    <a:pt x="28" y="74"/>
                    <a:pt x="28" y="74"/>
                    <a:pt x="28" y="74"/>
                  </a:cubicBezTo>
                  <a:cubicBezTo>
                    <a:pt x="34" y="74"/>
                    <a:pt x="34" y="74"/>
                    <a:pt x="34" y="74"/>
                  </a:cubicBezTo>
                  <a:cubicBezTo>
                    <a:pt x="34" y="74"/>
                    <a:pt x="34" y="74"/>
                    <a:pt x="34" y="74"/>
                  </a:cubicBezTo>
                  <a:close/>
                  <a:moveTo>
                    <a:pt x="23" y="74"/>
                  </a:moveTo>
                  <a:cubicBezTo>
                    <a:pt x="23" y="80"/>
                    <a:pt x="23" y="80"/>
                    <a:pt x="23" y="80"/>
                  </a:cubicBezTo>
                  <a:cubicBezTo>
                    <a:pt x="18" y="80"/>
                    <a:pt x="18" y="80"/>
                    <a:pt x="18" y="80"/>
                  </a:cubicBezTo>
                  <a:cubicBezTo>
                    <a:pt x="18" y="74"/>
                    <a:pt x="18" y="74"/>
                    <a:pt x="18" y="74"/>
                  </a:cubicBezTo>
                  <a:cubicBezTo>
                    <a:pt x="23" y="74"/>
                    <a:pt x="23" y="74"/>
                    <a:pt x="23" y="74"/>
                  </a:cubicBezTo>
                  <a:cubicBezTo>
                    <a:pt x="23" y="74"/>
                    <a:pt x="23" y="74"/>
                    <a:pt x="23" y="74"/>
                  </a:cubicBezTo>
                  <a:close/>
                  <a:moveTo>
                    <a:pt x="14" y="74"/>
                  </a:moveTo>
                  <a:cubicBezTo>
                    <a:pt x="14" y="80"/>
                    <a:pt x="14" y="80"/>
                    <a:pt x="14" y="80"/>
                  </a:cubicBezTo>
                  <a:cubicBezTo>
                    <a:pt x="8" y="80"/>
                    <a:pt x="8" y="80"/>
                    <a:pt x="8" y="80"/>
                  </a:cubicBezTo>
                  <a:cubicBezTo>
                    <a:pt x="8" y="74"/>
                    <a:pt x="8" y="74"/>
                    <a:pt x="8" y="74"/>
                  </a:cubicBezTo>
                  <a:cubicBezTo>
                    <a:pt x="14" y="74"/>
                    <a:pt x="14" y="74"/>
                    <a:pt x="14" y="74"/>
                  </a:cubicBezTo>
                  <a:cubicBezTo>
                    <a:pt x="14" y="74"/>
                    <a:pt x="14" y="74"/>
                    <a:pt x="14" y="74"/>
                  </a:cubicBezTo>
                  <a:close/>
                  <a:moveTo>
                    <a:pt x="34" y="63"/>
                  </a:moveTo>
                  <a:cubicBezTo>
                    <a:pt x="34" y="69"/>
                    <a:pt x="34" y="69"/>
                    <a:pt x="34" y="69"/>
                  </a:cubicBezTo>
                  <a:cubicBezTo>
                    <a:pt x="28" y="69"/>
                    <a:pt x="28" y="69"/>
                    <a:pt x="28" y="69"/>
                  </a:cubicBezTo>
                  <a:cubicBezTo>
                    <a:pt x="28" y="63"/>
                    <a:pt x="28" y="63"/>
                    <a:pt x="28" y="63"/>
                  </a:cubicBezTo>
                  <a:cubicBezTo>
                    <a:pt x="34" y="63"/>
                    <a:pt x="34" y="63"/>
                    <a:pt x="34" y="63"/>
                  </a:cubicBezTo>
                  <a:cubicBezTo>
                    <a:pt x="34" y="63"/>
                    <a:pt x="34" y="63"/>
                    <a:pt x="34" y="63"/>
                  </a:cubicBezTo>
                  <a:close/>
                  <a:moveTo>
                    <a:pt x="23" y="63"/>
                  </a:moveTo>
                  <a:cubicBezTo>
                    <a:pt x="23" y="69"/>
                    <a:pt x="23" y="69"/>
                    <a:pt x="23" y="69"/>
                  </a:cubicBezTo>
                  <a:cubicBezTo>
                    <a:pt x="18" y="69"/>
                    <a:pt x="18" y="69"/>
                    <a:pt x="18" y="69"/>
                  </a:cubicBezTo>
                  <a:cubicBezTo>
                    <a:pt x="18" y="63"/>
                    <a:pt x="18" y="63"/>
                    <a:pt x="18" y="63"/>
                  </a:cubicBezTo>
                  <a:cubicBezTo>
                    <a:pt x="23" y="63"/>
                    <a:pt x="23" y="63"/>
                    <a:pt x="23" y="63"/>
                  </a:cubicBezTo>
                  <a:cubicBezTo>
                    <a:pt x="23" y="63"/>
                    <a:pt x="23" y="63"/>
                    <a:pt x="23" y="63"/>
                  </a:cubicBezTo>
                  <a:close/>
                  <a:moveTo>
                    <a:pt x="14" y="63"/>
                  </a:moveTo>
                  <a:cubicBezTo>
                    <a:pt x="14" y="69"/>
                    <a:pt x="14" y="69"/>
                    <a:pt x="14" y="69"/>
                  </a:cubicBezTo>
                  <a:cubicBezTo>
                    <a:pt x="8" y="69"/>
                    <a:pt x="8" y="69"/>
                    <a:pt x="8" y="69"/>
                  </a:cubicBezTo>
                  <a:cubicBezTo>
                    <a:pt x="8" y="63"/>
                    <a:pt x="8" y="63"/>
                    <a:pt x="8" y="63"/>
                  </a:cubicBezTo>
                  <a:cubicBezTo>
                    <a:pt x="14" y="63"/>
                    <a:pt x="14" y="63"/>
                    <a:pt x="14" y="63"/>
                  </a:cubicBezTo>
                  <a:cubicBezTo>
                    <a:pt x="14" y="63"/>
                    <a:pt x="14" y="63"/>
                    <a:pt x="14" y="63"/>
                  </a:cubicBezTo>
                  <a:close/>
                  <a:moveTo>
                    <a:pt x="34" y="53"/>
                  </a:moveTo>
                  <a:cubicBezTo>
                    <a:pt x="34" y="58"/>
                    <a:pt x="34" y="58"/>
                    <a:pt x="34" y="58"/>
                  </a:cubicBezTo>
                  <a:cubicBezTo>
                    <a:pt x="28" y="58"/>
                    <a:pt x="28" y="58"/>
                    <a:pt x="28" y="58"/>
                  </a:cubicBezTo>
                  <a:cubicBezTo>
                    <a:pt x="28" y="53"/>
                    <a:pt x="28" y="53"/>
                    <a:pt x="28" y="53"/>
                  </a:cubicBezTo>
                  <a:cubicBezTo>
                    <a:pt x="34" y="53"/>
                    <a:pt x="34" y="53"/>
                    <a:pt x="34" y="53"/>
                  </a:cubicBezTo>
                  <a:cubicBezTo>
                    <a:pt x="34" y="53"/>
                    <a:pt x="34" y="53"/>
                    <a:pt x="34" y="53"/>
                  </a:cubicBezTo>
                  <a:close/>
                  <a:moveTo>
                    <a:pt x="23" y="53"/>
                  </a:moveTo>
                  <a:cubicBezTo>
                    <a:pt x="23" y="58"/>
                    <a:pt x="23" y="58"/>
                    <a:pt x="23" y="58"/>
                  </a:cubicBezTo>
                  <a:cubicBezTo>
                    <a:pt x="18" y="58"/>
                    <a:pt x="18" y="58"/>
                    <a:pt x="18" y="58"/>
                  </a:cubicBezTo>
                  <a:cubicBezTo>
                    <a:pt x="18" y="53"/>
                    <a:pt x="18" y="53"/>
                    <a:pt x="18" y="53"/>
                  </a:cubicBezTo>
                  <a:cubicBezTo>
                    <a:pt x="23" y="53"/>
                    <a:pt x="23" y="53"/>
                    <a:pt x="23" y="53"/>
                  </a:cubicBezTo>
                  <a:cubicBezTo>
                    <a:pt x="23" y="53"/>
                    <a:pt x="23" y="53"/>
                    <a:pt x="23" y="53"/>
                  </a:cubicBezTo>
                  <a:close/>
                  <a:moveTo>
                    <a:pt x="14" y="53"/>
                  </a:moveTo>
                  <a:cubicBezTo>
                    <a:pt x="14" y="58"/>
                    <a:pt x="14" y="58"/>
                    <a:pt x="14" y="58"/>
                  </a:cubicBezTo>
                  <a:cubicBezTo>
                    <a:pt x="8" y="58"/>
                    <a:pt x="8" y="58"/>
                    <a:pt x="8" y="58"/>
                  </a:cubicBezTo>
                  <a:cubicBezTo>
                    <a:pt x="8" y="53"/>
                    <a:pt x="8" y="53"/>
                    <a:pt x="8" y="53"/>
                  </a:cubicBezTo>
                  <a:cubicBezTo>
                    <a:pt x="14" y="53"/>
                    <a:pt x="14" y="53"/>
                    <a:pt x="14" y="53"/>
                  </a:cubicBezTo>
                  <a:cubicBezTo>
                    <a:pt x="14" y="53"/>
                    <a:pt x="14" y="53"/>
                    <a:pt x="14" y="53"/>
                  </a:cubicBezTo>
                  <a:close/>
                  <a:moveTo>
                    <a:pt x="34" y="42"/>
                  </a:moveTo>
                  <a:cubicBezTo>
                    <a:pt x="34" y="48"/>
                    <a:pt x="34" y="48"/>
                    <a:pt x="34" y="48"/>
                  </a:cubicBezTo>
                  <a:cubicBezTo>
                    <a:pt x="28" y="48"/>
                    <a:pt x="28" y="48"/>
                    <a:pt x="28" y="48"/>
                  </a:cubicBezTo>
                  <a:cubicBezTo>
                    <a:pt x="28" y="42"/>
                    <a:pt x="28" y="42"/>
                    <a:pt x="28" y="42"/>
                  </a:cubicBezTo>
                  <a:cubicBezTo>
                    <a:pt x="34" y="42"/>
                    <a:pt x="34" y="42"/>
                    <a:pt x="34" y="42"/>
                  </a:cubicBezTo>
                  <a:cubicBezTo>
                    <a:pt x="34" y="42"/>
                    <a:pt x="34" y="42"/>
                    <a:pt x="34" y="42"/>
                  </a:cubicBezTo>
                  <a:close/>
                  <a:moveTo>
                    <a:pt x="23" y="42"/>
                  </a:moveTo>
                  <a:cubicBezTo>
                    <a:pt x="23" y="48"/>
                    <a:pt x="23" y="48"/>
                    <a:pt x="23" y="48"/>
                  </a:cubicBezTo>
                  <a:cubicBezTo>
                    <a:pt x="18" y="48"/>
                    <a:pt x="18" y="48"/>
                    <a:pt x="18" y="48"/>
                  </a:cubicBezTo>
                  <a:cubicBezTo>
                    <a:pt x="18" y="42"/>
                    <a:pt x="18" y="42"/>
                    <a:pt x="18" y="42"/>
                  </a:cubicBezTo>
                  <a:cubicBezTo>
                    <a:pt x="23" y="42"/>
                    <a:pt x="23" y="42"/>
                    <a:pt x="23" y="42"/>
                  </a:cubicBezTo>
                  <a:cubicBezTo>
                    <a:pt x="23" y="42"/>
                    <a:pt x="23" y="42"/>
                    <a:pt x="23" y="42"/>
                  </a:cubicBezTo>
                  <a:close/>
                  <a:moveTo>
                    <a:pt x="14" y="42"/>
                  </a:moveTo>
                  <a:cubicBezTo>
                    <a:pt x="14" y="48"/>
                    <a:pt x="14" y="48"/>
                    <a:pt x="14" y="48"/>
                  </a:cubicBezTo>
                  <a:cubicBezTo>
                    <a:pt x="8" y="48"/>
                    <a:pt x="8" y="48"/>
                    <a:pt x="8" y="48"/>
                  </a:cubicBezTo>
                  <a:cubicBezTo>
                    <a:pt x="8" y="42"/>
                    <a:pt x="8" y="42"/>
                    <a:pt x="8" y="42"/>
                  </a:cubicBezTo>
                  <a:cubicBezTo>
                    <a:pt x="14" y="42"/>
                    <a:pt x="14" y="42"/>
                    <a:pt x="14" y="42"/>
                  </a:cubicBezTo>
                  <a:cubicBezTo>
                    <a:pt x="14" y="42"/>
                    <a:pt x="14" y="42"/>
                    <a:pt x="14" y="42"/>
                  </a:cubicBezTo>
                  <a:close/>
                  <a:moveTo>
                    <a:pt x="34" y="31"/>
                  </a:moveTo>
                  <a:cubicBezTo>
                    <a:pt x="34" y="37"/>
                    <a:pt x="34" y="37"/>
                    <a:pt x="34" y="37"/>
                  </a:cubicBezTo>
                  <a:cubicBezTo>
                    <a:pt x="28" y="37"/>
                    <a:pt x="28" y="37"/>
                    <a:pt x="28" y="37"/>
                  </a:cubicBezTo>
                  <a:cubicBezTo>
                    <a:pt x="28" y="31"/>
                    <a:pt x="28" y="31"/>
                    <a:pt x="28" y="31"/>
                  </a:cubicBezTo>
                  <a:cubicBezTo>
                    <a:pt x="34" y="31"/>
                    <a:pt x="34" y="31"/>
                    <a:pt x="34" y="31"/>
                  </a:cubicBezTo>
                  <a:cubicBezTo>
                    <a:pt x="34" y="31"/>
                    <a:pt x="34" y="31"/>
                    <a:pt x="34" y="31"/>
                  </a:cubicBezTo>
                  <a:close/>
                  <a:moveTo>
                    <a:pt x="23" y="31"/>
                  </a:moveTo>
                  <a:cubicBezTo>
                    <a:pt x="23" y="37"/>
                    <a:pt x="23" y="37"/>
                    <a:pt x="23" y="37"/>
                  </a:cubicBezTo>
                  <a:cubicBezTo>
                    <a:pt x="18" y="37"/>
                    <a:pt x="18" y="37"/>
                    <a:pt x="18" y="37"/>
                  </a:cubicBezTo>
                  <a:cubicBezTo>
                    <a:pt x="18" y="31"/>
                    <a:pt x="18" y="31"/>
                    <a:pt x="18" y="31"/>
                  </a:cubicBezTo>
                  <a:cubicBezTo>
                    <a:pt x="23" y="31"/>
                    <a:pt x="23" y="31"/>
                    <a:pt x="23" y="31"/>
                  </a:cubicBezTo>
                  <a:cubicBezTo>
                    <a:pt x="23" y="31"/>
                    <a:pt x="23" y="31"/>
                    <a:pt x="23" y="31"/>
                  </a:cubicBezTo>
                  <a:close/>
                  <a:moveTo>
                    <a:pt x="14" y="31"/>
                  </a:moveTo>
                  <a:cubicBezTo>
                    <a:pt x="14" y="37"/>
                    <a:pt x="14" y="37"/>
                    <a:pt x="14" y="37"/>
                  </a:cubicBezTo>
                  <a:cubicBezTo>
                    <a:pt x="8" y="37"/>
                    <a:pt x="8" y="37"/>
                    <a:pt x="8" y="37"/>
                  </a:cubicBezTo>
                  <a:cubicBezTo>
                    <a:pt x="8" y="31"/>
                    <a:pt x="8" y="31"/>
                    <a:pt x="8" y="31"/>
                  </a:cubicBezTo>
                  <a:cubicBezTo>
                    <a:pt x="14" y="31"/>
                    <a:pt x="14" y="31"/>
                    <a:pt x="14" y="31"/>
                  </a:cubicBezTo>
                  <a:cubicBezTo>
                    <a:pt x="14" y="31"/>
                    <a:pt x="14" y="31"/>
                    <a:pt x="14" y="31"/>
                  </a:cubicBezTo>
                  <a:close/>
                  <a:moveTo>
                    <a:pt x="34" y="20"/>
                  </a:moveTo>
                  <a:cubicBezTo>
                    <a:pt x="34" y="26"/>
                    <a:pt x="34" y="26"/>
                    <a:pt x="34" y="26"/>
                  </a:cubicBezTo>
                  <a:cubicBezTo>
                    <a:pt x="28" y="26"/>
                    <a:pt x="28" y="26"/>
                    <a:pt x="28" y="26"/>
                  </a:cubicBezTo>
                  <a:cubicBezTo>
                    <a:pt x="28" y="20"/>
                    <a:pt x="28" y="20"/>
                    <a:pt x="28" y="20"/>
                  </a:cubicBezTo>
                  <a:cubicBezTo>
                    <a:pt x="34" y="20"/>
                    <a:pt x="34" y="20"/>
                    <a:pt x="34" y="20"/>
                  </a:cubicBezTo>
                  <a:cubicBezTo>
                    <a:pt x="34" y="20"/>
                    <a:pt x="34" y="20"/>
                    <a:pt x="34" y="20"/>
                  </a:cubicBezTo>
                  <a:close/>
                  <a:moveTo>
                    <a:pt x="23" y="20"/>
                  </a:moveTo>
                  <a:cubicBezTo>
                    <a:pt x="23" y="26"/>
                    <a:pt x="23" y="26"/>
                    <a:pt x="23" y="26"/>
                  </a:cubicBezTo>
                  <a:cubicBezTo>
                    <a:pt x="18" y="26"/>
                    <a:pt x="18" y="26"/>
                    <a:pt x="18" y="26"/>
                  </a:cubicBezTo>
                  <a:cubicBezTo>
                    <a:pt x="18" y="20"/>
                    <a:pt x="18" y="20"/>
                    <a:pt x="18" y="20"/>
                  </a:cubicBezTo>
                  <a:cubicBezTo>
                    <a:pt x="23" y="20"/>
                    <a:pt x="23" y="20"/>
                    <a:pt x="23" y="20"/>
                  </a:cubicBezTo>
                  <a:cubicBezTo>
                    <a:pt x="23" y="20"/>
                    <a:pt x="23" y="20"/>
                    <a:pt x="23" y="20"/>
                  </a:cubicBezTo>
                  <a:close/>
                  <a:moveTo>
                    <a:pt x="14" y="20"/>
                  </a:moveTo>
                  <a:cubicBezTo>
                    <a:pt x="14" y="26"/>
                    <a:pt x="14" y="26"/>
                    <a:pt x="14" y="26"/>
                  </a:cubicBezTo>
                  <a:cubicBezTo>
                    <a:pt x="8" y="26"/>
                    <a:pt x="8" y="26"/>
                    <a:pt x="8" y="26"/>
                  </a:cubicBezTo>
                  <a:cubicBezTo>
                    <a:pt x="8" y="20"/>
                    <a:pt x="8" y="20"/>
                    <a:pt x="8" y="20"/>
                  </a:cubicBezTo>
                  <a:cubicBezTo>
                    <a:pt x="14" y="20"/>
                    <a:pt x="14" y="20"/>
                    <a:pt x="14" y="20"/>
                  </a:cubicBezTo>
                  <a:cubicBezTo>
                    <a:pt x="14" y="20"/>
                    <a:pt x="14" y="20"/>
                    <a:pt x="14" y="20"/>
                  </a:cubicBezTo>
                  <a:close/>
                  <a:moveTo>
                    <a:pt x="34" y="9"/>
                  </a:moveTo>
                  <a:cubicBezTo>
                    <a:pt x="34" y="15"/>
                    <a:pt x="34" y="15"/>
                    <a:pt x="34" y="15"/>
                  </a:cubicBezTo>
                  <a:cubicBezTo>
                    <a:pt x="28" y="15"/>
                    <a:pt x="28" y="15"/>
                    <a:pt x="28" y="15"/>
                  </a:cubicBezTo>
                  <a:cubicBezTo>
                    <a:pt x="28" y="9"/>
                    <a:pt x="28" y="9"/>
                    <a:pt x="28" y="9"/>
                  </a:cubicBezTo>
                  <a:cubicBezTo>
                    <a:pt x="34" y="9"/>
                    <a:pt x="34" y="9"/>
                    <a:pt x="34" y="9"/>
                  </a:cubicBezTo>
                  <a:cubicBezTo>
                    <a:pt x="34" y="9"/>
                    <a:pt x="34" y="9"/>
                    <a:pt x="34" y="9"/>
                  </a:cubicBezTo>
                  <a:close/>
                  <a:moveTo>
                    <a:pt x="23" y="9"/>
                  </a:moveTo>
                  <a:cubicBezTo>
                    <a:pt x="23" y="15"/>
                    <a:pt x="23" y="15"/>
                    <a:pt x="23" y="15"/>
                  </a:cubicBezTo>
                  <a:cubicBezTo>
                    <a:pt x="18" y="15"/>
                    <a:pt x="18" y="15"/>
                    <a:pt x="18" y="15"/>
                  </a:cubicBezTo>
                  <a:cubicBezTo>
                    <a:pt x="18" y="9"/>
                    <a:pt x="18" y="9"/>
                    <a:pt x="18" y="9"/>
                  </a:cubicBezTo>
                  <a:cubicBezTo>
                    <a:pt x="23" y="9"/>
                    <a:pt x="23" y="9"/>
                    <a:pt x="23" y="9"/>
                  </a:cubicBezTo>
                  <a:cubicBezTo>
                    <a:pt x="23" y="9"/>
                    <a:pt x="23" y="9"/>
                    <a:pt x="23" y="9"/>
                  </a:cubicBezTo>
                  <a:close/>
                  <a:moveTo>
                    <a:pt x="14" y="9"/>
                  </a:moveTo>
                  <a:cubicBezTo>
                    <a:pt x="14" y="15"/>
                    <a:pt x="14" y="15"/>
                    <a:pt x="14" y="15"/>
                  </a:cubicBezTo>
                  <a:cubicBezTo>
                    <a:pt x="8" y="15"/>
                    <a:pt x="8" y="15"/>
                    <a:pt x="8" y="15"/>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89" name="Freeform 2145"/>
            <p:cNvSpPr>
              <a:spLocks noEditPoints="1"/>
            </p:cNvSpPr>
            <p:nvPr/>
          </p:nvSpPr>
          <p:spPr bwMode="auto">
            <a:xfrm>
              <a:off x="17983200"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8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8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8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8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8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7" y="146"/>
                    <a:pt x="41" y="142"/>
                    <a:pt x="41" y="137"/>
                  </a:cubicBezTo>
                  <a:cubicBezTo>
                    <a:pt x="41" y="9"/>
                    <a:pt x="41" y="9"/>
                    <a:pt x="41" y="9"/>
                  </a:cubicBezTo>
                  <a:cubicBezTo>
                    <a:pt x="41" y="4"/>
                    <a:pt x="37" y="0"/>
                    <a:pt x="31" y="0"/>
                  </a:cubicBezTo>
                  <a:cubicBezTo>
                    <a:pt x="9" y="0"/>
                    <a:pt x="9" y="0"/>
                    <a:pt x="9" y="0"/>
                  </a:cubicBezTo>
                  <a:cubicBezTo>
                    <a:pt x="4" y="0"/>
                    <a:pt x="0" y="4"/>
                    <a:pt x="0" y="9"/>
                  </a:cubicBezTo>
                  <a:close/>
                  <a:moveTo>
                    <a:pt x="28" y="126"/>
                  </a:moveTo>
                  <a:cubicBezTo>
                    <a:pt x="28" y="130"/>
                    <a:pt x="25" y="133"/>
                    <a:pt x="20" y="133"/>
                  </a:cubicBezTo>
                  <a:cubicBezTo>
                    <a:pt x="16" y="133"/>
                    <a:pt x="13" y="130"/>
                    <a:pt x="13" y="126"/>
                  </a:cubicBezTo>
                  <a:cubicBezTo>
                    <a:pt x="13" y="122"/>
                    <a:pt x="16" y="119"/>
                    <a:pt x="20" y="119"/>
                  </a:cubicBezTo>
                  <a:cubicBezTo>
                    <a:pt x="25" y="119"/>
                    <a:pt x="28" y="122"/>
                    <a:pt x="28" y="126"/>
                  </a:cubicBezTo>
                  <a:close/>
                  <a:moveTo>
                    <a:pt x="33" y="73"/>
                  </a:moveTo>
                  <a:cubicBezTo>
                    <a:pt x="33" y="79"/>
                    <a:pt x="33" y="79"/>
                    <a:pt x="33" y="79"/>
                  </a:cubicBezTo>
                  <a:cubicBezTo>
                    <a:pt x="28" y="79"/>
                    <a:pt x="28" y="79"/>
                    <a:pt x="28" y="79"/>
                  </a:cubicBezTo>
                  <a:cubicBezTo>
                    <a:pt x="28" y="73"/>
                    <a:pt x="28" y="73"/>
                    <a:pt x="28"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8" y="68"/>
                    <a:pt x="28" y="68"/>
                    <a:pt x="28" y="68"/>
                  </a:cubicBezTo>
                  <a:cubicBezTo>
                    <a:pt x="28" y="63"/>
                    <a:pt x="28" y="63"/>
                    <a:pt x="28"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8" y="36"/>
                    <a:pt x="28" y="36"/>
                    <a:pt x="28" y="36"/>
                  </a:cubicBezTo>
                  <a:cubicBezTo>
                    <a:pt x="28" y="30"/>
                    <a:pt x="28" y="30"/>
                    <a:pt x="28"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8" y="25"/>
                    <a:pt x="28" y="25"/>
                    <a:pt x="28" y="25"/>
                  </a:cubicBezTo>
                  <a:cubicBezTo>
                    <a:pt x="28" y="19"/>
                    <a:pt x="28" y="19"/>
                    <a:pt x="28"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8" y="14"/>
                    <a:pt x="28" y="14"/>
                    <a:pt x="28" y="14"/>
                  </a:cubicBezTo>
                  <a:cubicBezTo>
                    <a:pt x="28" y="9"/>
                    <a:pt x="28" y="9"/>
                    <a:pt x="28"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0" name="Freeform 2146"/>
            <p:cNvSpPr>
              <a:spLocks noEditPoints="1"/>
            </p:cNvSpPr>
            <p:nvPr/>
          </p:nvSpPr>
          <p:spPr bwMode="auto">
            <a:xfrm>
              <a:off x="18200688" y="1733550"/>
              <a:ext cx="153988" cy="550863"/>
            </a:xfrm>
            <a:custGeom>
              <a:avLst/>
              <a:gdLst>
                <a:gd name="T0" fmla="*/ 10 w 41"/>
                <a:gd name="T1" fmla="*/ 146 h 146"/>
                <a:gd name="T2" fmla="*/ 41 w 41"/>
                <a:gd name="T3" fmla="*/ 9 h 146"/>
                <a:gd name="T4" fmla="*/ 0 w 41"/>
                <a:gd name="T5" fmla="*/ 9 h 146"/>
                <a:gd name="T6" fmla="*/ 13 w 41"/>
                <a:gd name="T7" fmla="*/ 126 h 146"/>
                <a:gd name="T8" fmla="*/ 34 w 41"/>
                <a:gd name="T9" fmla="*/ 73 h 146"/>
                <a:gd name="T10" fmla="*/ 28 w 41"/>
                <a:gd name="T11" fmla="*/ 73 h 146"/>
                <a:gd name="T12" fmla="*/ 23 w 41"/>
                <a:gd name="T13" fmla="*/ 73 h 146"/>
                <a:gd name="T14" fmla="*/ 18 w 41"/>
                <a:gd name="T15" fmla="*/ 73 h 146"/>
                <a:gd name="T16" fmla="*/ 14 w 41"/>
                <a:gd name="T17" fmla="*/ 73 h 146"/>
                <a:gd name="T18" fmla="*/ 8 w 41"/>
                <a:gd name="T19" fmla="*/ 73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0 h 146"/>
                <a:gd name="T58" fmla="*/ 28 w 41"/>
                <a:gd name="T59" fmla="*/ 30 h 146"/>
                <a:gd name="T60" fmla="*/ 23 w 41"/>
                <a:gd name="T61" fmla="*/ 30 h 146"/>
                <a:gd name="T62" fmla="*/ 18 w 41"/>
                <a:gd name="T63" fmla="*/ 30 h 146"/>
                <a:gd name="T64" fmla="*/ 14 w 41"/>
                <a:gd name="T65" fmla="*/ 30 h 146"/>
                <a:gd name="T66" fmla="*/ 8 w 41"/>
                <a:gd name="T67" fmla="*/ 30 h 146"/>
                <a:gd name="T68" fmla="*/ 34 w 41"/>
                <a:gd name="T69" fmla="*/ 19 h 146"/>
                <a:gd name="T70" fmla="*/ 28 w 41"/>
                <a:gd name="T71" fmla="*/ 19 h 146"/>
                <a:gd name="T72" fmla="*/ 23 w 41"/>
                <a:gd name="T73" fmla="*/ 19 h 146"/>
                <a:gd name="T74" fmla="*/ 18 w 41"/>
                <a:gd name="T75" fmla="*/ 19 h 146"/>
                <a:gd name="T76" fmla="*/ 14 w 41"/>
                <a:gd name="T77" fmla="*/ 19 h 146"/>
                <a:gd name="T78" fmla="*/ 8 w 41"/>
                <a:gd name="T79" fmla="*/ 19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3"/>
                    <a:pt x="21" y="133"/>
                  </a:cubicBezTo>
                  <a:cubicBezTo>
                    <a:pt x="17" y="133"/>
                    <a:pt x="13" y="130"/>
                    <a:pt x="13" y="126"/>
                  </a:cubicBezTo>
                  <a:cubicBezTo>
                    <a:pt x="13" y="122"/>
                    <a:pt x="17" y="119"/>
                    <a:pt x="21" y="119"/>
                  </a:cubicBezTo>
                  <a:cubicBezTo>
                    <a:pt x="25" y="119"/>
                    <a:pt x="28" y="122"/>
                    <a:pt x="28" y="126"/>
                  </a:cubicBezTo>
                  <a:close/>
                  <a:moveTo>
                    <a:pt x="34" y="73"/>
                  </a:moveTo>
                  <a:cubicBezTo>
                    <a:pt x="34" y="79"/>
                    <a:pt x="34" y="79"/>
                    <a:pt x="34" y="79"/>
                  </a:cubicBezTo>
                  <a:cubicBezTo>
                    <a:pt x="28" y="79"/>
                    <a:pt x="28" y="79"/>
                    <a:pt x="28" y="79"/>
                  </a:cubicBezTo>
                  <a:cubicBezTo>
                    <a:pt x="28" y="73"/>
                    <a:pt x="28" y="73"/>
                    <a:pt x="28" y="73"/>
                  </a:cubicBezTo>
                  <a:cubicBezTo>
                    <a:pt x="34" y="73"/>
                    <a:pt x="34" y="73"/>
                    <a:pt x="34" y="73"/>
                  </a:cubicBezTo>
                  <a:cubicBezTo>
                    <a:pt x="34" y="73"/>
                    <a:pt x="34" y="73"/>
                    <a:pt x="34" y="73"/>
                  </a:cubicBezTo>
                  <a:close/>
                  <a:moveTo>
                    <a:pt x="23" y="73"/>
                  </a:moveTo>
                  <a:cubicBezTo>
                    <a:pt x="23" y="79"/>
                    <a:pt x="23" y="79"/>
                    <a:pt x="23" y="79"/>
                  </a:cubicBezTo>
                  <a:cubicBezTo>
                    <a:pt x="18" y="79"/>
                    <a:pt x="18" y="79"/>
                    <a:pt x="18" y="79"/>
                  </a:cubicBezTo>
                  <a:cubicBezTo>
                    <a:pt x="18" y="73"/>
                    <a:pt x="18" y="73"/>
                    <a:pt x="18" y="73"/>
                  </a:cubicBezTo>
                  <a:cubicBezTo>
                    <a:pt x="23" y="73"/>
                    <a:pt x="23" y="73"/>
                    <a:pt x="23" y="73"/>
                  </a:cubicBezTo>
                  <a:cubicBezTo>
                    <a:pt x="23" y="73"/>
                    <a:pt x="23" y="73"/>
                    <a:pt x="23" y="73"/>
                  </a:cubicBezTo>
                  <a:close/>
                  <a:moveTo>
                    <a:pt x="14" y="73"/>
                  </a:moveTo>
                  <a:cubicBezTo>
                    <a:pt x="14" y="79"/>
                    <a:pt x="14" y="79"/>
                    <a:pt x="14" y="79"/>
                  </a:cubicBezTo>
                  <a:cubicBezTo>
                    <a:pt x="8" y="79"/>
                    <a:pt x="8" y="79"/>
                    <a:pt x="8" y="79"/>
                  </a:cubicBezTo>
                  <a:cubicBezTo>
                    <a:pt x="8" y="73"/>
                    <a:pt x="8" y="73"/>
                    <a:pt x="8" y="73"/>
                  </a:cubicBezTo>
                  <a:cubicBezTo>
                    <a:pt x="14" y="73"/>
                    <a:pt x="14" y="73"/>
                    <a:pt x="14" y="73"/>
                  </a:cubicBezTo>
                  <a:cubicBezTo>
                    <a:pt x="14" y="73"/>
                    <a:pt x="14" y="73"/>
                    <a:pt x="14" y="73"/>
                  </a:cubicBezTo>
                  <a:close/>
                  <a:moveTo>
                    <a:pt x="34" y="63"/>
                  </a:moveTo>
                  <a:cubicBezTo>
                    <a:pt x="34" y="68"/>
                    <a:pt x="34" y="68"/>
                    <a:pt x="34" y="68"/>
                  </a:cubicBezTo>
                  <a:cubicBezTo>
                    <a:pt x="28" y="68"/>
                    <a:pt x="28" y="68"/>
                    <a:pt x="28" y="68"/>
                  </a:cubicBezTo>
                  <a:cubicBezTo>
                    <a:pt x="28" y="63"/>
                    <a:pt x="28" y="63"/>
                    <a:pt x="28" y="63"/>
                  </a:cubicBezTo>
                  <a:cubicBezTo>
                    <a:pt x="34" y="63"/>
                    <a:pt x="34" y="63"/>
                    <a:pt x="34" y="63"/>
                  </a:cubicBezTo>
                  <a:cubicBezTo>
                    <a:pt x="34" y="63"/>
                    <a:pt x="34" y="63"/>
                    <a:pt x="34" y="63"/>
                  </a:cubicBezTo>
                  <a:close/>
                  <a:moveTo>
                    <a:pt x="23" y="63"/>
                  </a:moveTo>
                  <a:cubicBezTo>
                    <a:pt x="23" y="68"/>
                    <a:pt x="23" y="68"/>
                    <a:pt x="23" y="68"/>
                  </a:cubicBezTo>
                  <a:cubicBezTo>
                    <a:pt x="18" y="68"/>
                    <a:pt x="18" y="68"/>
                    <a:pt x="18" y="68"/>
                  </a:cubicBezTo>
                  <a:cubicBezTo>
                    <a:pt x="18" y="63"/>
                    <a:pt x="18" y="63"/>
                    <a:pt x="18" y="63"/>
                  </a:cubicBezTo>
                  <a:cubicBezTo>
                    <a:pt x="23" y="63"/>
                    <a:pt x="23" y="63"/>
                    <a:pt x="23" y="63"/>
                  </a:cubicBezTo>
                  <a:cubicBezTo>
                    <a:pt x="23" y="63"/>
                    <a:pt x="23" y="63"/>
                    <a:pt x="23" y="63"/>
                  </a:cubicBezTo>
                  <a:close/>
                  <a:moveTo>
                    <a:pt x="14" y="63"/>
                  </a:moveTo>
                  <a:cubicBezTo>
                    <a:pt x="14" y="68"/>
                    <a:pt x="14" y="68"/>
                    <a:pt x="14" y="68"/>
                  </a:cubicBezTo>
                  <a:cubicBezTo>
                    <a:pt x="8" y="68"/>
                    <a:pt x="8" y="68"/>
                    <a:pt x="8" y="68"/>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0"/>
                  </a:moveTo>
                  <a:cubicBezTo>
                    <a:pt x="34" y="36"/>
                    <a:pt x="34" y="36"/>
                    <a:pt x="34" y="36"/>
                  </a:cubicBezTo>
                  <a:cubicBezTo>
                    <a:pt x="28" y="36"/>
                    <a:pt x="28" y="36"/>
                    <a:pt x="28" y="36"/>
                  </a:cubicBezTo>
                  <a:cubicBezTo>
                    <a:pt x="28" y="30"/>
                    <a:pt x="28" y="30"/>
                    <a:pt x="28" y="30"/>
                  </a:cubicBezTo>
                  <a:cubicBezTo>
                    <a:pt x="34" y="30"/>
                    <a:pt x="34" y="30"/>
                    <a:pt x="34" y="30"/>
                  </a:cubicBezTo>
                  <a:cubicBezTo>
                    <a:pt x="34" y="30"/>
                    <a:pt x="34" y="30"/>
                    <a:pt x="34" y="30"/>
                  </a:cubicBezTo>
                  <a:close/>
                  <a:moveTo>
                    <a:pt x="23" y="30"/>
                  </a:moveTo>
                  <a:cubicBezTo>
                    <a:pt x="23" y="36"/>
                    <a:pt x="23" y="36"/>
                    <a:pt x="23" y="36"/>
                  </a:cubicBezTo>
                  <a:cubicBezTo>
                    <a:pt x="18" y="36"/>
                    <a:pt x="18" y="36"/>
                    <a:pt x="18" y="36"/>
                  </a:cubicBezTo>
                  <a:cubicBezTo>
                    <a:pt x="18" y="30"/>
                    <a:pt x="18" y="30"/>
                    <a:pt x="18" y="30"/>
                  </a:cubicBezTo>
                  <a:cubicBezTo>
                    <a:pt x="23" y="30"/>
                    <a:pt x="23" y="30"/>
                    <a:pt x="23" y="30"/>
                  </a:cubicBezTo>
                  <a:cubicBezTo>
                    <a:pt x="23" y="30"/>
                    <a:pt x="23" y="30"/>
                    <a:pt x="23" y="30"/>
                  </a:cubicBezTo>
                  <a:close/>
                  <a:moveTo>
                    <a:pt x="14" y="30"/>
                  </a:moveTo>
                  <a:cubicBezTo>
                    <a:pt x="14" y="36"/>
                    <a:pt x="14" y="36"/>
                    <a:pt x="14" y="36"/>
                  </a:cubicBezTo>
                  <a:cubicBezTo>
                    <a:pt x="8" y="36"/>
                    <a:pt x="8" y="36"/>
                    <a:pt x="8" y="36"/>
                  </a:cubicBezTo>
                  <a:cubicBezTo>
                    <a:pt x="8" y="30"/>
                    <a:pt x="8" y="30"/>
                    <a:pt x="8" y="30"/>
                  </a:cubicBezTo>
                  <a:cubicBezTo>
                    <a:pt x="14" y="30"/>
                    <a:pt x="14" y="30"/>
                    <a:pt x="14" y="30"/>
                  </a:cubicBezTo>
                  <a:cubicBezTo>
                    <a:pt x="14" y="30"/>
                    <a:pt x="14" y="30"/>
                    <a:pt x="14" y="30"/>
                  </a:cubicBezTo>
                  <a:close/>
                  <a:moveTo>
                    <a:pt x="34" y="19"/>
                  </a:moveTo>
                  <a:cubicBezTo>
                    <a:pt x="34" y="25"/>
                    <a:pt x="34" y="25"/>
                    <a:pt x="34" y="25"/>
                  </a:cubicBezTo>
                  <a:cubicBezTo>
                    <a:pt x="28" y="25"/>
                    <a:pt x="28" y="25"/>
                    <a:pt x="28" y="25"/>
                  </a:cubicBezTo>
                  <a:cubicBezTo>
                    <a:pt x="28" y="19"/>
                    <a:pt x="28" y="19"/>
                    <a:pt x="28" y="19"/>
                  </a:cubicBezTo>
                  <a:cubicBezTo>
                    <a:pt x="34" y="19"/>
                    <a:pt x="34" y="19"/>
                    <a:pt x="34" y="19"/>
                  </a:cubicBezTo>
                  <a:cubicBezTo>
                    <a:pt x="34" y="19"/>
                    <a:pt x="34" y="19"/>
                    <a:pt x="34" y="19"/>
                  </a:cubicBezTo>
                  <a:close/>
                  <a:moveTo>
                    <a:pt x="23" y="19"/>
                  </a:moveTo>
                  <a:cubicBezTo>
                    <a:pt x="23" y="25"/>
                    <a:pt x="23" y="25"/>
                    <a:pt x="23" y="25"/>
                  </a:cubicBezTo>
                  <a:cubicBezTo>
                    <a:pt x="18" y="25"/>
                    <a:pt x="18" y="25"/>
                    <a:pt x="18" y="25"/>
                  </a:cubicBezTo>
                  <a:cubicBezTo>
                    <a:pt x="18" y="19"/>
                    <a:pt x="18" y="19"/>
                    <a:pt x="18" y="19"/>
                  </a:cubicBezTo>
                  <a:cubicBezTo>
                    <a:pt x="23" y="19"/>
                    <a:pt x="23" y="19"/>
                    <a:pt x="23" y="19"/>
                  </a:cubicBezTo>
                  <a:cubicBezTo>
                    <a:pt x="23" y="19"/>
                    <a:pt x="23" y="19"/>
                    <a:pt x="23" y="19"/>
                  </a:cubicBezTo>
                  <a:close/>
                  <a:moveTo>
                    <a:pt x="14" y="19"/>
                  </a:moveTo>
                  <a:cubicBezTo>
                    <a:pt x="14" y="25"/>
                    <a:pt x="14" y="25"/>
                    <a:pt x="14" y="25"/>
                  </a:cubicBezTo>
                  <a:cubicBezTo>
                    <a:pt x="8" y="25"/>
                    <a:pt x="8" y="25"/>
                    <a:pt x="8" y="25"/>
                  </a:cubicBezTo>
                  <a:cubicBezTo>
                    <a:pt x="8" y="19"/>
                    <a:pt x="8" y="19"/>
                    <a:pt x="8" y="19"/>
                  </a:cubicBezTo>
                  <a:cubicBezTo>
                    <a:pt x="14" y="19"/>
                    <a:pt x="14" y="19"/>
                    <a:pt x="14" y="19"/>
                  </a:cubicBezTo>
                  <a:cubicBezTo>
                    <a:pt x="14" y="19"/>
                    <a:pt x="14" y="19"/>
                    <a:pt x="14" y="19"/>
                  </a:cubicBezTo>
                  <a:close/>
                  <a:moveTo>
                    <a:pt x="34" y="9"/>
                  </a:moveTo>
                  <a:cubicBezTo>
                    <a:pt x="34" y="14"/>
                    <a:pt x="34" y="14"/>
                    <a:pt x="34" y="14"/>
                  </a:cubicBezTo>
                  <a:cubicBezTo>
                    <a:pt x="28" y="14"/>
                    <a:pt x="28" y="14"/>
                    <a:pt x="28" y="14"/>
                  </a:cubicBezTo>
                  <a:cubicBezTo>
                    <a:pt x="28" y="9"/>
                    <a:pt x="28" y="9"/>
                    <a:pt x="28" y="9"/>
                  </a:cubicBezTo>
                  <a:cubicBezTo>
                    <a:pt x="34" y="9"/>
                    <a:pt x="34" y="9"/>
                    <a:pt x="34" y="9"/>
                  </a:cubicBezTo>
                  <a:cubicBezTo>
                    <a:pt x="34" y="9"/>
                    <a:pt x="34" y="9"/>
                    <a:pt x="34" y="9"/>
                  </a:cubicBezTo>
                  <a:close/>
                  <a:moveTo>
                    <a:pt x="23" y="9"/>
                  </a:moveTo>
                  <a:cubicBezTo>
                    <a:pt x="23" y="14"/>
                    <a:pt x="23" y="14"/>
                    <a:pt x="23" y="14"/>
                  </a:cubicBezTo>
                  <a:cubicBezTo>
                    <a:pt x="18" y="14"/>
                    <a:pt x="18" y="14"/>
                    <a:pt x="18" y="14"/>
                  </a:cubicBezTo>
                  <a:cubicBezTo>
                    <a:pt x="18" y="9"/>
                    <a:pt x="18" y="9"/>
                    <a:pt x="18" y="9"/>
                  </a:cubicBezTo>
                  <a:cubicBezTo>
                    <a:pt x="23" y="9"/>
                    <a:pt x="23" y="9"/>
                    <a:pt x="23" y="9"/>
                  </a:cubicBezTo>
                  <a:cubicBezTo>
                    <a:pt x="23" y="9"/>
                    <a:pt x="23" y="9"/>
                    <a:pt x="23" y="9"/>
                  </a:cubicBezTo>
                  <a:close/>
                  <a:moveTo>
                    <a:pt x="14" y="9"/>
                  </a:moveTo>
                  <a:cubicBezTo>
                    <a:pt x="14" y="14"/>
                    <a:pt x="14" y="14"/>
                    <a:pt x="14" y="14"/>
                  </a:cubicBezTo>
                  <a:cubicBezTo>
                    <a:pt x="8" y="14"/>
                    <a:pt x="8" y="14"/>
                    <a:pt x="8" y="14"/>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1" name="Freeform 2147"/>
            <p:cNvSpPr>
              <a:spLocks noEditPoints="1"/>
            </p:cNvSpPr>
            <p:nvPr/>
          </p:nvSpPr>
          <p:spPr bwMode="auto">
            <a:xfrm>
              <a:off x="18422938" y="1733550"/>
              <a:ext cx="149225" cy="550863"/>
            </a:xfrm>
            <a:custGeom>
              <a:avLst/>
              <a:gdLst>
                <a:gd name="T0" fmla="*/ 9 w 40"/>
                <a:gd name="T1" fmla="*/ 146 h 146"/>
                <a:gd name="T2" fmla="*/ 40 w 40"/>
                <a:gd name="T3" fmla="*/ 9 h 146"/>
                <a:gd name="T4" fmla="*/ 0 w 40"/>
                <a:gd name="T5" fmla="*/ 9 h 146"/>
                <a:gd name="T6" fmla="*/ 13 w 40"/>
                <a:gd name="T7" fmla="*/ 126 h 146"/>
                <a:gd name="T8" fmla="*/ 33 w 40"/>
                <a:gd name="T9" fmla="*/ 73 h 146"/>
                <a:gd name="T10" fmla="*/ 27 w 40"/>
                <a:gd name="T11" fmla="*/ 73 h 146"/>
                <a:gd name="T12" fmla="*/ 23 w 40"/>
                <a:gd name="T13" fmla="*/ 73 h 146"/>
                <a:gd name="T14" fmla="*/ 17 w 40"/>
                <a:gd name="T15" fmla="*/ 73 h 146"/>
                <a:gd name="T16" fmla="*/ 13 w 40"/>
                <a:gd name="T17" fmla="*/ 73 h 146"/>
                <a:gd name="T18" fmla="*/ 7 w 40"/>
                <a:gd name="T19" fmla="*/ 73 h 146"/>
                <a:gd name="T20" fmla="*/ 33 w 40"/>
                <a:gd name="T21" fmla="*/ 63 h 146"/>
                <a:gd name="T22" fmla="*/ 27 w 40"/>
                <a:gd name="T23" fmla="*/ 63 h 146"/>
                <a:gd name="T24" fmla="*/ 23 w 40"/>
                <a:gd name="T25" fmla="*/ 63 h 146"/>
                <a:gd name="T26" fmla="*/ 17 w 40"/>
                <a:gd name="T27" fmla="*/ 63 h 146"/>
                <a:gd name="T28" fmla="*/ 13 w 40"/>
                <a:gd name="T29" fmla="*/ 63 h 146"/>
                <a:gd name="T30" fmla="*/ 7 w 40"/>
                <a:gd name="T31" fmla="*/ 63 h 146"/>
                <a:gd name="T32" fmla="*/ 33 w 40"/>
                <a:gd name="T33" fmla="*/ 52 h 146"/>
                <a:gd name="T34" fmla="*/ 27 w 40"/>
                <a:gd name="T35" fmla="*/ 52 h 146"/>
                <a:gd name="T36" fmla="*/ 23 w 40"/>
                <a:gd name="T37" fmla="*/ 52 h 146"/>
                <a:gd name="T38" fmla="*/ 17 w 40"/>
                <a:gd name="T39" fmla="*/ 52 h 146"/>
                <a:gd name="T40" fmla="*/ 13 w 40"/>
                <a:gd name="T41" fmla="*/ 52 h 146"/>
                <a:gd name="T42" fmla="*/ 7 w 40"/>
                <a:gd name="T43" fmla="*/ 52 h 146"/>
                <a:gd name="T44" fmla="*/ 33 w 40"/>
                <a:gd name="T45" fmla="*/ 41 h 146"/>
                <a:gd name="T46" fmla="*/ 27 w 40"/>
                <a:gd name="T47" fmla="*/ 41 h 146"/>
                <a:gd name="T48" fmla="*/ 23 w 40"/>
                <a:gd name="T49" fmla="*/ 41 h 146"/>
                <a:gd name="T50" fmla="*/ 17 w 40"/>
                <a:gd name="T51" fmla="*/ 41 h 146"/>
                <a:gd name="T52" fmla="*/ 13 w 40"/>
                <a:gd name="T53" fmla="*/ 41 h 146"/>
                <a:gd name="T54" fmla="*/ 7 w 40"/>
                <a:gd name="T55" fmla="*/ 41 h 146"/>
                <a:gd name="T56" fmla="*/ 33 w 40"/>
                <a:gd name="T57" fmla="*/ 30 h 146"/>
                <a:gd name="T58" fmla="*/ 27 w 40"/>
                <a:gd name="T59" fmla="*/ 30 h 146"/>
                <a:gd name="T60" fmla="*/ 23 w 40"/>
                <a:gd name="T61" fmla="*/ 30 h 146"/>
                <a:gd name="T62" fmla="*/ 17 w 40"/>
                <a:gd name="T63" fmla="*/ 30 h 146"/>
                <a:gd name="T64" fmla="*/ 13 w 40"/>
                <a:gd name="T65" fmla="*/ 30 h 146"/>
                <a:gd name="T66" fmla="*/ 7 w 40"/>
                <a:gd name="T67" fmla="*/ 30 h 146"/>
                <a:gd name="T68" fmla="*/ 33 w 40"/>
                <a:gd name="T69" fmla="*/ 19 h 146"/>
                <a:gd name="T70" fmla="*/ 27 w 40"/>
                <a:gd name="T71" fmla="*/ 19 h 146"/>
                <a:gd name="T72" fmla="*/ 23 w 40"/>
                <a:gd name="T73" fmla="*/ 19 h 146"/>
                <a:gd name="T74" fmla="*/ 17 w 40"/>
                <a:gd name="T75" fmla="*/ 19 h 146"/>
                <a:gd name="T76" fmla="*/ 13 w 40"/>
                <a:gd name="T77" fmla="*/ 19 h 146"/>
                <a:gd name="T78" fmla="*/ 7 w 40"/>
                <a:gd name="T79" fmla="*/ 19 h 146"/>
                <a:gd name="T80" fmla="*/ 33 w 40"/>
                <a:gd name="T81" fmla="*/ 9 h 146"/>
                <a:gd name="T82" fmla="*/ 27 w 40"/>
                <a:gd name="T83" fmla="*/ 9 h 146"/>
                <a:gd name="T84" fmla="*/ 23 w 40"/>
                <a:gd name="T85" fmla="*/ 9 h 146"/>
                <a:gd name="T86" fmla="*/ 17 w 40"/>
                <a:gd name="T87" fmla="*/ 9 h 146"/>
                <a:gd name="T88" fmla="*/ 13 w 40"/>
                <a:gd name="T89" fmla="*/ 9 h 146"/>
                <a:gd name="T90" fmla="*/ 7 w 40"/>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146">
                  <a:moveTo>
                    <a:pt x="0" y="9"/>
                  </a:moveTo>
                  <a:cubicBezTo>
                    <a:pt x="0" y="137"/>
                    <a:pt x="0" y="137"/>
                    <a:pt x="0" y="137"/>
                  </a:cubicBezTo>
                  <a:cubicBezTo>
                    <a:pt x="0" y="142"/>
                    <a:pt x="4" y="146"/>
                    <a:pt x="9" y="146"/>
                  </a:cubicBezTo>
                  <a:cubicBezTo>
                    <a:pt x="31" y="146"/>
                    <a:pt x="31" y="146"/>
                    <a:pt x="31" y="146"/>
                  </a:cubicBezTo>
                  <a:cubicBezTo>
                    <a:pt x="36" y="146"/>
                    <a:pt x="40" y="142"/>
                    <a:pt x="40" y="137"/>
                  </a:cubicBezTo>
                  <a:cubicBezTo>
                    <a:pt x="40" y="9"/>
                    <a:pt x="40" y="9"/>
                    <a:pt x="40" y="9"/>
                  </a:cubicBezTo>
                  <a:cubicBezTo>
                    <a:pt x="40" y="4"/>
                    <a:pt x="36" y="0"/>
                    <a:pt x="31" y="0"/>
                  </a:cubicBezTo>
                  <a:cubicBezTo>
                    <a:pt x="9" y="0"/>
                    <a:pt x="9" y="0"/>
                    <a:pt x="9" y="0"/>
                  </a:cubicBezTo>
                  <a:cubicBezTo>
                    <a:pt x="4" y="0"/>
                    <a:pt x="0" y="4"/>
                    <a:pt x="0" y="9"/>
                  </a:cubicBezTo>
                  <a:close/>
                  <a:moveTo>
                    <a:pt x="27" y="126"/>
                  </a:moveTo>
                  <a:cubicBezTo>
                    <a:pt x="27" y="130"/>
                    <a:pt x="24" y="133"/>
                    <a:pt x="20" y="133"/>
                  </a:cubicBezTo>
                  <a:cubicBezTo>
                    <a:pt x="16" y="133"/>
                    <a:pt x="13" y="130"/>
                    <a:pt x="13" y="126"/>
                  </a:cubicBezTo>
                  <a:cubicBezTo>
                    <a:pt x="13" y="122"/>
                    <a:pt x="16" y="119"/>
                    <a:pt x="20" y="119"/>
                  </a:cubicBezTo>
                  <a:cubicBezTo>
                    <a:pt x="24" y="119"/>
                    <a:pt x="27" y="122"/>
                    <a:pt x="27"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7" y="68"/>
                    <a:pt x="27" y="68"/>
                    <a:pt x="27" y="68"/>
                  </a:cubicBezTo>
                  <a:cubicBezTo>
                    <a:pt x="27" y="63"/>
                    <a:pt x="27" y="63"/>
                    <a:pt x="27"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7" y="14"/>
                    <a:pt x="27" y="14"/>
                    <a:pt x="27" y="14"/>
                  </a:cubicBezTo>
                  <a:cubicBezTo>
                    <a:pt x="27" y="9"/>
                    <a:pt x="27" y="9"/>
                    <a:pt x="27"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2" name="Freeform 2148"/>
            <p:cNvSpPr>
              <a:spLocks noEditPoints="1"/>
            </p:cNvSpPr>
            <p:nvPr/>
          </p:nvSpPr>
          <p:spPr bwMode="auto">
            <a:xfrm>
              <a:off x="18640425"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7 w 41"/>
                <a:gd name="T11" fmla="*/ 73 h 146"/>
                <a:gd name="T12" fmla="*/ 23 w 41"/>
                <a:gd name="T13" fmla="*/ 73 h 146"/>
                <a:gd name="T14" fmla="*/ 17 w 41"/>
                <a:gd name="T15" fmla="*/ 73 h 146"/>
                <a:gd name="T16" fmla="*/ 13 w 41"/>
                <a:gd name="T17" fmla="*/ 73 h 146"/>
                <a:gd name="T18" fmla="*/ 7 w 41"/>
                <a:gd name="T19" fmla="*/ 73 h 146"/>
                <a:gd name="T20" fmla="*/ 33 w 41"/>
                <a:gd name="T21" fmla="*/ 63 h 146"/>
                <a:gd name="T22" fmla="*/ 27 w 41"/>
                <a:gd name="T23" fmla="*/ 63 h 146"/>
                <a:gd name="T24" fmla="*/ 23 w 41"/>
                <a:gd name="T25" fmla="*/ 63 h 146"/>
                <a:gd name="T26" fmla="*/ 17 w 41"/>
                <a:gd name="T27" fmla="*/ 63 h 146"/>
                <a:gd name="T28" fmla="*/ 13 w 41"/>
                <a:gd name="T29" fmla="*/ 63 h 146"/>
                <a:gd name="T30" fmla="*/ 7 w 41"/>
                <a:gd name="T31" fmla="*/ 63 h 146"/>
                <a:gd name="T32" fmla="*/ 33 w 41"/>
                <a:gd name="T33" fmla="*/ 52 h 146"/>
                <a:gd name="T34" fmla="*/ 27 w 41"/>
                <a:gd name="T35" fmla="*/ 52 h 146"/>
                <a:gd name="T36" fmla="*/ 23 w 41"/>
                <a:gd name="T37" fmla="*/ 52 h 146"/>
                <a:gd name="T38" fmla="*/ 17 w 41"/>
                <a:gd name="T39" fmla="*/ 52 h 146"/>
                <a:gd name="T40" fmla="*/ 13 w 41"/>
                <a:gd name="T41" fmla="*/ 52 h 146"/>
                <a:gd name="T42" fmla="*/ 7 w 41"/>
                <a:gd name="T43" fmla="*/ 52 h 146"/>
                <a:gd name="T44" fmla="*/ 33 w 41"/>
                <a:gd name="T45" fmla="*/ 41 h 146"/>
                <a:gd name="T46" fmla="*/ 27 w 41"/>
                <a:gd name="T47" fmla="*/ 41 h 146"/>
                <a:gd name="T48" fmla="*/ 23 w 41"/>
                <a:gd name="T49" fmla="*/ 41 h 146"/>
                <a:gd name="T50" fmla="*/ 17 w 41"/>
                <a:gd name="T51" fmla="*/ 41 h 146"/>
                <a:gd name="T52" fmla="*/ 13 w 41"/>
                <a:gd name="T53" fmla="*/ 41 h 146"/>
                <a:gd name="T54" fmla="*/ 7 w 41"/>
                <a:gd name="T55" fmla="*/ 41 h 146"/>
                <a:gd name="T56" fmla="*/ 33 w 41"/>
                <a:gd name="T57" fmla="*/ 30 h 146"/>
                <a:gd name="T58" fmla="*/ 27 w 41"/>
                <a:gd name="T59" fmla="*/ 30 h 146"/>
                <a:gd name="T60" fmla="*/ 23 w 41"/>
                <a:gd name="T61" fmla="*/ 30 h 146"/>
                <a:gd name="T62" fmla="*/ 17 w 41"/>
                <a:gd name="T63" fmla="*/ 30 h 146"/>
                <a:gd name="T64" fmla="*/ 13 w 41"/>
                <a:gd name="T65" fmla="*/ 30 h 146"/>
                <a:gd name="T66" fmla="*/ 7 w 41"/>
                <a:gd name="T67" fmla="*/ 30 h 146"/>
                <a:gd name="T68" fmla="*/ 33 w 41"/>
                <a:gd name="T69" fmla="*/ 19 h 146"/>
                <a:gd name="T70" fmla="*/ 27 w 41"/>
                <a:gd name="T71" fmla="*/ 19 h 146"/>
                <a:gd name="T72" fmla="*/ 23 w 41"/>
                <a:gd name="T73" fmla="*/ 19 h 146"/>
                <a:gd name="T74" fmla="*/ 17 w 41"/>
                <a:gd name="T75" fmla="*/ 19 h 146"/>
                <a:gd name="T76" fmla="*/ 13 w 41"/>
                <a:gd name="T77" fmla="*/ 19 h 146"/>
                <a:gd name="T78" fmla="*/ 7 w 41"/>
                <a:gd name="T79" fmla="*/ 19 h 146"/>
                <a:gd name="T80" fmla="*/ 33 w 41"/>
                <a:gd name="T81" fmla="*/ 9 h 146"/>
                <a:gd name="T82" fmla="*/ 27 w 41"/>
                <a:gd name="T83" fmla="*/ 9 h 146"/>
                <a:gd name="T84" fmla="*/ 23 w 41"/>
                <a:gd name="T85" fmla="*/ 9 h 146"/>
                <a:gd name="T86" fmla="*/ 17 w 41"/>
                <a:gd name="T87" fmla="*/ 9 h 146"/>
                <a:gd name="T88" fmla="*/ 13 w 41"/>
                <a:gd name="T89" fmla="*/ 9 h 146"/>
                <a:gd name="T90" fmla="*/ 7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1" y="146"/>
                    <a:pt x="31" y="146"/>
                    <a:pt x="31" y="146"/>
                  </a:cubicBezTo>
                  <a:cubicBezTo>
                    <a:pt x="36" y="146"/>
                    <a:pt x="41" y="142"/>
                    <a:pt x="41" y="137"/>
                  </a:cubicBezTo>
                  <a:cubicBezTo>
                    <a:pt x="41" y="9"/>
                    <a:pt x="41" y="9"/>
                    <a:pt x="41" y="9"/>
                  </a:cubicBezTo>
                  <a:cubicBezTo>
                    <a:pt x="41" y="4"/>
                    <a:pt x="36" y="0"/>
                    <a:pt x="31" y="0"/>
                  </a:cubicBezTo>
                  <a:cubicBezTo>
                    <a:pt x="9" y="0"/>
                    <a:pt x="9" y="0"/>
                    <a:pt x="9" y="0"/>
                  </a:cubicBezTo>
                  <a:cubicBezTo>
                    <a:pt x="4" y="0"/>
                    <a:pt x="0" y="4"/>
                    <a:pt x="0" y="9"/>
                  </a:cubicBezTo>
                  <a:close/>
                  <a:moveTo>
                    <a:pt x="28" y="126"/>
                  </a:moveTo>
                  <a:cubicBezTo>
                    <a:pt x="28" y="130"/>
                    <a:pt x="24" y="133"/>
                    <a:pt x="20" y="133"/>
                  </a:cubicBezTo>
                  <a:cubicBezTo>
                    <a:pt x="16" y="133"/>
                    <a:pt x="13" y="130"/>
                    <a:pt x="13" y="126"/>
                  </a:cubicBezTo>
                  <a:cubicBezTo>
                    <a:pt x="13" y="122"/>
                    <a:pt x="16" y="119"/>
                    <a:pt x="20" y="119"/>
                  </a:cubicBezTo>
                  <a:cubicBezTo>
                    <a:pt x="24" y="119"/>
                    <a:pt x="28" y="122"/>
                    <a:pt x="28" y="126"/>
                  </a:cubicBezTo>
                  <a:close/>
                  <a:moveTo>
                    <a:pt x="33" y="73"/>
                  </a:moveTo>
                  <a:cubicBezTo>
                    <a:pt x="33" y="79"/>
                    <a:pt x="33" y="79"/>
                    <a:pt x="33" y="79"/>
                  </a:cubicBezTo>
                  <a:cubicBezTo>
                    <a:pt x="27" y="79"/>
                    <a:pt x="27" y="79"/>
                    <a:pt x="27" y="79"/>
                  </a:cubicBezTo>
                  <a:cubicBezTo>
                    <a:pt x="27" y="73"/>
                    <a:pt x="27" y="73"/>
                    <a:pt x="27"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7" y="79"/>
                    <a:pt x="7" y="79"/>
                    <a:pt x="7" y="79"/>
                  </a:cubicBezTo>
                  <a:cubicBezTo>
                    <a:pt x="7" y="73"/>
                    <a:pt x="7" y="73"/>
                    <a:pt x="7" y="73"/>
                  </a:cubicBezTo>
                  <a:cubicBezTo>
                    <a:pt x="13" y="73"/>
                    <a:pt x="13" y="73"/>
                    <a:pt x="13" y="73"/>
                  </a:cubicBezTo>
                  <a:cubicBezTo>
                    <a:pt x="13" y="73"/>
                    <a:pt x="13" y="73"/>
                    <a:pt x="13" y="73"/>
                  </a:cubicBezTo>
                  <a:close/>
                  <a:moveTo>
                    <a:pt x="33" y="63"/>
                  </a:moveTo>
                  <a:cubicBezTo>
                    <a:pt x="33" y="68"/>
                    <a:pt x="33" y="68"/>
                    <a:pt x="33" y="68"/>
                  </a:cubicBezTo>
                  <a:cubicBezTo>
                    <a:pt x="27" y="68"/>
                    <a:pt x="27" y="68"/>
                    <a:pt x="27" y="68"/>
                  </a:cubicBezTo>
                  <a:cubicBezTo>
                    <a:pt x="27" y="63"/>
                    <a:pt x="27" y="63"/>
                    <a:pt x="27"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7" y="68"/>
                    <a:pt x="7" y="68"/>
                    <a:pt x="7" y="68"/>
                  </a:cubicBezTo>
                  <a:cubicBezTo>
                    <a:pt x="7" y="63"/>
                    <a:pt x="7" y="63"/>
                    <a:pt x="7" y="63"/>
                  </a:cubicBezTo>
                  <a:cubicBezTo>
                    <a:pt x="13" y="63"/>
                    <a:pt x="13" y="63"/>
                    <a:pt x="13" y="63"/>
                  </a:cubicBezTo>
                  <a:cubicBezTo>
                    <a:pt x="13" y="63"/>
                    <a:pt x="13" y="63"/>
                    <a:pt x="13" y="63"/>
                  </a:cubicBezTo>
                  <a:close/>
                  <a:moveTo>
                    <a:pt x="33" y="52"/>
                  </a:moveTo>
                  <a:cubicBezTo>
                    <a:pt x="33" y="58"/>
                    <a:pt x="33" y="58"/>
                    <a:pt x="33" y="58"/>
                  </a:cubicBezTo>
                  <a:cubicBezTo>
                    <a:pt x="27" y="58"/>
                    <a:pt x="27" y="58"/>
                    <a:pt x="27" y="58"/>
                  </a:cubicBezTo>
                  <a:cubicBezTo>
                    <a:pt x="27" y="52"/>
                    <a:pt x="27" y="52"/>
                    <a:pt x="27"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7" y="58"/>
                    <a:pt x="7" y="58"/>
                    <a:pt x="7" y="58"/>
                  </a:cubicBezTo>
                  <a:cubicBezTo>
                    <a:pt x="7" y="52"/>
                    <a:pt x="7" y="52"/>
                    <a:pt x="7" y="52"/>
                  </a:cubicBezTo>
                  <a:cubicBezTo>
                    <a:pt x="13" y="52"/>
                    <a:pt x="13" y="52"/>
                    <a:pt x="13" y="52"/>
                  </a:cubicBezTo>
                  <a:cubicBezTo>
                    <a:pt x="13" y="52"/>
                    <a:pt x="13" y="52"/>
                    <a:pt x="13" y="52"/>
                  </a:cubicBezTo>
                  <a:close/>
                  <a:moveTo>
                    <a:pt x="33" y="41"/>
                  </a:moveTo>
                  <a:cubicBezTo>
                    <a:pt x="33" y="47"/>
                    <a:pt x="33" y="47"/>
                    <a:pt x="33" y="47"/>
                  </a:cubicBezTo>
                  <a:cubicBezTo>
                    <a:pt x="27" y="47"/>
                    <a:pt x="27" y="47"/>
                    <a:pt x="27" y="47"/>
                  </a:cubicBezTo>
                  <a:cubicBezTo>
                    <a:pt x="27" y="41"/>
                    <a:pt x="27" y="41"/>
                    <a:pt x="27"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7" y="47"/>
                    <a:pt x="7" y="47"/>
                    <a:pt x="7" y="47"/>
                  </a:cubicBezTo>
                  <a:cubicBezTo>
                    <a:pt x="7" y="41"/>
                    <a:pt x="7" y="41"/>
                    <a:pt x="7" y="41"/>
                  </a:cubicBezTo>
                  <a:cubicBezTo>
                    <a:pt x="13" y="41"/>
                    <a:pt x="13" y="41"/>
                    <a:pt x="13" y="41"/>
                  </a:cubicBezTo>
                  <a:cubicBezTo>
                    <a:pt x="13" y="41"/>
                    <a:pt x="13" y="41"/>
                    <a:pt x="13" y="41"/>
                  </a:cubicBezTo>
                  <a:close/>
                  <a:moveTo>
                    <a:pt x="33" y="30"/>
                  </a:moveTo>
                  <a:cubicBezTo>
                    <a:pt x="33" y="36"/>
                    <a:pt x="33" y="36"/>
                    <a:pt x="33" y="36"/>
                  </a:cubicBezTo>
                  <a:cubicBezTo>
                    <a:pt x="27" y="36"/>
                    <a:pt x="27" y="36"/>
                    <a:pt x="27" y="36"/>
                  </a:cubicBezTo>
                  <a:cubicBezTo>
                    <a:pt x="27" y="30"/>
                    <a:pt x="27" y="30"/>
                    <a:pt x="27"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7" y="36"/>
                    <a:pt x="7" y="36"/>
                    <a:pt x="7" y="36"/>
                  </a:cubicBezTo>
                  <a:cubicBezTo>
                    <a:pt x="7" y="30"/>
                    <a:pt x="7" y="30"/>
                    <a:pt x="7" y="30"/>
                  </a:cubicBezTo>
                  <a:cubicBezTo>
                    <a:pt x="13" y="30"/>
                    <a:pt x="13" y="30"/>
                    <a:pt x="13" y="30"/>
                  </a:cubicBezTo>
                  <a:cubicBezTo>
                    <a:pt x="13" y="30"/>
                    <a:pt x="13" y="30"/>
                    <a:pt x="13" y="30"/>
                  </a:cubicBezTo>
                  <a:close/>
                  <a:moveTo>
                    <a:pt x="33" y="19"/>
                  </a:moveTo>
                  <a:cubicBezTo>
                    <a:pt x="33" y="25"/>
                    <a:pt x="33" y="25"/>
                    <a:pt x="33" y="25"/>
                  </a:cubicBezTo>
                  <a:cubicBezTo>
                    <a:pt x="27" y="25"/>
                    <a:pt x="27" y="25"/>
                    <a:pt x="27" y="25"/>
                  </a:cubicBezTo>
                  <a:cubicBezTo>
                    <a:pt x="27" y="19"/>
                    <a:pt x="27" y="19"/>
                    <a:pt x="27"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7" y="25"/>
                    <a:pt x="7" y="25"/>
                    <a:pt x="7" y="25"/>
                  </a:cubicBezTo>
                  <a:cubicBezTo>
                    <a:pt x="7" y="19"/>
                    <a:pt x="7" y="19"/>
                    <a:pt x="7" y="19"/>
                  </a:cubicBezTo>
                  <a:cubicBezTo>
                    <a:pt x="13" y="19"/>
                    <a:pt x="13" y="19"/>
                    <a:pt x="13" y="19"/>
                  </a:cubicBezTo>
                  <a:cubicBezTo>
                    <a:pt x="13" y="19"/>
                    <a:pt x="13" y="19"/>
                    <a:pt x="13" y="19"/>
                  </a:cubicBezTo>
                  <a:close/>
                  <a:moveTo>
                    <a:pt x="33" y="9"/>
                  </a:moveTo>
                  <a:cubicBezTo>
                    <a:pt x="33" y="14"/>
                    <a:pt x="33" y="14"/>
                    <a:pt x="33" y="14"/>
                  </a:cubicBezTo>
                  <a:cubicBezTo>
                    <a:pt x="27" y="14"/>
                    <a:pt x="27" y="14"/>
                    <a:pt x="27" y="14"/>
                  </a:cubicBezTo>
                  <a:cubicBezTo>
                    <a:pt x="27" y="9"/>
                    <a:pt x="27" y="9"/>
                    <a:pt x="27"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7" y="14"/>
                    <a:pt x="7" y="14"/>
                    <a:pt x="7" y="14"/>
                  </a:cubicBezTo>
                  <a:cubicBezTo>
                    <a:pt x="7" y="9"/>
                    <a:pt x="7" y="9"/>
                    <a:pt x="7"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3" name="Freeform 2149"/>
            <p:cNvSpPr>
              <a:spLocks noEditPoints="1"/>
            </p:cNvSpPr>
            <p:nvPr/>
          </p:nvSpPr>
          <p:spPr bwMode="auto">
            <a:xfrm>
              <a:off x="18857913" y="1733550"/>
              <a:ext cx="153988" cy="550863"/>
            </a:xfrm>
            <a:custGeom>
              <a:avLst/>
              <a:gdLst>
                <a:gd name="T0" fmla="*/ 9 w 41"/>
                <a:gd name="T1" fmla="*/ 146 h 146"/>
                <a:gd name="T2" fmla="*/ 41 w 41"/>
                <a:gd name="T3" fmla="*/ 9 h 146"/>
                <a:gd name="T4" fmla="*/ 0 w 41"/>
                <a:gd name="T5" fmla="*/ 9 h 146"/>
                <a:gd name="T6" fmla="*/ 13 w 41"/>
                <a:gd name="T7" fmla="*/ 126 h 146"/>
                <a:gd name="T8" fmla="*/ 33 w 41"/>
                <a:gd name="T9" fmla="*/ 73 h 146"/>
                <a:gd name="T10" fmla="*/ 28 w 41"/>
                <a:gd name="T11" fmla="*/ 73 h 146"/>
                <a:gd name="T12" fmla="*/ 23 w 41"/>
                <a:gd name="T13" fmla="*/ 73 h 146"/>
                <a:gd name="T14" fmla="*/ 17 w 41"/>
                <a:gd name="T15" fmla="*/ 73 h 146"/>
                <a:gd name="T16" fmla="*/ 13 w 41"/>
                <a:gd name="T17" fmla="*/ 73 h 146"/>
                <a:gd name="T18" fmla="*/ 8 w 41"/>
                <a:gd name="T19" fmla="*/ 73 h 146"/>
                <a:gd name="T20" fmla="*/ 33 w 41"/>
                <a:gd name="T21" fmla="*/ 63 h 146"/>
                <a:gd name="T22" fmla="*/ 28 w 41"/>
                <a:gd name="T23" fmla="*/ 63 h 146"/>
                <a:gd name="T24" fmla="*/ 23 w 41"/>
                <a:gd name="T25" fmla="*/ 63 h 146"/>
                <a:gd name="T26" fmla="*/ 17 w 41"/>
                <a:gd name="T27" fmla="*/ 63 h 146"/>
                <a:gd name="T28" fmla="*/ 13 w 41"/>
                <a:gd name="T29" fmla="*/ 63 h 146"/>
                <a:gd name="T30" fmla="*/ 8 w 41"/>
                <a:gd name="T31" fmla="*/ 63 h 146"/>
                <a:gd name="T32" fmla="*/ 33 w 41"/>
                <a:gd name="T33" fmla="*/ 52 h 146"/>
                <a:gd name="T34" fmla="*/ 28 w 41"/>
                <a:gd name="T35" fmla="*/ 52 h 146"/>
                <a:gd name="T36" fmla="*/ 23 w 41"/>
                <a:gd name="T37" fmla="*/ 52 h 146"/>
                <a:gd name="T38" fmla="*/ 17 w 41"/>
                <a:gd name="T39" fmla="*/ 52 h 146"/>
                <a:gd name="T40" fmla="*/ 13 w 41"/>
                <a:gd name="T41" fmla="*/ 52 h 146"/>
                <a:gd name="T42" fmla="*/ 8 w 41"/>
                <a:gd name="T43" fmla="*/ 52 h 146"/>
                <a:gd name="T44" fmla="*/ 33 w 41"/>
                <a:gd name="T45" fmla="*/ 41 h 146"/>
                <a:gd name="T46" fmla="*/ 28 w 41"/>
                <a:gd name="T47" fmla="*/ 41 h 146"/>
                <a:gd name="T48" fmla="*/ 23 w 41"/>
                <a:gd name="T49" fmla="*/ 41 h 146"/>
                <a:gd name="T50" fmla="*/ 17 w 41"/>
                <a:gd name="T51" fmla="*/ 41 h 146"/>
                <a:gd name="T52" fmla="*/ 13 w 41"/>
                <a:gd name="T53" fmla="*/ 41 h 146"/>
                <a:gd name="T54" fmla="*/ 8 w 41"/>
                <a:gd name="T55" fmla="*/ 41 h 146"/>
                <a:gd name="T56" fmla="*/ 33 w 41"/>
                <a:gd name="T57" fmla="*/ 30 h 146"/>
                <a:gd name="T58" fmla="*/ 28 w 41"/>
                <a:gd name="T59" fmla="*/ 30 h 146"/>
                <a:gd name="T60" fmla="*/ 23 w 41"/>
                <a:gd name="T61" fmla="*/ 30 h 146"/>
                <a:gd name="T62" fmla="*/ 17 w 41"/>
                <a:gd name="T63" fmla="*/ 30 h 146"/>
                <a:gd name="T64" fmla="*/ 13 w 41"/>
                <a:gd name="T65" fmla="*/ 30 h 146"/>
                <a:gd name="T66" fmla="*/ 8 w 41"/>
                <a:gd name="T67" fmla="*/ 30 h 146"/>
                <a:gd name="T68" fmla="*/ 33 w 41"/>
                <a:gd name="T69" fmla="*/ 19 h 146"/>
                <a:gd name="T70" fmla="*/ 28 w 41"/>
                <a:gd name="T71" fmla="*/ 19 h 146"/>
                <a:gd name="T72" fmla="*/ 23 w 41"/>
                <a:gd name="T73" fmla="*/ 19 h 146"/>
                <a:gd name="T74" fmla="*/ 17 w 41"/>
                <a:gd name="T75" fmla="*/ 19 h 146"/>
                <a:gd name="T76" fmla="*/ 13 w 41"/>
                <a:gd name="T77" fmla="*/ 19 h 146"/>
                <a:gd name="T78" fmla="*/ 8 w 41"/>
                <a:gd name="T79" fmla="*/ 19 h 146"/>
                <a:gd name="T80" fmla="*/ 33 w 41"/>
                <a:gd name="T81" fmla="*/ 9 h 146"/>
                <a:gd name="T82" fmla="*/ 28 w 41"/>
                <a:gd name="T83" fmla="*/ 9 h 146"/>
                <a:gd name="T84" fmla="*/ 23 w 41"/>
                <a:gd name="T85" fmla="*/ 9 h 146"/>
                <a:gd name="T86" fmla="*/ 17 w 41"/>
                <a:gd name="T87" fmla="*/ 9 h 146"/>
                <a:gd name="T88" fmla="*/ 13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9" y="146"/>
                  </a:cubicBezTo>
                  <a:cubicBezTo>
                    <a:pt x="32" y="146"/>
                    <a:pt x="32" y="146"/>
                    <a:pt x="32" y="146"/>
                  </a:cubicBezTo>
                  <a:cubicBezTo>
                    <a:pt x="37" y="146"/>
                    <a:pt x="41" y="142"/>
                    <a:pt x="41" y="137"/>
                  </a:cubicBezTo>
                  <a:cubicBezTo>
                    <a:pt x="41" y="9"/>
                    <a:pt x="41" y="9"/>
                    <a:pt x="41" y="9"/>
                  </a:cubicBezTo>
                  <a:cubicBezTo>
                    <a:pt x="41" y="4"/>
                    <a:pt x="37" y="0"/>
                    <a:pt x="32" y="0"/>
                  </a:cubicBezTo>
                  <a:cubicBezTo>
                    <a:pt x="9" y="0"/>
                    <a:pt x="9" y="0"/>
                    <a:pt x="9" y="0"/>
                  </a:cubicBezTo>
                  <a:cubicBezTo>
                    <a:pt x="4" y="0"/>
                    <a:pt x="0" y="4"/>
                    <a:pt x="0" y="9"/>
                  </a:cubicBezTo>
                  <a:close/>
                  <a:moveTo>
                    <a:pt x="28" y="126"/>
                  </a:moveTo>
                  <a:cubicBezTo>
                    <a:pt x="28" y="130"/>
                    <a:pt x="25" y="133"/>
                    <a:pt x="21" y="133"/>
                  </a:cubicBezTo>
                  <a:cubicBezTo>
                    <a:pt x="16" y="133"/>
                    <a:pt x="13" y="130"/>
                    <a:pt x="13" y="126"/>
                  </a:cubicBezTo>
                  <a:cubicBezTo>
                    <a:pt x="13" y="122"/>
                    <a:pt x="16" y="119"/>
                    <a:pt x="21" y="119"/>
                  </a:cubicBezTo>
                  <a:cubicBezTo>
                    <a:pt x="25" y="119"/>
                    <a:pt x="28" y="122"/>
                    <a:pt x="28" y="126"/>
                  </a:cubicBezTo>
                  <a:close/>
                  <a:moveTo>
                    <a:pt x="33" y="73"/>
                  </a:moveTo>
                  <a:cubicBezTo>
                    <a:pt x="33" y="79"/>
                    <a:pt x="33" y="79"/>
                    <a:pt x="33" y="79"/>
                  </a:cubicBezTo>
                  <a:cubicBezTo>
                    <a:pt x="28" y="79"/>
                    <a:pt x="28" y="79"/>
                    <a:pt x="28" y="79"/>
                  </a:cubicBezTo>
                  <a:cubicBezTo>
                    <a:pt x="28" y="73"/>
                    <a:pt x="28" y="73"/>
                    <a:pt x="28" y="73"/>
                  </a:cubicBezTo>
                  <a:cubicBezTo>
                    <a:pt x="33" y="73"/>
                    <a:pt x="33" y="73"/>
                    <a:pt x="33" y="73"/>
                  </a:cubicBezTo>
                  <a:cubicBezTo>
                    <a:pt x="33" y="73"/>
                    <a:pt x="33" y="73"/>
                    <a:pt x="33" y="73"/>
                  </a:cubicBezTo>
                  <a:close/>
                  <a:moveTo>
                    <a:pt x="23" y="73"/>
                  </a:moveTo>
                  <a:cubicBezTo>
                    <a:pt x="23" y="79"/>
                    <a:pt x="23" y="79"/>
                    <a:pt x="23" y="79"/>
                  </a:cubicBezTo>
                  <a:cubicBezTo>
                    <a:pt x="17" y="79"/>
                    <a:pt x="17" y="79"/>
                    <a:pt x="17" y="79"/>
                  </a:cubicBezTo>
                  <a:cubicBezTo>
                    <a:pt x="17" y="73"/>
                    <a:pt x="17" y="73"/>
                    <a:pt x="17" y="73"/>
                  </a:cubicBezTo>
                  <a:cubicBezTo>
                    <a:pt x="23" y="73"/>
                    <a:pt x="23" y="73"/>
                    <a:pt x="23" y="73"/>
                  </a:cubicBezTo>
                  <a:cubicBezTo>
                    <a:pt x="23" y="73"/>
                    <a:pt x="23" y="73"/>
                    <a:pt x="23" y="73"/>
                  </a:cubicBezTo>
                  <a:close/>
                  <a:moveTo>
                    <a:pt x="13" y="73"/>
                  </a:moveTo>
                  <a:cubicBezTo>
                    <a:pt x="13" y="79"/>
                    <a:pt x="13" y="79"/>
                    <a:pt x="13" y="79"/>
                  </a:cubicBezTo>
                  <a:cubicBezTo>
                    <a:pt x="8" y="79"/>
                    <a:pt x="8" y="79"/>
                    <a:pt x="8" y="79"/>
                  </a:cubicBezTo>
                  <a:cubicBezTo>
                    <a:pt x="8" y="73"/>
                    <a:pt x="8" y="73"/>
                    <a:pt x="8" y="73"/>
                  </a:cubicBezTo>
                  <a:cubicBezTo>
                    <a:pt x="13" y="73"/>
                    <a:pt x="13" y="73"/>
                    <a:pt x="13" y="73"/>
                  </a:cubicBezTo>
                  <a:cubicBezTo>
                    <a:pt x="13" y="73"/>
                    <a:pt x="13" y="73"/>
                    <a:pt x="13" y="73"/>
                  </a:cubicBezTo>
                  <a:close/>
                  <a:moveTo>
                    <a:pt x="33" y="63"/>
                  </a:moveTo>
                  <a:cubicBezTo>
                    <a:pt x="33" y="68"/>
                    <a:pt x="33" y="68"/>
                    <a:pt x="33" y="68"/>
                  </a:cubicBezTo>
                  <a:cubicBezTo>
                    <a:pt x="28" y="68"/>
                    <a:pt x="28" y="68"/>
                    <a:pt x="28" y="68"/>
                  </a:cubicBezTo>
                  <a:cubicBezTo>
                    <a:pt x="28" y="63"/>
                    <a:pt x="28" y="63"/>
                    <a:pt x="28" y="63"/>
                  </a:cubicBezTo>
                  <a:cubicBezTo>
                    <a:pt x="33" y="63"/>
                    <a:pt x="33" y="63"/>
                    <a:pt x="33" y="63"/>
                  </a:cubicBezTo>
                  <a:cubicBezTo>
                    <a:pt x="33" y="63"/>
                    <a:pt x="33" y="63"/>
                    <a:pt x="33" y="63"/>
                  </a:cubicBezTo>
                  <a:close/>
                  <a:moveTo>
                    <a:pt x="23" y="63"/>
                  </a:moveTo>
                  <a:cubicBezTo>
                    <a:pt x="23" y="68"/>
                    <a:pt x="23" y="68"/>
                    <a:pt x="23" y="68"/>
                  </a:cubicBezTo>
                  <a:cubicBezTo>
                    <a:pt x="17" y="68"/>
                    <a:pt x="17" y="68"/>
                    <a:pt x="17" y="68"/>
                  </a:cubicBezTo>
                  <a:cubicBezTo>
                    <a:pt x="17" y="63"/>
                    <a:pt x="17" y="63"/>
                    <a:pt x="17" y="63"/>
                  </a:cubicBezTo>
                  <a:cubicBezTo>
                    <a:pt x="23" y="63"/>
                    <a:pt x="23" y="63"/>
                    <a:pt x="23" y="63"/>
                  </a:cubicBezTo>
                  <a:cubicBezTo>
                    <a:pt x="23" y="63"/>
                    <a:pt x="23" y="63"/>
                    <a:pt x="23" y="63"/>
                  </a:cubicBezTo>
                  <a:close/>
                  <a:moveTo>
                    <a:pt x="13" y="63"/>
                  </a:moveTo>
                  <a:cubicBezTo>
                    <a:pt x="13" y="68"/>
                    <a:pt x="13" y="68"/>
                    <a:pt x="13" y="68"/>
                  </a:cubicBezTo>
                  <a:cubicBezTo>
                    <a:pt x="8" y="68"/>
                    <a:pt x="8" y="68"/>
                    <a:pt x="8" y="68"/>
                  </a:cubicBezTo>
                  <a:cubicBezTo>
                    <a:pt x="8" y="63"/>
                    <a:pt x="8" y="63"/>
                    <a:pt x="8" y="63"/>
                  </a:cubicBezTo>
                  <a:cubicBezTo>
                    <a:pt x="13" y="63"/>
                    <a:pt x="13" y="63"/>
                    <a:pt x="13" y="63"/>
                  </a:cubicBezTo>
                  <a:cubicBezTo>
                    <a:pt x="13" y="63"/>
                    <a:pt x="13" y="63"/>
                    <a:pt x="13" y="63"/>
                  </a:cubicBezTo>
                  <a:close/>
                  <a:moveTo>
                    <a:pt x="33" y="52"/>
                  </a:moveTo>
                  <a:cubicBezTo>
                    <a:pt x="33" y="58"/>
                    <a:pt x="33" y="58"/>
                    <a:pt x="33" y="58"/>
                  </a:cubicBezTo>
                  <a:cubicBezTo>
                    <a:pt x="28" y="58"/>
                    <a:pt x="28" y="58"/>
                    <a:pt x="28" y="58"/>
                  </a:cubicBezTo>
                  <a:cubicBezTo>
                    <a:pt x="28" y="52"/>
                    <a:pt x="28" y="52"/>
                    <a:pt x="28" y="52"/>
                  </a:cubicBezTo>
                  <a:cubicBezTo>
                    <a:pt x="33" y="52"/>
                    <a:pt x="33" y="52"/>
                    <a:pt x="33" y="52"/>
                  </a:cubicBezTo>
                  <a:cubicBezTo>
                    <a:pt x="33" y="52"/>
                    <a:pt x="33" y="52"/>
                    <a:pt x="33" y="52"/>
                  </a:cubicBezTo>
                  <a:close/>
                  <a:moveTo>
                    <a:pt x="23" y="52"/>
                  </a:moveTo>
                  <a:cubicBezTo>
                    <a:pt x="23" y="58"/>
                    <a:pt x="23" y="58"/>
                    <a:pt x="23" y="58"/>
                  </a:cubicBezTo>
                  <a:cubicBezTo>
                    <a:pt x="17" y="58"/>
                    <a:pt x="17" y="58"/>
                    <a:pt x="17" y="58"/>
                  </a:cubicBezTo>
                  <a:cubicBezTo>
                    <a:pt x="17" y="52"/>
                    <a:pt x="17" y="52"/>
                    <a:pt x="17" y="52"/>
                  </a:cubicBezTo>
                  <a:cubicBezTo>
                    <a:pt x="23" y="52"/>
                    <a:pt x="23" y="52"/>
                    <a:pt x="23" y="52"/>
                  </a:cubicBezTo>
                  <a:cubicBezTo>
                    <a:pt x="23" y="52"/>
                    <a:pt x="23" y="52"/>
                    <a:pt x="23" y="52"/>
                  </a:cubicBezTo>
                  <a:close/>
                  <a:moveTo>
                    <a:pt x="13" y="52"/>
                  </a:moveTo>
                  <a:cubicBezTo>
                    <a:pt x="13" y="58"/>
                    <a:pt x="13" y="58"/>
                    <a:pt x="13" y="58"/>
                  </a:cubicBezTo>
                  <a:cubicBezTo>
                    <a:pt x="8" y="58"/>
                    <a:pt x="8" y="58"/>
                    <a:pt x="8" y="58"/>
                  </a:cubicBezTo>
                  <a:cubicBezTo>
                    <a:pt x="8" y="52"/>
                    <a:pt x="8" y="52"/>
                    <a:pt x="8" y="52"/>
                  </a:cubicBezTo>
                  <a:cubicBezTo>
                    <a:pt x="13" y="52"/>
                    <a:pt x="13" y="52"/>
                    <a:pt x="13" y="52"/>
                  </a:cubicBezTo>
                  <a:cubicBezTo>
                    <a:pt x="13" y="52"/>
                    <a:pt x="13" y="52"/>
                    <a:pt x="13" y="52"/>
                  </a:cubicBezTo>
                  <a:close/>
                  <a:moveTo>
                    <a:pt x="33" y="41"/>
                  </a:moveTo>
                  <a:cubicBezTo>
                    <a:pt x="33" y="47"/>
                    <a:pt x="33" y="47"/>
                    <a:pt x="33" y="47"/>
                  </a:cubicBezTo>
                  <a:cubicBezTo>
                    <a:pt x="28" y="47"/>
                    <a:pt x="28" y="47"/>
                    <a:pt x="28" y="47"/>
                  </a:cubicBezTo>
                  <a:cubicBezTo>
                    <a:pt x="28" y="41"/>
                    <a:pt x="28" y="41"/>
                    <a:pt x="28" y="41"/>
                  </a:cubicBezTo>
                  <a:cubicBezTo>
                    <a:pt x="33" y="41"/>
                    <a:pt x="33" y="41"/>
                    <a:pt x="33" y="41"/>
                  </a:cubicBezTo>
                  <a:cubicBezTo>
                    <a:pt x="33" y="41"/>
                    <a:pt x="33" y="41"/>
                    <a:pt x="33" y="41"/>
                  </a:cubicBezTo>
                  <a:close/>
                  <a:moveTo>
                    <a:pt x="23" y="41"/>
                  </a:moveTo>
                  <a:cubicBezTo>
                    <a:pt x="23" y="47"/>
                    <a:pt x="23" y="47"/>
                    <a:pt x="23" y="47"/>
                  </a:cubicBezTo>
                  <a:cubicBezTo>
                    <a:pt x="17" y="47"/>
                    <a:pt x="17" y="47"/>
                    <a:pt x="17" y="47"/>
                  </a:cubicBezTo>
                  <a:cubicBezTo>
                    <a:pt x="17" y="41"/>
                    <a:pt x="17" y="41"/>
                    <a:pt x="17" y="41"/>
                  </a:cubicBezTo>
                  <a:cubicBezTo>
                    <a:pt x="23" y="41"/>
                    <a:pt x="23" y="41"/>
                    <a:pt x="23" y="41"/>
                  </a:cubicBezTo>
                  <a:cubicBezTo>
                    <a:pt x="23" y="41"/>
                    <a:pt x="23" y="41"/>
                    <a:pt x="23" y="41"/>
                  </a:cubicBezTo>
                  <a:close/>
                  <a:moveTo>
                    <a:pt x="13" y="41"/>
                  </a:moveTo>
                  <a:cubicBezTo>
                    <a:pt x="13" y="47"/>
                    <a:pt x="13" y="47"/>
                    <a:pt x="13" y="47"/>
                  </a:cubicBezTo>
                  <a:cubicBezTo>
                    <a:pt x="8" y="47"/>
                    <a:pt x="8" y="47"/>
                    <a:pt x="8" y="47"/>
                  </a:cubicBezTo>
                  <a:cubicBezTo>
                    <a:pt x="8" y="41"/>
                    <a:pt x="8" y="41"/>
                    <a:pt x="8" y="41"/>
                  </a:cubicBezTo>
                  <a:cubicBezTo>
                    <a:pt x="13" y="41"/>
                    <a:pt x="13" y="41"/>
                    <a:pt x="13" y="41"/>
                  </a:cubicBezTo>
                  <a:cubicBezTo>
                    <a:pt x="13" y="41"/>
                    <a:pt x="13" y="41"/>
                    <a:pt x="13" y="41"/>
                  </a:cubicBezTo>
                  <a:close/>
                  <a:moveTo>
                    <a:pt x="33" y="30"/>
                  </a:moveTo>
                  <a:cubicBezTo>
                    <a:pt x="33" y="36"/>
                    <a:pt x="33" y="36"/>
                    <a:pt x="33" y="36"/>
                  </a:cubicBezTo>
                  <a:cubicBezTo>
                    <a:pt x="28" y="36"/>
                    <a:pt x="28" y="36"/>
                    <a:pt x="28" y="36"/>
                  </a:cubicBezTo>
                  <a:cubicBezTo>
                    <a:pt x="28" y="30"/>
                    <a:pt x="28" y="30"/>
                    <a:pt x="28" y="30"/>
                  </a:cubicBezTo>
                  <a:cubicBezTo>
                    <a:pt x="33" y="30"/>
                    <a:pt x="33" y="30"/>
                    <a:pt x="33" y="30"/>
                  </a:cubicBezTo>
                  <a:cubicBezTo>
                    <a:pt x="33" y="30"/>
                    <a:pt x="33" y="30"/>
                    <a:pt x="33" y="30"/>
                  </a:cubicBezTo>
                  <a:close/>
                  <a:moveTo>
                    <a:pt x="23" y="30"/>
                  </a:moveTo>
                  <a:cubicBezTo>
                    <a:pt x="23" y="36"/>
                    <a:pt x="23" y="36"/>
                    <a:pt x="23" y="36"/>
                  </a:cubicBezTo>
                  <a:cubicBezTo>
                    <a:pt x="17" y="36"/>
                    <a:pt x="17" y="36"/>
                    <a:pt x="17" y="36"/>
                  </a:cubicBezTo>
                  <a:cubicBezTo>
                    <a:pt x="17" y="30"/>
                    <a:pt x="17" y="30"/>
                    <a:pt x="17" y="30"/>
                  </a:cubicBezTo>
                  <a:cubicBezTo>
                    <a:pt x="23" y="30"/>
                    <a:pt x="23" y="30"/>
                    <a:pt x="23" y="30"/>
                  </a:cubicBezTo>
                  <a:cubicBezTo>
                    <a:pt x="23" y="30"/>
                    <a:pt x="23" y="30"/>
                    <a:pt x="23" y="30"/>
                  </a:cubicBezTo>
                  <a:close/>
                  <a:moveTo>
                    <a:pt x="13" y="30"/>
                  </a:moveTo>
                  <a:cubicBezTo>
                    <a:pt x="13" y="36"/>
                    <a:pt x="13" y="36"/>
                    <a:pt x="13" y="36"/>
                  </a:cubicBezTo>
                  <a:cubicBezTo>
                    <a:pt x="8" y="36"/>
                    <a:pt x="8" y="36"/>
                    <a:pt x="8" y="36"/>
                  </a:cubicBezTo>
                  <a:cubicBezTo>
                    <a:pt x="8" y="30"/>
                    <a:pt x="8" y="30"/>
                    <a:pt x="8" y="30"/>
                  </a:cubicBezTo>
                  <a:cubicBezTo>
                    <a:pt x="13" y="30"/>
                    <a:pt x="13" y="30"/>
                    <a:pt x="13" y="30"/>
                  </a:cubicBezTo>
                  <a:cubicBezTo>
                    <a:pt x="13" y="30"/>
                    <a:pt x="13" y="30"/>
                    <a:pt x="13" y="30"/>
                  </a:cubicBezTo>
                  <a:close/>
                  <a:moveTo>
                    <a:pt x="33" y="19"/>
                  </a:moveTo>
                  <a:cubicBezTo>
                    <a:pt x="33" y="25"/>
                    <a:pt x="33" y="25"/>
                    <a:pt x="33" y="25"/>
                  </a:cubicBezTo>
                  <a:cubicBezTo>
                    <a:pt x="28" y="25"/>
                    <a:pt x="28" y="25"/>
                    <a:pt x="28" y="25"/>
                  </a:cubicBezTo>
                  <a:cubicBezTo>
                    <a:pt x="28" y="19"/>
                    <a:pt x="28" y="19"/>
                    <a:pt x="28" y="19"/>
                  </a:cubicBezTo>
                  <a:cubicBezTo>
                    <a:pt x="33" y="19"/>
                    <a:pt x="33" y="19"/>
                    <a:pt x="33" y="19"/>
                  </a:cubicBezTo>
                  <a:cubicBezTo>
                    <a:pt x="33" y="19"/>
                    <a:pt x="33" y="19"/>
                    <a:pt x="33" y="19"/>
                  </a:cubicBezTo>
                  <a:close/>
                  <a:moveTo>
                    <a:pt x="23" y="19"/>
                  </a:moveTo>
                  <a:cubicBezTo>
                    <a:pt x="23" y="25"/>
                    <a:pt x="23" y="25"/>
                    <a:pt x="23" y="25"/>
                  </a:cubicBezTo>
                  <a:cubicBezTo>
                    <a:pt x="17" y="25"/>
                    <a:pt x="17" y="25"/>
                    <a:pt x="17" y="25"/>
                  </a:cubicBezTo>
                  <a:cubicBezTo>
                    <a:pt x="17" y="19"/>
                    <a:pt x="17" y="19"/>
                    <a:pt x="17" y="19"/>
                  </a:cubicBezTo>
                  <a:cubicBezTo>
                    <a:pt x="23" y="19"/>
                    <a:pt x="23" y="19"/>
                    <a:pt x="23" y="19"/>
                  </a:cubicBezTo>
                  <a:cubicBezTo>
                    <a:pt x="23" y="19"/>
                    <a:pt x="23" y="19"/>
                    <a:pt x="23" y="19"/>
                  </a:cubicBezTo>
                  <a:close/>
                  <a:moveTo>
                    <a:pt x="13" y="19"/>
                  </a:moveTo>
                  <a:cubicBezTo>
                    <a:pt x="13" y="25"/>
                    <a:pt x="13" y="25"/>
                    <a:pt x="13" y="25"/>
                  </a:cubicBezTo>
                  <a:cubicBezTo>
                    <a:pt x="8" y="25"/>
                    <a:pt x="8" y="25"/>
                    <a:pt x="8" y="25"/>
                  </a:cubicBezTo>
                  <a:cubicBezTo>
                    <a:pt x="8" y="19"/>
                    <a:pt x="8" y="19"/>
                    <a:pt x="8" y="19"/>
                  </a:cubicBezTo>
                  <a:cubicBezTo>
                    <a:pt x="13" y="19"/>
                    <a:pt x="13" y="19"/>
                    <a:pt x="13" y="19"/>
                  </a:cubicBezTo>
                  <a:cubicBezTo>
                    <a:pt x="13" y="19"/>
                    <a:pt x="13" y="19"/>
                    <a:pt x="13" y="19"/>
                  </a:cubicBezTo>
                  <a:close/>
                  <a:moveTo>
                    <a:pt x="33" y="9"/>
                  </a:moveTo>
                  <a:cubicBezTo>
                    <a:pt x="33" y="14"/>
                    <a:pt x="33" y="14"/>
                    <a:pt x="33" y="14"/>
                  </a:cubicBezTo>
                  <a:cubicBezTo>
                    <a:pt x="28" y="14"/>
                    <a:pt x="28" y="14"/>
                    <a:pt x="28" y="14"/>
                  </a:cubicBezTo>
                  <a:cubicBezTo>
                    <a:pt x="28" y="9"/>
                    <a:pt x="28" y="9"/>
                    <a:pt x="28" y="9"/>
                  </a:cubicBezTo>
                  <a:cubicBezTo>
                    <a:pt x="33" y="9"/>
                    <a:pt x="33" y="9"/>
                    <a:pt x="33" y="9"/>
                  </a:cubicBezTo>
                  <a:cubicBezTo>
                    <a:pt x="33" y="9"/>
                    <a:pt x="33" y="9"/>
                    <a:pt x="33" y="9"/>
                  </a:cubicBezTo>
                  <a:close/>
                  <a:moveTo>
                    <a:pt x="23" y="9"/>
                  </a:moveTo>
                  <a:cubicBezTo>
                    <a:pt x="23" y="14"/>
                    <a:pt x="23" y="14"/>
                    <a:pt x="23" y="14"/>
                  </a:cubicBezTo>
                  <a:cubicBezTo>
                    <a:pt x="17" y="14"/>
                    <a:pt x="17" y="14"/>
                    <a:pt x="17" y="14"/>
                  </a:cubicBezTo>
                  <a:cubicBezTo>
                    <a:pt x="17" y="9"/>
                    <a:pt x="17" y="9"/>
                    <a:pt x="17" y="9"/>
                  </a:cubicBezTo>
                  <a:cubicBezTo>
                    <a:pt x="23" y="9"/>
                    <a:pt x="23" y="9"/>
                    <a:pt x="23" y="9"/>
                  </a:cubicBezTo>
                  <a:cubicBezTo>
                    <a:pt x="23" y="9"/>
                    <a:pt x="23" y="9"/>
                    <a:pt x="23" y="9"/>
                  </a:cubicBezTo>
                  <a:close/>
                  <a:moveTo>
                    <a:pt x="13" y="9"/>
                  </a:moveTo>
                  <a:cubicBezTo>
                    <a:pt x="13" y="14"/>
                    <a:pt x="13" y="14"/>
                    <a:pt x="13" y="14"/>
                  </a:cubicBezTo>
                  <a:cubicBezTo>
                    <a:pt x="8" y="14"/>
                    <a:pt x="8" y="14"/>
                    <a:pt x="8" y="14"/>
                  </a:cubicBezTo>
                  <a:cubicBezTo>
                    <a:pt x="8" y="9"/>
                    <a:pt x="8" y="9"/>
                    <a:pt x="8" y="9"/>
                  </a:cubicBezTo>
                  <a:cubicBezTo>
                    <a:pt x="13" y="9"/>
                    <a:pt x="13" y="9"/>
                    <a:pt x="13"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4" name="Freeform 2150"/>
            <p:cNvSpPr>
              <a:spLocks noEditPoints="1"/>
            </p:cNvSpPr>
            <p:nvPr/>
          </p:nvSpPr>
          <p:spPr bwMode="auto">
            <a:xfrm>
              <a:off x="19075400" y="1733550"/>
              <a:ext cx="153988" cy="550863"/>
            </a:xfrm>
            <a:custGeom>
              <a:avLst/>
              <a:gdLst>
                <a:gd name="T0" fmla="*/ 10 w 41"/>
                <a:gd name="T1" fmla="*/ 146 h 146"/>
                <a:gd name="T2" fmla="*/ 41 w 41"/>
                <a:gd name="T3" fmla="*/ 9 h 146"/>
                <a:gd name="T4" fmla="*/ 0 w 41"/>
                <a:gd name="T5" fmla="*/ 9 h 146"/>
                <a:gd name="T6" fmla="*/ 13 w 41"/>
                <a:gd name="T7" fmla="*/ 126 h 146"/>
                <a:gd name="T8" fmla="*/ 34 w 41"/>
                <a:gd name="T9" fmla="*/ 73 h 146"/>
                <a:gd name="T10" fmla="*/ 28 w 41"/>
                <a:gd name="T11" fmla="*/ 73 h 146"/>
                <a:gd name="T12" fmla="*/ 23 w 41"/>
                <a:gd name="T13" fmla="*/ 73 h 146"/>
                <a:gd name="T14" fmla="*/ 18 w 41"/>
                <a:gd name="T15" fmla="*/ 73 h 146"/>
                <a:gd name="T16" fmla="*/ 14 w 41"/>
                <a:gd name="T17" fmla="*/ 73 h 146"/>
                <a:gd name="T18" fmla="*/ 8 w 41"/>
                <a:gd name="T19" fmla="*/ 73 h 146"/>
                <a:gd name="T20" fmla="*/ 34 w 41"/>
                <a:gd name="T21" fmla="*/ 63 h 146"/>
                <a:gd name="T22" fmla="*/ 28 w 41"/>
                <a:gd name="T23" fmla="*/ 63 h 146"/>
                <a:gd name="T24" fmla="*/ 23 w 41"/>
                <a:gd name="T25" fmla="*/ 63 h 146"/>
                <a:gd name="T26" fmla="*/ 18 w 41"/>
                <a:gd name="T27" fmla="*/ 63 h 146"/>
                <a:gd name="T28" fmla="*/ 14 w 41"/>
                <a:gd name="T29" fmla="*/ 63 h 146"/>
                <a:gd name="T30" fmla="*/ 8 w 41"/>
                <a:gd name="T31" fmla="*/ 63 h 146"/>
                <a:gd name="T32" fmla="*/ 34 w 41"/>
                <a:gd name="T33" fmla="*/ 52 h 146"/>
                <a:gd name="T34" fmla="*/ 28 w 41"/>
                <a:gd name="T35" fmla="*/ 52 h 146"/>
                <a:gd name="T36" fmla="*/ 23 w 41"/>
                <a:gd name="T37" fmla="*/ 52 h 146"/>
                <a:gd name="T38" fmla="*/ 18 w 41"/>
                <a:gd name="T39" fmla="*/ 52 h 146"/>
                <a:gd name="T40" fmla="*/ 14 w 41"/>
                <a:gd name="T41" fmla="*/ 52 h 146"/>
                <a:gd name="T42" fmla="*/ 8 w 41"/>
                <a:gd name="T43" fmla="*/ 52 h 146"/>
                <a:gd name="T44" fmla="*/ 34 w 41"/>
                <a:gd name="T45" fmla="*/ 41 h 146"/>
                <a:gd name="T46" fmla="*/ 28 w 41"/>
                <a:gd name="T47" fmla="*/ 41 h 146"/>
                <a:gd name="T48" fmla="*/ 23 w 41"/>
                <a:gd name="T49" fmla="*/ 41 h 146"/>
                <a:gd name="T50" fmla="*/ 18 w 41"/>
                <a:gd name="T51" fmla="*/ 41 h 146"/>
                <a:gd name="T52" fmla="*/ 14 w 41"/>
                <a:gd name="T53" fmla="*/ 41 h 146"/>
                <a:gd name="T54" fmla="*/ 8 w 41"/>
                <a:gd name="T55" fmla="*/ 41 h 146"/>
                <a:gd name="T56" fmla="*/ 34 w 41"/>
                <a:gd name="T57" fmla="*/ 30 h 146"/>
                <a:gd name="T58" fmla="*/ 28 w 41"/>
                <a:gd name="T59" fmla="*/ 30 h 146"/>
                <a:gd name="T60" fmla="*/ 23 w 41"/>
                <a:gd name="T61" fmla="*/ 30 h 146"/>
                <a:gd name="T62" fmla="*/ 18 w 41"/>
                <a:gd name="T63" fmla="*/ 30 h 146"/>
                <a:gd name="T64" fmla="*/ 14 w 41"/>
                <a:gd name="T65" fmla="*/ 30 h 146"/>
                <a:gd name="T66" fmla="*/ 8 w 41"/>
                <a:gd name="T67" fmla="*/ 30 h 146"/>
                <a:gd name="T68" fmla="*/ 34 w 41"/>
                <a:gd name="T69" fmla="*/ 19 h 146"/>
                <a:gd name="T70" fmla="*/ 28 w 41"/>
                <a:gd name="T71" fmla="*/ 19 h 146"/>
                <a:gd name="T72" fmla="*/ 23 w 41"/>
                <a:gd name="T73" fmla="*/ 19 h 146"/>
                <a:gd name="T74" fmla="*/ 18 w 41"/>
                <a:gd name="T75" fmla="*/ 19 h 146"/>
                <a:gd name="T76" fmla="*/ 14 w 41"/>
                <a:gd name="T77" fmla="*/ 19 h 146"/>
                <a:gd name="T78" fmla="*/ 8 w 41"/>
                <a:gd name="T79" fmla="*/ 19 h 146"/>
                <a:gd name="T80" fmla="*/ 34 w 41"/>
                <a:gd name="T81" fmla="*/ 9 h 146"/>
                <a:gd name="T82" fmla="*/ 28 w 41"/>
                <a:gd name="T83" fmla="*/ 9 h 146"/>
                <a:gd name="T84" fmla="*/ 23 w 41"/>
                <a:gd name="T85" fmla="*/ 9 h 146"/>
                <a:gd name="T86" fmla="*/ 18 w 41"/>
                <a:gd name="T87" fmla="*/ 9 h 146"/>
                <a:gd name="T88" fmla="*/ 14 w 41"/>
                <a:gd name="T89" fmla="*/ 9 h 146"/>
                <a:gd name="T90" fmla="*/ 8 w 41"/>
                <a:gd name="T91" fmla="*/ 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146">
                  <a:moveTo>
                    <a:pt x="0" y="9"/>
                  </a:moveTo>
                  <a:cubicBezTo>
                    <a:pt x="0" y="137"/>
                    <a:pt x="0" y="137"/>
                    <a:pt x="0" y="137"/>
                  </a:cubicBezTo>
                  <a:cubicBezTo>
                    <a:pt x="0" y="142"/>
                    <a:pt x="4" y="146"/>
                    <a:pt x="10" y="146"/>
                  </a:cubicBezTo>
                  <a:cubicBezTo>
                    <a:pt x="32" y="146"/>
                    <a:pt x="32" y="146"/>
                    <a:pt x="32" y="146"/>
                  </a:cubicBezTo>
                  <a:cubicBezTo>
                    <a:pt x="37" y="146"/>
                    <a:pt x="41" y="142"/>
                    <a:pt x="41" y="137"/>
                  </a:cubicBezTo>
                  <a:cubicBezTo>
                    <a:pt x="41" y="9"/>
                    <a:pt x="41" y="9"/>
                    <a:pt x="41" y="9"/>
                  </a:cubicBezTo>
                  <a:cubicBezTo>
                    <a:pt x="41" y="4"/>
                    <a:pt x="37" y="0"/>
                    <a:pt x="32" y="0"/>
                  </a:cubicBezTo>
                  <a:cubicBezTo>
                    <a:pt x="10" y="0"/>
                    <a:pt x="10" y="0"/>
                    <a:pt x="10" y="0"/>
                  </a:cubicBezTo>
                  <a:cubicBezTo>
                    <a:pt x="4" y="0"/>
                    <a:pt x="0" y="4"/>
                    <a:pt x="0" y="9"/>
                  </a:cubicBezTo>
                  <a:close/>
                  <a:moveTo>
                    <a:pt x="28" y="126"/>
                  </a:moveTo>
                  <a:cubicBezTo>
                    <a:pt x="28" y="130"/>
                    <a:pt x="25" y="133"/>
                    <a:pt x="21" y="133"/>
                  </a:cubicBezTo>
                  <a:cubicBezTo>
                    <a:pt x="17" y="133"/>
                    <a:pt x="13" y="130"/>
                    <a:pt x="13" y="126"/>
                  </a:cubicBezTo>
                  <a:cubicBezTo>
                    <a:pt x="13" y="122"/>
                    <a:pt x="17" y="119"/>
                    <a:pt x="21" y="119"/>
                  </a:cubicBezTo>
                  <a:cubicBezTo>
                    <a:pt x="25" y="119"/>
                    <a:pt x="28" y="122"/>
                    <a:pt x="28" y="126"/>
                  </a:cubicBezTo>
                  <a:close/>
                  <a:moveTo>
                    <a:pt x="34" y="73"/>
                  </a:moveTo>
                  <a:cubicBezTo>
                    <a:pt x="34" y="79"/>
                    <a:pt x="34" y="79"/>
                    <a:pt x="34" y="79"/>
                  </a:cubicBezTo>
                  <a:cubicBezTo>
                    <a:pt x="28" y="79"/>
                    <a:pt x="28" y="79"/>
                    <a:pt x="28" y="79"/>
                  </a:cubicBezTo>
                  <a:cubicBezTo>
                    <a:pt x="28" y="73"/>
                    <a:pt x="28" y="73"/>
                    <a:pt x="28" y="73"/>
                  </a:cubicBezTo>
                  <a:cubicBezTo>
                    <a:pt x="34" y="73"/>
                    <a:pt x="34" y="73"/>
                    <a:pt x="34" y="73"/>
                  </a:cubicBezTo>
                  <a:cubicBezTo>
                    <a:pt x="34" y="73"/>
                    <a:pt x="34" y="73"/>
                    <a:pt x="34" y="73"/>
                  </a:cubicBezTo>
                  <a:close/>
                  <a:moveTo>
                    <a:pt x="23" y="73"/>
                  </a:moveTo>
                  <a:cubicBezTo>
                    <a:pt x="23" y="79"/>
                    <a:pt x="23" y="79"/>
                    <a:pt x="23" y="79"/>
                  </a:cubicBezTo>
                  <a:cubicBezTo>
                    <a:pt x="18" y="79"/>
                    <a:pt x="18" y="79"/>
                    <a:pt x="18" y="79"/>
                  </a:cubicBezTo>
                  <a:cubicBezTo>
                    <a:pt x="18" y="73"/>
                    <a:pt x="18" y="73"/>
                    <a:pt x="18" y="73"/>
                  </a:cubicBezTo>
                  <a:cubicBezTo>
                    <a:pt x="23" y="73"/>
                    <a:pt x="23" y="73"/>
                    <a:pt x="23" y="73"/>
                  </a:cubicBezTo>
                  <a:cubicBezTo>
                    <a:pt x="23" y="73"/>
                    <a:pt x="23" y="73"/>
                    <a:pt x="23" y="73"/>
                  </a:cubicBezTo>
                  <a:close/>
                  <a:moveTo>
                    <a:pt x="14" y="73"/>
                  </a:moveTo>
                  <a:cubicBezTo>
                    <a:pt x="14" y="79"/>
                    <a:pt x="14" y="79"/>
                    <a:pt x="14" y="79"/>
                  </a:cubicBezTo>
                  <a:cubicBezTo>
                    <a:pt x="8" y="79"/>
                    <a:pt x="8" y="79"/>
                    <a:pt x="8" y="79"/>
                  </a:cubicBezTo>
                  <a:cubicBezTo>
                    <a:pt x="8" y="73"/>
                    <a:pt x="8" y="73"/>
                    <a:pt x="8" y="73"/>
                  </a:cubicBezTo>
                  <a:cubicBezTo>
                    <a:pt x="14" y="73"/>
                    <a:pt x="14" y="73"/>
                    <a:pt x="14" y="73"/>
                  </a:cubicBezTo>
                  <a:cubicBezTo>
                    <a:pt x="14" y="73"/>
                    <a:pt x="14" y="73"/>
                    <a:pt x="14" y="73"/>
                  </a:cubicBezTo>
                  <a:close/>
                  <a:moveTo>
                    <a:pt x="34" y="63"/>
                  </a:moveTo>
                  <a:cubicBezTo>
                    <a:pt x="34" y="68"/>
                    <a:pt x="34" y="68"/>
                    <a:pt x="34" y="68"/>
                  </a:cubicBezTo>
                  <a:cubicBezTo>
                    <a:pt x="28" y="68"/>
                    <a:pt x="28" y="68"/>
                    <a:pt x="28" y="68"/>
                  </a:cubicBezTo>
                  <a:cubicBezTo>
                    <a:pt x="28" y="63"/>
                    <a:pt x="28" y="63"/>
                    <a:pt x="28" y="63"/>
                  </a:cubicBezTo>
                  <a:cubicBezTo>
                    <a:pt x="34" y="63"/>
                    <a:pt x="34" y="63"/>
                    <a:pt x="34" y="63"/>
                  </a:cubicBezTo>
                  <a:cubicBezTo>
                    <a:pt x="34" y="63"/>
                    <a:pt x="34" y="63"/>
                    <a:pt x="34" y="63"/>
                  </a:cubicBezTo>
                  <a:close/>
                  <a:moveTo>
                    <a:pt x="23" y="63"/>
                  </a:moveTo>
                  <a:cubicBezTo>
                    <a:pt x="23" y="68"/>
                    <a:pt x="23" y="68"/>
                    <a:pt x="23" y="68"/>
                  </a:cubicBezTo>
                  <a:cubicBezTo>
                    <a:pt x="18" y="68"/>
                    <a:pt x="18" y="68"/>
                    <a:pt x="18" y="68"/>
                  </a:cubicBezTo>
                  <a:cubicBezTo>
                    <a:pt x="18" y="63"/>
                    <a:pt x="18" y="63"/>
                    <a:pt x="18" y="63"/>
                  </a:cubicBezTo>
                  <a:cubicBezTo>
                    <a:pt x="23" y="63"/>
                    <a:pt x="23" y="63"/>
                    <a:pt x="23" y="63"/>
                  </a:cubicBezTo>
                  <a:cubicBezTo>
                    <a:pt x="23" y="63"/>
                    <a:pt x="23" y="63"/>
                    <a:pt x="23" y="63"/>
                  </a:cubicBezTo>
                  <a:close/>
                  <a:moveTo>
                    <a:pt x="14" y="63"/>
                  </a:moveTo>
                  <a:cubicBezTo>
                    <a:pt x="14" y="68"/>
                    <a:pt x="14" y="68"/>
                    <a:pt x="14" y="68"/>
                  </a:cubicBezTo>
                  <a:cubicBezTo>
                    <a:pt x="8" y="68"/>
                    <a:pt x="8" y="68"/>
                    <a:pt x="8" y="68"/>
                  </a:cubicBezTo>
                  <a:cubicBezTo>
                    <a:pt x="8" y="63"/>
                    <a:pt x="8" y="63"/>
                    <a:pt x="8" y="63"/>
                  </a:cubicBezTo>
                  <a:cubicBezTo>
                    <a:pt x="14" y="63"/>
                    <a:pt x="14" y="63"/>
                    <a:pt x="14" y="63"/>
                  </a:cubicBezTo>
                  <a:cubicBezTo>
                    <a:pt x="14" y="63"/>
                    <a:pt x="14" y="63"/>
                    <a:pt x="14" y="63"/>
                  </a:cubicBezTo>
                  <a:close/>
                  <a:moveTo>
                    <a:pt x="34" y="52"/>
                  </a:moveTo>
                  <a:cubicBezTo>
                    <a:pt x="34" y="58"/>
                    <a:pt x="34" y="58"/>
                    <a:pt x="34" y="58"/>
                  </a:cubicBezTo>
                  <a:cubicBezTo>
                    <a:pt x="28" y="58"/>
                    <a:pt x="28" y="58"/>
                    <a:pt x="28" y="58"/>
                  </a:cubicBezTo>
                  <a:cubicBezTo>
                    <a:pt x="28" y="52"/>
                    <a:pt x="28" y="52"/>
                    <a:pt x="28" y="52"/>
                  </a:cubicBezTo>
                  <a:cubicBezTo>
                    <a:pt x="34" y="52"/>
                    <a:pt x="34" y="52"/>
                    <a:pt x="34" y="52"/>
                  </a:cubicBezTo>
                  <a:cubicBezTo>
                    <a:pt x="34" y="52"/>
                    <a:pt x="34" y="52"/>
                    <a:pt x="34" y="52"/>
                  </a:cubicBezTo>
                  <a:close/>
                  <a:moveTo>
                    <a:pt x="23" y="52"/>
                  </a:moveTo>
                  <a:cubicBezTo>
                    <a:pt x="23" y="58"/>
                    <a:pt x="23" y="58"/>
                    <a:pt x="23" y="58"/>
                  </a:cubicBezTo>
                  <a:cubicBezTo>
                    <a:pt x="18" y="58"/>
                    <a:pt x="18" y="58"/>
                    <a:pt x="18" y="58"/>
                  </a:cubicBezTo>
                  <a:cubicBezTo>
                    <a:pt x="18" y="52"/>
                    <a:pt x="18" y="52"/>
                    <a:pt x="18" y="52"/>
                  </a:cubicBezTo>
                  <a:cubicBezTo>
                    <a:pt x="23" y="52"/>
                    <a:pt x="23" y="52"/>
                    <a:pt x="23" y="52"/>
                  </a:cubicBezTo>
                  <a:cubicBezTo>
                    <a:pt x="23" y="52"/>
                    <a:pt x="23" y="52"/>
                    <a:pt x="23" y="52"/>
                  </a:cubicBezTo>
                  <a:close/>
                  <a:moveTo>
                    <a:pt x="14" y="52"/>
                  </a:moveTo>
                  <a:cubicBezTo>
                    <a:pt x="14" y="58"/>
                    <a:pt x="14" y="58"/>
                    <a:pt x="14" y="58"/>
                  </a:cubicBezTo>
                  <a:cubicBezTo>
                    <a:pt x="8" y="58"/>
                    <a:pt x="8" y="58"/>
                    <a:pt x="8" y="58"/>
                  </a:cubicBezTo>
                  <a:cubicBezTo>
                    <a:pt x="8" y="52"/>
                    <a:pt x="8" y="52"/>
                    <a:pt x="8" y="52"/>
                  </a:cubicBezTo>
                  <a:cubicBezTo>
                    <a:pt x="14" y="52"/>
                    <a:pt x="14" y="52"/>
                    <a:pt x="14" y="52"/>
                  </a:cubicBezTo>
                  <a:cubicBezTo>
                    <a:pt x="14" y="52"/>
                    <a:pt x="14" y="52"/>
                    <a:pt x="14" y="52"/>
                  </a:cubicBezTo>
                  <a:close/>
                  <a:moveTo>
                    <a:pt x="34" y="41"/>
                  </a:moveTo>
                  <a:cubicBezTo>
                    <a:pt x="34" y="47"/>
                    <a:pt x="34" y="47"/>
                    <a:pt x="34" y="47"/>
                  </a:cubicBezTo>
                  <a:cubicBezTo>
                    <a:pt x="28" y="47"/>
                    <a:pt x="28" y="47"/>
                    <a:pt x="28" y="47"/>
                  </a:cubicBezTo>
                  <a:cubicBezTo>
                    <a:pt x="28" y="41"/>
                    <a:pt x="28" y="41"/>
                    <a:pt x="28" y="41"/>
                  </a:cubicBezTo>
                  <a:cubicBezTo>
                    <a:pt x="34" y="41"/>
                    <a:pt x="34" y="41"/>
                    <a:pt x="34" y="41"/>
                  </a:cubicBezTo>
                  <a:cubicBezTo>
                    <a:pt x="34" y="41"/>
                    <a:pt x="34" y="41"/>
                    <a:pt x="34" y="41"/>
                  </a:cubicBezTo>
                  <a:close/>
                  <a:moveTo>
                    <a:pt x="23" y="41"/>
                  </a:moveTo>
                  <a:cubicBezTo>
                    <a:pt x="23" y="47"/>
                    <a:pt x="23" y="47"/>
                    <a:pt x="23" y="47"/>
                  </a:cubicBezTo>
                  <a:cubicBezTo>
                    <a:pt x="18" y="47"/>
                    <a:pt x="18" y="47"/>
                    <a:pt x="18" y="47"/>
                  </a:cubicBezTo>
                  <a:cubicBezTo>
                    <a:pt x="18" y="41"/>
                    <a:pt x="18" y="41"/>
                    <a:pt x="18" y="41"/>
                  </a:cubicBezTo>
                  <a:cubicBezTo>
                    <a:pt x="23" y="41"/>
                    <a:pt x="23" y="41"/>
                    <a:pt x="23" y="41"/>
                  </a:cubicBezTo>
                  <a:cubicBezTo>
                    <a:pt x="23" y="41"/>
                    <a:pt x="23" y="41"/>
                    <a:pt x="23" y="41"/>
                  </a:cubicBezTo>
                  <a:close/>
                  <a:moveTo>
                    <a:pt x="14" y="41"/>
                  </a:moveTo>
                  <a:cubicBezTo>
                    <a:pt x="14" y="47"/>
                    <a:pt x="14" y="47"/>
                    <a:pt x="14" y="47"/>
                  </a:cubicBezTo>
                  <a:cubicBezTo>
                    <a:pt x="8" y="47"/>
                    <a:pt x="8" y="47"/>
                    <a:pt x="8" y="47"/>
                  </a:cubicBezTo>
                  <a:cubicBezTo>
                    <a:pt x="8" y="41"/>
                    <a:pt x="8" y="41"/>
                    <a:pt x="8" y="41"/>
                  </a:cubicBezTo>
                  <a:cubicBezTo>
                    <a:pt x="14" y="41"/>
                    <a:pt x="14" y="41"/>
                    <a:pt x="14" y="41"/>
                  </a:cubicBezTo>
                  <a:cubicBezTo>
                    <a:pt x="14" y="41"/>
                    <a:pt x="14" y="41"/>
                    <a:pt x="14" y="41"/>
                  </a:cubicBezTo>
                  <a:close/>
                  <a:moveTo>
                    <a:pt x="34" y="30"/>
                  </a:moveTo>
                  <a:cubicBezTo>
                    <a:pt x="34" y="36"/>
                    <a:pt x="34" y="36"/>
                    <a:pt x="34" y="36"/>
                  </a:cubicBezTo>
                  <a:cubicBezTo>
                    <a:pt x="28" y="36"/>
                    <a:pt x="28" y="36"/>
                    <a:pt x="28" y="36"/>
                  </a:cubicBezTo>
                  <a:cubicBezTo>
                    <a:pt x="28" y="30"/>
                    <a:pt x="28" y="30"/>
                    <a:pt x="28" y="30"/>
                  </a:cubicBezTo>
                  <a:cubicBezTo>
                    <a:pt x="34" y="30"/>
                    <a:pt x="34" y="30"/>
                    <a:pt x="34" y="30"/>
                  </a:cubicBezTo>
                  <a:cubicBezTo>
                    <a:pt x="34" y="30"/>
                    <a:pt x="34" y="30"/>
                    <a:pt x="34" y="30"/>
                  </a:cubicBezTo>
                  <a:close/>
                  <a:moveTo>
                    <a:pt x="23" y="30"/>
                  </a:moveTo>
                  <a:cubicBezTo>
                    <a:pt x="23" y="36"/>
                    <a:pt x="23" y="36"/>
                    <a:pt x="23" y="36"/>
                  </a:cubicBezTo>
                  <a:cubicBezTo>
                    <a:pt x="18" y="36"/>
                    <a:pt x="18" y="36"/>
                    <a:pt x="18" y="36"/>
                  </a:cubicBezTo>
                  <a:cubicBezTo>
                    <a:pt x="18" y="30"/>
                    <a:pt x="18" y="30"/>
                    <a:pt x="18" y="30"/>
                  </a:cubicBezTo>
                  <a:cubicBezTo>
                    <a:pt x="23" y="30"/>
                    <a:pt x="23" y="30"/>
                    <a:pt x="23" y="30"/>
                  </a:cubicBezTo>
                  <a:cubicBezTo>
                    <a:pt x="23" y="30"/>
                    <a:pt x="23" y="30"/>
                    <a:pt x="23" y="30"/>
                  </a:cubicBezTo>
                  <a:close/>
                  <a:moveTo>
                    <a:pt x="14" y="30"/>
                  </a:moveTo>
                  <a:cubicBezTo>
                    <a:pt x="14" y="36"/>
                    <a:pt x="14" y="36"/>
                    <a:pt x="14" y="36"/>
                  </a:cubicBezTo>
                  <a:cubicBezTo>
                    <a:pt x="8" y="36"/>
                    <a:pt x="8" y="36"/>
                    <a:pt x="8" y="36"/>
                  </a:cubicBezTo>
                  <a:cubicBezTo>
                    <a:pt x="8" y="30"/>
                    <a:pt x="8" y="30"/>
                    <a:pt x="8" y="30"/>
                  </a:cubicBezTo>
                  <a:cubicBezTo>
                    <a:pt x="14" y="30"/>
                    <a:pt x="14" y="30"/>
                    <a:pt x="14" y="30"/>
                  </a:cubicBezTo>
                  <a:cubicBezTo>
                    <a:pt x="14" y="30"/>
                    <a:pt x="14" y="30"/>
                    <a:pt x="14" y="30"/>
                  </a:cubicBezTo>
                  <a:close/>
                  <a:moveTo>
                    <a:pt x="34" y="19"/>
                  </a:moveTo>
                  <a:cubicBezTo>
                    <a:pt x="34" y="25"/>
                    <a:pt x="34" y="25"/>
                    <a:pt x="34" y="25"/>
                  </a:cubicBezTo>
                  <a:cubicBezTo>
                    <a:pt x="28" y="25"/>
                    <a:pt x="28" y="25"/>
                    <a:pt x="28" y="25"/>
                  </a:cubicBezTo>
                  <a:cubicBezTo>
                    <a:pt x="28" y="19"/>
                    <a:pt x="28" y="19"/>
                    <a:pt x="28" y="19"/>
                  </a:cubicBezTo>
                  <a:cubicBezTo>
                    <a:pt x="34" y="19"/>
                    <a:pt x="34" y="19"/>
                    <a:pt x="34" y="19"/>
                  </a:cubicBezTo>
                  <a:cubicBezTo>
                    <a:pt x="34" y="19"/>
                    <a:pt x="34" y="19"/>
                    <a:pt x="34" y="19"/>
                  </a:cubicBezTo>
                  <a:close/>
                  <a:moveTo>
                    <a:pt x="23" y="19"/>
                  </a:moveTo>
                  <a:cubicBezTo>
                    <a:pt x="23" y="25"/>
                    <a:pt x="23" y="25"/>
                    <a:pt x="23" y="25"/>
                  </a:cubicBezTo>
                  <a:cubicBezTo>
                    <a:pt x="18" y="25"/>
                    <a:pt x="18" y="25"/>
                    <a:pt x="18" y="25"/>
                  </a:cubicBezTo>
                  <a:cubicBezTo>
                    <a:pt x="18" y="19"/>
                    <a:pt x="18" y="19"/>
                    <a:pt x="18" y="19"/>
                  </a:cubicBezTo>
                  <a:cubicBezTo>
                    <a:pt x="23" y="19"/>
                    <a:pt x="23" y="19"/>
                    <a:pt x="23" y="19"/>
                  </a:cubicBezTo>
                  <a:cubicBezTo>
                    <a:pt x="23" y="19"/>
                    <a:pt x="23" y="19"/>
                    <a:pt x="23" y="19"/>
                  </a:cubicBezTo>
                  <a:close/>
                  <a:moveTo>
                    <a:pt x="14" y="19"/>
                  </a:moveTo>
                  <a:cubicBezTo>
                    <a:pt x="14" y="25"/>
                    <a:pt x="14" y="25"/>
                    <a:pt x="14" y="25"/>
                  </a:cubicBezTo>
                  <a:cubicBezTo>
                    <a:pt x="8" y="25"/>
                    <a:pt x="8" y="25"/>
                    <a:pt x="8" y="25"/>
                  </a:cubicBezTo>
                  <a:cubicBezTo>
                    <a:pt x="8" y="19"/>
                    <a:pt x="8" y="19"/>
                    <a:pt x="8" y="19"/>
                  </a:cubicBezTo>
                  <a:cubicBezTo>
                    <a:pt x="14" y="19"/>
                    <a:pt x="14" y="19"/>
                    <a:pt x="14" y="19"/>
                  </a:cubicBezTo>
                  <a:cubicBezTo>
                    <a:pt x="14" y="19"/>
                    <a:pt x="14" y="19"/>
                    <a:pt x="14" y="19"/>
                  </a:cubicBezTo>
                  <a:close/>
                  <a:moveTo>
                    <a:pt x="34" y="9"/>
                  </a:moveTo>
                  <a:cubicBezTo>
                    <a:pt x="34" y="14"/>
                    <a:pt x="34" y="14"/>
                    <a:pt x="34" y="14"/>
                  </a:cubicBezTo>
                  <a:cubicBezTo>
                    <a:pt x="28" y="14"/>
                    <a:pt x="28" y="14"/>
                    <a:pt x="28" y="14"/>
                  </a:cubicBezTo>
                  <a:cubicBezTo>
                    <a:pt x="28" y="9"/>
                    <a:pt x="28" y="9"/>
                    <a:pt x="28" y="9"/>
                  </a:cubicBezTo>
                  <a:cubicBezTo>
                    <a:pt x="34" y="9"/>
                    <a:pt x="34" y="9"/>
                    <a:pt x="34" y="9"/>
                  </a:cubicBezTo>
                  <a:cubicBezTo>
                    <a:pt x="34" y="9"/>
                    <a:pt x="34" y="9"/>
                    <a:pt x="34" y="9"/>
                  </a:cubicBezTo>
                  <a:close/>
                  <a:moveTo>
                    <a:pt x="23" y="9"/>
                  </a:moveTo>
                  <a:cubicBezTo>
                    <a:pt x="23" y="14"/>
                    <a:pt x="23" y="14"/>
                    <a:pt x="23" y="14"/>
                  </a:cubicBezTo>
                  <a:cubicBezTo>
                    <a:pt x="18" y="14"/>
                    <a:pt x="18" y="14"/>
                    <a:pt x="18" y="14"/>
                  </a:cubicBezTo>
                  <a:cubicBezTo>
                    <a:pt x="18" y="9"/>
                    <a:pt x="18" y="9"/>
                    <a:pt x="18" y="9"/>
                  </a:cubicBezTo>
                  <a:cubicBezTo>
                    <a:pt x="23" y="9"/>
                    <a:pt x="23" y="9"/>
                    <a:pt x="23" y="9"/>
                  </a:cubicBezTo>
                  <a:cubicBezTo>
                    <a:pt x="23" y="9"/>
                    <a:pt x="23" y="9"/>
                    <a:pt x="23" y="9"/>
                  </a:cubicBezTo>
                  <a:close/>
                  <a:moveTo>
                    <a:pt x="14" y="9"/>
                  </a:moveTo>
                  <a:cubicBezTo>
                    <a:pt x="14" y="14"/>
                    <a:pt x="14" y="14"/>
                    <a:pt x="14" y="14"/>
                  </a:cubicBezTo>
                  <a:cubicBezTo>
                    <a:pt x="8" y="14"/>
                    <a:pt x="8" y="14"/>
                    <a:pt x="8" y="14"/>
                  </a:cubicBezTo>
                  <a:cubicBezTo>
                    <a:pt x="8" y="9"/>
                    <a:pt x="8" y="9"/>
                    <a:pt x="8" y="9"/>
                  </a:cubicBezTo>
                  <a:cubicBezTo>
                    <a:pt x="14" y="9"/>
                    <a:pt x="14" y="9"/>
                    <a:pt x="14" y="9"/>
                  </a:cubicBezTo>
                  <a:cubicBezTo>
                    <a:pt x="14" y="9"/>
                    <a:pt x="14" y="9"/>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sp>
        <p:nvSpPr>
          <p:cNvPr id="2295" name="Freeform 2151"/>
          <p:cNvSpPr>
            <a:spLocks/>
          </p:cNvSpPr>
          <p:nvPr/>
        </p:nvSpPr>
        <p:spPr bwMode="auto">
          <a:xfrm>
            <a:off x="7976248" y="1613638"/>
            <a:ext cx="560063" cy="769217"/>
          </a:xfrm>
          <a:custGeom>
            <a:avLst/>
            <a:gdLst>
              <a:gd name="T0" fmla="*/ 0 w 698"/>
              <a:gd name="T1" fmla="*/ 0 h 719"/>
              <a:gd name="T2" fmla="*/ 698 w 698"/>
              <a:gd name="T3" fmla="*/ 368 h 719"/>
              <a:gd name="T4" fmla="*/ 0 w 698"/>
              <a:gd name="T5" fmla="*/ 719 h 719"/>
              <a:gd name="T6" fmla="*/ 0 w 698"/>
              <a:gd name="T7" fmla="*/ 565 h 719"/>
              <a:gd name="T8" fmla="*/ 348 w 698"/>
              <a:gd name="T9" fmla="*/ 368 h 719"/>
              <a:gd name="T10" fmla="*/ 0 w 698"/>
              <a:gd name="T11" fmla="*/ 157 h 719"/>
              <a:gd name="T12" fmla="*/ 0 w 698"/>
              <a:gd name="T13" fmla="*/ 0 h 719"/>
            </a:gdLst>
            <a:ahLst/>
            <a:cxnLst>
              <a:cxn ang="0">
                <a:pos x="T0" y="T1"/>
              </a:cxn>
              <a:cxn ang="0">
                <a:pos x="T2" y="T3"/>
              </a:cxn>
              <a:cxn ang="0">
                <a:pos x="T4" y="T5"/>
              </a:cxn>
              <a:cxn ang="0">
                <a:pos x="T6" y="T7"/>
              </a:cxn>
              <a:cxn ang="0">
                <a:pos x="T8" y="T9"/>
              </a:cxn>
              <a:cxn ang="0">
                <a:pos x="T10" y="T11"/>
              </a:cxn>
              <a:cxn ang="0">
                <a:pos x="T12" y="T13"/>
              </a:cxn>
            </a:cxnLst>
            <a:rect l="0" t="0" r="r" b="b"/>
            <a:pathLst>
              <a:path w="698" h="719">
                <a:moveTo>
                  <a:pt x="0" y="0"/>
                </a:moveTo>
                <a:lnTo>
                  <a:pt x="698" y="368"/>
                </a:lnTo>
                <a:lnTo>
                  <a:pt x="0" y="719"/>
                </a:lnTo>
                <a:lnTo>
                  <a:pt x="0" y="565"/>
                </a:lnTo>
                <a:lnTo>
                  <a:pt x="348" y="368"/>
                </a:lnTo>
                <a:lnTo>
                  <a:pt x="0" y="157"/>
                </a:lnTo>
                <a:lnTo>
                  <a:pt x="0" y="0"/>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296" name="Freeform 2152"/>
          <p:cNvSpPr>
            <a:spLocks noEditPoints="1"/>
          </p:cNvSpPr>
          <p:nvPr/>
        </p:nvSpPr>
        <p:spPr bwMode="auto">
          <a:xfrm>
            <a:off x="8991807" y="1463869"/>
            <a:ext cx="1214215" cy="1199494"/>
          </a:xfrm>
          <a:custGeom>
            <a:avLst/>
            <a:gdLst>
              <a:gd name="T0" fmla="*/ 570 w 570"/>
              <a:gd name="T1" fmla="*/ 283 h 569"/>
              <a:gd name="T2" fmla="*/ 0 w 570"/>
              <a:gd name="T3" fmla="*/ 283 h 569"/>
              <a:gd name="T4" fmla="*/ 389 w 570"/>
              <a:gd name="T5" fmla="*/ 518 h 569"/>
              <a:gd name="T6" fmla="*/ 374 w 570"/>
              <a:gd name="T7" fmla="*/ 370 h 569"/>
              <a:gd name="T8" fmla="*/ 371 w 570"/>
              <a:gd name="T9" fmla="*/ 253 h 569"/>
              <a:gd name="T10" fmla="*/ 423 w 570"/>
              <a:gd name="T11" fmla="*/ 256 h 569"/>
              <a:gd name="T12" fmla="*/ 459 w 570"/>
              <a:gd name="T13" fmla="*/ 268 h 569"/>
              <a:gd name="T14" fmla="*/ 477 w 570"/>
              <a:gd name="T15" fmla="*/ 253 h 569"/>
              <a:gd name="T16" fmla="*/ 459 w 570"/>
              <a:gd name="T17" fmla="*/ 247 h 569"/>
              <a:gd name="T18" fmla="*/ 441 w 570"/>
              <a:gd name="T19" fmla="*/ 235 h 569"/>
              <a:gd name="T20" fmla="*/ 420 w 570"/>
              <a:gd name="T21" fmla="*/ 223 h 569"/>
              <a:gd name="T22" fmla="*/ 386 w 570"/>
              <a:gd name="T23" fmla="*/ 241 h 569"/>
              <a:gd name="T24" fmla="*/ 365 w 570"/>
              <a:gd name="T25" fmla="*/ 217 h 569"/>
              <a:gd name="T26" fmla="*/ 398 w 570"/>
              <a:gd name="T27" fmla="*/ 177 h 569"/>
              <a:gd name="T28" fmla="*/ 423 w 570"/>
              <a:gd name="T29" fmla="*/ 171 h 569"/>
              <a:gd name="T30" fmla="*/ 450 w 570"/>
              <a:gd name="T31" fmla="*/ 156 h 569"/>
              <a:gd name="T32" fmla="*/ 447 w 570"/>
              <a:gd name="T33" fmla="*/ 132 h 569"/>
              <a:gd name="T34" fmla="*/ 435 w 570"/>
              <a:gd name="T35" fmla="*/ 138 h 569"/>
              <a:gd name="T36" fmla="*/ 417 w 570"/>
              <a:gd name="T37" fmla="*/ 144 h 569"/>
              <a:gd name="T38" fmla="*/ 444 w 570"/>
              <a:gd name="T39" fmla="*/ 84 h 569"/>
              <a:gd name="T40" fmla="*/ 326 w 570"/>
              <a:gd name="T41" fmla="*/ 33 h 569"/>
              <a:gd name="T42" fmla="*/ 272 w 570"/>
              <a:gd name="T43" fmla="*/ 129 h 569"/>
              <a:gd name="T44" fmla="*/ 236 w 570"/>
              <a:gd name="T45" fmla="*/ 63 h 569"/>
              <a:gd name="T46" fmla="*/ 209 w 570"/>
              <a:gd name="T47" fmla="*/ 39 h 569"/>
              <a:gd name="T48" fmla="*/ 181 w 570"/>
              <a:gd name="T49" fmla="*/ 69 h 569"/>
              <a:gd name="T50" fmla="*/ 218 w 570"/>
              <a:gd name="T51" fmla="*/ 129 h 569"/>
              <a:gd name="T52" fmla="*/ 178 w 570"/>
              <a:gd name="T53" fmla="*/ 93 h 569"/>
              <a:gd name="T54" fmla="*/ 133 w 570"/>
              <a:gd name="T55" fmla="*/ 147 h 569"/>
              <a:gd name="T56" fmla="*/ 172 w 570"/>
              <a:gd name="T57" fmla="*/ 141 h 569"/>
              <a:gd name="T58" fmla="*/ 221 w 570"/>
              <a:gd name="T59" fmla="*/ 211 h 569"/>
              <a:gd name="T60" fmla="*/ 142 w 570"/>
              <a:gd name="T61" fmla="*/ 301 h 569"/>
              <a:gd name="T62" fmla="*/ 94 w 570"/>
              <a:gd name="T63" fmla="*/ 292 h 569"/>
              <a:gd name="T64" fmla="*/ 121 w 570"/>
              <a:gd name="T65" fmla="*/ 310 h 569"/>
              <a:gd name="T66" fmla="*/ 127 w 570"/>
              <a:gd name="T67" fmla="*/ 349 h 569"/>
              <a:gd name="T68" fmla="*/ 245 w 570"/>
              <a:gd name="T69" fmla="*/ 398 h 569"/>
              <a:gd name="T70" fmla="*/ 202 w 570"/>
              <a:gd name="T71" fmla="*/ 527 h 569"/>
              <a:gd name="T72" fmla="*/ 389 w 570"/>
              <a:gd name="T73" fmla="*/ 518 h 569"/>
              <a:gd name="T74" fmla="*/ 519 w 570"/>
              <a:gd name="T75" fmla="*/ 346 h 569"/>
              <a:gd name="T76" fmla="*/ 519 w 570"/>
              <a:gd name="T77" fmla="*/ 355 h 569"/>
              <a:gd name="T78" fmla="*/ 534 w 570"/>
              <a:gd name="T79" fmla="*/ 343 h 569"/>
              <a:gd name="T80" fmla="*/ 471 w 570"/>
              <a:gd name="T81" fmla="*/ 458 h 569"/>
              <a:gd name="T82" fmla="*/ 157 w 570"/>
              <a:gd name="T83" fmla="*/ 506 h 569"/>
              <a:gd name="T84" fmla="*/ 142 w 570"/>
              <a:gd name="T85" fmla="*/ 379 h 569"/>
              <a:gd name="T86" fmla="*/ 127 w 570"/>
              <a:gd name="T87" fmla="*/ 364 h 569"/>
              <a:gd name="T88" fmla="*/ 61 w 570"/>
              <a:gd name="T89" fmla="*/ 310 h 569"/>
              <a:gd name="T90" fmla="*/ 28 w 570"/>
              <a:gd name="T91" fmla="*/ 283 h 569"/>
              <a:gd name="T92" fmla="*/ 326 w 570"/>
              <a:gd name="T93" fmla="*/ 123 h 569"/>
              <a:gd name="T94" fmla="*/ 326 w 570"/>
              <a:gd name="T95" fmla="*/ 123 h 569"/>
              <a:gd name="T96" fmla="*/ 389 w 570"/>
              <a:gd name="T97" fmla="*/ 174 h 569"/>
              <a:gd name="T98" fmla="*/ 377 w 570"/>
              <a:gd name="T99" fmla="*/ 147 h 569"/>
              <a:gd name="T100" fmla="*/ 483 w 570"/>
              <a:gd name="T101" fmla="*/ 208 h 569"/>
              <a:gd name="T102" fmla="*/ 477 w 570"/>
              <a:gd name="T103" fmla="*/ 232 h 569"/>
              <a:gd name="T104" fmla="*/ 178 w 570"/>
              <a:gd name="T105" fmla="*/ 319 h 569"/>
              <a:gd name="T106" fmla="*/ 139 w 570"/>
              <a:gd name="T107" fmla="*/ 30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569">
                <a:moveTo>
                  <a:pt x="284" y="0"/>
                </a:moveTo>
                <a:cubicBezTo>
                  <a:pt x="441" y="0"/>
                  <a:pt x="570" y="126"/>
                  <a:pt x="570" y="283"/>
                </a:cubicBezTo>
                <a:cubicBezTo>
                  <a:pt x="570" y="443"/>
                  <a:pt x="441" y="569"/>
                  <a:pt x="284" y="569"/>
                </a:cubicBezTo>
                <a:cubicBezTo>
                  <a:pt x="127" y="569"/>
                  <a:pt x="0" y="443"/>
                  <a:pt x="0" y="283"/>
                </a:cubicBezTo>
                <a:cubicBezTo>
                  <a:pt x="0" y="126"/>
                  <a:pt x="127" y="0"/>
                  <a:pt x="284" y="0"/>
                </a:cubicBezTo>
                <a:close/>
                <a:moveTo>
                  <a:pt x="389" y="518"/>
                </a:moveTo>
                <a:cubicBezTo>
                  <a:pt x="380" y="470"/>
                  <a:pt x="407" y="389"/>
                  <a:pt x="392" y="373"/>
                </a:cubicBezTo>
                <a:cubicBezTo>
                  <a:pt x="386" y="370"/>
                  <a:pt x="380" y="367"/>
                  <a:pt x="374" y="370"/>
                </a:cubicBezTo>
                <a:cubicBezTo>
                  <a:pt x="362" y="373"/>
                  <a:pt x="350" y="379"/>
                  <a:pt x="341" y="376"/>
                </a:cubicBezTo>
                <a:cubicBezTo>
                  <a:pt x="290" y="352"/>
                  <a:pt x="320" y="271"/>
                  <a:pt x="371" y="253"/>
                </a:cubicBezTo>
                <a:cubicBezTo>
                  <a:pt x="380" y="250"/>
                  <a:pt x="389" y="250"/>
                  <a:pt x="398" y="250"/>
                </a:cubicBezTo>
                <a:cubicBezTo>
                  <a:pt x="414" y="247"/>
                  <a:pt x="423" y="247"/>
                  <a:pt x="423" y="256"/>
                </a:cubicBezTo>
                <a:cubicBezTo>
                  <a:pt x="423" y="268"/>
                  <a:pt x="447" y="277"/>
                  <a:pt x="453" y="277"/>
                </a:cubicBezTo>
                <a:cubicBezTo>
                  <a:pt x="456" y="277"/>
                  <a:pt x="456" y="268"/>
                  <a:pt x="459" y="268"/>
                </a:cubicBezTo>
                <a:cubicBezTo>
                  <a:pt x="480" y="268"/>
                  <a:pt x="495" y="280"/>
                  <a:pt x="498" y="271"/>
                </a:cubicBezTo>
                <a:cubicBezTo>
                  <a:pt x="504" y="241"/>
                  <a:pt x="501" y="256"/>
                  <a:pt x="477" y="253"/>
                </a:cubicBezTo>
                <a:cubicBezTo>
                  <a:pt x="468" y="250"/>
                  <a:pt x="474" y="235"/>
                  <a:pt x="465" y="235"/>
                </a:cubicBezTo>
                <a:cubicBezTo>
                  <a:pt x="459" y="232"/>
                  <a:pt x="468" y="253"/>
                  <a:pt x="459" y="247"/>
                </a:cubicBezTo>
                <a:cubicBezTo>
                  <a:pt x="447" y="238"/>
                  <a:pt x="441" y="217"/>
                  <a:pt x="429" y="214"/>
                </a:cubicBezTo>
                <a:cubicBezTo>
                  <a:pt x="414" y="211"/>
                  <a:pt x="438" y="226"/>
                  <a:pt x="441" y="235"/>
                </a:cubicBezTo>
                <a:cubicBezTo>
                  <a:pt x="444" y="244"/>
                  <a:pt x="432" y="256"/>
                  <a:pt x="426" y="247"/>
                </a:cubicBezTo>
                <a:cubicBezTo>
                  <a:pt x="423" y="244"/>
                  <a:pt x="438" y="235"/>
                  <a:pt x="420" y="223"/>
                </a:cubicBezTo>
                <a:cubicBezTo>
                  <a:pt x="417" y="217"/>
                  <a:pt x="407" y="217"/>
                  <a:pt x="401" y="223"/>
                </a:cubicBezTo>
                <a:cubicBezTo>
                  <a:pt x="392" y="232"/>
                  <a:pt x="389" y="241"/>
                  <a:pt x="386" y="241"/>
                </a:cubicBezTo>
                <a:cubicBezTo>
                  <a:pt x="377" y="247"/>
                  <a:pt x="371" y="247"/>
                  <a:pt x="362" y="244"/>
                </a:cubicBezTo>
                <a:cubicBezTo>
                  <a:pt x="350" y="241"/>
                  <a:pt x="353" y="214"/>
                  <a:pt x="365" y="217"/>
                </a:cubicBezTo>
                <a:cubicBezTo>
                  <a:pt x="401" y="226"/>
                  <a:pt x="368" y="205"/>
                  <a:pt x="377" y="199"/>
                </a:cubicBezTo>
                <a:cubicBezTo>
                  <a:pt x="380" y="196"/>
                  <a:pt x="392" y="187"/>
                  <a:pt x="398" y="177"/>
                </a:cubicBezTo>
                <a:cubicBezTo>
                  <a:pt x="404" y="171"/>
                  <a:pt x="401" y="153"/>
                  <a:pt x="414" y="156"/>
                </a:cubicBezTo>
                <a:cubicBezTo>
                  <a:pt x="420" y="156"/>
                  <a:pt x="417" y="168"/>
                  <a:pt x="423" y="171"/>
                </a:cubicBezTo>
                <a:cubicBezTo>
                  <a:pt x="426" y="174"/>
                  <a:pt x="435" y="171"/>
                  <a:pt x="441" y="171"/>
                </a:cubicBezTo>
                <a:cubicBezTo>
                  <a:pt x="450" y="171"/>
                  <a:pt x="450" y="165"/>
                  <a:pt x="450" y="156"/>
                </a:cubicBezTo>
                <a:cubicBezTo>
                  <a:pt x="450" y="144"/>
                  <a:pt x="471" y="147"/>
                  <a:pt x="471" y="141"/>
                </a:cubicBezTo>
                <a:cubicBezTo>
                  <a:pt x="468" y="132"/>
                  <a:pt x="447" y="144"/>
                  <a:pt x="447" y="132"/>
                </a:cubicBezTo>
                <a:cubicBezTo>
                  <a:pt x="447" y="117"/>
                  <a:pt x="465" y="114"/>
                  <a:pt x="453" y="111"/>
                </a:cubicBezTo>
                <a:cubicBezTo>
                  <a:pt x="444" y="108"/>
                  <a:pt x="432" y="117"/>
                  <a:pt x="435" y="138"/>
                </a:cubicBezTo>
                <a:cubicBezTo>
                  <a:pt x="438" y="159"/>
                  <a:pt x="441" y="168"/>
                  <a:pt x="426" y="162"/>
                </a:cubicBezTo>
                <a:cubicBezTo>
                  <a:pt x="414" y="153"/>
                  <a:pt x="429" y="138"/>
                  <a:pt x="417" y="144"/>
                </a:cubicBezTo>
                <a:cubicBezTo>
                  <a:pt x="407" y="150"/>
                  <a:pt x="401" y="153"/>
                  <a:pt x="401" y="138"/>
                </a:cubicBezTo>
                <a:cubicBezTo>
                  <a:pt x="401" y="126"/>
                  <a:pt x="426" y="90"/>
                  <a:pt x="444" y="84"/>
                </a:cubicBezTo>
                <a:cubicBezTo>
                  <a:pt x="411" y="57"/>
                  <a:pt x="371" y="39"/>
                  <a:pt x="326" y="33"/>
                </a:cubicBezTo>
                <a:cubicBezTo>
                  <a:pt x="326" y="33"/>
                  <a:pt x="326" y="33"/>
                  <a:pt x="326" y="33"/>
                </a:cubicBezTo>
                <a:cubicBezTo>
                  <a:pt x="326" y="57"/>
                  <a:pt x="326" y="72"/>
                  <a:pt x="323" y="84"/>
                </a:cubicBezTo>
                <a:cubicBezTo>
                  <a:pt x="323" y="99"/>
                  <a:pt x="278" y="102"/>
                  <a:pt x="272" y="129"/>
                </a:cubicBezTo>
                <a:cubicBezTo>
                  <a:pt x="266" y="153"/>
                  <a:pt x="257" y="138"/>
                  <a:pt x="242" y="120"/>
                </a:cubicBezTo>
                <a:cubicBezTo>
                  <a:pt x="227" y="102"/>
                  <a:pt x="245" y="78"/>
                  <a:pt x="236" y="63"/>
                </a:cubicBezTo>
                <a:cubicBezTo>
                  <a:pt x="230" y="48"/>
                  <a:pt x="202" y="69"/>
                  <a:pt x="202" y="54"/>
                </a:cubicBezTo>
                <a:cubicBezTo>
                  <a:pt x="202" y="48"/>
                  <a:pt x="209" y="42"/>
                  <a:pt x="209" y="39"/>
                </a:cubicBezTo>
                <a:cubicBezTo>
                  <a:pt x="205" y="42"/>
                  <a:pt x="202" y="42"/>
                  <a:pt x="199" y="42"/>
                </a:cubicBezTo>
                <a:cubicBezTo>
                  <a:pt x="190" y="48"/>
                  <a:pt x="184" y="66"/>
                  <a:pt x="181" y="69"/>
                </a:cubicBezTo>
                <a:cubicBezTo>
                  <a:pt x="172" y="81"/>
                  <a:pt x="193" y="78"/>
                  <a:pt x="202" y="90"/>
                </a:cubicBezTo>
                <a:cubicBezTo>
                  <a:pt x="215" y="108"/>
                  <a:pt x="224" y="120"/>
                  <a:pt x="218" y="129"/>
                </a:cubicBezTo>
                <a:cubicBezTo>
                  <a:pt x="215" y="138"/>
                  <a:pt x="178" y="129"/>
                  <a:pt x="184" y="114"/>
                </a:cubicBezTo>
                <a:cubicBezTo>
                  <a:pt x="193" y="99"/>
                  <a:pt x="187" y="96"/>
                  <a:pt x="178" y="93"/>
                </a:cubicBezTo>
                <a:cubicBezTo>
                  <a:pt x="169" y="93"/>
                  <a:pt x="169" y="105"/>
                  <a:pt x="169" y="120"/>
                </a:cubicBezTo>
                <a:cubicBezTo>
                  <a:pt x="169" y="132"/>
                  <a:pt x="145" y="135"/>
                  <a:pt x="133" y="147"/>
                </a:cubicBezTo>
                <a:cubicBezTo>
                  <a:pt x="121" y="162"/>
                  <a:pt x="142" y="174"/>
                  <a:pt x="160" y="180"/>
                </a:cubicBezTo>
                <a:cubicBezTo>
                  <a:pt x="178" y="187"/>
                  <a:pt x="166" y="156"/>
                  <a:pt x="172" y="141"/>
                </a:cubicBezTo>
                <a:cubicBezTo>
                  <a:pt x="178" y="120"/>
                  <a:pt x="199" y="138"/>
                  <a:pt x="215" y="156"/>
                </a:cubicBezTo>
                <a:cubicBezTo>
                  <a:pt x="227" y="174"/>
                  <a:pt x="248" y="199"/>
                  <a:pt x="221" y="211"/>
                </a:cubicBezTo>
                <a:cubicBezTo>
                  <a:pt x="175" y="229"/>
                  <a:pt x="157" y="250"/>
                  <a:pt x="148" y="268"/>
                </a:cubicBezTo>
                <a:cubicBezTo>
                  <a:pt x="139" y="286"/>
                  <a:pt x="148" y="295"/>
                  <a:pt x="142" y="301"/>
                </a:cubicBezTo>
                <a:cubicBezTo>
                  <a:pt x="136" y="307"/>
                  <a:pt x="136" y="298"/>
                  <a:pt x="130" y="283"/>
                </a:cubicBezTo>
                <a:cubicBezTo>
                  <a:pt x="124" y="274"/>
                  <a:pt x="103" y="274"/>
                  <a:pt x="94" y="292"/>
                </a:cubicBezTo>
                <a:cubicBezTo>
                  <a:pt x="88" y="295"/>
                  <a:pt x="88" y="304"/>
                  <a:pt x="88" y="313"/>
                </a:cubicBezTo>
                <a:cubicBezTo>
                  <a:pt x="88" y="343"/>
                  <a:pt x="109" y="304"/>
                  <a:pt x="121" y="310"/>
                </a:cubicBezTo>
                <a:cubicBezTo>
                  <a:pt x="136" y="313"/>
                  <a:pt x="109" y="316"/>
                  <a:pt x="112" y="328"/>
                </a:cubicBezTo>
                <a:cubicBezTo>
                  <a:pt x="115" y="340"/>
                  <a:pt x="133" y="322"/>
                  <a:pt x="127" y="349"/>
                </a:cubicBezTo>
                <a:cubicBezTo>
                  <a:pt x="124" y="364"/>
                  <a:pt x="148" y="352"/>
                  <a:pt x="163" y="346"/>
                </a:cubicBezTo>
                <a:cubicBezTo>
                  <a:pt x="196" y="334"/>
                  <a:pt x="221" y="389"/>
                  <a:pt x="245" y="398"/>
                </a:cubicBezTo>
                <a:cubicBezTo>
                  <a:pt x="272" y="407"/>
                  <a:pt x="281" y="413"/>
                  <a:pt x="275" y="425"/>
                </a:cubicBezTo>
                <a:cubicBezTo>
                  <a:pt x="257" y="461"/>
                  <a:pt x="221" y="485"/>
                  <a:pt x="202" y="527"/>
                </a:cubicBezTo>
                <a:cubicBezTo>
                  <a:pt x="227" y="536"/>
                  <a:pt x="257" y="539"/>
                  <a:pt x="284" y="539"/>
                </a:cubicBezTo>
                <a:cubicBezTo>
                  <a:pt x="323" y="539"/>
                  <a:pt x="356" y="533"/>
                  <a:pt x="389" y="518"/>
                </a:cubicBezTo>
                <a:close/>
                <a:moveTo>
                  <a:pt x="534" y="343"/>
                </a:moveTo>
                <a:cubicBezTo>
                  <a:pt x="528" y="343"/>
                  <a:pt x="522" y="346"/>
                  <a:pt x="519" y="346"/>
                </a:cubicBezTo>
                <a:cubicBezTo>
                  <a:pt x="504" y="340"/>
                  <a:pt x="513" y="280"/>
                  <a:pt x="492" y="283"/>
                </a:cubicBezTo>
                <a:cubicBezTo>
                  <a:pt x="483" y="286"/>
                  <a:pt x="498" y="331"/>
                  <a:pt x="519" y="355"/>
                </a:cubicBezTo>
                <a:cubicBezTo>
                  <a:pt x="522" y="358"/>
                  <a:pt x="525" y="355"/>
                  <a:pt x="531" y="355"/>
                </a:cubicBezTo>
                <a:cubicBezTo>
                  <a:pt x="531" y="352"/>
                  <a:pt x="534" y="346"/>
                  <a:pt x="534" y="343"/>
                </a:cubicBezTo>
                <a:close/>
                <a:moveTo>
                  <a:pt x="519" y="386"/>
                </a:moveTo>
                <a:cubicBezTo>
                  <a:pt x="495" y="379"/>
                  <a:pt x="477" y="434"/>
                  <a:pt x="471" y="458"/>
                </a:cubicBezTo>
                <a:cubicBezTo>
                  <a:pt x="492" y="437"/>
                  <a:pt x="507" y="413"/>
                  <a:pt x="519" y="386"/>
                </a:cubicBezTo>
                <a:close/>
                <a:moveTo>
                  <a:pt x="157" y="506"/>
                </a:moveTo>
                <a:cubicBezTo>
                  <a:pt x="160" y="482"/>
                  <a:pt x="163" y="455"/>
                  <a:pt x="157" y="452"/>
                </a:cubicBezTo>
                <a:cubicBezTo>
                  <a:pt x="136" y="434"/>
                  <a:pt x="121" y="407"/>
                  <a:pt x="142" y="379"/>
                </a:cubicBezTo>
                <a:cubicBezTo>
                  <a:pt x="145" y="376"/>
                  <a:pt x="148" y="373"/>
                  <a:pt x="148" y="367"/>
                </a:cubicBezTo>
                <a:cubicBezTo>
                  <a:pt x="151" y="358"/>
                  <a:pt x="142" y="364"/>
                  <a:pt x="127" y="364"/>
                </a:cubicBezTo>
                <a:cubicBezTo>
                  <a:pt x="112" y="364"/>
                  <a:pt x="124" y="340"/>
                  <a:pt x="94" y="337"/>
                </a:cubicBezTo>
                <a:cubicBezTo>
                  <a:pt x="64" y="334"/>
                  <a:pt x="64" y="328"/>
                  <a:pt x="61" y="310"/>
                </a:cubicBezTo>
                <a:cubicBezTo>
                  <a:pt x="61" y="292"/>
                  <a:pt x="43" y="274"/>
                  <a:pt x="28" y="271"/>
                </a:cubicBezTo>
                <a:cubicBezTo>
                  <a:pt x="28" y="274"/>
                  <a:pt x="28" y="280"/>
                  <a:pt x="28" y="283"/>
                </a:cubicBezTo>
                <a:cubicBezTo>
                  <a:pt x="28" y="379"/>
                  <a:pt x="82" y="464"/>
                  <a:pt x="157" y="506"/>
                </a:cubicBezTo>
                <a:close/>
                <a:moveTo>
                  <a:pt x="326" y="123"/>
                </a:moveTo>
                <a:cubicBezTo>
                  <a:pt x="338" y="129"/>
                  <a:pt x="350" y="120"/>
                  <a:pt x="347" y="111"/>
                </a:cubicBezTo>
                <a:cubicBezTo>
                  <a:pt x="338" y="96"/>
                  <a:pt x="311" y="105"/>
                  <a:pt x="326" y="123"/>
                </a:cubicBezTo>
                <a:close/>
                <a:moveTo>
                  <a:pt x="377" y="147"/>
                </a:moveTo>
                <a:cubicBezTo>
                  <a:pt x="386" y="147"/>
                  <a:pt x="392" y="165"/>
                  <a:pt x="389" y="174"/>
                </a:cubicBezTo>
                <a:cubicBezTo>
                  <a:pt x="383" y="193"/>
                  <a:pt x="368" y="180"/>
                  <a:pt x="365" y="168"/>
                </a:cubicBezTo>
                <a:cubicBezTo>
                  <a:pt x="365" y="156"/>
                  <a:pt x="368" y="147"/>
                  <a:pt x="377" y="147"/>
                </a:cubicBezTo>
                <a:close/>
                <a:moveTo>
                  <a:pt x="477" y="232"/>
                </a:moveTo>
                <a:cubicBezTo>
                  <a:pt x="468" y="223"/>
                  <a:pt x="471" y="211"/>
                  <a:pt x="483" y="208"/>
                </a:cubicBezTo>
                <a:cubicBezTo>
                  <a:pt x="504" y="205"/>
                  <a:pt x="531" y="226"/>
                  <a:pt x="513" y="232"/>
                </a:cubicBezTo>
                <a:cubicBezTo>
                  <a:pt x="504" y="235"/>
                  <a:pt x="489" y="235"/>
                  <a:pt x="477" y="232"/>
                </a:cubicBezTo>
                <a:close/>
                <a:moveTo>
                  <a:pt x="139" y="307"/>
                </a:moveTo>
                <a:cubicBezTo>
                  <a:pt x="148" y="307"/>
                  <a:pt x="172" y="313"/>
                  <a:pt x="178" y="319"/>
                </a:cubicBezTo>
                <a:cubicBezTo>
                  <a:pt x="184" y="328"/>
                  <a:pt x="160" y="325"/>
                  <a:pt x="145" y="319"/>
                </a:cubicBezTo>
                <a:cubicBezTo>
                  <a:pt x="136" y="316"/>
                  <a:pt x="130" y="310"/>
                  <a:pt x="139" y="3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nvGrpSpPr>
          <p:cNvPr id="2358" name="Group 2357"/>
          <p:cNvGrpSpPr/>
          <p:nvPr/>
        </p:nvGrpSpPr>
        <p:grpSpPr>
          <a:xfrm>
            <a:off x="5862317" y="1287938"/>
            <a:ext cx="1258446" cy="809871"/>
            <a:chOff x="15760700" y="1093788"/>
            <a:chExt cx="2136776" cy="1201738"/>
          </a:xfrm>
          <a:solidFill>
            <a:srgbClr val="92D050"/>
          </a:solidFill>
        </p:grpSpPr>
        <p:sp>
          <p:nvSpPr>
            <p:cNvPr id="2313" name="Freeform 2169"/>
            <p:cNvSpPr>
              <a:spLocks/>
            </p:cNvSpPr>
            <p:nvPr/>
          </p:nvSpPr>
          <p:spPr bwMode="auto">
            <a:xfrm>
              <a:off x="15779750" y="1093788"/>
              <a:ext cx="242888" cy="287338"/>
            </a:xfrm>
            <a:custGeom>
              <a:avLst/>
              <a:gdLst>
                <a:gd name="T0" fmla="*/ 52 w 65"/>
                <a:gd name="T1" fmla="*/ 76 h 76"/>
                <a:gd name="T2" fmla="*/ 52 w 65"/>
                <a:gd name="T3" fmla="*/ 32 h 76"/>
                <a:gd name="T4" fmla="*/ 53 w 65"/>
                <a:gd name="T5" fmla="*/ 15 h 76"/>
                <a:gd name="T6" fmla="*/ 52 w 65"/>
                <a:gd name="T7" fmla="*/ 15 h 76"/>
                <a:gd name="T8" fmla="*/ 50 w 65"/>
                <a:gd name="T9" fmla="*/ 27 h 76"/>
                <a:gd name="T10" fmla="*/ 39 w 65"/>
                <a:gd name="T11" fmla="*/ 76 h 76"/>
                <a:gd name="T12" fmla="*/ 26 w 65"/>
                <a:gd name="T13" fmla="*/ 76 h 76"/>
                <a:gd name="T14" fmla="*/ 14 w 65"/>
                <a:gd name="T15" fmla="*/ 28 h 76"/>
                <a:gd name="T16" fmla="*/ 12 w 65"/>
                <a:gd name="T17" fmla="*/ 15 h 76"/>
                <a:gd name="T18" fmla="*/ 12 w 65"/>
                <a:gd name="T19" fmla="*/ 15 h 76"/>
                <a:gd name="T20" fmla="*/ 12 w 65"/>
                <a:gd name="T21" fmla="*/ 36 h 76"/>
                <a:gd name="T22" fmla="*/ 12 w 65"/>
                <a:gd name="T23" fmla="*/ 76 h 76"/>
                <a:gd name="T24" fmla="*/ 0 w 65"/>
                <a:gd name="T25" fmla="*/ 76 h 76"/>
                <a:gd name="T26" fmla="*/ 0 w 65"/>
                <a:gd name="T27" fmla="*/ 0 h 76"/>
                <a:gd name="T28" fmla="*/ 21 w 65"/>
                <a:gd name="T29" fmla="*/ 0 h 76"/>
                <a:gd name="T30" fmla="*/ 31 w 65"/>
                <a:gd name="T31" fmla="*/ 46 h 76"/>
                <a:gd name="T32" fmla="*/ 33 w 65"/>
                <a:gd name="T33" fmla="*/ 58 h 76"/>
                <a:gd name="T34" fmla="*/ 33 w 65"/>
                <a:gd name="T35" fmla="*/ 58 h 76"/>
                <a:gd name="T36" fmla="*/ 34 w 65"/>
                <a:gd name="T37" fmla="*/ 55 h 76"/>
                <a:gd name="T38" fmla="*/ 35 w 65"/>
                <a:gd name="T39" fmla="*/ 46 h 76"/>
                <a:gd name="T40" fmla="*/ 45 w 65"/>
                <a:gd name="T41" fmla="*/ 0 h 76"/>
                <a:gd name="T42" fmla="*/ 65 w 65"/>
                <a:gd name="T43" fmla="*/ 0 h 76"/>
                <a:gd name="T44" fmla="*/ 65 w 65"/>
                <a:gd name="T45" fmla="*/ 76 h 76"/>
                <a:gd name="T46" fmla="*/ 52 w 65"/>
                <a:gd name="T4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6">
                  <a:moveTo>
                    <a:pt x="52" y="76"/>
                  </a:moveTo>
                  <a:cubicBezTo>
                    <a:pt x="52" y="32"/>
                    <a:pt x="52" y="32"/>
                    <a:pt x="52" y="32"/>
                  </a:cubicBezTo>
                  <a:cubicBezTo>
                    <a:pt x="52" y="28"/>
                    <a:pt x="52" y="22"/>
                    <a:pt x="53" y="15"/>
                  </a:cubicBezTo>
                  <a:cubicBezTo>
                    <a:pt x="52" y="15"/>
                    <a:pt x="52" y="15"/>
                    <a:pt x="52" y="15"/>
                  </a:cubicBezTo>
                  <a:cubicBezTo>
                    <a:pt x="52" y="18"/>
                    <a:pt x="51" y="22"/>
                    <a:pt x="50" y="27"/>
                  </a:cubicBezTo>
                  <a:cubicBezTo>
                    <a:pt x="39" y="76"/>
                    <a:pt x="39" y="76"/>
                    <a:pt x="39" y="76"/>
                  </a:cubicBezTo>
                  <a:cubicBezTo>
                    <a:pt x="26" y="76"/>
                    <a:pt x="26" y="76"/>
                    <a:pt x="26" y="76"/>
                  </a:cubicBezTo>
                  <a:cubicBezTo>
                    <a:pt x="14" y="28"/>
                    <a:pt x="14" y="28"/>
                    <a:pt x="14" y="28"/>
                  </a:cubicBezTo>
                  <a:cubicBezTo>
                    <a:pt x="12" y="15"/>
                    <a:pt x="12" y="15"/>
                    <a:pt x="12" y="15"/>
                  </a:cubicBezTo>
                  <a:cubicBezTo>
                    <a:pt x="12" y="15"/>
                    <a:pt x="12" y="15"/>
                    <a:pt x="12" y="15"/>
                  </a:cubicBezTo>
                  <a:cubicBezTo>
                    <a:pt x="12" y="22"/>
                    <a:pt x="12" y="29"/>
                    <a:pt x="12" y="36"/>
                  </a:cubicBezTo>
                  <a:cubicBezTo>
                    <a:pt x="12" y="76"/>
                    <a:pt x="12" y="76"/>
                    <a:pt x="12" y="76"/>
                  </a:cubicBezTo>
                  <a:cubicBezTo>
                    <a:pt x="0" y="76"/>
                    <a:pt x="0" y="76"/>
                    <a:pt x="0" y="76"/>
                  </a:cubicBezTo>
                  <a:cubicBezTo>
                    <a:pt x="0" y="0"/>
                    <a:pt x="0" y="0"/>
                    <a:pt x="0" y="0"/>
                  </a:cubicBezTo>
                  <a:cubicBezTo>
                    <a:pt x="21" y="0"/>
                    <a:pt x="21" y="0"/>
                    <a:pt x="21" y="0"/>
                  </a:cubicBezTo>
                  <a:cubicBezTo>
                    <a:pt x="31" y="46"/>
                    <a:pt x="31" y="46"/>
                    <a:pt x="31" y="46"/>
                  </a:cubicBezTo>
                  <a:cubicBezTo>
                    <a:pt x="32" y="51"/>
                    <a:pt x="33" y="55"/>
                    <a:pt x="33" y="58"/>
                  </a:cubicBezTo>
                  <a:cubicBezTo>
                    <a:pt x="33" y="58"/>
                    <a:pt x="33" y="58"/>
                    <a:pt x="33" y="58"/>
                  </a:cubicBezTo>
                  <a:cubicBezTo>
                    <a:pt x="34" y="55"/>
                    <a:pt x="34" y="55"/>
                    <a:pt x="34" y="55"/>
                  </a:cubicBezTo>
                  <a:cubicBezTo>
                    <a:pt x="34" y="51"/>
                    <a:pt x="35" y="48"/>
                    <a:pt x="35" y="46"/>
                  </a:cubicBezTo>
                  <a:cubicBezTo>
                    <a:pt x="45" y="0"/>
                    <a:pt x="45" y="0"/>
                    <a:pt x="45" y="0"/>
                  </a:cubicBezTo>
                  <a:cubicBezTo>
                    <a:pt x="65" y="0"/>
                    <a:pt x="65" y="0"/>
                    <a:pt x="65" y="0"/>
                  </a:cubicBezTo>
                  <a:cubicBezTo>
                    <a:pt x="65" y="76"/>
                    <a:pt x="65" y="76"/>
                    <a:pt x="65" y="76"/>
                  </a:cubicBezTo>
                  <a:lnTo>
                    <a:pt x="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4" name="Freeform 2170"/>
            <p:cNvSpPr>
              <a:spLocks noEditPoints="1"/>
            </p:cNvSpPr>
            <p:nvPr/>
          </p:nvSpPr>
          <p:spPr bwMode="auto">
            <a:xfrm>
              <a:off x="16060738" y="1093788"/>
              <a:ext cx="203200" cy="293688"/>
            </a:xfrm>
            <a:custGeom>
              <a:avLst/>
              <a:gdLst>
                <a:gd name="T0" fmla="*/ 27 w 54"/>
                <a:gd name="T1" fmla="*/ 78 h 78"/>
                <a:gd name="T2" fmla="*/ 7 w 54"/>
                <a:gd name="T3" fmla="*/ 68 h 78"/>
                <a:gd name="T4" fmla="*/ 0 w 54"/>
                <a:gd name="T5" fmla="*/ 40 h 78"/>
                <a:gd name="T6" fmla="*/ 7 w 54"/>
                <a:gd name="T7" fmla="*/ 11 h 78"/>
                <a:gd name="T8" fmla="*/ 27 w 54"/>
                <a:gd name="T9" fmla="*/ 0 h 78"/>
                <a:gd name="T10" fmla="*/ 47 w 54"/>
                <a:gd name="T11" fmla="*/ 10 h 78"/>
                <a:gd name="T12" fmla="*/ 54 w 54"/>
                <a:gd name="T13" fmla="*/ 39 h 78"/>
                <a:gd name="T14" fmla="*/ 47 w 54"/>
                <a:gd name="T15" fmla="*/ 68 h 78"/>
                <a:gd name="T16" fmla="*/ 27 w 54"/>
                <a:gd name="T17" fmla="*/ 78 h 78"/>
                <a:gd name="T18" fmla="*/ 27 w 54"/>
                <a:gd name="T19" fmla="*/ 13 h 78"/>
                <a:gd name="T20" fmla="*/ 15 w 54"/>
                <a:gd name="T21" fmla="*/ 39 h 78"/>
                <a:gd name="T22" fmla="*/ 27 w 54"/>
                <a:gd name="T23" fmla="*/ 66 h 78"/>
                <a:gd name="T24" fmla="*/ 36 w 54"/>
                <a:gd name="T25" fmla="*/ 59 h 78"/>
                <a:gd name="T26" fmla="*/ 39 w 54"/>
                <a:gd name="T27" fmla="*/ 40 h 78"/>
                <a:gd name="T28" fmla="*/ 27 w 54"/>
                <a:gd name="T29"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8">
                  <a:moveTo>
                    <a:pt x="27" y="78"/>
                  </a:moveTo>
                  <a:cubicBezTo>
                    <a:pt x="18" y="78"/>
                    <a:pt x="11" y="75"/>
                    <a:pt x="7" y="68"/>
                  </a:cubicBezTo>
                  <a:cubicBezTo>
                    <a:pt x="2" y="62"/>
                    <a:pt x="0" y="52"/>
                    <a:pt x="0" y="40"/>
                  </a:cubicBezTo>
                  <a:cubicBezTo>
                    <a:pt x="0" y="28"/>
                    <a:pt x="2" y="18"/>
                    <a:pt x="7" y="11"/>
                  </a:cubicBezTo>
                  <a:cubicBezTo>
                    <a:pt x="12" y="4"/>
                    <a:pt x="19" y="0"/>
                    <a:pt x="27" y="0"/>
                  </a:cubicBezTo>
                  <a:cubicBezTo>
                    <a:pt x="36" y="0"/>
                    <a:pt x="43" y="4"/>
                    <a:pt x="47" y="10"/>
                  </a:cubicBezTo>
                  <a:cubicBezTo>
                    <a:pt x="52" y="17"/>
                    <a:pt x="54" y="26"/>
                    <a:pt x="54" y="39"/>
                  </a:cubicBezTo>
                  <a:cubicBezTo>
                    <a:pt x="54" y="52"/>
                    <a:pt x="51" y="61"/>
                    <a:pt x="47" y="68"/>
                  </a:cubicBezTo>
                  <a:cubicBezTo>
                    <a:pt x="42" y="75"/>
                    <a:pt x="35" y="78"/>
                    <a:pt x="27" y="78"/>
                  </a:cubicBezTo>
                  <a:close/>
                  <a:moveTo>
                    <a:pt x="27" y="13"/>
                  </a:moveTo>
                  <a:cubicBezTo>
                    <a:pt x="19" y="13"/>
                    <a:pt x="15" y="22"/>
                    <a:pt x="15" y="39"/>
                  </a:cubicBezTo>
                  <a:cubicBezTo>
                    <a:pt x="15" y="57"/>
                    <a:pt x="19" y="66"/>
                    <a:pt x="27" y="66"/>
                  </a:cubicBezTo>
                  <a:cubicBezTo>
                    <a:pt x="31" y="66"/>
                    <a:pt x="34" y="63"/>
                    <a:pt x="36" y="59"/>
                  </a:cubicBezTo>
                  <a:cubicBezTo>
                    <a:pt x="38" y="55"/>
                    <a:pt x="39" y="48"/>
                    <a:pt x="39" y="40"/>
                  </a:cubicBezTo>
                  <a:cubicBezTo>
                    <a:pt x="39" y="22"/>
                    <a:pt x="35" y="13"/>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5" name="Freeform 2171"/>
            <p:cNvSpPr>
              <a:spLocks noEditPoints="1"/>
            </p:cNvSpPr>
            <p:nvPr/>
          </p:nvSpPr>
          <p:spPr bwMode="auto">
            <a:xfrm>
              <a:off x="16300450" y="1093788"/>
              <a:ext cx="177800" cy="287338"/>
            </a:xfrm>
            <a:custGeom>
              <a:avLst/>
              <a:gdLst>
                <a:gd name="T0" fmla="*/ 31 w 47"/>
                <a:gd name="T1" fmla="*/ 76 h 76"/>
                <a:gd name="T2" fmla="*/ 25 w 47"/>
                <a:gd name="T3" fmla="*/ 57 h 76"/>
                <a:gd name="T4" fmla="*/ 17 w 47"/>
                <a:gd name="T5" fmla="*/ 47 h 76"/>
                <a:gd name="T6" fmla="*/ 15 w 47"/>
                <a:gd name="T7" fmla="*/ 47 h 76"/>
                <a:gd name="T8" fmla="*/ 15 w 47"/>
                <a:gd name="T9" fmla="*/ 76 h 76"/>
                <a:gd name="T10" fmla="*/ 0 w 47"/>
                <a:gd name="T11" fmla="*/ 76 h 76"/>
                <a:gd name="T12" fmla="*/ 0 w 47"/>
                <a:gd name="T13" fmla="*/ 0 h 76"/>
                <a:gd name="T14" fmla="*/ 21 w 47"/>
                <a:gd name="T15" fmla="*/ 0 h 76"/>
                <a:gd name="T16" fmla="*/ 44 w 47"/>
                <a:gd name="T17" fmla="*/ 21 h 76"/>
                <a:gd name="T18" fmla="*/ 31 w 47"/>
                <a:gd name="T19" fmla="*/ 41 h 76"/>
                <a:gd name="T20" fmla="*/ 31 w 47"/>
                <a:gd name="T21" fmla="*/ 41 h 76"/>
                <a:gd name="T22" fmla="*/ 40 w 47"/>
                <a:gd name="T23" fmla="*/ 55 h 76"/>
                <a:gd name="T24" fmla="*/ 47 w 47"/>
                <a:gd name="T25" fmla="*/ 76 h 76"/>
                <a:gd name="T26" fmla="*/ 31 w 47"/>
                <a:gd name="T27" fmla="*/ 76 h 76"/>
                <a:gd name="T28" fmla="*/ 15 w 47"/>
                <a:gd name="T29" fmla="*/ 12 h 76"/>
                <a:gd name="T30" fmla="*/ 15 w 47"/>
                <a:gd name="T31" fmla="*/ 34 h 76"/>
                <a:gd name="T32" fmla="*/ 19 w 47"/>
                <a:gd name="T33" fmla="*/ 34 h 76"/>
                <a:gd name="T34" fmla="*/ 26 w 47"/>
                <a:gd name="T35" fmla="*/ 31 h 76"/>
                <a:gd name="T36" fmla="*/ 29 w 47"/>
                <a:gd name="T37" fmla="*/ 23 h 76"/>
                <a:gd name="T38" fmla="*/ 26 w 47"/>
                <a:gd name="T39" fmla="*/ 15 h 76"/>
                <a:gd name="T40" fmla="*/ 19 w 47"/>
                <a:gd name="T41" fmla="*/ 12 h 76"/>
                <a:gd name="T42" fmla="*/ 15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1" y="76"/>
                  </a:moveTo>
                  <a:cubicBezTo>
                    <a:pt x="25" y="57"/>
                    <a:pt x="25" y="57"/>
                    <a:pt x="25" y="57"/>
                  </a:cubicBezTo>
                  <a:cubicBezTo>
                    <a:pt x="23" y="50"/>
                    <a:pt x="20" y="47"/>
                    <a:pt x="17" y="47"/>
                  </a:cubicBezTo>
                  <a:cubicBezTo>
                    <a:pt x="15" y="47"/>
                    <a:pt x="15" y="47"/>
                    <a:pt x="15" y="47"/>
                  </a:cubicBezTo>
                  <a:cubicBezTo>
                    <a:pt x="15" y="76"/>
                    <a:pt x="15" y="76"/>
                    <a:pt x="15" y="76"/>
                  </a:cubicBezTo>
                  <a:cubicBezTo>
                    <a:pt x="0" y="76"/>
                    <a:pt x="0" y="76"/>
                    <a:pt x="0" y="76"/>
                  </a:cubicBezTo>
                  <a:cubicBezTo>
                    <a:pt x="0" y="0"/>
                    <a:pt x="0" y="0"/>
                    <a:pt x="0" y="0"/>
                  </a:cubicBezTo>
                  <a:cubicBezTo>
                    <a:pt x="21" y="0"/>
                    <a:pt x="21" y="0"/>
                    <a:pt x="21" y="0"/>
                  </a:cubicBezTo>
                  <a:cubicBezTo>
                    <a:pt x="36" y="0"/>
                    <a:pt x="44" y="7"/>
                    <a:pt x="44" y="21"/>
                  </a:cubicBezTo>
                  <a:cubicBezTo>
                    <a:pt x="44" y="31"/>
                    <a:pt x="39" y="38"/>
                    <a:pt x="31" y="41"/>
                  </a:cubicBezTo>
                  <a:cubicBezTo>
                    <a:pt x="31" y="41"/>
                    <a:pt x="31" y="41"/>
                    <a:pt x="31" y="41"/>
                  </a:cubicBezTo>
                  <a:cubicBezTo>
                    <a:pt x="35" y="43"/>
                    <a:pt x="38" y="47"/>
                    <a:pt x="40" y="55"/>
                  </a:cubicBezTo>
                  <a:cubicBezTo>
                    <a:pt x="47" y="76"/>
                    <a:pt x="47" y="76"/>
                    <a:pt x="47" y="76"/>
                  </a:cubicBezTo>
                  <a:lnTo>
                    <a:pt x="31" y="76"/>
                  </a:lnTo>
                  <a:close/>
                  <a:moveTo>
                    <a:pt x="15" y="12"/>
                  </a:moveTo>
                  <a:cubicBezTo>
                    <a:pt x="15" y="34"/>
                    <a:pt x="15" y="34"/>
                    <a:pt x="15" y="34"/>
                  </a:cubicBezTo>
                  <a:cubicBezTo>
                    <a:pt x="19" y="34"/>
                    <a:pt x="19" y="34"/>
                    <a:pt x="19" y="34"/>
                  </a:cubicBezTo>
                  <a:cubicBezTo>
                    <a:pt x="22" y="34"/>
                    <a:pt x="24" y="33"/>
                    <a:pt x="26" y="31"/>
                  </a:cubicBezTo>
                  <a:cubicBezTo>
                    <a:pt x="28" y="29"/>
                    <a:pt x="29" y="26"/>
                    <a:pt x="29" y="23"/>
                  </a:cubicBezTo>
                  <a:cubicBezTo>
                    <a:pt x="29" y="20"/>
                    <a:pt x="28" y="17"/>
                    <a:pt x="26" y="15"/>
                  </a:cubicBezTo>
                  <a:cubicBezTo>
                    <a:pt x="25" y="13"/>
                    <a:pt x="22" y="12"/>
                    <a:pt x="19"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6" name="Freeform 2172"/>
            <p:cNvSpPr>
              <a:spLocks/>
            </p:cNvSpPr>
            <p:nvPr/>
          </p:nvSpPr>
          <p:spPr bwMode="auto">
            <a:xfrm>
              <a:off x="16508413" y="1093788"/>
              <a:ext cx="134938" cy="287338"/>
            </a:xfrm>
            <a:custGeom>
              <a:avLst/>
              <a:gdLst>
                <a:gd name="T0" fmla="*/ 0 w 85"/>
                <a:gd name="T1" fmla="*/ 181 h 181"/>
                <a:gd name="T2" fmla="*/ 0 w 85"/>
                <a:gd name="T3" fmla="*/ 0 h 181"/>
                <a:gd name="T4" fmla="*/ 82 w 85"/>
                <a:gd name="T5" fmla="*/ 0 h 181"/>
                <a:gd name="T6" fmla="*/ 82 w 85"/>
                <a:gd name="T7" fmla="*/ 31 h 181"/>
                <a:gd name="T8" fmla="*/ 35 w 85"/>
                <a:gd name="T9" fmla="*/ 31 h 181"/>
                <a:gd name="T10" fmla="*/ 35 w 85"/>
                <a:gd name="T11" fmla="*/ 76 h 181"/>
                <a:gd name="T12" fmla="*/ 80 w 85"/>
                <a:gd name="T13" fmla="*/ 76 h 181"/>
                <a:gd name="T14" fmla="*/ 80 w 85"/>
                <a:gd name="T15" fmla="*/ 105 h 181"/>
                <a:gd name="T16" fmla="*/ 35 w 85"/>
                <a:gd name="T17" fmla="*/ 105 h 181"/>
                <a:gd name="T18" fmla="*/ 35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2" y="0"/>
                  </a:lnTo>
                  <a:lnTo>
                    <a:pt x="82" y="31"/>
                  </a:lnTo>
                  <a:lnTo>
                    <a:pt x="35" y="31"/>
                  </a:lnTo>
                  <a:lnTo>
                    <a:pt x="35" y="76"/>
                  </a:lnTo>
                  <a:lnTo>
                    <a:pt x="80" y="76"/>
                  </a:lnTo>
                  <a:lnTo>
                    <a:pt x="80" y="105"/>
                  </a:lnTo>
                  <a:lnTo>
                    <a:pt x="35" y="105"/>
                  </a:lnTo>
                  <a:lnTo>
                    <a:pt x="35"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7" name="Freeform 2173"/>
            <p:cNvSpPr>
              <a:spLocks/>
            </p:cNvSpPr>
            <p:nvPr/>
          </p:nvSpPr>
          <p:spPr bwMode="auto">
            <a:xfrm>
              <a:off x="16759238" y="1093788"/>
              <a:ext cx="150813" cy="293688"/>
            </a:xfrm>
            <a:custGeom>
              <a:avLst/>
              <a:gdLst>
                <a:gd name="T0" fmla="*/ 1 w 40"/>
                <a:gd name="T1" fmla="*/ 74 h 78"/>
                <a:gd name="T2" fmla="*/ 1 w 40"/>
                <a:gd name="T3" fmla="*/ 59 h 78"/>
                <a:gd name="T4" fmla="*/ 16 w 40"/>
                <a:gd name="T5" fmla="*/ 66 h 78"/>
                <a:gd name="T6" fmla="*/ 22 w 40"/>
                <a:gd name="T7" fmla="*/ 63 h 78"/>
                <a:gd name="T8" fmla="*/ 25 w 40"/>
                <a:gd name="T9" fmla="*/ 57 h 78"/>
                <a:gd name="T10" fmla="*/ 23 w 40"/>
                <a:gd name="T11" fmla="*/ 51 h 78"/>
                <a:gd name="T12" fmla="*/ 14 w 40"/>
                <a:gd name="T13" fmla="*/ 45 h 78"/>
                <a:gd name="T14" fmla="*/ 0 w 40"/>
                <a:gd name="T15" fmla="*/ 23 h 78"/>
                <a:gd name="T16" fmla="*/ 6 w 40"/>
                <a:gd name="T17" fmla="*/ 7 h 78"/>
                <a:gd name="T18" fmla="*/ 22 w 40"/>
                <a:gd name="T19" fmla="*/ 0 h 78"/>
                <a:gd name="T20" fmla="*/ 37 w 40"/>
                <a:gd name="T21" fmla="*/ 3 h 78"/>
                <a:gd name="T22" fmla="*/ 37 w 40"/>
                <a:gd name="T23" fmla="*/ 17 h 78"/>
                <a:gd name="T24" fmla="*/ 24 w 40"/>
                <a:gd name="T25" fmla="*/ 13 h 78"/>
                <a:gd name="T26" fmla="*/ 18 w 40"/>
                <a:gd name="T27" fmla="*/ 15 h 78"/>
                <a:gd name="T28" fmla="*/ 15 w 40"/>
                <a:gd name="T29" fmla="*/ 21 h 78"/>
                <a:gd name="T30" fmla="*/ 24 w 40"/>
                <a:gd name="T31" fmla="*/ 33 h 78"/>
                <a:gd name="T32" fmla="*/ 37 w 40"/>
                <a:gd name="T33" fmla="*/ 44 h 78"/>
                <a:gd name="T34" fmla="*/ 40 w 40"/>
                <a:gd name="T35" fmla="*/ 56 h 78"/>
                <a:gd name="T36" fmla="*/ 34 w 40"/>
                <a:gd name="T37" fmla="*/ 72 h 78"/>
                <a:gd name="T38" fmla="*/ 17 w 40"/>
                <a:gd name="T39" fmla="*/ 78 h 78"/>
                <a:gd name="T40" fmla="*/ 8 w 40"/>
                <a:gd name="T41" fmla="*/ 77 h 78"/>
                <a:gd name="T42" fmla="*/ 1 w 40"/>
                <a:gd name="T43"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78">
                  <a:moveTo>
                    <a:pt x="1" y="74"/>
                  </a:moveTo>
                  <a:cubicBezTo>
                    <a:pt x="1" y="59"/>
                    <a:pt x="1" y="59"/>
                    <a:pt x="1" y="59"/>
                  </a:cubicBezTo>
                  <a:cubicBezTo>
                    <a:pt x="6" y="64"/>
                    <a:pt x="11" y="66"/>
                    <a:pt x="16" y="66"/>
                  </a:cubicBezTo>
                  <a:cubicBezTo>
                    <a:pt x="19" y="66"/>
                    <a:pt x="21" y="65"/>
                    <a:pt x="22" y="63"/>
                  </a:cubicBezTo>
                  <a:cubicBezTo>
                    <a:pt x="24" y="62"/>
                    <a:pt x="25" y="60"/>
                    <a:pt x="25" y="57"/>
                  </a:cubicBezTo>
                  <a:cubicBezTo>
                    <a:pt x="25" y="55"/>
                    <a:pt x="24" y="53"/>
                    <a:pt x="23" y="51"/>
                  </a:cubicBezTo>
                  <a:cubicBezTo>
                    <a:pt x="21" y="49"/>
                    <a:pt x="18" y="47"/>
                    <a:pt x="14" y="45"/>
                  </a:cubicBezTo>
                  <a:cubicBezTo>
                    <a:pt x="5" y="39"/>
                    <a:pt x="0" y="32"/>
                    <a:pt x="0" y="23"/>
                  </a:cubicBezTo>
                  <a:cubicBezTo>
                    <a:pt x="0" y="16"/>
                    <a:pt x="2" y="11"/>
                    <a:pt x="6" y="7"/>
                  </a:cubicBezTo>
                  <a:cubicBezTo>
                    <a:pt x="10" y="2"/>
                    <a:pt x="16" y="0"/>
                    <a:pt x="22" y="0"/>
                  </a:cubicBezTo>
                  <a:cubicBezTo>
                    <a:pt x="28" y="0"/>
                    <a:pt x="33" y="1"/>
                    <a:pt x="37" y="3"/>
                  </a:cubicBezTo>
                  <a:cubicBezTo>
                    <a:pt x="37" y="17"/>
                    <a:pt x="37" y="17"/>
                    <a:pt x="37" y="17"/>
                  </a:cubicBezTo>
                  <a:cubicBezTo>
                    <a:pt x="33" y="14"/>
                    <a:pt x="28" y="13"/>
                    <a:pt x="24" y="13"/>
                  </a:cubicBezTo>
                  <a:cubicBezTo>
                    <a:pt x="21" y="13"/>
                    <a:pt x="19" y="14"/>
                    <a:pt x="18" y="15"/>
                  </a:cubicBezTo>
                  <a:cubicBezTo>
                    <a:pt x="16" y="17"/>
                    <a:pt x="15" y="19"/>
                    <a:pt x="15" y="21"/>
                  </a:cubicBezTo>
                  <a:cubicBezTo>
                    <a:pt x="15" y="26"/>
                    <a:pt x="18" y="30"/>
                    <a:pt x="24" y="33"/>
                  </a:cubicBezTo>
                  <a:cubicBezTo>
                    <a:pt x="30" y="37"/>
                    <a:pt x="34" y="40"/>
                    <a:pt x="37" y="44"/>
                  </a:cubicBezTo>
                  <a:cubicBezTo>
                    <a:pt x="39" y="47"/>
                    <a:pt x="40" y="52"/>
                    <a:pt x="40" y="56"/>
                  </a:cubicBezTo>
                  <a:cubicBezTo>
                    <a:pt x="40" y="63"/>
                    <a:pt x="38" y="68"/>
                    <a:pt x="34" y="72"/>
                  </a:cubicBezTo>
                  <a:cubicBezTo>
                    <a:pt x="30" y="76"/>
                    <a:pt x="24" y="78"/>
                    <a:pt x="17" y="78"/>
                  </a:cubicBezTo>
                  <a:cubicBezTo>
                    <a:pt x="14" y="78"/>
                    <a:pt x="11" y="78"/>
                    <a:pt x="8" y="77"/>
                  </a:cubicBezTo>
                  <a:cubicBezTo>
                    <a:pt x="5" y="76"/>
                    <a:pt x="2" y="75"/>
                    <a:pt x="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8" name="Freeform 2174"/>
            <p:cNvSpPr>
              <a:spLocks/>
            </p:cNvSpPr>
            <p:nvPr/>
          </p:nvSpPr>
          <p:spPr bwMode="auto">
            <a:xfrm>
              <a:off x="16943388" y="1093788"/>
              <a:ext cx="134938" cy="287338"/>
            </a:xfrm>
            <a:custGeom>
              <a:avLst/>
              <a:gdLst>
                <a:gd name="T0" fmla="*/ 0 w 85"/>
                <a:gd name="T1" fmla="*/ 181 h 181"/>
                <a:gd name="T2" fmla="*/ 0 w 85"/>
                <a:gd name="T3" fmla="*/ 0 h 181"/>
                <a:gd name="T4" fmla="*/ 83 w 85"/>
                <a:gd name="T5" fmla="*/ 0 h 181"/>
                <a:gd name="T6" fmla="*/ 83 w 85"/>
                <a:gd name="T7" fmla="*/ 31 h 181"/>
                <a:gd name="T8" fmla="*/ 35 w 85"/>
                <a:gd name="T9" fmla="*/ 31 h 181"/>
                <a:gd name="T10" fmla="*/ 35 w 85"/>
                <a:gd name="T11" fmla="*/ 76 h 181"/>
                <a:gd name="T12" fmla="*/ 80 w 85"/>
                <a:gd name="T13" fmla="*/ 76 h 181"/>
                <a:gd name="T14" fmla="*/ 80 w 85"/>
                <a:gd name="T15" fmla="*/ 105 h 181"/>
                <a:gd name="T16" fmla="*/ 35 w 85"/>
                <a:gd name="T17" fmla="*/ 105 h 181"/>
                <a:gd name="T18" fmla="*/ 35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3" y="0"/>
                  </a:lnTo>
                  <a:lnTo>
                    <a:pt x="83" y="31"/>
                  </a:lnTo>
                  <a:lnTo>
                    <a:pt x="35" y="31"/>
                  </a:lnTo>
                  <a:lnTo>
                    <a:pt x="35" y="76"/>
                  </a:lnTo>
                  <a:lnTo>
                    <a:pt x="80" y="76"/>
                  </a:lnTo>
                  <a:lnTo>
                    <a:pt x="80" y="105"/>
                  </a:lnTo>
                  <a:lnTo>
                    <a:pt x="35" y="105"/>
                  </a:lnTo>
                  <a:lnTo>
                    <a:pt x="35"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19" name="Freeform 2175"/>
            <p:cNvSpPr>
              <a:spLocks noEditPoints="1"/>
            </p:cNvSpPr>
            <p:nvPr/>
          </p:nvSpPr>
          <p:spPr bwMode="auto">
            <a:xfrm>
              <a:off x="17111663" y="1093788"/>
              <a:ext cx="176213" cy="287338"/>
            </a:xfrm>
            <a:custGeom>
              <a:avLst/>
              <a:gdLst>
                <a:gd name="T0" fmla="*/ 31 w 47"/>
                <a:gd name="T1" fmla="*/ 76 h 76"/>
                <a:gd name="T2" fmla="*/ 26 w 47"/>
                <a:gd name="T3" fmla="*/ 57 h 76"/>
                <a:gd name="T4" fmla="*/ 17 w 47"/>
                <a:gd name="T5" fmla="*/ 47 h 76"/>
                <a:gd name="T6" fmla="*/ 15 w 47"/>
                <a:gd name="T7" fmla="*/ 47 h 76"/>
                <a:gd name="T8" fmla="*/ 15 w 47"/>
                <a:gd name="T9" fmla="*/ 76 h 76"/>
                <a:gd name="T10" fmla="*/ 0 w 47"/>
                <a:gd name="T11" fmla="*/ 76 h 76"/>
                <a:gd name="T12" fmla="*/ 0 w 47"/>
                <a:gd name="T13" fmla="*/ 0 h 76"/>
                <a:gd name="T14" fmla="*/ 21 w 47"/>
                <a:gd name="T15" fmla="*/ 0 h 76"/>
                <a:gd name="T16" fmla="*/ 44 w 47"/>
                <a:gd name="T17" fmla="*/ 21 h 76"/>
                <a:gd name="T18" fmla="*/ 31 w 47"/>
                <a:gd name="T19" fmla="*/ 41 h 76"/>
                <a:gd name="T20" fmla="*/ 31 w 47"/>
                <a:gd name="T21" fmla="*/ 41 h 76"/>
                <a:gd name="T22" fmla="*/ 40 w 47"/>
                <a:gd name="T23" fmla="*/ 55 h 76"/>
                <a:gd name="T24" fmla="*/ 47 w 47"/>
                <a:gd name="T25" fmla="*/ 76 h 76"/>
                <a:gd name="T26" fmla="*/ 31 w 47"/>
                <a:gd name="T27" fmla="*/ 76 h 76"/>
                <a:gd name="T28" fmla="*/ 15 w 47"/>
                <a:gd name="T29" fmla="*/ 12 h 76"/>
                <a:gd name="T30" fmla="*/ 15 w 47"/>
                <a:gd name="T31" fmla="*/ 34 h 76"/>
                <a:gd name="T32" fmla="*/ 20 w 47"/>
                <a:gd name="T33" fmla="*/ 34 h 76"/>
                <a:gd name="T34" fmla="*/ 26 w 47"/>
                <a:gd name="T35" fmla="*/ 31 h 76"/>
                <a:gd name="T36" fmla="*/ 29 w 47"/>
                <a:gd name="T37" fmla="*/ 23 h 76"/>
                <a:gd name="T38" fmla="*/ 27 w 47"/>
                <a:gd name="T39" fmla="*/ 15 h 76"/>
                <a:gd name="T40" fmla="*/ 20 w 47"/>
                <a:gd name="T41" fmla="*/ 12 h 76"/>
                <a:gd name="T42" fmla="*/ 15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1" y="76"/>
                  </a:moveTo>
                  <a:cubicBezTo>
                    <a:pt x="26" y="57"/>
                    <a:pt x="26" y="57"/>
                    <a:pt x="26" y="57"/>
                  </a:cubicBezTo>
                  <a:cubicBezTo>
                    <a:pt x="24" y="50"/>
                    <a:pt x="21" y="47"/>
                    <a:pt x="17" y="47"/>
                  </a:cubicBezTo>
                  <a:cubicBezTo>
                    <a:pt x="15" y="47"/>
                    <a:pt x="15" y="47"/>
                    <a:pt x="15" y="47"/>
                  </a:cubicBezTo>
                  <a:cubicBezTo>
                    <a:pt x="15" y="76"/>
                    <a:pt x="15" y="76"/>
                    <a:pt x="15" y="76"/>
                  </a:cubicBezTo>
                  <a:cubicBezTo>
                    <a:pt x="0" y="76"/>
                    <a:pt x="0" y="76"/>
                    <a:pt x="0" y="76"/>
                  </a:cubicBezTo>
                  <a:cubicBezTo>
                    <a:pt x="0" y="0"/>
                    <a:pt x="0" y="0"/>
                    <a:pt x="0" y="0"/>
                  </a:cubicBezTo>
                  <a:cubicBezTo>
                    <a:pt x="21" y="0"/>
                    <a:pt x="21" y="0"/>
                    <a:pt x="21" y="0"/>
                  </a:cubicBezTo>
                  <a:cubicBezTo>
                    <a:pt x="37" y="0"/>
                    <a:pt x="44" y="7"/>
                    <a:pt x="44" y="21"/>
                  </a:cubicBezTo>
                  <a:cubicBezTo>
                    <a:pt x="44" y="31"/>
                    <a:pt x="40" y="38"/>
                    <a:pt x="31" y="41"/>
                  </a:cubicBezTo>
                  <a:cubicBezTo>
                    <a:pt x="31" y="41"/>
                    <a:pt x="31" y="41"/>
                    <a:pt x="31" y="41"/>
                  </a:cubicBezTo>
                  <a:cubicBezTo>
                    <a:pt x="35" y="43"/>
                    <a:pt x="38" y="47"/>
                    <a:pt x="40" y="55"/>
                  </a:cubicBezTo>
                  <a:cubicBezTo>
                    <a:pt x="47" y="76"/>
                    <a:pt x="47" y="76"/>
                    <a:pt x="47" y="76"/>
                  </a:cubicBezTo>
                  <a:lnTo>
                    <a:pt x="31" y="76"/>
                  </a:lnTo>
                  <a:close/>
                  <a:moveTo>
                    <a:pt x="15" y="12"/>
                  </a:moveTo>
                  <a:cubicBezTo>
                    <a:pt x="15" y="34"/>
                    <a:pt x="15" y="34"/>
                    <a:pt x="15" y="34"/>
                  </a:cubicBezTo>
                  <a:cubicBezTo>
                    <a:pt x="20" y="34"/>
                    <a:pt x="20" y="34"/>
                    <a:pt x="20" y="34"/>
                  </a:cubicBezTo>
                  <a:cubicBezTo>
                    <a:pt x="22" y="34"/>
                    <a:pt x="25" y="33"/>
                    <a:pt x="26" y="31"/>
                  </a:cubicBezTo>
                  <a:cubicBezTo>
                    <a:pt x="28" y="29"/>
                    <a:pt x="29" y="26"/>
                    <a:pt x="29" y="23"/>
                  </a:cubicBezTo>
                  <a:cubicBezTo>
                    <a:pt x="29" y="20"/>
                    <a:pt x="28" y="17"/>
                    <a:pt x="27" y="15"/>
                  </a:cubicBezTo>
                  <a:cubicBezTo>
                    <a:pt x="25" y="13"/>
                    <a:pt x="23" y="12"/>
                    <a:pt x="20" y="12"/>
                  </a:cubicBez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0" name="Freeform 2176"/>
            <p:cNvSpPr>
              <a:spLocks/>
            </p:cNvSpPr>
            <p:nvPr/>
          </p:nvSpPr>
          <p:spPr bwMode="auto">
            <a:xfrm>
              <a:off x="17300575" y="1093788"/>
              <a:ext cx="201613" cy="287338"/>
            </a:xfrm>
            <a:custGeom>
              <a:avLst/>
              <a:gdLst>
                <a:gd name="T0" fmla="*/ 35 w 54"/>
                <a:gd name="T1" fmla="*/ 76 h 76"/>
                <a:gd name="T2" fmla="*/ 19 w 54"/>
                <a:gd name="T3" fmla="*/ 76 h 76"/>
                <a:gd name="T4" fmla="*/ 0 w 54"/>
                <a:gd name="T5" fmla="*/ 0 h 76"/>
                <a:gd name="T6" fmla="*/ 15 w 54"/>
                <a:gd name="T7" fmla="*/ 0 h 76"/>
                <a:gd name="T8" fmla="*/ 26 w 54"/>
                <a:gd name="T9" fmla="*/ 50 h 76"/>
                <a:gd name="T10" fmla="*/ 27 w 54"/>
                <a:gd name="T11" fmla="*/ 60 h 76"/>
                <a:gd name="T12" fmla="*/ 27 w 54"/>
                <a:gd name="T13" fmla="*/ 60 h 76"/>
                <a:gd name="T14" fmla="*/ 28 w 54"/>
                <a:gd name="T15" fmla="*/ 58 h 76"/>
                <a:gd name="T16" fmla="*/ 29 w 54"/>
                <a:gd name="T17" fmla="*/ 50 h 76"/>
                <a:gd name="T18" fmla="*/ 39 w 54"/>
                <a:gd name="T19" fmla="*/ 0 h 76"/>
                <a:gd name="T20" fmla="*/ 54 w 54"/>
                <a:gd name="T21" fmla="*/ 0 h 76"/>
                <a:gd name="T22" fmla="*/ 35 w 5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76">
                  <a:moveTo>
                    <a:pt x="35" y="76"/>
                  </a:moveTo>
                  <a:cubicBezTo>
                    <a:pt x="19" y="76"/>
                    <a:pt x="19" y="76"/>
                    <a:pt x="19" y="76"/>
                  </a:cubicBezTo>
                  <a:cubicBezTo>
                    <a:pt x="0" y="0"/>
                    <a:pt x="0" y="0"/>
                    <a:pt x="0" y="0"/>
                  </a:cubicBezTo>
                  <a:cubicBezTo>
                    <a:pt x="15" y="0"/>
                    <a:pt x="15" y="0"/>
                    <a:pt x="15" y="0"/>
                  </a:cubicBezTo>
                  <a:cubicBezTo>
                    <a:pt x="26" y="50"/>
                    <a:pt x="26" y="50"/>
                    <a:pt x="26" y="50"/>
                  </a:cubicBezTo>
                  <a:cubicBezTo>
                    <a:pt x="26" y="53"/>
                    <a:pt x="27" y="56"/>
                    <a:pt x="27" y="60"/>
                  </a:cubicBezTo>
                  <a:cubicBezTo>
                    <a:pt x="27" y="60"/>
                    <a:pt x="27" y="60"/>
                    <a:pt x="27" y="60"/>
                  </a:cubicBezTo>
                  <a:cubicBezTo>
                    <a:pt x="28" y="58"/>
                    <a:pt x="28" y="58"/>
                    <a:pt x="28" y="58"/>
                  </a:cubicBezTo>
                  <a:cubicBezTo>
                    <a:pt x="28" y="55"/>
                    <a:pt x="28" y="53"/>
                    <a:pt x="29" y="50"/>
                  </a:cubicBezTo>
                  <a:cubicBezTo>
                    <a:pt x="39" y="0"/>
                    <a:pt x="39" y="0"/>
                    <a:pt x="39" y="0"/>
                  </a:cubicBezTo>
                  <a:cubicBezTo>
                    <a:pt x="54" y="0"/>
                    <a:pt x="54" y="0"/>
                    <a:pt x="54" y="0"/>
                  </a:cubicBezTo>
                  <a:lnTo>
                    <a:pt x="3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1" name="Freeform 2177"/>
            <p:cNvSpPr>
              <a:spLocks/>
            </p:cNvSpPr>
            <p:nvPr/>
          </p:nvSpPr>
          <p:spPr bwMode="auto">
            <a:xfrm>
              <a:off x="17532350" y="1093788"/>
              <a:ext cx="134938" cy="287338"/>
            </a:xfrm>
            <a:custGeom>
              <a:avLst/>
              <a:gdLst>
                <a:gd name="T0" fmla="*/ 0 w 85"/>
                <a:gd name="T1" fmla="*/ 181 h 181"/>
                <a:gd name="T2" fmla="*/ 0 w 85"/>
                <a:gd name="T3" fmla="*/ 0 h 181"/>
                <a:gd name="T4" fmla="*/ 81 w 85"/>
                <a:gd name="T5" fmla="*/ 0 h 181"/>
                <a:gd name="T6" fmla="*/ 81 w 85"/>
                <a:gd name="T7" fmla="*/ 31 h 181"/>
                <a:gd name="T8" fmla="*/ 33 w 85"/>
                <a:gd name="T9" fmla="*/ 31 h 181"/>
                <a:gd name="T10" fmla="*/ 33 w 85"/>
                <a:gd name="T11" fmla="*/ 76 h 181"/>
                <a:gd name="T12" fmla="*/ 78 w 85"/>
                <a:gd name="T13" fmla="*/ 76 h 181"/>
                <a:gd name="T14" fmla="*/ 78 w 85"/>
                <a:gd name="T15" fmla="*/ 105 h 181"/>
                <a:gd name="T16" fmla="*/ 33 w 85"/>
                <a:gd name="T17" fmla="*/ 105 h 181"/>
                <a:gd name="T18" fmla="*/ 33 w 85"/>
                <a:gd name="T19" fmla="*/ 150 h 181"/>
                <a:gd name="T20" fmla="*/ 85 w 85"/>
                <a:gd name="T21" fmla="*/ 150 h 181"/>
                <a:gd name="T22" fmla="*/ 85 w 85"/>
                <a:gd name="T23" fmla="*/ 181 h 181"/>
                <a:gd name="T24" fmla="*/ 0 w 85"/>
                <a:gd name="T2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1">
                  <a:moveTo>
                    <a:pt x="0" y="181"/>
                  </a:moveTo>
                  <a:lnTo>
                    <a:pt x="0" y="0"/>
                  </a:lnTo>
                  <a:lnTo>
                    <a:pt x="81" y="0"/>
                  </a:lnTo>
                  <a:lnTo>
                    <a:pt x="81" y="31"/>
                  </a:lnTo>
                  <a:lnTo>
                    <a:pt x="33" y="31"/>
                  </a:lnTo>
                  <a:lnTo>
                    <a:pt x="33" y="76"/>
                  </a:lnTo>
                  <a:lnTo>
                    <a:pt x="78" y="76"/>
                  </a:lnTo>
                  <a:lnTo>
                    <a:pt x="78" y="105"/>
                  </a:lnTo>
                  <a:lnTo>
                    <a:pt x="33" y="105"/>
                  </a:lnTo>
                  <a:lnTo>
                    <a:pt x="33" y="150"/>
                  </a:lnTo>
                  <a:lnTo>
                    <a:pt x="85" y="150"/>
                  </a:lnTo>
                  <a:lnTo>
                    <a:pt x="85"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2" name="Freeform 2178"/>
            <p:cNvSpPr>
              <a:spLocks noEditPoints="1"/>
            </p:cNvSpPr>
            <p:nvPr/>
          </p:nvSpPr>
          <p:spPr bwMode="auto">
            <a:xfrm>
              <a:off x="17702213" y="1093788"/>
              <a:ext cx="176213" cy="287338"/>
            </a:xfrm>
            <a:custGeom>
              <a:avLst/>
              <a:gdLst>
                <a:gd name="T0" fmla="*/ 30 w 47"/>
                <a:gd name="T1" fmla="*/ 76 h 76"/>
                <a:gd name="T2" fmla="*/ 25 w 47"/>
                <a:gd name="T3" fmla="*/ 57 h 76"/>
                <a:gd name="T4" fmla="*/ 17 w 47"/>
                <a:gd name="T5" fmla="*/ 47 h 76"/>
                <a:gd name="T6" fmla="*/ 14 w 47"/>
                <a:gd name="T7" fmla="*/ 47 h 76"/>
                <a:gd name="T8" fmla="*/ 14 w 47"/>
                <a:gd name="T9" fmla="*/ 76 h 76"/>
                <a:gd name="T10" fmla="*/ 0 w 47"/>
                <a:gd name="T11" fmla="*/ 76 h 76"/>
                <a:gd name="T12" fmla="*/ 0 w 47"/>
                <a:gd name="T13" fmla="*/ 0 h 76"/>
                <a:gd name="T14" fmla="*/ 21 w 47"/>
                <a:gd name="T15" fmla="*/ 0 h 76"/>
                <a:gd name="T16" fmla="*/ 44 w 47"/>
                <a:gd name="T17" fmla="*/ 21 h 76"/>
                <a:gd name="T18" fmla="*/ 30 w 47"/>
                <a:gd name="T19" fmla="*/ 41 h 76"/>
                <a:gd name="T20" fmla="*/ 30 w 47"/>
                <a:gd name="T21" fmla="*/ 41 h 76"/>
                <a:gd name="T22" fmla="*/ 40 w 47"/>
                <a:gd name="T23" fmla="*/ 55 h 76"/>
                <a:gd name="T24" fmla="*/ 47 w 47"/>
                <a:gd name="T25" fmla="*/ 76 h 76"/>
                <a:gd name="T26" fmla="*/ 30 w 47"/>
                <a:gd name="T27" fmla="*/ 76 h 76"/>
                <a:gd name="T28" fmla="*/ 14 w 47"/>
                <a:gd name="T29" fmla="*/ 12 h 76"/>
                <a:gd name="T30" fmla="*/ 14 w 47"/>
                <a:gd name="T31" fmla="*/ 34 h 76"/>
                <a:gd name="T32" fmla="*/ 19 w 47"/>
                <a:gd name="T33" fmla="*/ 34 h 76"/>
                <a:gd name="T34" fmla="*/ 26 w 47"/>
                <a:gd name="T35" fmla="*/ 31 h 76"/>
                <a:gd name="T36" fmla="*/ 29 w 47"/>
                <a:gd name="T37" fmla="*/ 23 h 76"/>
                <a:gd name="T38" fmla="*/ 26 w 47"/>
                <a:gd name="T39" fmla="*/ 15 h 76"/>
                <a:gd name="T40" fmla="*/ 19 w 47"/>
                <a:gd name="T41" fmla="*/ 12 h 76"/>
                <a:gd name="T42" fmla="*/ 14 w 47"/>
                <a:gd name="T43"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76">
                  <a:moveTo>
                    <a:pt x="30" y="76"/>
                  </a:moveTo>
                  <a:cubicBezTo>
                    <a:pt x="25" y="57"/>
                    <a:pt x="25" y="57"/>
                    <a:pt x="25" y="57"/>
                  </a:cubicBezTo>
                  <a:cubicBezTo>
                    <a:pt x="23" y="50"/>
                    <a:pt x="20" y="47"/>
                    <a:pt x="17" y="47"/>
                  </a:cubicBezTo>
                  <a:cubicBezTo>
                    <a:pt x="14" y="47"/>
                    <a:pt x="14" y="47"/>
                    <a:pt x="14" y="47"/>
                  </a:cubicBezTo>
                  <a:cubicBezTo>
                    <a:pt x="14" y="76"/>
                    <a:pt x="14" y="76"/>
                    <a:pt x="14" y="76"/>
                  </a:cubicBezTo>
                  <a:cubicBezTo>
                    <a:pt x="0" y="76"/>
                    <a:pt x="0" y="76"/>
                    <a:pt x="0" y="76"/>
                  </a:cubicBezTo>
                  <a:cubicBezTo>
                    <a:pt x="0" y="0"/>
                    <a:pt x="0" y="0"/>
                    <a:pt x="0" y="0"/>
                  </a:cubicBezTo>
                  <a:cubicBezTo>
                    <a:pt x="21" y="0"/>
                    <a:pt x="21" y="0"/>
                    <a:pt x="21" y="0"/>
                  </a:cubicBezTo>
                  <a:cubicBezTo>
                    <a:pt x="36" y="0"/>
                    <a:pt x="44" y="7"/>
                    <a:pt x="44" y="21"/>
                  </a:cubicBezTo>
                  <a:cubicBezTo>
                    <a:pt x="44" y="31"/>
                    <a:pt x="39" y="38"/>
                    <a:pt x="30" y="41"/>
                  </a:cubicBezTo>
                  <a:cubicBezTo>
                    <a:pt x="30" y="41"/>
                    <a:pt x="30" y="41"/>
                    <a:pt x="30" y="41"/>
                  </a:cubicBezTo>
                  <a:cubicBezTo>
                    <a:pt x="34" y="43"/>
                    <a:pt x="37" y="47"/>
                    <a:pt x="40" y="55"/>
                  </a:cubicBezTo>
                  <a:cubicBezTo>
                    <a:pt x="47" y="76"/>
                    <a:pt x="47" y="76"/>
                    <a:pt x="47" y="76"/>
                  </a:cubicBezTo>
                  <a:lnTo>
                    <a:pt x="30" y="76"/>
                  </a:lnTo>
                  <a:close/>
                  <a:moveTo>
                    <a:pt x="14" y="12"/>
                  </a:moveTo>
                  <a:cubicBezTo>
                    <a:pt x="14" y="34"/>
                    <a:pt x="14" y="34"/>
                    <a:pt x="14" y="34"/>
                  </a:cubicBezTo>
                  <a:cubicBezTo>
                    <a:pt x="19" y="34"/>
                    <a:pt x="19" y="34"/>
                    <a:pt x="19" y="34"/>
                  </a:cubicBezTo>
                  <a:cubicBezTo>
                    <a:pt x="22" y="34"/>
                    <a:pt x="24" y="33"/>
                    <a:pt x="26" y="31"/>
                  </a:cubicBezTo>
                  <a:cubicBezTo>
                    <a:pt x="28" y="29"/>
                    <a:pt x="29" y="26"/>
                    <a:pt x="29" y="23"/>
                  </a:cubicBezTo>
                  <a:cubicBezTo>
                    <a:pt x="29" y="20"/>
                    <a:pt x="28" y="17"/>
                    <a:pt x="26" y="15"/>
                  </a:cubicBezTo>
                  <a:cubicBezTo>
                    <a:pt x="24" y="13"/>
                    <a:pt x="22" y="12"/>
                    <a:pt x="19" y="12"/>
                  </a:cubicBez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3" name="Freeform 2179"/>
            <p:cNvSpPr>
              <a:spLocks/>
            </p:cNvSpPr>
            <p:nvPr/>
          </p:nvSpPr>
          <p:spPr bwMode="auto">
            <a:xfrm>
              <a:off x="15768638" y="1433513"/>
              <a:ext cx="127000" cy="233363"/>
            </a:xfrm>
            <a:custGeom>
              <a:avLst/>
              <a:gdLst>
                <a:gd name="T0" fmla="*/ 34 w 34"/>
                <a:gd name="T1" fmla="*/ 59 h 62"/>
                <a:gd name="T2" fmla="*/ 23 w 34"/>
                <a:gd name="T3" fmla="*/ 62 h 62"/>
                <a:gd name="T4" fmla="*/ 6 w 34"/>
                <a:gd name="T5" fmla="*/ 54 h 62"/>
                <a:gd name="T6" fmla="*/ 0 w 34"/>
                <a:gd name="T7" fmla="*/ 33 h 62"/>
                <a:gd name="T8" fmla="*/ 6 w 34"/>
                <a:gd name="T9" fmla="*/ 9 h 62"/>
                <a:gd name="T10" fmla="*/ 24 w 34"/>
                <a:gd name="T11" fmla="*/ 0 h 62"/>
                <a:gd name="T12" fmla="*/ 34 w 34"/>
                <a:gd name="T13" fmla="*/ 2 h 62"/>
                <a:gd name="T14" fmla="*/ 34 w 34"/>
                <a:gd name="T15" fmla="*/ 13 h 62"/>
                <a:gd name="T16" fmla="*/ 25 w 34"/>
                <a:gd name="T17" fmla="*/ 10 h 62"/>
                <a:gd name="T18" fmla="*/ 15 w 34"/>
                <a:gd name="T19" fmla="*/ 16 h 62"/>
                <a:gd name="T20" fmla="*/ 12 w 34"/>
                <a:gd name="T21" fmla="*/ 31 h 62"/>
                <a:gd name="T22" fmla="*/ 15 w 34"/>
                <a:gd name="T23" fmla="*/ 47 h 62"/>
                <a:gd name="T24" fmla="*/ 25 w 34"/>
                <a:gd name="T25" fmla="*/ 52 h 62"/>
                <a:gd name="T26" fmla="*/ 34 w 34"/>
                <a:gd name="T27" fmla="*/ 49 h 62"/>
                <a:gd name="T28" fmla="*/ 34 w 34"/>
                <a:gd name="T29"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62">
                  <a:moveTo>
                    <a:pt x="34" y="59"/>
                  </a:moveTo>
                  <a:cubicBezTo>
                    <a:pt x="31" y="61"/>
                    <a:pt x="27" y="62"/>
                    <a:pt x="23" y="62"/>
                  </a:cubicBezTo>
                  <a:cubicBezTo>
                    <a:pt x="16" y="62"/>
                    <a:pt x="10" y="59"/>
                    <a:pt x="6" y="54"/>
                  </a:cubicBezTo>
                  <a:cubicBezTo>
                    <a:pt x="2" y="49"/>
                    <a:pt x="0" y="42"/>
                    <a:pt x="0" y="33"/>
                  </a:cubicBezTo>
                  <a:cubicBezTo>
                    <a:pt x="0" y="22"/>
                    <a:pt x="2" y="14"/>
                    <a:pt x="6" y="9"/>
                  </a:cubicBezTo>
                  <a:cubicBezTo>
                    <a:pt x="11" y="3"/>
                    <a:pt x="17" y="0"/>
                    <a:pt x="24" y="0"/>
                  </a:cubicBezTo>
                  <a:cubicBezTo>
                    <a:pt x="28" y="0"/>
                    <a:pt x="31" y="1"/>
                    <a:pt x="34" y="2"/>
                  </a:cubicBezTo>
                  <a:cubicBezTo>
                    <a:pt x="34" y="13"/>
                    <a:pt x="34" y="13"/>
                    <a:pt x="34" y="13"/>
                  </a:cubicBezTo>
                  <a:cubicBezTo>
                    <a:pt x="32" y="11"/>
                    <a:pt x="28" y="10"/>
                    <a:pt x="25" y="10"/>
                  </a:cubicBezTo>
                  <a:cubicBezTo>
                    <a:pt x="21" y="10"/>
                    <a:pt x="18" y="12"/>
                    <a:pt x="15" y="16"/>
                  </a:cubicBezTo>
                  <a:cubicBezTo>
                    <a:pt x="13" y="20"/>
                    <a:pt x="12" y="25"/>
                    <a:pt x="12" y="31"/>
                  </a:cubicBezTo>
                  <a:cubicBezTo>
                    <a:pt x="12" y="38"/>
                    <a:pt x="13" y="43"/>
                    <a:pt x="15" y="47"/>
                  </a:cubicBezTo>
                  <a:cubicBezTo>
                    <a:pt x="17" y="50"/>
                    <a:pt x="21" y="52"/>
                    <a:pt x="25" y="52"/>
                  </a:cubicBezTo>
                  <a:cubicBezTo>
                    <a:pt x="28" y="52"/>
                    <a:pt x="31" y="51"/>
                    <a:pt x="34" y="49"/>
                  </a:cubicBezTo>
                  <a:lnTo>
                    <a:pt x="3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4" name="Freeform 2180"/>
            <p:cNvSpPr>
              <a:spLocks noEditPoints="1"/>
            </p:cNvSpPr>
            <p:nvPr/>
          </p:nvSpPr>
          <p:spPr bwMode="auto">
            <a:xfrm>
              <a:off x="15909925" y="1433513"/>
              <a:ext cx="161925" cy="233363"/>
            </a:xfrm>
            <a:custGeom>
              <a:avLst/>
              <a:gdLst>
                <a:gd name="T0" fmla="*/ 22 w 43"/>
                <a:gd name="T1" fmla="*/ 62 h 62"/>
                <a:gd name="T2" fmla="*/ 6 w 43"/>
                <a:gd name="T3" fmla="*/ 54 h 62"/>
                <a:gd name="T4" fmla="*/ 0 w 43"/>
                <a:gd name="T5" fmla="*/ 32 h 62"/>
                <a:gd name="T6" fmla="*/ 6 w 43"/>
                <a:gd name="T7" fmla="*/ 9 h 62"/>
                <a:gd name="T8" fmla="*/ 22 w 43"/>
                <a:gd name="T9" fmla="*/ 0 h 62"/>
                <a:gd name="T10" fmla="*/ 38 w 43"/>
                <a:gd name="T11" fmla="*/ 8 h 62"/>
                <a:gd name="T12" fmla="*/ 43 w 43"/>
                <a:gd name="T13" fmla="*/ 31 h 62"/>
                <a:gd name="T14" fmla="*/ 38 w 43"/>
                <a:gd name="T15" fmla="*/ 54 h 62"/>
                <a:gd name="T16" fmla="*/ 22 w 43"/>
                <a:gd name="T17" fmla="*/ 62 h 62"/>
                <a:gd name="T18" fmla="*/ 22 w 43"/>
                <a:gd name="T19" fmla="*/ 10 h 62"/>
                <a:gd name="T20" fmla="*/ 12 w 43"/>
                <a:gd name="T21" fmla="*/ 31 h 62"/>
                <a:gd name="T22" fmla="*/ 22 w 43"/>
                <a:gd name="T23" fmla="*/ 52 h 62"/>
                <a:gd name="T24" fmla="*/ 29 w 43"/>
                <a:gd name="T25" fmla="*/ 47 h 62"/>
                <a:gd name="T26" fmla="*/ 31 w 43"/>
                <a:gd name="T27" fmla="*/ 32 h 62"/>
                <a:gd name="T28" fmla="*/ 22 w 43"/>
                <a:gd name="T29"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2">
                  <a:moveTo>
                    <a:pt x="22" y="62"/>
                  </a:moveTo>
                  <a:cubicBezTo>
                    <a:pt x="15" y="62"/>
                    <a:pt x="10" y="59"/>
                    <a:pt x="6" y="54"/>
                  </a:cubicBezTo>
                  <a:cubicBezTo>
                    <a:pt x="2" y="49"/>
                    <a:pt x="0" y="41"/>
                    <a:pt x="0" y="32"/>
                  </a:cubicBezTo>
                  <a:cubicBezTo>
                    <a:pt x="0" y="22"/>
                    <a:pt x="2" y="14"/>
                    <a:pt x="6" y="9"/>
                  </a:cubicBezTo>
                  <a:cubicBezTo>
                    <a:pt x="10" y="3"/>
                    <a:pt x="15" y="0"/>
                    <a:pt x="22" y="0"/>
                  </a:cubicBezTo>
                  <a:cubicBezTo>
                    <a:pt x="29" y="0"/>
                    <a:pt x="34" y="3"/>
                    <a:pt x="38" y="8"/>
                  </a:cubicBezTo>
                  <a:cubicBezTo>
                    <a:pt x="42" y="13"/>
                    <a:pt x="43" y="21"/>
                    <a:pt x="43" y="31"/>
                  </a:cubicBezTo>
                  <a:cubicBezTo>
                    <a:pt x="43" y="41"/>
                    <a:pt x="41" y="49"/>
                    <a:pt x="38" y="54"/>
                  </a:cubicBezTo>
                  <a:cubicBezTo>
                    <a:pt x="34" y="59"/>
                    <a:pt x="29" y="62"/>
                    <a:pt x="22" y="62"/>
                  </a:cubicBezTo>
                  <a:close/>
                  <a:moveTo>
                    <a:pt x="22" y="10"/>
                  </a:moveTo>
                  <a:cubicBezTo>
                    <a:pt x="16" y="10"/>
                    <a:pt x="12" y="17"/>
                    <a:pt x="12" y="31"/>
                  </a:cubicBezTo>
                  <a:cubicBezTo>
                    <a:pt x="12" y="45"/>
                    <a:pt x="16" y="52"/>
                    <a:pt x="22" y="52"/>
                  </a:cubicBezTo>
                  <a:cubicBezTo>
                    <a:pt x="25" y="52"/>
                    <a:pt x="27" y="50"/>
                    <a:pt x="29" y="47"/>
                  </a:cubicBezTo>
                  <a:cubicBezTo>
                    <a:pt x="31" y="43"/>
                    <a:pt x="31" y="38"/>
                    <a:pt x="31" y="32"/>
                  </a:cubicBezTo>
                  <a:cubicBezTo>
                    <a:pt x="31" y="17"/>
                    <a:pt x="28"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5" name="Freeform 2181"/>
            <p:cNvSpPr>
              <a:spLocks/>
            </p:cNvSpPr>
            <p:nvPr/>
          </p:nvSpPr>
          <p:spPr bwMode="auto">
            <a:xfrm>
              <a:off x="16102013" y="1436688"/>
              <a:ext cx="192088" cy="225425"/>
            </a:xfrm>
            <a:custGeom>
              <a:avLst/>
              <a:gdLst>
                <a:gd name="T0" fmla="*/ 42 w 51"/>
                <a:gd name="T1" fmla="*/ 60 h 60"/>
                <a:gd name="T2" fmla="*/ 42 w 51"/>
                <a:gd name="T3" fmla="*/ 25 h 60"/>
                <a:gd name="T4" fmla="*/ 42 w 51"/>
                <a:gd name="T5" fmla="*/ 12 h 60"/>
                <a:gd name="T6" fmla="*/ 42 w 51"/>
                <a:gd name="T7" fmla="*/ 12 h 60"/>
                <a:gd name="T8" fmla="*/ 40 w 51"/>
                <a:gd name="T9" fmla="*/ 22 h 60"/>
                <a:gd name="T10" fmla="*/ 31 w 51"/>
                <a:gd name="T11" fmla="*/ 60 h 60"/>
                <a:gd name="T12" fmla="*/ 21 w 51"/>
                <a:gd name="T13" fmla="*/ 60 h 60"/>
                <a:gd name="T14" fmla="*/ 12 w 51"/>
                <a:gd name="T15" fmla="*/ 22 h 60"/>
                <a:gd name="T16" fmla="*/ 10 w 51"/>
                <a:gd name="T17" fmla="*/ 12 h 60"/>
                <a:gd name="T18" fmla="*/ 10 w 51"/>
                <a:gd name="T19" fmla="*/ 12 h 60"/>
                <a:gd name="T20" fmla="*/ 10 w 51"/>
                <a:gd name="T21" fmla="*/ 28 h 60"/>
                <a:gd name="T22" fmla="*/ 10 w 51"/>
                <a:gd name="T23" fmla="*/ 60 h 60"/>
                <a:gd name="T24" fmla="*/ 0 w 51"/>
                <a:gd name="T25" fmla="*/ 60 h 60"/>
                <a:gd name="T26" fmla="*/ 0 w 51"/>
                <a:gd name="T27" fmla="*/ 0 h 60"/>
                <a:gd name="T28" fmla="*/ 17 w 51"/>
                <a:gd name="T29" fmla="*/ 0 h 60"/>
                <a:gd name="T30" fmla="*/ 25 w 51"/>
                <a:gd name="T31" fmla="*/ 37 h 60"/>
                <a:gd name="T32" fmla="*/ 26 w 51"/>
                <a:gd name="T33" fmla="*/ 46 h 60"/>
                <a:gd name="T34" fmla="*/ 27 w 51"/>
                <a:gd name="T35" fmla="*/ 46 h 60"/>
                <a:gd name="T36" fmla="*/ 27 w 51"/>
                <a:gd name="T37" fmla="*/ 44 h 60"/>
                <a:gd name="T38" fmla="*/ 28 w 51"/>
                <a:gd name="T39" fmla="*/ 36 h 60"/>
                <a:gd name="T40" fmla="*/ 36 w 51"/>
                <a:gd name="T41" fmla="*/ 0 h 60"/>
                <a:gd name="T42" fmla="*/ 51 w 51"/>
                <a:gd name="T43" fmla="*/ 0 h 60"/>
                <a:gd name="T44" fmla="*/ 51 w 51"/>
                <a:gd name="T45" fmla="*/ 60 h 60"/>
                <a:gd name="T46" fmla="*/ 42 w 51"/>
                <a:gd name="T4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0">
                  <a:moveTo>
                    <a:pt x="42" y="60"/>
                  </a:moveTo>
                  <a:cubicBezTo>
                    <a:pt x="42" y="25"/>
                    <a:pt x="42" y="25"/>
                    <a:pt x="42" y="25"/>
                  </a:cubicBezTo>
                  <a:cubicBezTo>
                    <a:pt x="42" y="22"/>
                    <a:pt x="42" y="18"/>
                    <a:pt x="42" y="12"/>
                  </a:cubicBezTo>
                  <a:cubicBezTo>
                    <a:pt x="42" y="12"/>
                    <a:pt x="42" y="12"/>
                    <a:pt x="42" y="12"/>
                  </a:cubicBezTo>
                  <a:cubicBezTo>
                    <a:pt x="41" y="14"/>
                    <a:pt x="41" y="18"/>
                    <a:pt x="40" y="22"/>
                  </a:cubicBezTo>
                  <a:cubicBezTo>
                    <a:pt x="31" y="60"/>
                    <a:pt x="31" y="60"/>
                    <a:pt x="31" y="60"/>
                  </a:cubicBezTo>
                  <a:cubicBezTo>
                    <a:pt x="21" y="60"/>
                    <a:pt x="21" y="60"/>
                    <a:pt x="21" y="60"/>
                  </a:cubicBezTo>
                  <a:cubicBezTo>
                    <a:pt x="12" y="22"/>
                    <a:pt x="12" y="22"/>
                    <a:pt x="12" y="22"/>
                  </a:cubicBezTo>
                  <a:cubicBezTo>
                    <a:pt x="10" y="12"/>
                    <a:pt x="10" y="12"/>
                    <a:pt x="10" y="12"/>
                  </a:cubicBezTo>
                  <a:cubicBezTo>
                    <a:pt x="10" y="12"/>
                    <a:pt x="10" y="12"/>
                    <a:pt x="10" y="12"/>
                  </a:cubicBezTo>
                  <a:cubicBezTo>
                    <a:pt x="10" y="17"/>
                    <a:pt x="10" y="23"/>
                    <a:pt x="10" y="28"/>
                  </a:cubicBezTo>
                  <a:cubicBezTo>
                    <a:pt x="10" y="60"/>
                    <a:pt x="10" y="60"/>
                    <a:pt x="10" y="60"/>
                  </a:cubicBezTo>
                  <a:cubicBezTo>
                    <a:pt x="0" y="60"/>
                    <a:pt x="0" y="60"/>
                    <a:pt x="0" y="60"/>
                  </a:cubicBezTo>
                  <a:cubicBezTo>
                    <a:pt x="0" y="0"/>
                    <a:pt x="0" y="0"/>
                    <a:pt x="0" y="0"/>
                  </a:cubicBezTo>
                  <a:cubicBezTo>
                    <a:pt x="17" y="0"/>
                    <a:pt x="17" y="0"/>
                    <a:pt x="17" y="0"/>
                  </a:cubicBezTo>
                  <a:cubicBezTo>
                    <a:pt x="25" y="37"/>
                    <a:pt x="25" y="37"/>
                    <a:pt x="25" y="37"/>
                  </a:cubicBezTo>
                  <a:cubicBezTo>
                    <a:pt x="26" y="40"/>
                    <a:pt x="26" y="43"/>
                    <a:pt x="26" y="46"/>
                  </a:cubicBezTo>
                  <a:cubicBezTo>
                    <a:pt x="27" y="46"/>
                    <a:pt x="27" y="46"/>
                    <a:pt x="27" y="46"/>
                  </a:cubicBezTo>
                  <a:cubicBezTo>
                    <a:pt x="27" y="44"/>
                    <a:pt x="27" y="44"/>
                    <a:pt x="27" y="44"/>
                  </a:cubicBezTo>
                  <a:cubicBezTo>
                    <a:pt x="27" y="40"/>
                    <a:pt x="28" y="38"/>
                    <a:pt x="28" y="36"/>
                  </a:cubicBezTo>
                  <a:cubicBezTo>
                    <a:pt x="36" y="0"/>
                    <a:pt x="36" y="0"/>
                    <a:pt x="36" y="0"/>
                  </a:cubicBezTo>
                  <a:cubicBezTo>
                    <a:pt x="51" y="0"/>
                    <a:pt x="51" y="0"/>
                    <a:pt x="51" y="0"/>
                  </a:cubicBezTo>
                  <a:cubicBezTo>
                    <a:pt x="51" y="60"/>
                    <a:pt x="51" y="60"/>
                    <a:pt x="51" y="60"/>
                  </a:cubicBezTo>
                  <a:lnTo>
                    <a:pt x="4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6" name="Freeform 2182"/>
            <p:cNvSpPr>
              <a:spLocks noEditPoints="1"/>
            </p:cNvSpPr>
            <p:nvPr/>
          </p:nvSpPr>
          <p:spPr bwMode="auto">
            <a:xfrm>
              <a:off x="16335375" y="1436688"/>
              <a:ext cx="131763" cy="225425"/>
            </a:xfrm>
            <a:custGeom>
              <a:avLst/>
              <a:gdLst>
                <a:gd name="T0" fmla="*/ 11 w 35"/>
                <a:gd name="T1" fmla="*/ 40 h 60"/>
                <a:gd name="T2" fmla="*/ 11 w 35"/>
                <a:gd name="T3" fmla="*/ 60 h 60"/>
                <a:gd name="T4" fmla="*/ 0 w 35"/>
                <a:gd name="T5" fmla="*/ 60 h 60"/>
                <a:gd name="T6" fmla="*/ 0 w 35"/>
                <a:gd name="T7" fmla="*/ 0 h 60"/>
                <a:gd name="T8" fmla="*/ 17 w 35"/>
                <a:gd name="T9" fmla="*/ 0 h 60"/>
                <a:gd name="T10" fmla="*/ 30 w 35"/>
                <a:gd name="T11" fmla="*/ 5 h 60"/>
                <a:gd name="T12" fmla="*/ 35 w 35"/>
                <a:gd name="T13" fmla="*/ 19 h 60"/>
                <a:gd name="T14" fmla="*/ 30 w 35"/>
                <a:gd name="T15" fmla="*/ 34 h 60"/>
                <a:gd name="T16" fmla="*/ 16 w 35"/>
                <a:gd name="T17" fmla="*/ 40 h 60"/>
                <a:gd name="T18" fmla="*/ 11 w 35"/>
                <a:gd name="T19" fmla="*/ 40 h 60"/>
                <a:gd name="T20" fmla="*/ 11 w 35"/>
                <a:gd name="T21" fmla="*/ 10 h 60"/>
                <a:gd name="T22" fmla="*/ 11 w 35"/>
                <a:gd name="T23" fmla="*/ 30 h 60"/>
                <a:gd name="T24" fmla="*/ 15 w 35"/>
                <a:gd name="T25" fmla="*/ 30 h 60"/>
                <a:gd name="T26" fmla="*/ 23 w 35"/>
                <a:gd name="T27" fmla="*/ 20 h 60"/>
                <a:gd name="T28" fmla="*/ 21 w 35"/>
                <a:gd name="T29" fmla="*/ 13 h 60"/>
                <a:gd name="T30" fmla="*/ 15 w 35"/>
                <a:gd name="T31" fmla="*/ 10 h 60"/>
                <a:gd name="T32" fmla="*/ 11 w 35"/>
                <a:gd name="T3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0">
                  <a:moveTo>
                    <a:pt x="11" y="40"/>
                  </a:moveTo>
                  <a:cubicBezTo>
                    <a:pt x="11" y="60"/>
                    <a:pt x="11" y="60"/>
                    <a:pt x="11" y="60"/>
                  </a:cubicBezTo>
                  <a:cubicBezTo>
                    <a:pt x="0" y="60"/>
                    <a:pt x="0" y="60"/>
                    <a:pt x="0" y="60"/>
                  </a:cubicBezTo>
                  <a:cubicBezTo>
                    <a:pt x="0" y="0"/>
                    <a:pt x="0" y="0"/>
                    <a:pt x="0" y="0"/>
                  </a:cubicBezTo>
                  <a:cubicBezTo>
                    <a:pt x="17" y="0"/>
                    <a:pt x="17" y="0"/>
                    <a:pt x="17" y="0"/>
                  </a:cubicBezTo>
                  <a:cubicBezTo>
                    <a:pt x="23" y="0"/>
                    <a:pt x="27" y="2"/>
                    <a:pt x="30" y="5"/>
                  </a:cubicBezTo>
                  <a:cubicBezTo>
                    <a:pt x="33" y="8"/>
                    <a:pt x="35" y="13"/>
                    <a:pt x="35" y="19"/>
                  </a:cubicBezTo>
                  <a:cubicBezTo>
                    <a:pt x="35" y="25"/>
                    <a:pt x="33" y="30"/>
                    <a:pt x="30" y="34"/>
                  </a:cubicBezTo>
                  <a:cubicBezTo>
                    <a:pt x="26" y="38"/>
                    <a:pt x="22" y="40"/>
                    <a:pt x="16" y="40"/>
                  </a:cubicBezTo>
                  <a:lnTo>
                    <a:pt x="11" y="40"/>
                  </a:lnTo>
                  <a:close/>
                  <a:moveTo>
                    <a:pt x="11" y="10"/>
                  </a:moveTo>
                  <a:cubicBezTo>
                    <a:pt x="11" y="30"/>
                    <a:pt x="11" y="30"/>
                    <a:pt x="11" y="30"/>
                  </a:cubicBezTo>
                  <a:cubicBezTo>
                    <a:pt x="15" y="30"/>
                    <a:pt x="15" y="30"/>
                    <a:pt x="15" y="30"/>
                  </a:cubicBezTo>
                  <a:cubicBezTo>
                    <a:pt x="20" y="30"/>
                    <a:pt x="23" y="26"/>
                    <a:pt x="23" y="20"/>
                  </a:cubicBezTo>
                  <a:cubicBezTo>
                    <a:pt x="23" y="17"/>
                    <a:pt x="22" y="14"/>
                    <a:pt x="21" y="13"/>
                  </a:cubicBezTo>
                  <a:cubicBezTo>
                    <a:pt x="19" y="11"/>
                    <a:pt x="17" y="10"/>
                    <a:pt x="15" y="10"/>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7" name="Freeform 2183"/>
            <p:cNvSpPr>
              <a:spLocks/>
            </p:cNvSpPr>
            <p:nvPr/>
          </p:nvSpPr>
          <p:spPr bwMode="auto">
            <a:xfrm>
              <a:off x="16492538" y="1436688"/>
              <a:ext cx="139700" cy="230188"/>
            </a:xfrm>
            <a:custGeom>
              <a:avLst/>
              <a:gdLst>
                <a:gd name="T0" fmla="*/ 37 w 37"/>
                <a:gd name="T1" fmla="*/ 35 h 61"/>
                <a:gd name="T2" fmla="*/ 18 w 37"/>
                <a:gd name="T3" fmla="*/ 61 h 61"/>
                <a:gd name="T4" fmla="*/ 0 w 37"/>
                <a:gd name="T5" fmla="*/ 35 h 61"/>
                <a:gd name="T6" fmla="*/ 0 w 37"/>
                <a:gd name="T7" fmla="*/ 0 h 61"/>
                <a:gd name="T8" fmla="*/ 11 w 37"/>
                <a:gd name="T9" fmla="*/ 0 h 61"/>
                <a:gd name="T10" fmla="*/ 11 w 37"/>
                <a:gd name="T11" fmla="*/ 37 h 61"/>
                <a:gd name="T12" fmla="*/ 18 w 37"/>
                <a:gd name="T13" fmla="*/ 51 h 61"/>
                <a:gd name="T14" fmla="*/ 24 w 37"/>
                <a:gd name="T15" fmla="*/ 48 h 61"/>
                <a:gd name="T16" fmla="*/ 25 w 37"/>
                <a:gd name="T17" fmla="*/ 37 h 61"/>
                <a:gd name="T18" fmla="*/ 25 w 37"/>
                <a:gd name="T19" fmla="*/ 0 h 61"/>
                <a:gd name="T20" fmla="*/ 37 w 37"/>
                <a:gd name="T21" fmla="*/ 0 h 61"/>
                <a:gd name="T22" fmla="*/ 37 w 37"/>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1">
                  <a:moveTo>
                    <a:pt x="37" y="35"/>
                  </a:moveTo>
                  <a:cubicBezTo>
                    <a:pt x="37" y="52"/>
                    <a:pt x="31" y="61"/>
                    <a:pt x="18" y="61"/>
                  </a:cubicBezTo>
                  <a:cubicBezTo>
                    <a:pt x="6" y="61"/>
                    <a:pt x="0" y="53"/>
                    <a:pt x="0" y="35"/>
                  </a:cubicBezTo>
                  <a:cubicBezTo>
                    <a:pt x="0" y="0"/>
                    <a:pt x="0" y="0"/>
                    <a:pt x="0" y="0"/>
                  </a:cubicBezTo>
                  <a:cubicBezTo>
                    <a:pt x="11" y="0"/>
                    <a:pt x="11" y="0"/>
                    <a:pt x="11" y="0"/>
                  </a:cubicBezTo>
                  <a:cubicBezTo>
                    <a:pt x="11" y="37"/>
                    <a:pt x="11" y="37"/>
                    <a:pt x="11" y="37"/>
                  </a:cubicBezTo>
                  <a:cubicBezTo>
                    <a:pt x="11" y="46"/>
                    <a:pt x="14" y="51"/>
                    <a:pt x="18" y="51"/>
                  </a:cubicBezTo>
                  <a:cubicBezTo>
                    <a:pt x="21" y="51"/>
                    <a:pt x="23" y="50"/>
                    <a:pt x="24" y="48"/>
                  </a:cubicBezTo>
                  <a:cubicBezTo>
                    <a:pt x="25" y="45"/>
                    <a:pt x="25" y="42"/>
                    <a:pt x="25" y="37"/>
                  </a:cubicBezTo>
                  <a:cubicBezTo>
                    <a:pt x="25" y="0"/>
                    <a:pt x="25" y="0"/>
                    <a:pt x="25" y="0"/>
                  </a:cubicBezTo>
                  <a:cubicBezTo>
                    <a:pt x="37" y="0"/>
                    <a:pt x="37" y="0"/>
                    <a:pt x="37" y="0"/>
                  </a:cubicBezTo>
                  <a:lnTo>
                    <a:pt x="3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8" name="Freeform 2184"/>
            <p:cNvSpPr>
              <a:spLocks/>
            </p:cNvSpPr>
            <p:nvPr/>
          </p:nvSpPr>
          <p:spPr bwMode="auto">
            <a:xfrm>
              <a:off x="16654463" y="1436688"/>
              <a:ext cx="134938" cy="225425"/>
            </a:xfrm>
            <a:custGeom>
              <a:avLst/>
              <a:gdLst>
                <a:gd name="T0" fmla="*/ 54 w 85"/>
                <a:gd name="T1" fmla="*/ 24 h 142"/>
                <a:gd name="T2" fmla="*/ 54 w 85"/>
                <a:gd name="T3" fmla="*/ 142 h 142"/>
                <a:gd name="T4" fmla="*/ 28 w 85"/>
                <a:gd name="T5" fmla="*/ 142 h 142"/>
                <a:gd name="T6" fmla="*/ 28 w 85"/>
                <a:gd name="T7" fmla="*/ 24 h 142"/>
                <a:gd name="T8" fmla="*/ 0 w 85"/>
                <a:gd name="T9" fmla="*/ 24 h 142"/>
                <a:gd name="T10" fmla="*/ 0 w 85"/>
                <a:gd name="T11" fmla="*/ 0 h 142"/>
                <a:gd name="T12" fmla="*/ 85 w 85"/>
                <a:gd name="T13" fmla="*/ 0 h 142"/>
                <a:gd name="T14" fmla="*/ 85 w 85"/>
                <a:gd name="T15" fmla="*/ 24 h 142"/>
                <a:gd name="T16" fmla="*/ 54 w 85"/>
                <a:gd name="T17" fmla="*/ 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42">
                  <a:moveTo>
                    <a:pt x="54" y="24"/>
                  </a:moveTo>
                  <a:lnTo>
                    <a:pt x="54" y="142"/>
                  </a:lnTo>
                  <a:lnTo>
                    <a:pt x="28" y="142"/>
                  </a:lnTo>
                  <a:lnTo>
                    <a:pt x="28" y="24"/>
                  </a:lnTo>
                  <a:lnTo>
                    <a:pt x="0" y="24"/>
                  </a:lnTo>
                  <a:lnTo>
                    <a:pt x="0" y="0"/>
                  </a:lnTo>
                  <a:lnTo>
                    <a:pt x="85" y="0"/>
                  </a:lnTo>
                  <a:lnTo>
                    <a:pt x="85" y="24"/>
                  </a:lnTo>
                  <a:lnTo>
                    <a:pt x="5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29" name="Freeform 2185"/>
            <p:cNvSpPr>
              <a:spLocks/>
            </p:cNvSpPr>
            <p:nvPr/>
          </p:nvSpPr>
          <p:spPr bwMode="auto">
            <a:xfrm>
              <a:off x="16811625" y="1436688"/>
              <a:ext cx="109538" cy="225425"/>
            </a:xfrm>
            <a:custGeom>
              <a:avLst/>
              <a:gdLst>
                <a:gd name="T0" fmla="*/ 0 w 69"/>
                <a:gd name="T1" fmla="*/ 142 h 142"/>
                <a:gd name="T2" fmla="*/ 0 w 69"/>
                <a:gd name="T3" fmla="*/ 0 h 142"/>
                <a:gd name="T4" fmla="*/ 66 w 69"/>
                <a:gd name="T5" fmla="*/ 0 h 142"/>
                <a:gd name="T6" fmla="*/ 66 w 69"/>
                <a:gd name="T7" fmla="*/ 24 h 142"/>
                <a:gd name="T8" fmla="*/ 28 w 69"/>
                <a:gd name="T9" fmla="*/ 24 h 142"/>
                <a:gd name="T10" fmla="*/ 28 w 69"/>
                <a:gd name="T11" fmla="*/ 59 h 142"/>
                <a:gd name="T12" fmla="*/ 64 w 69"/>
                <a:gd name="T13" fmla="*/ 59 h 142"/>
                <a:gd name="T14" fmla="*/ 64 w 69"/>
                <a:gd name="T15" fmla="*/ 83 h 142"/>
                <a:gd name="T16" fmla="*/ 28 w 69"/>
                <a:gd name="T17" fmla="*/ 83 h 142"/>
                <a:gd name="T18" fmla="*/ 28 w 69"/>
                <a:gd name="T19" fmla="*/ 119 h 142"/>
                <a:gd name="T20" fmla="*/ 69 w 69"/>
                <a:gd name="T21" fmla="*/ 119 h 142"/>
                <a:gd name="T22" fmla="*/ 69 w 69"/>
                <a:gd name="T23" fmla="*/ 142 h 142"/>
                <a:gd name="T24" fmla="*/ 0 w 69"/>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42">
                  <a:moveTo>
                    <a:pt x="0" y="142"/>
                  </a:moveTo>
                  <a:lnTo>
                    <a:pt x="0" y="0"/>
                  </a:lnTo>
                  <a:lnTo>
                    <a:pt x="66" y="0"/>
                  </a:lnTo>
                  <a:lnTo>
                    <a:pt x="66" y="24"/>
                  </a:lnTo>
                  <a:lnTo>
                    <a:pt x="28" y="24"/>
                  </a:lnTo>
                  <a:lnTo>
                    <a:pt x="28" y="59"/>
                  </a:lnTo>
                  <a:lnTo>
                    <a:pt x="64" y="59"/>
                  </a:lnTo>
                  <a:lnTo>
                    <a:pt x="64" y="83"/>
                  </a:lnTo>
                  <a:lnTo>
                    <a:pt x="28" y="83"/>
                  </a:lnTo>
                  <a:lnTo>
                    <a:pt x="28" y="119"/>
                  </a:lnTo>
                  <a:lnTo>
                    <a:pt x="69" y="119"/>
                  </a:lnTo>
                  <a:lnTo>
                    <a:pt x="69" y="142"/>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0" name="Freeform 2186"/>
            <p:cNvSpPr>
              <a:spLocks noEditPoints="1"/>
            </p:cNvSpPr>
            <p:nvPr/>
          </p:nvSpPr>
          <p:spPr bwMode="auto">
            <a:xfrm>
              <a:off x="17018000" y="1436688"/>
              <a:ext cx="134938" cy="225425"/>
            </a:xfrm>
            <a:custGeom>
              <a:avLst/>
              <a:gdLst>
                <a:gd name="T0" fmla="*/ 12 w 36"/>
                <a:gd name="T1" fmla="*/ 40 h 60"/>
                <a:gd name="T2" fmla="*/ 12 w 36"/>
                <a:gd name="T3" fmla="*/ 60 h 60"/>
                <a:gd name="T4" fmla="*/ 0 w 36"/>
                <a:gd name="T5" fmla="*/ 60 h 60"/>
                <a:gd name="T6" fmla="*/ 0 w 36"/>
                <a:gd name="T7" fmla="*/ 0 h 60"/>
                <a:gd name="T8" fmla="*/ 18 w 36"/>
                <a:gd name="T9" fmla="*/ 0 h 60"/>
                <a:gd name="T10" fmla="*/ 31 w 36"/>
                <a:gd name="T11" fmla="*/ 5 h 60"/>
                <a:gd name="T12" fmla="*/ 36 w 36"/>
                <a:gd name="T13" fmla="*/ 19 h 60"/>
                <a:gd name="T14" fmla="*/ 31 w 36"/>
                <a:gd name="T15" fmla="*/ 34 h 60"/>
                <a:gd name="T16" fmla="*/ 17 w 36"/>
                <a:gd name="T17" fmla="*/ 40 h 60"/>
                <a:gd name="T18" fmla="*/ 12 w 36"/>
                <a:gd name="T19" fmla="*/ 40 h 60"/>
                <a:gd name="T20" fmla="*/ 12 w 36"/>
                <a:gd name="T21" fmla="*/ 10 h 60"/>
                <a:gd name="T22" fmla="*/ 12 w 36"/>
                <a:gd name="T23" fmla="*/ 30 h 60"/>
                <a:gd name="T24" fmla="*/ 16 w 36"/>
                <a:gd name="T25" fmla="*/ 30 h 60"/>
                <a:gd name="T26" fmla="*/ 24 w 36"/>
                <a:gd name="T27" fmla="*/ 20 h 60"/>
                <a:gd name="T28" fmla="*/ 22 w 36"/>
                <a:gd name="T29" fmla="*/ 13 h 60"/>
                <a:gd name="T30" fmla="*/ 16 w 36"/>
                <a:gd name="T31" fmla="*/ 10 h 60"/>
                <a:gd name="T32" fmla="*/ 12 w 36"/>
                <a:gd name="T3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60">
                  <a:moveTo>
                    <a:pt x="12" y="40"/>
                  </a:moveTo>
                  <a:cubicBezTo>
                    <a:pt x="12" y="60"/>
                    <a:pt x="12" y="60"/>
                    <a:pt x="12" y="60"/>
                  </a:cubicBezTo>
                  <a:cubicBezTo>
                    <a:pt x="0" y="60"/>
                    <a:pt x="0" y="60"/>
                    <a:pt x="0" y="60"/>
                  </a:cubicBezTo>
                  <a:cubicBezTo>
                    <a:pt x="0" y="0"/>
                    <a:pt x="0" y="0"/>
                    <a:pt x="0" y="0"/>
                  </a:cubicBezTo>
                  <a:cubicBezTo>
                    <a:pt x="18" y="0"/>
                    <a:pt x="18" y="0"/>
                    <a:pt x="18" y="0"/>
                  </a:cubicBezTo>
                  <a:cubicBezTo>
                    <a:pt x="23" y="0"/>
                    <a:pt x="28" y="2"/>
                    <a:pt x="31" y="5"/>
                  </a:cubicBezTo>
                  <a:cubicBezTo>
                    <a:pt x="34" y="8"/>
                    <a:pt x="36" y="13"/>
                    <a:pt x="36" y="19"/>
                  </a:cubicBezTo>
                  <a:cubicBezTo>
                    <a:pt x="36" y="25"/>
                    <a:pt x="34" y="30"/>
                    <a:pt x="31" y="34"/>
                  </a:cubicBezTo>
                  <a:cubicBezTo>
                    <a:pt x="27" y="38"/>
                    <a:pt x="22" y="40"/>
                    <a:pt x="17" y="40"/>
                  </a:cubicBezTo>
                  <a:lnTo>
                    <a:pt x="12" y="40"/>
                  </a:lnTo>
                  <a:close/>
                  <a:moveTo>
                    <a:pt x="12" y="10"/>
                  </a:moveTo>
                  <a:cubicBezTo>
                    <a:pt x="12" y="30"/>
                    <a:pt x="12" y="30"/>
                    <a:pt x="12" y="30"/>
                  </a:cubicBezTo>
                  <a:cubicBezTo>
                    <a:pt x="16" y="30"/>
                    <a:pt x="16" y="30"/>
                    <a:pt x="16" y="30"/>
                  </a:cubicBezTo>
                  <a:cubicBezTo>
                    <a:pt x="21" y="30"/>
                    <a:pt x="24" y="26"/>
                    <a:pt x="24" y="20"/>
                  </a:cubicBezTo>
                  <a:cubicBezTo>
                    <a:pt x="24" y="17"/>
                    <a:pt x="23" y="14"/>
                    <a:pt x="22" y="13"/>
                  </a:cubicBezTo>
                  <a:cubicBezTo>
                    <a:pt x="20" y="11"/>
                    <a:pt x="18" y="10"/>
                    <a:pt x="16" y="10"/>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1" name="Freeform 2187"/>
            <p:cNvSpPr>
              <a:spLocks noEditPoints="1"/>
            </p:cNvSpPr>
            <p:nvPr/>
          </p:nvSpPr>
          <p:spPr bwMode="auto">
            <a:xfrm>
              <a:off x="17171988" y="1433513"/>
              <a:ext cx="161925" cy="233363"/>
            </a:xfrm>
            <a:custGeom>
              <a:avLst/>
              <a:gdLst>
                <a:gd name="T0" fmla="*/ 21 w 43"/>
                <a:gd name="T1" fmla="*/ 62 h 62"/>
                <a:gd name="T2" fmla="*/ 5 w 43"/>
                <a:gd name="T3" fmla="*/ 54 h 62"/>
                <a:gd name="T4" fmla="*/ 0 w 43"/>
                <a:gd name="T5" fmla="*/ 32 h 62"/>
                <a:gd name="T6" fmla="*/ 6 w 43"/>
                <a:gd name="T7" fmla="*/ 9 h 62"/>
                <a:gd name="T8" fmla="*/ 22 w 43"/>
                <a:gd name="T9" fmla="*/ 0 h 62"/>
                <a:gd name="T10" fmla="*/ 37 w 43"/>
                <a:gd name="T11" fmla="*/ 8 h 62"/>
                <a:gd name="T12" fmla="*/ 43 w 43"/>
                <a:gd name="T13" fmla="*/ 31 h 62"/>
                <a:gd name="T14" fmla="*/ 37 w 43"/>
                <a:gd name="T15" fmla="*/ 54 h 62"/>
                <a:gd name="T16" fmla="*/ 21 w 43"/>
                <a:gd name="T17" fmla="*/ 62 h 62"/>
                <a:gd name="T18" fmla="*/ 22 w 43"/>
                <a:gd name="T19" fmla="*/ 10 h 62"/>
                <a:gd name="T20" fmla="*/ 12 w 43"/>
                <a:gd name="T21" fmla="*/ 31 h 62"/>
                <a:gd name="T22" fmla="*/ 21 w 43"/>
                <a:gd name="T23" fmla="*/ 52 h 62"/>
                <a:gd name="T24" fmla="*/ 28 w 43"/>
                <a:gd name="T25" fmla="*/ 47 h 62"/>
                <a:gd name="T26" fmla="*/ 31 w 43"/>
                <a:gd name="T27" fmla="*/ 32 h 62"/>
                <a:gd name="T28" fmla="*/ 22 w 43"/>
                <a:gd name="T29" fmla="*/ 1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2">
                  <a:moveTo>
                    <a:pt x="21" y="62"/>
                  </a:moveTo>
                  <a:cubicBezTo>
                    <a:pt x="14" y="62"/>
                    <a:pt x="9" y="59"/>
                    <a:pt x="5" y="54"/>
                  </a:cubicBezTo>
                  <a:cubicBezTo>
                    <a:pt x="2" y="49"/>
                    <a:pt x="0" y="41"/>
                    <a:pt x="0" y="32"/>
                  </a:cubicBezTo>
                  <a:cubicBezTo>
                    <a:pt x="0" y="22"/>
                    <a:pt x="2" y="14"/>
                    <a:pt x="6" y="9"/>
                  </a:cubicBezTo>
                  <a:cubicBezTo>
                    <a:pt x="9" y="3"/>
                    <a:pt x="15" y="0"/>
                    <a:pt x="22" y="0"/>
                  </a:cubicBezTo>
                  <a:cubicBezTo>
                    <a:pt x="29" y="0"/>
                    <a:pt x="34" y="3"/>
                    <a:pt x="37" y="8"/>
                  </a:cubicBezTo>
                  <a:cubicBezTo>
                    <a:pt x="41" y="13"/>
                    <a:pt x="43" y="21"/>
                    <a:pt x="43" y="31"/>
                  </a:cubicBezTo>
                  <a:cubicBezTo>
                    <a:pt x="43" y="41"/>
                    <a:pt x="41" y="49"/>
                    <a:pt x="37" y="54"/>
                  </a:cubicBezTo>
                  <a:cubicBezTo>
                    <a:pt x="33" y="59"/>
                    <a:pt x="28" y="62"/>
                    <a:pt x="21" y="62"/>
                  </a:cubicBezTo>
                  <a:close/>
                  <a:moveTo>
                    <a:pt x="22" y="10"/>
                  </a:moveTo>
                  <a:cubicBezTo>
                    <a:pt x="15" y="10"/>
                    <a:pt x="12" y="17"/>
                    <a:pt x="12" y="31"/>
                  </a:cubicBezTo>
                  <a:cubicBezTo>
                    <a:pt x="12" y="45"/>
                    <a:pt x="15" y="52"/>
                    <a:pt x="21" y="52"/>
                  </a:cubicBezTo>
                  <a:cubicBezTo>
                    <a:pt x="24" y="52"/>
                    <a:pt x="27" y="50"/>
                    <a:pt x="28" y="47"/>
                  </a:cubicBezTo>
                  <a:cubicBezTo>
                    <a:pt x="30" y="43"/>
                    <a:pt x="31" y="38"/>
                    <a:pt x="31" y="32"/>
                  </a:cubicBezTo>
                  <a:cubicBezTo>
                    <a:pt x="31" y="17"/>
                    <a:pt x="28"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2" name="Freeform 2188"/>
            <p:cNvSpPr>
              <a:spLocks/>
            </p:cNvSpPr>
            <p:nvPr/>
          </p:nvSpPr>
          <p:spPr bwMode="auto">
            <a:xfrm>
              <a:off x="17345025" y="1436688"/>
              <a:ext cx="244475" cy="225425"/>
            </a:xfrm>
            <a:custGeom>
              <a:avLst/>
              <a:gdLst>
                <a:gd name="T0" fmla="*/ 52 w 65"/>
                <a:gd name="T1" fmla="*/ 60 h 60"/>
                <a:gd name="T2" fmla="*/ 39 w 65"/>
                <a:gd name="T3" fmla="*/ 60 h 60"/>
                <a:gd name="T4" fmla="*/ 33 w 65"/>
                <a:gd name="T5" fmla="*/ 22 h 60"/>
                <a:gd name="T6" fmla="*/ 32 w 65"/>
                <a:gd name="T7" fmla="*/ 14 h 60"/>
                <a:gd name="T8" fmla="*/ 32 w 65"/>
                <a:gd name="T9" fmla="*/ 14 h 60"/>
                <a:gd name="T10" fmla="*/ 32 w 65"/>
                <a:gd name="T11" fmla="*/ 20 h 60"/>
                <a:gd name="T12" fmla="*/ 31 w 65"/>
                <a:gd name="T13" fmla="*/ 21 h 60"/>
                <a:gd name="T14" fmla="*/ 25 w 65"/>
                <a:gd name="T15" fmla="*/ 60 h 60"/>
                <a:gd name="T16" fmla="*/ 12 w 65"/>
                <a:gd name="T17" fmla="*/ 60 h 60"/>
                <a:gd name="T18" fmla="*/ 0 w 65"/>
                <a:gd name="T19" fmla="*/ 0 h 60"/>
                <a:gd name="T20" fmla="*/ 13 w 65"/>
                <a:gd name="T21" fmla="*/ 0 h 60"/>
                <a:gd name="T22" fmla="*/ 19 w 65"/>
                <a:gd name="T23" fmla="*/ 39 h 60"/>
                <a:gd name="T24" fmla="*/ 20 w 65"/>
                <a:gd name="T25" fmla="*/ 46 h 60"/>
                <a:gd name="T26" fmla="*/ 20 w 65"/>
                <a:gd name="T27" fmla="*/ 46 h 60"/>
                <a:gd name="T28" fmla="*/ 21 w 65"/>
                <a:gd name="T29" fmla="*/ 39 h 60"/>
                <a:gd name="T30" fmla="*/ 27 w 65"/>
                <a:gd name="T31" fmla="*/ 0 h 60"/>
                <a:gd name="T32" fmla="*/ 39 w 65"/>
                <a:gd name="T33" fmla="*/ 0 h 60"/>
                <a:gd name="T34" fmla="*/ 45 w 65"/>
                <a:gd name="T35" fmla="*/ 39 h 60"/>
                <a:gd name="T36" fmla="*/ 46 w 65"/>
                <a:gd name="T37" fmla="*/ 46 h 60"/>
                <a:gd name="T38" fmla="*/ 46 w 65"/>
                <a:gd name="T39" fmla="*/ 46 h 60"/>
                <a:gd name="T40" fmla="*/ 47 w 65"/>
                <a:gd name="T41" fmla="*/ 39 h 60"/>
                <a:gd name="T42" fmla="*/ 54 w 65"/>
                <a:gd name="T43" fmla="*/ 0 h 60"/>
                <a:gd name="T44" fmla="*/ 65 w 65"/>
                <a:gd name="T45" fmla="*/ 0 h 60"/>
                <a:gd name="T46" fmla="*/ 52 w 65"/>
                <a:gd name="T4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60">
                  <a:moveTo>
                    <a:pt x="52" y="60"/>
                  </a:moveTo>
                  <a:cubicBezTo>
                    <a:pt x="39" y="60"/>
                    <a:pt x="39" y="60"/>
                    <a:pt x="39" y="60"/>
                  </a:cubicBezTo>
                  <a:cubicBezTo>
                    <a:pt x="33" y="22"/>
                    <a:pt x="33" y="22"/>
                    <a:pt x="33" y="22"/>
                  </a:cubicBezTo>
                  <a:cubicBezTo>
                    <a:pt x="33" y="19"/>
                    <a:pt x="33" y="16"/>
                    <a:pt x="32" y="14"/>
                  </a:cubicBezTo>
                  <a:cubicBezTo>
                    <a:pt x="32" y="14"/>
                    <a:pt x="32" y="14"/>
                    <a:pt x="32" y="14"/>
                  </a:cubicBezTo>
                  <a:cubicBezTo>
                    <a:pt x="32" y="16"/>
                    <a:pt x="32" y="18"/>
                    <a:pt x="32" y="20"/>
                  </a:cubicBezTo>
                  <a:cubicBezTo>
                    <a:pt x="31" y="21"/>
                    <a:pt x="31" y="21"/>
                    <a:pt x="31" y="21"/>
                  </a:cubicBezTo>
                  <a:cubicBezTo>
                    <a:pt x="25" y="60"/>
                    <a:pt x="25" y="60"/>
                    <a:pt x="25" y="60"/>
                  </a:cubicBezTo>
                  <a:cubicBezTo>
                    <a:pt x="12" y="60"/>
                    <a:pt x="12" y="60"/>
                    <a:pt x="12" y="60"/>
                  </a:cubicBezTo>
                  <a:cubicBezTo>
                    <a:pt x="0" y="0"/>
                    <a:pt x="0" y="0"/>
                    <a:pt x="0" y="0"/>
                  </a:cubicBezTo>
                  <a:cubicBezTo>
                    <a:pt x="13" y="0"/>
                    <a:pt x="13" y="0"/>
                    <a:pt x="13" y="0"/>
                  </a:cubicBezTo>
                  <a:cubicBezTo>
                    <a:pt x="19" y="39"/>
                    <a:pt x="19" y="39"/>
                    <a:pt x="19" y="39"/>
                  </a:cubicBezTo>
                  <a:cubicBezTo>
                    <a:pt x="19" y="40"/>
                    <a:pt x="19" y="42"/>
                    <a:pt x="20" y="46"/>
                  </a:cubicBezTo>
                  <a:cubicBezTo>
                    <a:pt x="20" y="46"/>
                    <a:pt x="20" y="46"/>
                    <a:pt x="20" y="46"/>
                  </a:cubicBezTo>
                  <a:cubicBezTo>
                    <a:pt x="20" y="44"/>
                    <a:pt x="21" y="41"/>
                    <a:pt x="21" y="39"/>
                  </a:cubicBezTo>
                  <a:cubicBezTo>
                    <a:pt x="27" y="0"/>
                    <a:pt x="27" y="0"/>
                    <a:pt x="27" y="0"/>
                  </a:cubicBezTo>
                  <a:cubicBezTo>
                    <a:pt x="39" y="0"/>
                    <a:pt x="39" y="0"/>
                    <a:pt x="39" y="0"/>
                  </a:cubicBezTo>
                  <a:cubicBezTo>
                    <a:pt x="45" y="39"/>
                    <a:pt x="45" y="39"/>
                    <a:pt x="45" y="39"/>
                  </a:cubicBezTo>
                  <a:cubicBezTo>
                    <a:pt x="46" y="44"/>
                    <a:pt x="46" y="46"/>
                    <a:pt x="46" y="46"/>
                  </a:cubicBezTo>
                  <a:cubicBezTo>
                    <a:pt x="46" y="46"/>
                    <a:pt x="46" y="46"/>
                    <a:pt x="46" y="46"/>
                  </a:cubicBezTo>
                  <a:cubicBezTo>
                    <a:pt x="47" y="43"/>
                    <a:pt x="47" y="41"/>
                    <a:pt x="47" y="39"/>
                  </a:cubicBezTo>
                  <a:cubicBezTo>
                    <a:pt x="54" y="0"/>
                    <a:pt x="54" y="0"/>
                    <a:pt x="54" y="0"/>
                  </a:cubicBezTo>
                  <a:cubicBezTo>
                    <a:pt x="65" y="0"/>
                    <a:pt x="65" y="0"/>
                    <a:pt x="65" y="0"/>
                  </a:cubicBezTo>
                  <a:lnTo>
                    <a:pt x="5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3" name="Freeform 2189"/>
            <p:cNvSpPr>
              <a:spLocks/>
            </p:cNvSpPr>
            <p:nvPr/>
          </p:nvSpPr>
          <p:spPr bwMode="auto">
            <a:xfrm>
              <a:off x="17606963" y="1436688"/>
              <a:ext cx="109538" cy="225425"/>
            </a:xfrm>
            <a:custGeom>
              <a:avLst/>
              <a:gdLst>
                <a:gd name="T0" fmla="*/ 0 w 69"/>
                <a:gd name="T1" fmla="*/ 142 h 142"/>
                <a:gd name="T2" fmla="*/ 0 w 69"/>
                <a:gd name="T3" fmla="*/ 0 h 142"/>
                <a:gd name="T4" fmla="*/ 67 w 69"/>
                <a:gd name="T5" fmla="*/ 0 h 142"/>
                <a:gd name="T6" fmla="*/ 67 w 69"/>
                <a:gd name="T7" fmla="*/ 24 h 142"/>
                <a:gd name="T8" fmla="*/ 29 w 69"/>
                <a:gd name="T9" fmla="*/ 24 h 142"/>
                <a:gd name="T10" fmla="*/ 29 w 69"/>
                <a:gd name="T11" fmla="*/ 59 h 142"/>
                <a:gd name="T12" fmla="*/ 64 w 69"/>
                <a:gd name="T13" fmla="*/ 59 h 142"/>
                <a:gd name="T14" fmla="*/ 64 w 69"/>
                <a:gd name="T15" fmla="*/ 83 h 142"/>
                <a:gd name="T16" fmla="*/ 29 w 69"/>
                <a:gd name="T17" fmla="*/ 83 h 142"/>
                <a:gd name="T18" fmla="*/ 29 w 69"/>
                <a:gd name="T19" fmla="*/ 119 h 142"/>
                <a:gd name="T20" fmla="*/ 69 w 69"/>
                <a:gd name="T21" fmla="*/ 119 h 142"/>
                <a:gd name="T22" fmla="*/ 69 w 69"/>
                <a:gd name="T23" fmla="*/ 142 h 142"/>
                <a:gd name="T24" fmla="*/ 0 w 69"/>
                <a:gd name="T2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42">
                  <a:moveTo>
                    <a:pt x="0" y="142"/>
                  </a:moveTo>
                  <a:lnTo>
                    <a:pt x="0" y="0"/>
                  </a:lnTo>
                  <a:lnTo>
                    <a:pt x="67" y="0"/>
                  </a:lnTo>
                  <a:lnTo>
                    <a:pt x="67" y="24"/>
                  </a:lnTo>
                  <a:lnTo>
                    <a:pt x="29" y="24"/>
                  </a:lnTo>
                  <a:lnTo>
                    <a:pt x="29" y="59"/>
                  </a:lnTo>
                  <a:lnTo>
                    <a:pt x="64" y="59"/>
                  </a:lnTo>
                  <a:lnTo>
                    <a:pt x="64" y="83"/>
                  </a:lnTo>
                  <a:lnTo>
                    <a:pt x="29" y="83"/>
                  </a:lnTo>
                  <a:lnTo>
                    <a:pt x="29" y="119"/>
                  </a:lnTo>
                  <a:lnTo>
                    <a:pt x="69" y="119"/>
                  </a:lnTo>
                  <a:lnTo>
                    <a:pt x="69" y="142"/>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4" name="Freeform 2190"/>
            <p:cNvSpPr>
              <a:spLocks noEditPoints="1"/>
            </p:cNvSpPr>
            <p:nvPr/>
          </p:nvSpPr>
          <p:spPr bwMode="auto">
            <a:xfrm>
              <a:off x="17743488" y="1436688"/>
              <a:ext cx="138113" cy="225425"/>
            </a:xfrm>
            <a:custGeom>
              <a:avLst/>
              <a:gdLst>
                <a:gd name="T0" fmla="*/ 24 w 37"/>
                <a:gd name="T1" fmla="*/ 60 h 60"/>
                <a:gd name="T2" fmla="*/ 20 w 37"/>
                <a:gd name="T3" fmla="*/ 45 h 60"/>
                <a:gd name="T4" fmla="*/ 13 w 37"/>
                <a:gd name="T5" fmla="*/ 37 h 60"/>
                <a:gd name="T6" fmla="*/ 12 w 37"/>
                <a:gd name="T7" fmla="*/ 37 h 60"/>
                <a:gd name="T8" fmla="*/ 12 w 37"/>
                <a:gd name="T9" fmla="*/ 60 h 60"/>
                <a:gd name="T10" fmla="*/ 0 w 37"/>
                <a:gd name="T11" fmla="*/ 60 h 60"/>
                <a:gd name="T12" fmla="*/ 0 w 37"/>
                <a:gd name="T13" fmla="*/ 0 h 60"/>
                <a:gd name="T14" fmla="*/ 17 w 37"/>
                <a:gd name="T15" fmla="*/ 0 h 60"/>
                <a:gd name="T16" fmla="*/ 35 w 37"/>
                <a:gd name="T17" fmla="*/ 16 h 60"/>
                <a:gd name="T18" fmla="*/ 24 w 37"/>
                <a:gd name="T19" fmla="*/ 32 h 60"/>
                <a:gd name="T20" fmla="*/ 24 w 37"/>
                <a:gd name="T21" fmla="*/ 33 h 60"/>
                <a:gd name="T22" fmla="*/ 32 w 37"/>
                <a:gd name="T23" fmla="*/ 43 h 60"/>
                <a:gd name="T24" fmla="*/ 37 w 37"/>
                <a:gd name="T25" fmla="*/ 60 h 60"/>
                <a:gd name="T26" fmla="*/ 24 w 37"/>
                <a:gd name="T27" fmla="*/ 60 h 60"/>
                <a:gd name="T28" fmla="*/ 12 w 37"/>
                <a:gd name="T29" fmla="*/ 10 h 60"/>
                <a:gd name="T30" fmla="*/ 12 w 37"/>
                <a:gd name="T31" fmla="*/ 27 h 60"/>
                <a:gd name="T32" fmla="*/ 15 w 37"/>
                <a:gd name="T33" fmla="*/ 27 h 60"/>
                <a:gd name="T34" fmla="*/ 21 w 37"/>
                <a:gd name="T35" fmla="*/ 25 h 60"/>
                <a:gd name="T36" fmla="*/ 23 w 37"/>
                <a:gd name="T37" fmla="*/ 18 h 60"/>
                <a:gd name="T38" fmla="*/ 21 w 37"/>
                <a:gd name="T39" fmla="*/ 12 h 60"/>
                <a:gd name="T40" fmla="*/ 15 w 37"/>
                <a:gd name="T41" fmla="*/ 10 h 60"/>
                <a:gd name="T42" fmla="*/ 12 w 37"/>
                <a:gd name="T43"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60">
                  <a:moveTo>
                    <a:pt x="24" y="60"/>
                  </a:moveTo>
                  <a:cubicBezTo>
                    <a:pt x="20" y="45"/>
                    <a:pt x="20" y="45"/>
                    <a:pt x="20" y="45"/>
                  </a:cubicBezTo>
                  <a:cubicBezTo>
                    <a:pt x="19" y="40"/>
                    <a:pt x="16" y="37"/>
                    <a:pt x="13" y="37"/>
                  </a:cubicBezTo>
                  <a:cubicBezTo>
                    <a:pt x="12" y="37"/>
                    <a:pt x="12" y="37"/>
                    <a:pt x="12" y="37"/>
                  </a:cubicBezTo>
                  <a:cubicBezTo>
                    <a:pt x="12" y="60"/>
                    <a:pt x="12" y="60"/>
                    <a:pt x="12" y="60"/>
                  </a:cubicBezTo>
                  <a:cubicBezTo>
                    <a:pt x="0" y="60"/>
                    <a:pt x="0" y="60"/>
                    <a:pt x="0" y="60"/>
                  </a:cubicBezTo>
                  <a:cubicBezTo>
                    <a:pt x="0" y="0"/>
                    <a:pt x="0" y="0"/>
                    <a:pt x="0" y="0"/>
                  </a:cubicBezTo>
                  <a:cubicBezTo>
                    <a:pt x="17" y="0"/>
                    <a:pt x="17" y="0"/>
                    <a:pt x="17" y="0"/>
                  </a:cubicBezTo>
                  <a:cubicBezTo>
                    <a:pt x="29" y="0"/>
                    <a:pt x="35" y="6"/>
                    <a:pt x="35" y="16"/>
                  </a:cubicBezTo>
                  <a:cubicBezTo>
                    <a:pt x="35" y="25"/>
                    <a:pt x="31" y="30"/>
                    <a:pt x="24" y="32"/>
                  </a:cubicBezTo>
                  <a:cubicBezTo>
                    <a:pt x="24" y="33"/>
                    <a:pt x="24" y="33"/>
                    <a:pt x="24" y="33"/>
                  </a:cubicBezTo>
                  <a:cubicBezTo>
                    <a:pt x="27" y="34"/>
                    <a:pt x="30" y="37"/>
                    <a:pt x="32" y="43"/>
                  </a:cubicBezTo>
                  <a:cubicBezTo>
                    <a:pt x="37" y="60"/>
                    <a:pt x="37" y="60"/>
                    <a:pt x="37" y="60"/>
                  </a:cubicBezTo>
                  <a:lnTo>
                    <a:pt x="24" y="60"/>
                  </a:lnTo>
                  <a:close/>
                  <a:moveTo>
                    <a:pt x="12" y="10"/>
                  </a:moveTo>
                  <a:cubicBezTo>
                    <a:pt x="12" y="27"/>
                    <a:pt x="12" y="27"/>
                    <a:pt x="12" y="27"/>
                  </a:cubicBezTo>
                  <a:cubicBezTo>
                    <a:pt x="15" y="27"/>
                    <a:pt x="15" y="27"/>
                    <a:pt x="15" y="27"/>
                  </a:cubicBezTo>
                  <a:cubicBezTo>
                    <a:pt x="18" y="27"/>
                    <a:pt x="19" y="26"/>
                    <a:pt x="21" y="25"/>
                  </a:cubicBezTo>
                  <a:cubicBezTo>
                    <a:pt x="22" y="23"/>
                    <a:pt x="23" y="21"/>
                    <a:pt x="23" y="18"/>
                  </a:cubicBezTo>
                  <a:cubicBezTo>
                    <a:pt x="23" y="16"/>
                    <a:pt x="22" y="14"/>
                    <a:pt x="21" y="12"/>
                  </a:cubicBezTo>
                  <a:cubicBezTo>
                    <a:pt x="20" y="11"/>
                    <a:pt x="18" y="10"/>
                    <a:pt x="15" y="10"/>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5" name="Freeform 2191"/>
            <p:cNvSpPr>
              <a:spLocks/>
            </p:cNvSpPr>
            <p:nvPr/>
          </p:nvSpPr>
          <p:spPr bwMode="auto">
            <a:xfrm>
              <a:off x="15760700" y="1719263"/>
              <a:ext cx="131763" cy="214313"/>
            </a:xfrm>
            <a:custGeom>
              <a:avLst/>
              <a:gdLst>
                <a:gd name="T0" fmla="*/ 54 w 83"/>
                <a:gd name="T1" fmla="*/ 21 h 135"/>
                <a:gd name="T2" fmla="*/ 54 w 83"/>
                <a:gd name="T3" fmla="*/ 135 h 135"/>
                <a:gd name="T4" fmla="*/ 28 w 83"/>
                <a:gd name="T5" fmla="*/ 135 h 135"/>
                <a:gd name="T6" fmla="*/ 28 w 83"/>
                <a:gd name="T7" fmla="*/ 21 h 135"/>
                <a:gd name="T8" fmla="*/ 0 w 83"/>
                <a:gd name="T9" fmla="*/ 21 h 135"/>
                <a:gd name="T10" fmla="*/ 0 w 83"/>
                <a:gd name="T11" fmla="*/ 0 h 135"/>
                <a:gd name="T12" fmla="*/ 83 w 83"/>
                <a:gd name="T13" fmla="*/ 0 h 135"/>
                <a:gd name="T14" fmla="*/ 83 w 83"/>
                <a:gd name="T15" fmla="*/ 21 h 135"/>
                <a:gd name="T16" fmla="*/ 54 w 83"/>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5">
                  <a:moveTo>
                    <a:pt x="54" y="21"/>
                  </a:moveTo>
                  <a:lnTo>
                    <a:pt x="54" y="135"/>
                  </a:lnTo>
                  <a:lnTo>
                    <a:pt x="28" y="135"/>
                  </a:lnTo>
                  <a:lnTo>
                    <a:pt x="28" y="21"/>
                  </a:lnTo>
                  <a:lnTo>
                    <a:pt x="0" y="21"/>
                  </a:lnTo>
                  <a:lnTo>
                    <a:pt x="0" y="0"/>
                  </a:lnTo>
                  <a:lnTo>
                    <a:pt x="83" y="0"/>
                  </a:lnTo>
                  <a:lnTo>
                    <a:pt x="83" y="21"/>
                  </a:lnTo>
                  <a:lnTo>
                    <a:pt x="5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6" name="Freeform 2192"/>
            <p:cNvSpPr>
              <a:spLocks/>
            </p:cNvSpPr>
            <p:nvPr/>
          </p:nvSpPr>
          <p:spPr bwMode="auto">
            <a:xfrm>
              <a:off x="15914688" y="1719263"/>
              <a:ext cx="138113" cy="214313"/>
            </a:xfrm>
            <a:custGeom>
              <a:avLst/>
              <a:gdLst>
                <a:gd name="T0" fmla="*/ 61 w 87"/>
                <a:gd name="T1" fmla="*/ 135 h 135"/>
                <a:gd name="T2" fmla="*/ 61 w 87"/>
                <a:gd name="T3" fmla="*/ 81 h 135"/>
                <a:gd name="T4" fmla="*/ 26 w 87"/>
                <a:gd name="T5" fmla="*/ 81 h 135"/>
                <a:gd name="T6" fmla="*/ 26 w 87"/>
                <a:gd name="T7" fmla="*/ 135 h 135"/>
                <a:gd name="T8" fmla="*/ 0 w 87"/>
                <a:gd name="T9" fmla="*/ 135 h 135"/>
                <a:gd name="T10" fmla="*/ 0 w 87"/>
                <a:gd name="T11" fmla="*/ 0 h 135"/>
                <a:gd name="T12" fmla="*/ 26 w 87"/>
                <a:gd name="T13" fmla="*/ 0 h 135"/>
                <a:gd name="T14" fmla="*/ 26 w 87"/>
                <a:gd name="T15" fmla="*/ 55 h 135"/>
                <a:gd name="T16" fmla="*/ 61 w 87"/>
                <a:gd name="T17" fmla="*/ 55 h 135"/>
                <a:gd name="T18" fmla="*/ 61 w 87"/>
                <a:gd name="T19" fmla="*/ 0 h 135"/>
                <a:gd name="T20" fmla="*/ 87 w 87"/>
                <a:gd name="T21" fmla="*/ 0 h 135"/>
                <a:gd name="T22" fmla="*/ 87 w 87"/>
                <a:gd name="T23" fmla="*/ 135 h 135"/>
                <a:gd name="T24" fmla="*/ 61 w 8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35">
                  <a:moveTo>
                    <a:pt x="61" y="135"/>
                  </a:moveTo>
                  <a:lnTo>
                    <a:pt x="61" y="81"/>
                  </a:lnTo>
                  <a:lnTo>
                    <a:pt x="26" y="81"/>
                  </a:lnTo>
                  <a:lnTo>
                    <a:pt x="26" y="135"/>
                  </a:lnTo>
                  <a:lnTo>
                    <a:pt x="0" y="135"/>
                  </a:lnTo>
                  <a:lnTo>
                    <a:pt x="0" y="0"/>
                  </a:lnTo>
                  <a:lnTo>
                    <a:pt x="26" y="0"/>
                  </a:lnTo>
                  <a:lnTo>
                    <a:pt x="26" y="55"/>
                  </a:lnTo>
                  <a:lnTo>
                    <a:pt x="61" y="55"/>
                  </a:lnTo>
                  <a:lnTo>
                    <a:pt x="61" y="0"/>
                  </a:lnTo>
                  <a:lnTo>
                    <a:pt x="87" y="0"/>
                  </a:lnTo>
                  <a:lnTo>
                    <a:pt x="87" y="135"/>
                  </a:lnTo>
                  <a:lnTo>
                    <a:pt x="6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7" name="Freeform 2193"/>
            <p:cNvSpPr>
              <a:spLocks noEditPoints="1"/>
            </p:cNvSpPr>
            <p:nvPr/>
          </p:nvSpPr>
          <p:spPr bwMode="auto">
            <a:xfrm>
              <a:off x="16071850" y="1719263"/>
              <a:ext cx="165100" cy="214313"/>
            </a:xfrm>
            <a:custGeom>
              <a:avLst/>
              <a:gdLst>
                <a:gd name="T0" fmla="*/ 32 w 44"/>
                <a:gd name="T1" fmla="*/ 57 h 57"/>
                <a:gd name="T2" fmla="*/ 29 w 44"/>
                <a:gd name="T3" fmla="*/ 43 h 57"/>
                <a:gd name="T4" fmla="*/ 15 w 44"/>
                <a:gd name="T5" fmla="*/ 43 h 57"/>
                <a:gd name="T6" fmla="*/ 12 w 44"/>
                <a:gd name="T7" fmla="*/ 57 h 57"/>
                <a:gd name="T8" fmla="*/ 0 w 44"/>
                <a:gd name="T9" fmla="*/ 57 h 57"/>
                <a:gd name="T10" fmla="*/ 16 w 44"/>
                <a:gd name="T11" fmla="*/ 0 h 57"/>
                <a:gd name="T12" fmla="*/ 29 w 44"/>
                <a:gd name="T13" fmla="*/ 0 h 57"/>
                <a:gd name="T14" fmla="*/ 44 w 44"/>
                <a:gd name="T15" fmla="*/ 57 h 57"/>
                <a:gd name="T16" fmla="*/ 32 w 44"/>
                <a:gd name="T17" fmla="*/ 57 h 57"/>
                <a:gd name="T18" fmla="*/ 23 w 44"/>
                <a:gd name="T19" fmla="*/ 16 h 57"/>
                <a:gd name="T20" fmla="*/ 22 w 44"/>
                <a:gd name="T21" fmla="*/ 10 h 57"/>
                <a:gd name="T22" fmla="*/ 22 w 44"/>
                <a:gd name="T23" fmla="*/ 9 h 57"/>
                <a:gd name="T24" fmla="*/ 22 w 44"/>
                <a:gd name="T25" fmla="*/ 9 h 57"/>
                <a:gd name="T26" fmla="*/ 21 w 44"/>
                <a:gd name="T27" fmla="*/ 16 h 57"/>
                <a:gd name="T28" fmla="*/ 16 w 44"/>
                <a:gd name="T29" fmla="*/ 35 h 57"/>
                <a:gd name="T30" fmla="*/ 27 w 44"/>
                <a:gd name="T31" fmla="*/ 35 h 57"/>
                <a:gd name="T32" fmla="*/ 23 w 44"/>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57">
                  <a:moveTo>
                    <a:pt x="32" y="57"/>
                  </a:moveTo>
                  <a:cubicBezTo>
                    <a:pt x="29" y="43"/>
                    <a:pt x="29" y="43"/>
                    <a:pt x="29" y="43"/>
                  </a:cubicBezTo>
                  <a:cubicBezTo>
                    <a:pt x="15" y="43"/>
                    <a:pt x="15" y="43"/>
                    <a:pt x="15" y="43"/>
                  </a:cubicBezTo>
                  <a:cubicBezTo>
                    <a:pt x="12" y="57"/>
                    <a:pt x="12" y="57"/>
                    <a:pt x="12" y="57"/>
                  </a:cubicBezTo>
                  <a:cubicBezTo>
                    <a:pt x="0" y="57"/>
                    <a:pt x="0" y="57"/>
                    <a:pt x="0" y="57"/>
                  </a:cubicBezTo>
                  <a:cubicBezTo>
                    <a:pt x="16" y="0"/>
                    <a:pt x="16" y="0"/>
                    <a:pt x="16" y="0"/>
                  </a:cubicBezTo>
                  <a:cubicBezTo>
                    <a:pt x="29" y="0"/>
                    <a:pt x="29" y="0"/>
                    <a:pt x="29" y="0"/>
                  </a:cubicBezTo>
                  <a:cubicBezTo>
                    <a:pt x="44" y="57"/>
                    <a:pt x="44" y="57"/>
                    <a:pt x="44" y="57"/>
                  </a:cubicBezTo>
                  <a:lnTo>
                    <a:pt x="32" y="57"/>
                  </a:lnTo>
                  <a:close/>
                  <a:moveTo>
                    <a:pt x="23" y="16"/>
                  </a:moveTo>
                  <a:cubicBezTo>
                    <a:pt x="23" y="15"/>
                    <a:pt x="23" y="13"/>
                    <a:pt x="22" y="10"/>
                  </a:cubicBezTo>
                  <a:cubicBezTo>
                    <a:pt x="22" y="10"/>
                    <a:pt x="22" y="9"/>
                    <a:pt x="22" y="9"/>
                  </a:cubicBezTo>
                  <a:cubicBezTo>
                    <a:pt x="22" y="9"/>
                    <a:pt x="22" y="9"/>
                    <a:pt x="22" y="9"/>
                  </a:cubicBezTo>
                  <a:cubicBezTo>
                    <a:pt x="21" y="12"/>
                    <a:pt x="21" y="15"/>
                    <a:pt x="21" y="16"/>
                  </a:cubicBezTo>
                  <a:cubicBezTo>
                    <a:pt x="16" y="35"/>
                    <a:pt x="16" y="35"/>
                    <a:pt x="16" y="35"/>
                  </a:cubicBezTo>
                  <a:cubicBezTo>
                    <a:pt x="27" y="35"/>
                    <a:pt x="27" y="35"/>
                    <a:pt x="27" y="35"/>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8" name="Freeform 2194"/>
            <p:cNvSpPr>
              <a:spLocks/>
            </p:cNvSpPr>
            <p:nvPr/>
          </p:nvSpPr>
          <p:spPr bwMode="auto">
            <a:xfrm>
              <a:off x="16259175" y="1719263"/>
              <a:ext cx="139700" cy="214313"/>
            </a:xfrm>
            <a:custGeom>
              <a:avLst/>
              <a:gdLst>
                <a:gd name="T0" fmla="*/ 24 w 37"/>
                <a:gd name="T1" fmla="*/ 57 h 57"/>
                <a:gd name="T2" fmla="*/ 11 w 37"/>
                <a:gd name="T3" fmla="*/ 25 h 57"/>
                <a:gd name="T4" fmla="*/ 9 w 37"/>
                <a:gd name="T5" fmla="*/ 18 h 57"/>
                <a:gd name="T6" fmla="*/ 9 w 37"/>
                <a:gd name="T7" fmla="*/ 16 h 57"/>
                <a:gd name="T8" fmla="*/ 9 w 37"/>
                <a:gd name="T9" fmla="*/ 16 h 57"/>
                <a:gd name="T10" fmla="*/ 9 w 37"/>
                <a:gd name="T11" fmla="*/ 28 h 57"/>
                <a:gd name="T12" fmla="*/ 9 w 37"/>
                <a:gd name="T13" fmla="*/ 57 h 57"/>
                <a:gd name="T14" fmla="*/ 0 w 37"/>
                <a:gd name="T15" fmla="*/ 57 h 57"/>
                <a:gd name="T16" fmla="*/ 0 w 37"/>
                <a:gd name="T17" fmla="*/ 0 h 57"/>
                <a:gd name="T18" fmla="*/ 12 w 37"/>
                <a:gd name="T19" fmla="*/ 0 h 57"/>
                <a:gd name="T20" fmla="*/ 25 w 37"/>
                <a:gd name="T21" fmla="*/ 34 h 57"/>
                <a:gd name="T22" fmla="*/ 27 w 37"/>
                <a:gd name="T23" fmla="*/ 42 h 57"/>
                <a:gd name="T24" fmla="*/ 27 w 37"/>
                <a:gd name="T25" fmla="*/ 42 h 57"/>
                <a:gd name="T26" fmla="*/ 27 w 37"/>
                <a:gd name="T27" fmla="*/ 32 h 57"/>
                <a:gd name="T28" fmla="*/ 27 w 37"/>
                <a:gd name="T29" fmla="*/ 0 h 57"/>
                <a:gd name="T30" fmla="*/ 37 w 37"/>
                <a:gd name="T31" fmla="*/ 0 h 57"/>
                <a:gd name="T32" fmla="*/ 37 w 37"/>
                <a:gd name="T33" fmla="*/ 57 h 57"/>
                <a:gd name="T34" fmla="*/ 24 w 37"/>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7">
                  <a:moveTo>
                    <a:pt x="24" y="57"/>
                  </a:moveTo>
                  <a:cubicBezTo>
                    <a:pt x="11" y="25"/>
                    <a:pt x="11" y="25"/>
                    <a:pt x="11" y="25"/>
                  </a:cubicBezTo>
                  <a:cubicBezTo>
                    <a:pt x="11" y="23"/>
                    <a:pt x="10" y="21"/>
                    <a:pt x="9" y="18"/>
                  </a:cubicBezTo>
                  <a:cubicBezTo>
                    <a:pt x="9" y="17"/>
                    <a:pt x="9" y="17"/>
                    <a:pt x="9" y="16"/>
                  </a:cubicBezTo>
                  <a:cubicBezTo>
                    <a:pt x="9" y="16"/>
                    <a:pt x="9" y="16"/>
                    <a:pt x="9" y="16"/>
                  </a:cubicBezTo>
                  <a:cubicBezTo>
                    <a:pt x="9" y="21"/>
                    <a:pt x="9" y="25"/>
                    <a:pt x="9" y="28"/>
                  </a:cubicBezTo>
                  <a:cubicBezTo>
                    <a:pt x="9" y="57"/>
                    <a:pt x="9" y="57"/>
                    <a:pt x="9" y="57"/>
                  </a:cubicBezTo>
                  <a:cubicBezTo>
                    <a:pt x="0" y="57"/>
                    <a:pt x="0" y="57"/>
                    <a:pt x="0" y="57"/>
                  </a:cubicBezTo>
                  <a:cubicBezTo>
                    <a:pt x="0" y="0"/>
                    <a:pt x="0" y="0"/>
                    <a:pt x="0" y="0"/>
                  </a:cubicBezTo>
                  <a:cubicBezTo>
                    <a:pt x="12" y="0"/>
                    <a:pt x="12" y="0"/>
                    <a:pt x="12" y="0"/>
                  </a:cubicBezTo>
                  <a:cubicBezTo>
                    <a:pt x="25" y="34"/>
                    <a:pt x="25" y="34"/>
                    <a:pt x="25" y="34"/>
                  </a:cubicBezTo>
                  <a:cubicBezTo>
                    <a:pt x="25" y="35"/>
                    <a:pt x="26" y="37"/>
                    <a:pt x="27" y="42"/>
                  </a:cubicBezTo>
                  <a:cubicBezTo>
                    <a:pt x="27" y="42"/>
                    <a:pt x="27" y="42"/>
                    <a:pt x="27" y="42"/>
                  </a:cubicBezTo>
                  <a:cubicBezTo>
                    <a:pt x="27" y="32"/>
                    <a:pt x="27" y="32"/>
                    <a:pt x="27" y="32"/>
                  </a:cubicBezTo>
                  <a:cubicBezTo>
                    <a:pt x="27" y="0"/>
                    <a:pt x="27" y="0"/>
                    <a:pt x="27" y="0"/>
                  </a:cubicBezTo>
                  <a:cubicBezTo>
                    <a:pt x="37" y="0"/>
                    <a:pt x="37" y="0"/>
                    <a:pt x="37" y="0"/>
                  </a:cubicBezTo>
                  <a:cubicBezTo>
                    <a:pt x="37" y="57"/>
                    <a:pt x="37" y="57"/>
                    <a:pt x="37" y="57"/>
                  </a:cubicBezTo>
                  <a:lnTo>
                    <a:pt x="2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39" name="Freeform 2195"/>
            <p:cNvSpPr>
              <a:spLocks/>
            </p:cNvSpPr>
            <p:nvPr/>
          </p:nvSpPr>
          <p:spPr bwMode="auto">
            <a:xfrm>
              <a:off x="16492538" y="1719263"/>
              <a:ext cx="127000" cy="214313"/>
            </a:xfrm>
            <a:custGeom>
              <a:avLst/>
              <a:gdLst>
                <a:gd name="T0" fmla="*/ 52 w 80"/>
                <a:gd name="T1" fmla="*/ 21 h 135"/>
                <a:gd name="T2" fmla="*/ 52 w 80"/>
                <a:gd name="T3" fmla="*/ 135 h 135"/>
                <a:gd name="T4" fmla="*/ 26 w 80"/>
                <a:gd name="T5" fmla="*/ 135 h 135"/>
                <a:gd name="T6" fmla="*/ 26 w 80"/>
                <a:gd name="T7" fmla="*/ 21 h 135"/>
                <a:gd name="T8" fmla="*/ 0 w 80"/>
                <a:gd name="T9" fmla="*/ 21 h 135"/>
                <a:gd name="T10" fmla="*/ 0 w 80"/>
                <a:gd name="T11" fmla="*/ 0 h 135"/>
                <a:gd name="T12" fmla="*/ 80 w 80"/>
                <a:gd name="T13" fmla="*/ 0 h 135"/>
                <a:gd name="T14" fmla="*/ 80 w 80"/>
                <a:gd name="T15" fmla="*/ 21 h 135"/>
                <a:gd name="T16" fmla="*/ 52 w 80"/>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35">
                  <a:moveTo>
                    <a:pt x="52" y="21"/>
                  </a:moveTo>
                  <a:lnTo>
                    <a:pt x="52" y="135"/>
                  </a:lnTo>
                  <a:lnTo>
                    <a:pt x="26" y="135"/>
                  </a:lnTo>
                  <a:lnTo>
                    <a:pt x="26" y="21"/>
                  </a:lnTo>
                  <a:lnTo>
                    <a:pt x="0" y="21"/>
                  </a:lnTo>
                  <a:lnTo>
                    <a:pt x="0" y="0"/>
                  </a:lnTo>
                  <a:lnTo>
                    <a:pt x="80" y="0"/>
                  </a:lnTo>
                  <a:lnTo>
                    <a:pt x="80" y="21"/>
                  </a:lnTo>
                  <a:lnTo>
                    <a:pt x="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0" name="Freeform 2196"/>
            <p:cNvSpPr>
              <a:spLocks/>
            </p:cNvSpPr>
            <p:nvPr/>
          </p:nvSpPr>
          <p:spPr bwMode="auto">
            <a:xfrm>
              <a:off x="16643350" y="1719263"/>
              <a:ext cx="138113" cy="214313"/>
            </a:xfrm>
            <a:custGeom>
              <a:avLst/>
              <a:gdLst>
                <a:gd name="T0" fmla="*/ 61 w 87"/>
                <a:gd name="T1" fmla="*/ 135 h 135"/>
                <a:gd name="T2" fmla="*/ 61 w 87"/>
                <a:gd name="T3" fmla="*/ 81 h 135"/>
                <a:gd name="T4" fmla="*/ 26 w 87"/>
                <a:gd name="T5" fmla="*/ 81 h 135"/>
                <a:gd name="T6" fmla="*/ 26 w 87"/>
                <a:gd name="T7" fmla="*/ 135 h 135"/>
                <a:gd name="T8" fmla="*/ 0 w 87"/>
                <a:gd name="T9" fmla="*/ 135 h 135"/>
                <a:gd name="T10" fmla="*/ 0 w 87"/>
                <a:gd name="T11" fmla="*/ 0 h 135"/>
                <a:gd name="T12" fmla="*/ 26 w 87"/>
                <a:gd name="T13" fmla="*/ 0 h 135"/>
                <a:gd name="T14" fmla="*/ 26 w 87"/>
                <a:gd name="T15" fmla="*/ 55 h 135"/>
                <a:gd name="T16" fmla="*/ 61 w 87"/>
                <a:gd name="T17" fmla="*/ 55 h 135"/>
                <a:gd name="T18" fmla="*/ 61 w 87"/>
                <a:gd name="T19" fmla="*/ 0 h 135"/>
                <a:gd name="T20" fmla="*/ 87 w 87"/>
                <a:gd name="T21" fmla="*/ 0 h 135"/>
                <a:gd name="T22" fmla="*/ 87 w 87"/>
                <a:gd name="T23" fmla="*/ 135 h 135"/>
                <a:gd name="T24" fmla="*/ 61 w 8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35">
                  <a:moveTo>
                    <a:pt x="61" y="135"/>
                  </a:moveTo>
                  <a:lnTo>
                    <a:pt x="61" y="81"/>
                  </a:lnTo>
                  <a:lnTo>
                    <a:pt x="26" y="81"/>
                  </a:lnTo>
                  <a:lnTo>
                    <a:pt x="26" y="135"/>
                  </a:lnTo>
                  <a:lnTo>
                    <a:pt x="0" y="135"/>
                  </a:lnTo>
                  <a:lnTo>
                    <a:pt x="0" y="0"/>
                  </a:lnTo>
                  <a:lnTo>
                    <a:pt x="26" y="0"/>
                  </a:lnTo>
                  <a:lnTo>
                    <a:pt x="26" y="55"/>
                  </a:lnTo>
                  <a:lnTo>
                    <a:pt x="61" y="55"/>
                  </a:lnTo>
                  <a:lnTo>
                    <a:pt x="61" y="0"/>
                  </a:lnTo>
                  <a:lnTo>
                    <a:pt x="87" y="0"/>
                  </a:lnTo>
                  <a:lnTo>
                    <a:pt x="87" y="135"/>
                  </a:lnTo>
                  <a:lnTo>
                    <a:pt x="6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1" name="Freeform 2197"/>
            <p:cNvSpPr>
              <a:spLocks/>
            </p:cNvSpPr>
            <p:nvPr/>
          </p:nvSpPr>
          <p:spPr bwMode="auto">
            <a:xfrm>
              <a:off x="16819563" y="1719263"/>
              <a:ext cx="101600" cy="214313"/>
            </a:xfrm>
            <a:custGeom>
              <a:avLst/>
              <a:gdLst>
                <a:gd name="T0" fmla="*/ 0 w 64"/>
                <a:gd name="T1" fmla="*/ 135 h 135"/>
                <a:gd name="T2" fmla="*/ 0 w 64"/>
                <a:gd name="T3" fmla="*/ 0 h 135"/>
                <a:gd name="T4" fmla="*/ 61 w 64"/>
                <a:gd name="T5" fmla="*/ 0 h 135"/>
                <a:gd name="T6" fmla="*/ 61 w 64"/>
                <a:gd name="T7" fmla="*/ 21 h 135"/>
                <a:gd name="T8" fmla="*/ 26 w 64"/>
                <a:gd name="T9" fmla="*/ 21 h 135"/>
                <a:gd name="T10" fmla="*/ 26 w 64"/>
                <a:gd name="T11" fmla="*/ 57 h 135"/>
                <a:gd name="T12" fmla="*/ 59 w 64"/>
                <a:gd name="T13" fmla="*/ 57 h 135"/>
                <a:gd name="T14" fmla="*/ 59 w 64"/>
                <a:gd name="T15" fmla="*/ 78 h 135"/>
                <a:gd name="T16" fmla="*/ 26 w 64"/>
                <a:gd name="T17" fmla="*/ 78 h 135"/>
                <a:gd name="T18" fmla="*/ 26 w 64"/>
                <a:gd name="T19" fmla="*/ 114 h 135"/>
                <a:gd name="T20" fmla="*/ 64 w 64"/>
                <a:gd name="T21" fmla="*/ 114 h 135"/>
                <a:gd name="T22" fmla="*/ 64 w 64"/>
                <a:gd name="T23" fmla="*/ 135 h 135"/>
                <a:gd name="T24" fmla="*/ 0 w 64"/>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35">
                  <a:moveTo>
                    <a:pt x="0" y="135"/>
                  </a:moveTo>
                  <a:lnTo>
                    <a:pt x="0" y="0"/>
                  </a:lnTo>
                  <a:lnTo>
                    <a:pt x="61" y="0"/>
                  </a:lnTo>
                  <a:lnTo>
                    <a:pt x="61" y="21"/>
                  </a:lnTo>
                  <a:lnTo>
                    <a:pt x="26" y="21"/>
                  </a:lnTo>
                  <a:lnTo>
                    <a:pt x="26" y="57"/>
                  </a:lnTo>
                  <a:lnTo>
                    <a:pt x="59" y="57"/>
                  </a:lnTo>
                  <a:lnTo>
                    <a:pt x="59" y="78"/>
                  </a:lnTo>
                  <a:lnTo>
                    <a:pt x="26" y="78"/>
                  </a:lnTo>
                  <a:lnTo>
                    <a:pt x="26" y="114"/>
                  </a:lnTo>
                  <a:lnTo>
                    <a:pt x="64" y="114"/>
                  </a:lnTo>
                  <a:lnTo>
                    <a:pt x="64"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2" name="Freeform 2198"/>
            <p:cNvSpPr>
              <a:spLocks noEditPoints="1"/>
            </p:cNvSpPr>
            <p:nvPr/>
          </p:nvSpPr>
          <p:spPr bwMode="auto">
            <a:xfrm>
              <a:off x="17018000" y="1719263"/>
              <a:ext cx="128588" cy="214313"/>
            </a:xfrm>
            <a:custGeom>
              <a:avLst/>
              <a:gdLst>
                <a:gd name="T0" fmla="*/ 11 w 34"/>
                <a:gd name="T1" fmla="*/ 38 h 57"/>
                <a:gd name="T2" fmla="*/ 11 w 34"/>
                <a:gd name="T3" fmla="*/ 57 h 57"/>
                <a:gd name="T4" fmla="*/ 0 w 34"/>
                <a:gd name="T5" fmla="*/ 57 h 57"/>
                <a:gd name="T6" fmla="*/ 0 w 34"/>
                <a:gd name="T7" fmla="*/ 0 h 57"/>
                <a:gd name="T8" fmla="*/ 17 w 34"/>
                <a:gd name="T9" fmla="*/ 0 h 57"/>
                <a:gd name="T10" fmla="*/ 30 w 34"/>
                <a:gd name="T11" fmla="*/ 5 h 57"/>
                <a:gd name="T12" fmla="*/ 34 w 34"/>
                <a:gd name="T13" fmla="*/ 18 h 57"/>
                <a:gd name="T14" fmla="*/ 29 w 34"/>
                <a:gd name="T15" fmla="*/ 32 h 57"/>
                <a:gd name="T16" fmla="*/ 16 w 34"/>
                <a:gd name="T17" fmla="*/ 38 h 57"/>
                <a:gd name="T18" fmla="*/ 11 w 34"/>
                <a:gd name="T19" fmla="*/ 38 h 57"/>
                <a:gd name="T20" fmla="*/ 11 w 34"/>
                <a:gd name="T21" fmla="*/ 9 h 57"/>
                <a:gd name="T22" fmla="*/ 11 w 34"/>
                <a:gd name="T23" fmla="*/ 28 h 57"/>
                <a:gd name="T24" fmla="*/ 15 w 34"/>
                <a:gd name="T25" fmla="*/ 28 h 57"/>
                <a:gd name="T26" fmla="*/ 23 w 34"/>
                <a:gd name="T27" fmla="*/ 19 h 57"/>
                <a:gd name="T28" fmla="*/ 21 w 34"/>
                <a:gd name="T29" fmla="*/ 12 h 57"/>
                <a:gd name="T30" fmla="*/ 15 w 34"/>
                <a:gd name="T31" fmla="*/ 9 h 57"/>
                <a:gd name="T32" fmla="*/ 11 w 34"/>
                <a:gd name="T3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11" y="38"/>
                  </a:moveTo>
                  <a:cubicBezTo>
                    <a:pt x="11" y="57"/>
                    <a:pt x="11" y="57"/>
                    <a:pt x="11" y="57"/>
                  </a:cubicBezTo>
                  <a:cubicBezTo>
                    <a:pt x="0" y="57"/>
                    <a:pt x="0" y="57"/>
                    <a:pt x="0" y="57"/>
                  </a:cubicBezTo>
                  <a:cubicBezTo>
                    <a:pt x="0" y="0"/>
                    <a:pt x="0" y="0"/>
                    <a:pt x="0" y="0"/>
                  </a:cubicBezTo>
                  <a:cubicBezTo>
                    <a:pt x="17" y="0"/>
                    <a:pt x="17" y="0"/>
                    <a:pt x="17" y="0"/>
                  </a:cubicBezTo>
                  <a:cubicBezTo>
                    <a:pt x="22" y="0"/>
                    <a:pt x="27" y="1"/>
                    <a:pt x="30" y="5"/>
                  </a:cubicBezTo>
                  <a:cubicBezTo>
                    <a:pt x="33" y="8"/>
                    <a:pt x="34" y="12"/>
                    <a:pt x="34" y="18"/>
                  </a:cubicBezTo>
                  <a:cubicBezTo>
                    <a:pt x="34" y="24"/>
                    <a:pt x="32" y="29"/>
                    <a:pt x="29" y="32"/>
                  </a:cubicBezTo>
                  <a:cubicBezTo>
                    <a:pt x="26" y="36"/>
                    <a:pt x="21" y="38"/>
                    <a:pt x="16" y="38"/>
                  </a:cubicBezTo>
                  <a:lnTo>
                    <a:pt x="11" y="38"/>
                  </a:lnTo>
                  <a:close/>
                  <a:moveTo>
                    <a:pt x="11" y="9"/>
                  </a:moveTo>
                  <a:cubicBezTo>
                    <a:pt x="11" y="28"/>
                    <a:pt x="11" y="28"/>
                    <a:pt x="11" y="28"/>
                  </a:cubicBezTo>
                  <a:cubicBezTo>
                    <a:pt x="15" y="28"/>
                    <a:pt x="15" y="28"/>
                    <a:pt x="15" y="28"/>
                  </a:cubicBezTo>
                  <a:cubicBezTo>
                    <a:pt x="20" y="28"/>
                    <a:pt x="23" y="25"/>
                    <a:pt x="23" y="19"/>
                  </a:cubicBezTo>
                  <a:cubicBezTo>
                    <a:pt x="23" y="16"/>
                    <a:pt x="22" y="13"/>
                    <a:pt x="21" y="12"/>
                  </a:cubicBezTo>
                  <a:cubicBezTo>
                    <a:pt x="19" y="10"/>
                    <a:pt x="17" y="9"/>
                    <a:pt x="15"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3" name="Freeform 2199"/>
            <p:cNvSpPr>
              <a:spLocks/>
            </p:cNvSpPr>
            <p:nvPr/>
          </p:nvSpPr>
          <p:spPr bwMode="auto">
            <a:xfrm>
              <a:off x="17171988" y="1719263"/>
              <a:ext cx="101600" cy="214313"/>
            </a:xfrm>
            <a:custGeom>
              <a:avLst/>
              <a:gdLst>
                <a:gd name="T0" fmla="*/ 0 w 64"/>
                <a:gd name="T1" fmla="*/ 135 h 135"/>
                <a:gd name="T2" fmla="*/ 0 w 64"/>
                <a:gd name="T3" fmla="*/ 0 h 135"/>
                <a:gd name="T4" fmla="*/ 26 w 64"/>
                <a:gd name="T5" fmla="*/ 0 h 135"/>
                <a:gd name="T6" fmla="*/ 26 w 64"/>
                <a:gd name="T7" fmla="*/ 114 h 135"/>
                <a:gd name="T8" fmla="*/ 64 w 64"/>
                <a:gd name="T9" fmla="*/ 114 h 135"/>
                <a:gd name="T10" fmla="*/ 64 w 64"/>
                <a:gd name="T11" fmla="*/ 135 h 135"/>
                <a:gd name="T12" fmla="*/ 0 w 64"/>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64" h="135">
                  <a:moveTo>
                    <a:pt x="0" y="135"/>
                  </a:moveTo>
                  <a:lnTo>
                    <a:pt x="0" y="0"/>
                  </a:lnTo>
                  <a:lnTo>
                    <a:pt x="26" y="0"/>
                  </a:lnTo>
                  <a:lnTo>
                    <a:pt x="26" y="114"/>
                  </a:lnTo>
                  <a:lnTo>
                    <a:pt x="64" y="114"/>
                  </a:lnTo>
                  <a:lnTo>
                    <a:pt x="64"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4" name="Freeform 2200"/>
            <p:cNvSpPr>
              <a:spLocks noEditPoints="1"/>
            </p:cNvSpPr>
            <p:nvPr/>
          </p:nvSpPr>
          <p:spPr bwMode="auto">
            <a:xfrm>
              <a:off x="17287875" y="1719263"/>
              <a:ext cx="166688" cy="214313"/>
            </a:xfrm>
            <a:custGeom>
              <a:avLst/>
              <a:gdLst>
                <a:gd name="T0" fmla="*/ 32 w 44"/>
                <a:gd name="T1" fmla="*/ 57 h 57"/>
                <a:gd name="T2" fmla="*/ 29 w 44"/>
                <a:gd name="T3" fmla="*/ 43 h 57"/>
                <a:gd name="T4" fmla="*/ 15 w 44"/>
                <a:gd name="T5" fmla="*/ 43 h 57"/>
                <a:gd name="T6" fmla="*/ 11 w 44"/>
                <a:gd name="T7" fmla="*/ 57 h 57"/>
                <a:gd name="T8" fmla="*/ 0 w 44"/>
                <a:gd name="T9" fmla="*/ 57 h 57"/>
                <a:gd name="T10" fmla="*/ 16 w 44"/>
                <a:gd name="T11" fmla="*/ 0 h 57"/>
                <a:gd name="T12" fmla="*/ 29 w 44"/>
                <a:gd name="T13" fmla="*/ 0 h 57"/>
                <a:gd name="T14" fmla="*/ 44 w 44"/>
                <a:gd name="T15" fmla="*/ 57 h 57"/>
                <a:gd name="T16" fmla="*/ 32 w 44"/>
                <a:gd name="T17" fmla="*/ 57 h 57"/>
                <a:gd name="T18" fmla="*/ 23 w 44"/>
                <a:gd name="T19" fmla="*/ 16 h 57"/>
                <a:gd name="T20" fmla="*/ 22 w 44"/>
                <a:gd name="T21" fmla="*/ 10 h 57"/>
                <a:gd name="T22" fmla="*/ 22 w 44"/>
                <a:gd name="T23" fmla="*/ 9 h 57"/>
                <a:gd name="T24" fmla="*/ 22 w 44"/>
                <a:gd name="T25" fmla="*/ 9 h 57"/>
                <a:gd name="T26" fmla="*/ 21 w 44"/>
                <a:gd name="T27" fmla="*/ 16 h 57"/>
                <a:gd name="T28" fmla="*/ 16 w 44"/>
                <a:gd name="T29" fmla="*/ 35 h 57"/>
                <a:gd name="T30" fmla="*/ 27 w 44"/>
                <a:gd name="T31" fmla="*/ 35 h 57"/>
                <a:gd name="T32" fmla="*/ 23 w 44"/>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57">
                  <a:moveTo>
                    <a:pt x="32" y="57"/>
                  </a:moveTo>
                  <a:cubicBezTo>
                    <a:pt x="29" y="43"/>
                    <a:pt x="29" y="43"/>
                    <a:pt x="29" y="43"/>
                  </a:cubicBezTo>
                  <a:cubicBezTo>
                    <a:pt x="15" y="43"/>
                    <a:pt x="15" y="43"/>
                    <a:pt x="15" y="43"/>
                  </a:cubicBezTo>
                  <a:cubicBezTo>
                    <a:pt x="11" y="57"/>
                    <a:pt x="11" y="57"/>
                    <a:pt x="11" y="57"/>
                  </a:cubicBezTo>
                  <a:cubicBezTo>
                    <a:pt x="0" y="57"/>
                    <a:pt x="0" y="57"/>
                    <a:pt x="0" y="57"/>
                  </a:cubicBezTo>
                  <a:cubicBezTo>
                    <a:pt x="16" y="0"/>
                    <a:pt x="16" y="0"/>
                    <a:pt x="16" y="0"/>
                  </a:cubicBezTo>
                  <a:cubicBezTo>
                    <a:pt x="29" y="0"/>
                    <a:pt x="29" y="0"/>
                    <a:pt x="29" y="0"/>
                  </a:cubicBezTo>
                  <a:cubicBezTo>
                    <a:pt x="44" y="57"/>
                    <a:pt x="44" y="57"/>
                    <a:pt x="44" y="57"/>
                  </a:cubicBezTo>
                  <a:lnTo>
                    <a:pt x="32" y="57"/>
                  </a:lnTo>
                  <a:close/>
                  <a:moveTo>
                    <a:pt x="23" y="16"/>
                  </a:moveTo>
                  <a:cubicBezTo>
                    <a:pt x="23" y="15"/>
                    <a:pt x="23" y="13"/>
                    <a:pt x="22" y="10"/>
                  </a:cubicBezTo>
                  <a:cubicBezTo>
                    <a:pt x="22" y="10"/>
                    <a:pt x="22" y="9"/>
                    <a:pt x="22" y="9"/>
                  </a:cubicBezTo>
                  <a:cubicBezTo>
                    <a:pt x="22" y="9"/>
                    <a:pt x="22" y="9"/>
                    <a:pt x="22" y="9"/>
                  </a:cubicBezTo>
                  <a:cubicBezTo>
                    <a:pt x="21" y="12"/>
                    <a:pt x="21" y="15"/>
                    <a:pt x="21" y="16"/>
                  </a:cubicBezTo>
                  <a:cubicBezTo>
                    <a:pt x="16" y="35"/>
                    <a:pt x="16" y="35"/>
                    <a:pt x="16" y="35"/>
                  </a:cubicBezTo>
                  <a:cubicBezTo>
                    <a:pt x="27" y="35"/>
                    <a:pt x="27" y="35"/>
                    <a:pt x="27" y="35"/>
                  </a:cubicBezTo>
                  <a:lnTo>
                    <a:pt x="2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5" name="Freeform 2201"/>
            <p:cNvSpPr>
              <a:spLocks/>
            </p:cNvSpPr>
            <p:nvPr/>
          </p:nvSpPr>
          <p:spPr bwMode="auto">
            <a:xfrm>
              <a:off x="17472025" y="1719263"/>
              <a:ext cx="139700" cy="214313"/>
            </a:xfrm>
            <a:custGeom>
              <a:avLst/>
              <a:gdLst>
                <a:gd name="T0" fmla="*/ 25 w 37"/>
                <a:gd name="T1" fmla="*/ 57 h 57"/>
                <a:gd name="T2" fmla="*/ 12 w 37"/>
                <a:gd name="T3" fmla="*/ 25 h 57"/>
                <a:gd name="T4" fmla="*/ 10 w 37"/>
                <a:gd name="T5" fmla="*/ 18 h 57"/>
                <a:gd name="T6" fmla="*/ 10 w 37"/>
                <a:gd name="T7" fmla="*/ 16 h 57"/>
                <a:gd name="T8" fmla="*/ 9 w 37"/>
                <a:gd name="T9" fmla="*/ 16 h 57"/>
                <a:gd name="T10" fmla="*/ 10 w 37"/>
                <a:gd name="T11" fmla="*/ 28 h 57"/>
                <a:gd name="T12" fmla="*/ 10 w 37"/>
                <a:gd name="T13" fmla="*/ 57 h 57"/>
                <a:gd name="T14" fmla="*/ 0 w 37"/>
                <a:gd name="T15" fmla="*/ 57 h 57"/>
                <a:gd name="T16" fmla="*/ 0 w 37"/>
                <a:gd name="T17" fmla="*/ 0 h 57"/>
                <a:gd name="T18" fmla="*/ 13 w 37"/>
                <a:gd name="T19" fmla="*/ 0 h 57"/>
                <a:gd name="T20" fmla="*/ 26 w 37"/>
                <a:gd name="T21" fmla="*/ 34 h 57"/>
                <a:gd name="T22" fmla="*/ 28 w 37"/>
                <a:gd name="T23" fmla="*/ 42 h 57"/>
                <a:gd name="T24" fmla="*/ 28 w 37"/>
                <a:gd name="T25" fmla="*/ 42 h 57"/>
                <a:gd name="T26" fmla="*/ 28 w 37"/>
                <a:gd name="T27" fmla="*/ 32 h 57"/>
                <a:gd name="T28" fmla="*/ 28 w 37"/>
                <a:gd name="T29" fmla="*/ 0 h 57"/>
                <a:gd name="T30" fmla="*/ 37 w 37"/>
                <a:gd name="T31" fmla="*/ 0 h 57"/>
                <a:gd name="T32" fmla="*/ 37 w 37"/>
                <a:gd name="T33" fmla="*/ 57 h 57"/>
                <a:gd name="T34" fmla="*/ 25 w 37"/>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7">
                  <a:moveTo>
                    <a:pt x="25" y="57"/>
                  </a:moveTo>
                  <a:cubicBezTo>
                    <a:pt x="12" y="25"/>
                    <a:pt x="12" y="25"/>
                    <a:pt x="12" y="25"/>
                  </a:cubicBezTo>
                  <a:cubicBezTo>
                    <a:pt x="12" y="23"/>
                    <a:pt x="11" y="21"/>
                    <a:pt x="10" y="18"/>
                  </a:cubicBezTo>
                  <a:cubicBezTo>
                    <a:pt x="10" y="17"/>
                    <a:pt x="10" y="17"/>
                    <a:pt x="10" y="16"/>
                  </a:cubicBezTo>
                  <a:cubicBezTo>
                    <a:pt x="9" y="16"/>
                    <a:pt x="9" y="16"/>
                    <a:pt x="9" y="16"/>
                  </a:cubicBezTo>
                  <a:cubicBezTo>
                    <a:pt x="10" y="21"/>
                    <a:pt x="10" y="25"/>
                    <a:pt x="10" y="28"/>
                  </a:cubicBezTo>
                  <a:cubicBezTo>
                    <a:pt x="10" y="57"/>
                    <a:pt x="10" y="57"/>
                    <a:pt x="10" y="57"/>
                  </a:cubicBezTo>
                  <a:cubicBezTo>
                    <a:pt x="0" y="57"/>
                    <a:pt x="0" y="57"/>
                    <a:pt x="0" y="57"/>
                  </a:cubicBezTo>
                  <a:cubicBezTo>
                    <a:pt x="0" y="0"/>
                    <a:pt x="0" y="0"/>
                    <a:pt x="0" y="0"/>
                  </a:cubicBezTo>
                  <a:cubicBezTo>
                    <a:pt x="13" y="0"/>
                    <a:pt x="13" y="0"/>
                    <a:pt x="13" y="0"/>
                  </a:cubicBezTo>
                  <a:cubicBezTo>
                    <a:pt x="26" y="34"/>
                    <a:pt x="26" y="34"/>
                    <a:pt x="26" y="34"/>
                  </a:cubicBezTo>
                  <a:cubicBezTo>
                    <a:pt x="26" y="35"/>
                    <a:pt x="27" y="37"/>
                    <a:pt x="28" y="42"/>
                  </a:cubicBezTo>
                  <a:cubicBezTo>
                    <a:pt x="28" y="42"/>
                    <a:pt x="28" y="42"/>
                    <a:pt x="28" y="42"/>
                  </a:cubicBezTo>
                  <a:cubicBezTo>
                    <a:pt x="28" y="32"/>
                    <a:pt x="28" y="32"/>
                    <a:pt x="28" y="32"/>
                  </a:cubicBezTo>
                  <a:cubicBezTo>
                    <a:pt x="28" y="0"/>
                    <a:pt x="28" y="0"/>
                    <a:pt x="28" y="0"/>
                  </a:cubicBezTo>
                  <a:cubicBezTo>
                    <a:pt x="37" y="0"/>
                    <a:pt x="37" y="0"/>
                    <a:pt x="37" y="0"/>
                  </a:cubicBezTo>
                  <a:cubicBezTo>
                    <a:pt x="37" y="57"/>
                    <a:pt x="37" y="57"/>
                    <a:pt x="37" y="57"/>
                  </a:cubicBezTo>
                  <a:lnTo>
                    <a:pt x="2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6" name="Freeform 2202"/>
            <p:cNvSpPr>
              <a:spLocks/>
            </p:cNvSpPr>
            <p:nvPr/>
          </p:nvSpPr>
          <p:spPr bwMode="auto">
            <a:xfrm>
              <a:off x="17648238" y="1719263"/>
              <a:ext cx="106363" cy="214313"/>
            </a:xfrm>
            <a:custGeom>
              <a:avLst/>
              <a:gdLst>
                <a:gd name="T0" fmla="*/ 0 w 67"/>
                <a:gd name="T1" fmla="*/ 135 h 135"/>
                <a:gd name="T2" fmla="*/ 0 w 67"/>
                <a:gd name="T3" fmla="*/ 0 h 135"/>
                <a:gd name="T4" fmla="*/ 64 w 67"/>
                <a:gd name="T5" fmla="*/ 0 h 135"/>
                <a:gd name="T6" fmla="*/ 64 w 67"/>
                <a:gd name="T7" fmla="*/ 21 h 135"/>
                <a:gd name="T8" fmla="*/ 27 w 67"/>
                <a:gd name="T9" fmla="*/ 21 h 135"/>
                <a:gd name="T10" fmla="*/ 27 w 67"/>
                <a:gd name="T11" fmla="*/ 57 h 135"/>
                <a:gd name="T12" fmla="*/ 62 w 67"/>
                <a:gd name="T13" fmla="*/ 57 h 135"/>
                <a:gd name="T14" fmla="*/ 62 w 67"/>
                <a:gd name="T15" fmla="*/ 78 h 135"/>
                <a:gd name="T16" fmla="*/ 27 w 67"/>
                <a:gd name="T17" fmla="*/ 78 h 135"/>
                <a:gd name="T18" fmla="*/ 27 w 67"/>
                <a:gd name="T19" fmla="*/ 114 h 135"/>
                <a:gd name="T20" fmla="*/ 67 w 67"/>
                <a:gd name="T21" fmla="*/ 114 h 135"/>
                <a:gd name="T22" fmla="*/ 67 w 67"/>
                <a:gd name="T23" fmla="*/ 135 h 135"/>
                <a:gd name="T24" fmla="*/ 0 w 67"/>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35">
                  <a:moveTo>
                    <a:pt x="0" y="135"/>
                  </a:moveTo>
                  <a:lnTo>
                    <a:pt x="0" y="0"/>
                  </a:lnTo>
                  <a:lnTo>
                    <a:pt x="64" y="0"/>
                  </a:lnTo>
                  <a:lnTo>
                    <a:pt x="64" y="21"/>
                  </a:lnTo>
                  <a:lnTo>
                    <a:pt x="27" y="21"/>
                  </a:lnTo>
                  <a:lnTo>
                    <a:pt x="27" y="57"/>
                  </a:lnTo>
                  <a:lnTo>
                    <a:pt x="62" y="57"/>
                  </a:lnTo>
                  <a:lnTo>
                    <a:pt x="62" y="78"/>
                  </a:lnTo>
                  <a:lnTo>
                    <a:pt x="27" y="78"/>
                  </a:lnTo>
                  <a:lnTo>
                    <a:pt x="27" y="114"/>
                  </a:lnTo>
                  <a:lnTo>
                    <a:pt x="67" y="114"/>
                  </a:lnTo>
                  <a:lnTo>
                    <a:pt x="67" y="135"/>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7" name="Freeform 2203"/>
            <p:cNvSpPr>
              <a:spLocks/>
            </p:cNvSpPr>
            <p:nvPr/>
          </p:nvSpPr>
          <p:spPr bwMode="auto">
            <a:xfrm>
              <a:off x="17765713" y="1719263"/>
              <a:ext cx="131763" cy="214313"/>
            </a:xfrm>
            <a:custGeom>
              <a:avLst/>
              <a:gdLst>
                <a:gd name="T0" fmla="*/ 54 w 83"/>
                <a:gd name="T1" fmla="*/ 21 h 135"/>
                <a:gd name="T2" fmla="*/ 54 w 83"/>
                <a:gd name="T3" fmla="*/ 135 h 135"/>
                <a:gd name="T4" fmla="*/ 28 w 83"/>
                <a:gd name="T5" fmla="*/ 135 h 135"/>
                <a:gd name="T6" fmla="*/ 28 w 83"/>
                <a:gd name="T7" fmla="*/ 21 h 135"/>
                <a:gd name="T8" fmla="*/ 0 w 83"/>
                <a:gd name="T9" fmla="*/ 21 h 135"/>
                <a:gd name="T10" fmla="*/ 0 w 83"/>
                <a:gd name="T11" fmla="*/ 0 h 135"/>
                <a:gd name="T12" fmla="*/ 83 w 83"/>
                <a:gd name="T13" fmla="*/ 0 h 135"/>
                <a:gd name="T14" fmla="*/ 83 w 83"/>
                <a:gd name="T15" fmla="*/ 21 h 135"/>
                <a:gd name="T16" fmla="*/ 54 w 83"/>
                <a:gd name="T17"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35">
                  <a:moveTo>
                    <a:pt x="54" y="21"/>
                  </a:moveTo>
                  <a:lnTo>
                    <a:pt x="54" y="135"/>
                  </a:lnTo>
                  <a:lnTo>
                    <a:pt x="28" y="135"/>
                  </a:lnTo>
                  <a:lnTo>
                    <a:pt x="28" y="21"/>
                  </a:lnTo>
                  <a:lnTo>
                    <a:pt x="0" y="21"/>
                  </a:lnTo>
                  <a:lnTo>
                    <a:pt x="0" y="0"/>
                  </a:lnTo>
                  <a:lnTo>
                    <a:pt x="83" y="0"/>
                  </a:lnTo>
                  <a:lnTo>
                    <a:pt x="83" y="21"/>
                  </a:lnTo>
                  <a:lnTo>
                    <a:pt x="5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8" name="Freeform 2204"/>
            <p:cNvSpPr>
              <a:spLocks/>
            </p:cNvSpPr>
            <p:nvPr/>
          </p:nvSpPr>
          <p:spPr bwMode="auto">
            <a:xfrm>
              <a:off x="15779750" y="1990725"/>
              <a:ext cx="184150" cy="304800"/>
            </a:xfrm>
            <a:custGeom>
              <a:avLst/>
              <a:gdLst>
                <a:gd name="T0" fmla="*/ 49 w 49"/>
                <a:gd name="T1" fmla="*/ 46 h 81"/>
                <a:gd name="T2" fmla="*/ 25 w 49"/>
                <a:gd name="T3" fmla="*/ 81 h 81"/>
                <a:gd name="T4" fmla="*/ 0 w 49"/>
                <a:gd name="T5" fmla="*/ 46 h 81"/>
                <a:gd name="T6" fmla="*/ 0 w 49"/>
                <a:gd name="T7" fmla="*/ 0 h 81"/>
                <a:gd name="T8" fmla="*/ 15 w 49"/>
                <a:gd name="T9" fmla="*/ 0 h 81"/>
                <a:gd name="T10" fmla="*/ 15 w 49"/>
                <a:gd name="T11" fmla="*/ 48 h 81"/>
                <a:gd name="T12" fmla="*/ 25 w 49"/>
                <a:gd name="T13" fmla="*/ 67 h 81"/>
                <a:gd name="T14" fmla="*/ 32 w 49"/>
                <a:gd name="T15" fmla="*/ 63 h 81"/>
                <a:gd name="T16" fmla="*/ 34 w 49"/>
                <a:gd name="T17" fmla="*/ 49 h 81"/>
                <a:gd name="T18" fmla="*/ 34 w 49"/>
                <a:gd name="T19" fmla="*/ 0 h 81"/>
                <a:gd name="T20" fmla="*/ 49 w 49"/>
                <a:gd name="T21" fmla="*/ 0 h 81"/>
                <a:gd name="T22" fmla="*/ 49 w 49"/>
                <a:gd name="T2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81">
                  <a:moveTo>
                    <a:pt x="49" y="46"/>
                  </a:moveTo>
                  <a:cubicBezTo>
                    <a:pt x="49" y="69"/>
                    <a:pt x="41" y="81"/>
                    <a:pt x="25" y="81"/>
                  </a:cubicBezTo>
                  <a:cubicBezTo>
                    <a:pt x="8" y="81"/>
                    <a:pt x="0" y="69"/>
                    <a:pt x="0" y="46"/>
                  </a:cubicBezTo>
                  <a:cubicBezTo>
                    <a:pt x="0" y="0"/>
                    <a:pt x="0" y="0"/>
                    <a:pt x="0" y="0"/>
                  </a:cubicBezTo>
                  <a:cubicBezTo>
                    <a:pt x="15" y="0"/>
                    <a:pt x="15" y="0"/>
                    <a:pt x="15" y="0"/>
                  </a:cubicBezTo>
                  <a:cubicBezTo>
                    <a:pt x="15" y="48"/>
                    <a:pt x="15" y="48"/>
                    <a:pt x="15" y="48"/>
                  </a:cubicBezTo>
                  <a:cubicBezTo>
                    <a:pt x="15" y="61"/>
                    <a:pt x="18" y="67"/>
                    <a:pt x="25" y="67"/>
                  </a:cubicBezTo>
                  <a:cubicBezTo>
                    <a:pt x="28" y="67"/>
                    <a:pt x="31" y="66"/>
                    <a:pt x="32" y="63"/>
                  </a:cubicBezTo>
                  <a:cubicBezTo>
                    <a:pt x="33" y="60"/>
                    <a:pt x="34" y="55"/>
                    <a:pt x="34" y="49"/>
                  </a:cubicBezTo>
                  <a:cubicBezTo>
                    <a:pt x="34" y="0"/>
                    <a:pt x="34" y="0"/>
                    <a:pt x="34" y="0"/>
                  </a:cubicBezTo>
                  <a:cubicBezTo>
                    <a:pt x="49" y="0"/>
                    <a:pt x="49" y="0"/>
                    <a:pt x="49" y="0"/>
                  </a:cubicBezTo>
                  <a:lnTo>
                    <a:pt x="4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49" name="Freeform 2205"/>
            <p:cNvSpPr>
              <a:spLocks/>
            </p:cNvSpPr>
            <p:nvPr/>
          </p:nvSpPr>
          <p:spPr bwMode="auto">
            <a:xfrm>
              <a:off x="16000413" y="1985963"/>
              <a:ext cx="158750" cy="309563"/>
            </a:xfrm>
            <a:custGeom>
              <a:avLst/>
              <a:gdLst>
                <a:gd name="T0" fmla="*/ 1 w 42"/>
                <a:gd name="T1" fmla="*/ 77 h 82"/>
                <a:gd name="T2" fmla="*/ 1 w 42"/>
                <a:gd name="T3" fmla="*/ 62 h 82"/>
                <a:gd name="T4" fmla="*/ 17 w 42"/>
                <a:gd name="T5" fmla="*/ 68 h 82"/>
                <a:gd name="T6" fmla="*/ 24 w 42"/>
                <a:gd name="T7" fmla="*/ 66 h 82"/>
                <a:gd name="T8" fmla="*/ 26 w 42"/>
                <a:gd name="T9" fmla="*/ 59 h 82"/>
                <a:gd name="T10" fmla="*/ 24 w 42"/>
                <a:gd name="T11" fmla="*/ 53 h 82"/>
                <a:gd name="T12" fmla="*/ 15 w 42"/>
                <a:gd name="T13" fmla="*/ 46 h 82"/>
                <a:gd name="T14" fmla="*/ 0 w 42"/>
                <a:gd name="T15" fmla="*/ 23 h 82"/>
                <a:gd name="T16" fmla="*/ 7 w 42"/>
                <a:gd name="T17" fmla="*/ 6 h 82"/>
                <a:gd name="T18" fmla="*/ 23 w 42"/>
                <a:gd name="T19" fmla="*/ 0 h 82"/>
                <a:gd name="T20" fmla="*/ 39 w 42"/>
                <a:gd name="T21" fmla="*/ 3 h 82"/>
                <a:gd name="T22" fmla="*/ 39 w 42"/>
                <a:gd name="T23" fmla="*/ 17 h 82"/>
                <a:gd name="T24" fmla="*/ 25 w 42"/>
                <a:gd name="T25" fmla="*/ 13 h 82"/>
                <a:gd name="T26" fmla="*/ 19 w 42"/>
                <a:gd name="T27" fmla="*/ 15 h 82"/>
                <a:gd name="T28" fmla="*/ 16 w 42"/>
                <a:gd name="T29" fmla="*/ 22 h 82"/>
                <a:gd name="T30" fmla="*/ 26 w 42"/>
                <a:gd name="T31" fmla="*/ 34 h 82"/>
                <a:gd name="T32" fmla="*/ 38 w 42"/>
                <a:gd name="T33" fmla="*/ 45 h 82"/>
                <a:gd name="T34" fmla="*/ 42 w 42"/>
                <a:gd name="T35" fmla="*/ 58 h 82"/>
                <a:gd name="T36" fmla="*/ 36 w 42"/>
                <a:gd name="T37" fmla="*/ 75 h 82"/>
                <a:gd name="T38" fmla="*/ 18 w 42"/>
                <a:gd name="T39" fmla="*/ 82 h 82"/>
                <a:gd name="T40" fmla="*/ 8 w 42"/>
                <a:gd name="T41" fmla="*/ 80 h 82"/>
                <a:gd name="T42" fmla="*/ 1 w 42"/>
                <a:gd name="T43" fmla="*/ 7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82">
                  <a:moveTo>
                    <a:pt x="1" y="77"/>
                  </a:moveTo>
                  <a:cubicBezTo>
                    <a:pt x="1" y="62"/>
                    <a:pt x="1" y="62"/>
                    <a:pt x="1" y="62"/>
                  </a:cubicBezTo>
                  <a:cubicBezTo>
                    <a:pt x="7" y="66"/>
                    <a:pt x="12" y="68"/>
                    <a:pt x="17" y="68"/>
                  </a:cubicBezTo>
                  <a:cubicBezTo>
                    <a:pt x="20" y="68"/>
                    <a:pt x="22" y="67"/>
                    <a:pt x="24" y="66"/>
                  </a:cubicBezTo>
                  <a:cubicBezTo>
                    <a:pt x="25" y="64"/>
                    <a:pt x="26" y="62"/>
                    <a:pt x="26" y="59"/>
                  </a:cubicBezTo>
                  <a:cubicBezTo>
                    <a:pt x="26" y="57"/>
                    <a:pt x="25" y="55"/>
                    <a:pt x="24" y="53"/>
                  </a:cubicBezTo>
                  <a:cubicBezTo>
                    <a:pt x="22" y="51"/>
                    <a:pt x="19" y="49"/>
                    <a:pt x="15" y="46"/>
                  </a:cubicBezTo>
                  <a:cubicBezTo>
                    <a:pt x="5" y="41"/>
                    <a:pt x="0" y="33"/>
                    <a:pt x="0" y="23"/>
                  </a:cubicBezTo>
                  <a:cubicBezTo>
                    <a:pt x="0" y="16"/>
                    <a:pt x="2" y="10"/>
                    <a:pt x="7" y="6"/>
                  </a:cubicBezTo>
                  <a:cubicBezTo>
                    <a:pt x="11" y="2"/>
                    <a:pt x="16" y="0"/>
                    <a:pt x="23" y="0"/>
                  </a:cubicBezTo>
                  <a:cubicBezTo>
                    <a:pt x="29" y="0"/>
                    <a:pt x="34" y="1"/>
                    <a:pt x="39" y="3"/>
                  </a:cubicBezTo>
                  <a:cubicBezTo>
                    <a:pt x="39" y="17"/>
                    <a:pt x="39" y="17"/>
                    <a:pt x="39" y="17"/>
                  </a:cubicBezTo>
                  <a:cubicBezTo>
                    <a:pt x="34" y="14"/>
                    <a:pt x="30" y="13"/>
                    <a:pt x="25" y="13"/>
                  </a:cubicBezTo>
                  <a:cubicBezTo>
                    <a:pt x="22" y="13"/>
                    <a:pt x="20" y="14"/>
                    <a:pt x="19" y="15"/>
                  </a:cubicBezTo>
                  <a:cubicBezTo>
                    <a:pt x="17" y="17"/>
                    <a:pt x="16" y="19"/>
                    <a:pt x="16" y="22"/>
                  </a:cubicBezTo>
                  <a:cubicBezTo>
                    <a:pt x="16" y="26"/>
                    <a:pt x="19" y="31"/>
                    <a:pt x="26" y="34"/>
                  </a:cubicBezTo>
                  <a:cubicBezTo>
                    <a:pt x="32" y="38"/>
                    <a:pt x="36" y="41"/>
                    <a:pt x="38" y="45"/>
                  </a:cubicBezTo>
                  <a:cubicBezTo>
                    <a:pt x="41" y="49"/>
                    <a:pt x="42" y="53"/>
                    <a:pt x="42" y="58"/>
                  </a:cubicBezTo>
                  <a:cubicBezTo>
                    <a:pt x="42" y="65"/>
                    <a:pt x="40" y="71"/>
                    <a:pt x="36" y="75"/>
                  </a:cubicBezTo>
                  <a:cubicBezTo>
                    <a:pt x="32" y="79"/>
                    <a:pt x="26" y="82"/>
                    <a:pt x="18" y="82"/>
                  </a:cubicBezTo>
                  <a:cubicBezTo>
                    <a:pt x="15" y="82"/>
                    <a:pt x="12" y="81"/>
                    <a:pt x="8" y="80"/>
                  </a:cubicBezTo>
                  <a:cubicBezTo>
                    <a:pt x="5" y="79"/>
                    <a:pt x="2" y="78"/>
                    <a:pt x="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0" name="Freeform 2206"/>
            <p:cNvSpPr>
              <a:spLocks/>
            </p:cNvSpPr>
            <p:nvPr/>
          </p:nvSpPr>
          <p:spPr bwMode="auto">
            <a:xfrm>
              <a:off x="16195675" y="1990725"/>
              <a:ext cx="142875" cy="296863"/>
            </a:xfrm>
            <a:custGeom>
              <a:avLst/>
              <a:gdLst>
                <a:gd name="T0" fmla="*/ 0 w 90"/>
                <a:gd name="T1" fmla="*/ 187 h 187"/>
                <a:gd name="T2" fmla="*/ 0 w 90"/>
                <a:gd name="T3" fmla="*/ 0 h 187"/>
                <a:gd name="T4" fmla="*/ 85 w 90"/>
                <a:gd name="T5" fmla="*/ 0 h 187"/>
                <a:gd name="T6" fmla="*/ 85 w 90"/>
                <a:gd name="T7" fmla="*/ 31 h 187"/>
                <a:gd name="T8" fmla="*/ 36 w 90"/>
                <a:gd name="T9" fmla="*/ 31 h 187"/>
                <a:gd name="T10" fmla="*/ 36 w 90"/>
                <a:gd name="T11" fmla="*/ 78 h 187"/>
                <a:gd name="T12" fmla="*/ 83 w 90"/>
                <a:gd name="T13" fmla="*/ 78 h 187"/>
                <a:gd name="T14" fmla="*/ 83 w 90"/>
                <a:gd name="T15" fmla="*/ 109 h 187"/>
                <a:gd name="T16" fmla="*/ 36 w 90"/>
                <a:gd name="T17" fmla="*/ 109 h 187"/>
                <a:gd name="T18" fmla="*/ 36 w 90"/>
                <a:gd name="T19" fmla="*/ 156 h 187"/>
                <a:gd name="T20" fmla="*/ 90 w 90"/>
                <a:gd name="T21" fmla="*/ 156 h 187"/>
                <a:gd name="T22" fmla="*/ 90 w 90"/>
                <a:gd name="T23" fmla="*/ 187 h 187"/>
                <a:gd name="T24" fmla="*/ 0 w 90"/>
                <a:gd name="T2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187">
                  <a:moveTo>
                    <a:pt x="0" y="187"/>
                  </a:moveTo>
                  <a:lnTo>
                    <a:pt x="0" y="0"/>
                  </a:lnTo>
                  <a:lnTo>
                    <a:pt x="85" y="0"/>
                  </a:lnTo>
                  <a:lnTo>
                    <a:pt x="85" y="31"/>
                  </a:lnTo>
                  <a:lnTo>
                    <a:pt x="36" y="31"/>
                  </a:lnTo>
                  <a:lnTo>
                    <a:pt x="36" y="78"/>
                  </a:lnTo>
                  <a:lnTo>
                    <a:pt x="83" y="78"/>
                  </a:lnTo>
                  <a:lnTo>
                    <a:pt x="83" y="109"/>
                  </a:lnTo>
                  <a:lnTo>
                    <a:pt x="36" y="109"/>
                  </a:lnTo>
                  <a:lnTo>
                    <a:pt x="36" y="156"/>
                  </a:lnTo>
                  <a:lnTo>
                    <a:pt x="90" y="156"/>
                  </a:lnTo>
                  <a:lnTo>
                    <a:pt x="90" y="187"/>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1" name="Freeform 2207"/>
            <p:cNvSpPr>
              <a:spLocks noEditPoints="1"/>
            </p:cNvSpPr>
            <p:nvPr/>
          </p:nvSpPr>
          <p:spPr bwMode="auto">
            <a:xfrm>
              <a:off x="16371888" y="1990725"/>
              <a:ext cx="203200" cy="296863"/>
            </a:xfrm>
            <a:custGeom>
              <a:avLst/>
              <a:gdLst>
                <a:gd name="T0" fmla="*/ 0 w 54"/>
                <a:gd name="T1" fmla="*/ 79 h 79"/>
                <a:gd name="T2" fmla="*/ 0 w 54"/>
                <a:gd name="T3" fmla="*/ 0 h 79"/>
                <a:gd name="T4" fmla="*/ 21 w 54"/>
                <a:gd name="T5" fmla="*/ 0 h 79"/>
                <a:gd name="T6" fmla="*/ 54 w 54"/>
                <a:gd name="T7" fmla="*/ 39 h 79"/>
                <a:gd name="T8" fmla="*/ 46 w 54"/>
                <a:gd name="T9" fmla="*/ 68 h 79"/>
                <a:gd name="T10" fmla="*/ 21 w 54"/>
                <a:gd name="T11" fmla="*/ 79 h 79"/>
                <a:gd name="T12" fmla="*/ 0 w 54"/>
                <a:gd name="T13" fmla="*/ 79 h 79"/>
                <a:gd name="T14" fmla="*/ 15 w 54"/>
                <a:gd name="T15" fmla="*/ 13 h 79"/>
                <a:gd name="T16" fmla="*/ 15 w 54"/>
                <a:gd name="T17" fmla="*/ 66 h 79"/>
                <a:gd name="T18" fmla="*/ 22 w 54"/>
                <a:gd name="T19" fmla="*/ 66 h 79"/>
                <a:gd name="T20" fmla="*/ 34 w 54"/>
                <a:gd name="T21" fmla="*/ 59 h 79"/>
                <a:gd name="T22" fmla="*/ 38 w 54"/>
                <a:gd name="T23" fmla="*/ 39 h 79"/>
                <a:gd name="T24" fmla="*/ 34 w 54"/>
                <a:gd name="T25" fmla="*/ 20 h 79"/>
                <a:gd name="T26" fmla="*/ 21 w 54"/>
                <a:gd name="T27" fmla="*/ 13 h 79"/>
                <a:gd name="T28" fmla="*/ 15 w 54"/>
                <a:gd name="T29"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9">
                  <a:moveTo>
                    <a:pt x="0" y="79"/>
                  </a:moveTo>
                  <a:cubicBezTo>
                    <a:pt x="0" y="0"/>
                    <a:pt x="0" y="0"/>
                    <a:pt x="0" y="0"/>
                  </a:cubicBezTo>
                  <a:cubicBezTo>
                    <a:pt x="21" y="0"/>
                    <a:pt x="21" y="0"/>
                    <a:pt x="21" y="0"/>
                  </a:cubicBezTo>
                  <a:cubicBezTo>
                    <a:pt x="43" y="0"/>
                    <a:pt x="54" y="13"/>
                    <a:pt x="54" y="39"/>
                  </a:cubicBezTo>
                  <a:cubicBezTo>
                    <a:pt x="54" y="51"/>
                    <a:pt x="51" y="61"/>
                    <a:pt x="46" y="68"/>
                  </a:cubicBezTo>
                  <a:cubicBezTo>
                    <a:pt x="40" y="76"/>
                    <a:pt x="32" y="79"/>
                    <a:pt x="21" y="79"/>
                  </a:cubicBezTo>
                  <a:lnTo>
                    <a:pt x="0" y="79"/>
                  </a:lnTo>
                  <a:close/>
                  <a:moveTo>
                    <a:pt x="15" y="13"/>
                  </a:moveTo>
                  <a:cubicBezTo>
                    <a:pt x="15" y="66"/>
                    <a:pt x="15" y="66"/>
                    <a:pt x="15" y="66"/>
                  </a:cubicBezTo>
                  <a:cubicBezTo>
                    <a:pt x="22" y="66"/>
                    <a:pt x="22" y="66"/>
                    <a:pt x="22" y="66"/>
                  </a:cubicBezTo>
                  <a:cubicBezTo>
                    <a:pt x="27" y="66"/>
                    <a:pt x="31" y="64"/>
                    <a:pt x="34" y="59"/>
                  </a:cubicBezTo>
                  <a:cubicBezTo>
                    <a:pt x="37" y="54"/>
                    <a:pt x="38" y="47"/>
                    <a:pt x="38" y="39"/>
                  </a:cubicBezTo>
                  <a:cubicBezTo>
                    <a:pt x="38" y="31"/>
                    <a:pt x="37" y="24"/>
                    <a:pt x="34" y="20"/>
                  </a:cubicBezTo>
                  <a:cubicBezTo>
                    <a:pt x="31" y="15"/>
                    <a:pt x="27" y="13"/>
                    <a:pt x="21" y="13"/>
                  </a:cubicBezTo>
                  <a:lnTo>
                    <a:pt x="1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2" name="Rectangle 2208"/>
            <p:cNvSpPr>
              <a:spLocks noChangeArrowheads="1"/>
            </p:cNvSpPr>
            <p:nvPr/>
          </p:nvSpPr>
          <p:spPr bwMode="auto">
            <a:xfrm>
              <a:off x="16714788" y="1990725"/>
              <a:ext cx="55563" cy="296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3" name="Freeform 2209"/>
            <p:cNvSpPr>
              <a:spLocks/>
            </p:cNvSpPr>
            <p:nvPr/>
          </p:nvSpPr>
          <p:spPr bwMode="auto">
            <a:xfrm>
              <a:off x="16822738" y="1990725"/>
              <a:ext cx="187325" cy="296863"/>
            </a:xfrm>
            <a:custGeom>
              <a:avLst/>
              <a:gdLst>
                <a:gd name="T0" fmla="*/ 33 w 50"/>
                <a:gd name="T1" fmla="*/ 79 h 79"/>
                <a:gd name="T2" fmla="*/ 16 w 50"/>
                <a:gd name="T3" fmla="*/ 34 h 79"/>
                <a:gd name="T4" fmla="*/ 13 w 50"/>
                <a:gd name="T5" fmla="*/ 25 h 79"/>
                <a:gd name="T6" fmla="*/ 12 w 50"/>
                <a:gd name="T7" fmla="*/ 22 h 79"/>
                <a:gd name="T8" fmla="*/ 12 w 50"/>
                <a:gd name="T9" fmla="*/ 22 h 79"/>
                <a:gd name="T10" fmla="*/ 12 w 50"/>
                <a:gd name="T11" fmla="*/ 39 h 79"/>
                <a:gd name="T12" fmla="*/ 12 w 50"/>
                <a:gd name="T13" fmla="*/ 79 h 79"/>
                <a:gd name="T14" fmla="*/ 0 w 50"/>
                <a:gd name="T15" fmla="*/ 79 h 79"/>
                <a:gd name="T16" fmla="*/ 0 w 50"/>
                <a:gd name="T17" fmla="*/ 0 h 79"/>
                <a:gd name="T18" fmla="*/ 17 w 50"/>
                <a:gd name="T19" fmla="*/ 0 h 79"/>
                <a:gd name="T20" fmla="*/ 34 w 50"/>
                <a:gd name="T21" fmla="*/ 46 h 79"/>
                <a:gd name="T22" fmla="*/ 38 w 50"/>
                <a:gd name="T23" fmla="*/ 58 h 79"/>
                <a:gd name="T24" fmla="*/ 38 w 50"/>
                <a:gd name="T25" fmla="*/ 58 h 79"/>
                <a:gd name="T26" fmla="*/ 38 w 50"/>
                <a:gd name="T27" fmla="*/ 45 h 79"/>
                <a:gd name="T28" fmla="*/ 38 w 50"/>
                <a:gd name="T29" fmla="*/ 0 h 79"/>
                <a:gd name="T30" fmla="*/ 50 w 50"/>
                <a:gd name="T31" fmla="*/ 0 h 79"/>
                <a:gd name="T32" fmla="*/ 50 w 50"/>
                <a:gd name="T33" fmla="*/ 79 h 79"/>
                <a:gd name="T34" fmla="*/ 33 w 50"/>
                <a:gd name="T3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9">
                  <a:moveTo>
                    <a:pt x="33" y="79"/>
                  </a:moveTo>
                  <a:cubicBezTo>
                    <a:pt x="16" y="34"/>
                    <a:pt x="16" y="34"/>
                    <a:pt x="16" y="34"/>
                  </a:cubicBezTo>
                  <a:cubicBezTo>
                    <a:pt x="15" y="32"/>
                    <a:pt x="14" y="29"/>
                    <a:pt x="13" y="25"/>
                  </a:cubicBezTo>
                  <a:cubicBezTo>
                    <a:pt x="13" y="24"/>
                    <a:pt x="12" y="23"/>
                    <a:pt x="12" y="22"/>
                  </a:cubicBezTo>
                  <a:cubicBezTo>
                    <a:pt x="12" y="22"/>
                    <a:pt x="12" y="22"/>
                    <a:pt x="12" y="22"/>
                  </a:cubicBezTo>
                  <a:cubicBezTo>
                    <a:pt x="12" y="29"/>
                    <a:pt x="12" y="34"/>
                    <a:pt x="12" y="39"/>
                  </a:cubicBezTo>
                  <a:cubicBezTo>
                    <a:pt x="12" y="79"/>
                    <a:pt x="12" y="79"/>
                    <a:pt x="12" y="79"/>
                  </a:cubicBezTo>
                  <a:cubicBezTo>
                    <a:pt x="0" y="79"/>
                    <a:pt x="0" y="79"/>
                    <a:pt x="0" y="79"/>
                  </a:cubicBezTo>
                  <a:cubicBezTo>
                    <a:pt x="0" y="0"/>
                    <a:pt x="0" y="0"/>
                    <a:pt x="0" y="0"/>
                  </a:cubicBezTo>
                  <a:cubicBezTo>
                    <a:pt x="17" y="0"/>
                    <a:pt x="17" y="0"/>
                    <a:pt x="17" y="0"/>
                  </a:cubicBezTo>
                  <a:cubicBezTo>
                    <a:pt x="34" y="46"/>
                    <a:pt x="34" y="46"/>
                    <a:pt x="34" y="46"/>
                  </a:cubicBezTo>
                  <a:cubicBezTo>
                    <a:pt x="35" y="48"/>
                    <a:pt x="36" y="51"/>
                    <a:pt x="38" y="58"/>
                  </a:cubicBezTo>
                  <a:cubicBezTo>
                    <a:pt x="38" y="58"/>
                    <a:pt x="38" y="58"/>
                    <a:pt x="38" y="58"/>
                  </a:cubicBezTo>
                  <a:cubicBezTo>
                    <a:pt x="38" y="45"/>
                    <a:pt x="38" y="45"/>
                    <a:pt x="38" y="45"/>
                  </a:cubicBezTo>
                  <a:cubicBezTo>
                    <a:pt x="38" y="0"/>
                    <a:pt x="38" y="0"/>
                    <a:pt x="38" y="0"/>
                  </a:cubicBezTo>
                  <a:cubicBezTo>
                    <a:pt x="50" y="0"/>
                    <a:pt x="50" y="0"/>
                    <a:pt x="50" y="0"/>
                  </a:cubicBezTo>
                  <a:cubicBezTo>
                    <a:pt x="50" y="79"/>
                    <a:pt x="50" y="79"/>
                    <a:pt x="50" y="79"/>
                  </a:cubicBezTo>
                  <a:lnTo>
                    <a:pt x="33"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4" name="Freeform 2210"/>
            <p:cNvSpPr>
              <a:spLocks/>
            </p:cNvSpPr>
            <p:nvPr/>
          </p:nvSpPr>
          <p:spPr bwMode="auto">
            <a:xfrm>
              <a:off x="17160875" y="1982788"/>
              <a:ext cx="146050" cy="304800"/>
            </a:xfrm>
            <a:custGeom>
              <a:avLst/>
              <a:gdLst>
                <a:gd name="T0" fmla="*/ 0 w 92"/>
                <a:gd name="T1" fmla="*/ 192 h 192"/>
                <a:gd name="T2" fmla="*/ 0 w 92"/>
                <a:gd name="T3" fmla="*/ 166 h 192"/>
                <a:gd name="T4" fmla="*/ 31 w 92"/>
                <a:gd name="T5" fmla="*/ 166 h 192"/>
                <a:gd name="T6" fmla="*/ 31 w 92"/>
                <a:gd name="T7" fmla="*/ 36 h 192"/>
                <a:gd name="T8" fmla="*/ 0 w 92"/>
                <a:gd name="T9" fmla="*/ 45 h 192"/>
                <a:gd name="T10" fmla="*/ 0 w 92"/>
                <a:gd name="T11" fmla="*/ 17 h 192"/>
                <a:gd name="T12" fmla="*/ 64 w 92"/>
                <a:gd name="T13" fmla="*/ 0 h 192"/>
                <a:gd name="T14" fmla="*/ 64 w 92"/>
                <a:gd name="T15" fmla="*/ 166 h 192"/>
                <a:gd name="T16" fmla="*/ 92 w 92"/>
                <a:gd name="T17" fmla="*/ 166 h 192"/>
                <a:gd name="T18" fmla="*/ 92 w 92"/>
                <a:gd name="T19" fmla="*/ 192 h 192"/>
                <a:gd name="T20" fmla="*/ 0 w 92"/>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92">
                  <a:moveTo>
                    <a:pt x="0" y="192"/>
                  </a:moveTo>
                  <a:lnTo>
                    <a:pt x="0" y="166"/>
                  </a:lnTo>
                  <a:lnTo>
                    <a:pt x="31" y="166"/>
                  </a:lnTo>
                  <a:lnTo>
                    <a:pt x="31" y="36"/>
                  </a:lnTo>
                  <a:lnTo>
                    <a:pt x="0" y="45"/>
                  </a:lnTo>
                  <a:lnTo>
                    <a:pt x="0" y="17"/>
                  </a:lnTo>
                  <a:lnTo>
                    <a:pt x="64" y="0"/>
                  </a:lnTo>
                  <a:lnTo>
                    <a:pt x="64" y="166"/>
                  </a:lnTo>
                  <a:lnTo>
                    <a:pt x="92" y="166"/>
                  </a:lnTo>
                  <a:lnTo>
                    <a:pt x="92" y="19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5" name="Freeform 2211"/>
            <p:cNvSpPr>
              <a:spLocks noEditPoints="1"/>
            </p:cNvSpPr>
            <p:nvPr/>
          </p:nvSpPr>
          <p:spPr bwMode="auto">
            <a:xfrm>
              <a:off x="17337088" y="1985963"/>
              <a:ext cx="165100" cy="304800"/>
            </a:xfrm>
            <a:custGeom>
              <a:avLst/>
              <a:gdLst>
                <a:gd name="T0" fmla="*/ 4 w 44"/>
                <a:gd name="T1" fmla="*/ 79 h 81"/>
                <a:gd name="T2" fmla="*/ 4 w 44"/>
                <a:gd name="T3" fmla="*/ 66 h 81"/>
                <a:gd name="T4" fmla="*/ 15 w 44"/>
                <a:gd name="T5" fmla="*/ 70 h 81"/>
                <a:gd name="T6" fmla="*/ 30 w 44"/>
                <a:gd name="T7" fmla="*/ 44 h 81"/>
                <a:gd name="T8" fmla="*/ 30 w 44"/>
                <a:gd name="T9" fmla="*/ 44 h 81"/>
                <a:gd name="T10" fmla="*/ 17 w 44"/>
                <a:gd name="T11" fmla="*/ 52 h 81"/>
                <a:gd name="T12" fmla="*/ 4 w 44"/>
                <a:gd name="T13" fmla="*/ 46 h 81"/>
                <a:gd name="T14" fmla="*/ 0 w 44"/>
                <a:gd name="T15" fmla="*/ 29 h 81"/>
                <a:gd name="T16" fmla="*/ 6 w 44"/>
                <a:gd name="T17" fmla="*/ 8 h 81"/>
                <a:gd name="T18" fmla="*/ 22 w 44"/>
                <a:gd name="T19" fmla="*/ 0 h 81"/>
                <a:gd name="T20" fmla="*/ 38 w 44"/>
                <a:gd name="T21" fmla="*/ 9 h 81"/>
                <a:gd name="T22" fmla="*/ 44 w 44"/>
                <a:gd name="T23" fmla="*/ 37 h 81"/>
                <a:gd name="T24" fmla="*/ 37 w 44"/>
                <a:gd name="T25" fmla="*/ 70 h 81"/>
                <a:gd name="T26" fmla="*/ 17 w 44"/>
                <a:gd name="T27" fmla="*/ 81 h 81"/>
                <a:gd name="T28" fmla="*/ 4 w 44"/>
                <a:gd name="T29" fmla="*/ 79 h 81"/>
                <a:gd name="T30" fmla="*/ 21 w 44"/>
                <a:gd name="T31" fmla="*/ 11 h 81"/>
                <a:gd name="T32" fmla="*/ 16 w 44"/>
                <a:gd name="T33" fmla="*/ 15 h 81"/>
                <a:gd name="T34" fmla="*/ 14 w 44"/>
                <a:gd name="T35" fmla="*/ 26 h 81"/>
                <a:gd name="T36" fmla="*/ 16 w 44"/>
                <a:gd name="T37" fmla="*/ 37 h 81"/>
                <a:gd name="T38" fmla="*/ 21 w 44"/>
                <a:gd name="T39" fmla="*/ 40 h 81"/>
                <a:gd name="T40" fmla="*/ 27 w 44"/>
                <a:gd name="T41" fmla="*/ 37 h 81"/>
                <a:gd name="T42" fmla="*/ 29 w 44"/>
                <a:gd name="T43" fmla="*/ 27 h 81"/>
                <a:gd name="T44" fmla="*/ 27 w 44"/>
                <a:gd name="T45" fmla="*/ 16 h 81"/>
                <a:gd name="T46" fmla="*/ 21 w 44"/>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81">
                  <a:moveTo>
                    <a:pt x="4" y="79"/>
                  </a:moveTo>
                  <a:cubicBezTo>
                    <a:pt x="4" y="66"/>
                    <a:pt x="4" y="66"/>
                    <a:pt x="4" y="66"/>
                  </a:cubicBezTo>
                  <a:cubicBezTo>
                    <a:pt x="7" y="68"/>
                    <a:pt x="11" y="70"/>
                    <a:pt x="15" y="70"/>
                  </a:cubicBezTo>
                  <a:cubicBezTo>
                    <a:pt x="25" y="70"/>
                    <a:pt x="30" y="61"/>
                    <a:pt x="30" y="44"/>
                  </a:cubicBezTo>
                  <a:cubicBezTo>
                    <a:pt x="30" y="44"/>
                    <a:pt x="30" y="44"/>
                    <a:pt x="30" y="44"/>
                  </a:cubicBezTo>
                  <a:cubicBezTo>
                    <a:pt x="27" y="50"/>
                    <a:pt x="23" y="52"/>
                    <a:pt x="17" y="52"/>
                  </a:cubicBezTo>
                  <a:cubicBezTo>
                    <a:pt x="12" y="52"/>
                    <a:pt x="8" y="50"/>
                    <a:pt x="4" y="46"/>
                  </a:cubicBezTo>
                  <a:cubicBezTo>
                    <a:pt x="1" y="42"/>
                    <a:pt x="0" y="36"/>
                    <a:pt x="0" y="29"/>
                  </a:cubicBezTo>
                  <a:cubicBezTo>
                    <a:pt x="0" y="20"/>
                    <a:pt x="2" y="13"/>
                    <a:pt x="6" y="8"/>
                  </a:cubicBezTo>
                  <a:cubicBezTo>
                    <a:pt x="10" y="2"/>
                    <a:pt x="15" y="0"/>
                    <a:pt x="22" y="0"/>
                  </a:cubicBezTo>
                  <a:cubicBezTo>
                    <a:pt x="29" y="0"/>
                    <a:pt x="34" y="3"/>
                    <a:pt x="38" y="9"/>
                  </a:cubicBezTo>
                  <a:cubicBezTo>
                    <a:pt x="42" y="15"/>
                    <a:pt x="44" y="24"/>
                    <a:pt x="44" y="37"/>
                  </a:cubicBezTo>
                  <a:cubicBezTo>
                    <a:pt x="44" y="52"/>
                    <a:pt x="42" y="63"/>
                    <a:pt x="37" y="70"/>
                  </a:cubicBezTo>
                  <a:cubicBezTo>
                    <a:pt x="32" y="78"/>
                    <a:pt x="26" y="81"/>
                    <a:pt x="17" y="81"/>
                  </a:cubicBezTo>
                  <a:cubicBezTo>
                    <a:pt x="12" y="81"/>
                    <a:pt x="8" y="81"/>
                    <a:pt x="4" y="79"/>
                  </a:cubicBezTo>
                  <a:close/>
                  <a:moveTo>
                    <a:pt x="21" y="11"/>
                  </a:moveTo>
                  <a:cubicBezTo>
                    <a:pt x="19" y="11"/>
                    <a:pt x="17" y="13"/>
                    <a:pt x="16" y="15"/>
                  </a:cubicBezTo>
                  <a:cubicBezTo>
                    <a:pt x="15" y="18"/>
                    <a:pt x="14" y="21"/>
                    <a:pt x="14" y="26"/>
                  </a:cubicBezTo>
                  <a:cubicBezTo>
                    <a:pt x="14" y="31"/>
                    <a:pt x="15" y="34"/>
                    <a:pt x="16" y="37"/>
                  </a:cubicBezTo>
                  <a:cubicBezTo>
                    <a:pt x="18" y="39"/>
                    <a:pt x="19" y="40"/>
                    <a:pt x="21" y="40"/>
                  </a:cubicBezTo>
                  <a:cubicBezTo>
                    <a:pt x="24" y="40"/>
                    <a:pt x="25" y="39"/>
                    <a:pt x="27" y="37"/>
                  </a:cubicBezTo>
                  <a:cubicBezTo>
                    <a:pt x="28" y="34"/>
                    <a:pt x="29" y="31"/>
                    <a:pt x="29" y="27"/>
                  </a:cubicBezTo>
                  <a:cubicBezTo>
                    <a:pt x="29" y="22"/>
                    <a:pt x="28" y="19"/>
                    <a:pt x="27" y="16"/>
                  </a:cubicBezTo>
                  <a:cubicBezTo>
                    <a:pt x="25" y="13"/>
                    <a:pt x="24" y="11"/>
                    <a:pt x="2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6" name="Freeform 2212"/>
            <p:cNvSpPr>
              <a:spLocks noEditPoints="1"/>
            </p:cNvSpPr>
            <p:nvPr/>
          </p:nvSpPr>
          <p:spPr bwMode="auto">
            <a:xfrm>
              <a:off x="17524413" y="1985963"/>
              <a:ext cx="169863" cy="304800"/>
            </a:xfrm>
            <a:custGeom>
              <a:avLst/>
              <a:gdLst>
                <a:gd name="T0" fmla="*/ 4 w 45"/>
                <a:gd name="T1" fmla="*/ 79 h 81"/>
                <a:gd name="T2" fmla="*/ 4 w 45"/>
                <a:gd name="T3" fmla="*/ 66 h 81"/>
                <a:gd name="T4" fmla="*/ 16 w 45"/>
                <a:gd name="T5" fmla="*/ 70 h 81"/>
                <a:gd name="T6" fmla="*/ 31 w 45"/>
                <a:gd name="T7" fmla="*/ 44 h 81"/>
                <a:gd name="T8" fmla="*/ 31 w 45"/>
                <a:gd name="T9" fmla="*/ 44 h 81"/>
                <a:gd name="T10" fmla="*/ 18 w 45"/>
                <a:gd name="T11" fmla="*/ 52 h 81"/>
                <a:gd name="T12" fmla="*/ 5 w 45"/>
                <a:gd name="T13" fmla="*/ 46 h 81"/>
                <a:gd name="T14" fmla="*/ 0 w 45"/>
                <a:gd name="T15" fmla="*/ 29 h 81"/>
                <a:gd name="T16" fmla="*/ 6 w 45"/>
                <a:gd name="T17" fmla="*/ 8 h 81"/>
                <a:gd name="T18" fmla="*/ 23 w 45"/>
                <a:gd name="T19" fmla="*/ 0 h 81"/>
                <a:gd name="T20" fmla="*/ 39 w 45"/>
                <a:gd name="T21" fmla="*/ 9 h 81"/>
                <a:gd name="T22" fmla="*/ 45 w 45"/>
                <a:gd name="T23" fmla="*/ 37 h 81"/>
                <a:gd name="T24" fmla="*/ 38 w 45"/>
                <a:gd name="T25" fmla="*/ 70 h 81"/>
                <a:gd name="T26" fmla="*/ 17 w 45"/>
                <a:gd name="T27" fmla="*/ 81 h 81"/>
                <a:gd name="T28" fmla="*/ 4 w 45"/>
                <a:gd name="T29" fmla="*/ 79 h 81"/>
                <a:gd name="T30" fmla="*/ 22 w 45"/>
                <a:gd name="T31" fmla="*/ 11 h 81"/>
                <a:gd name="T32" fmla="*/ 17 w 45"/>
                <a:gd name="T33" fmla="*/ 15 h 81"/>
                <a:gd name="T34" fmla="*/ 15 w 45"/>
                <a:gd name="T35" fmla="*/ 26 h 81"/>
                <a:gd name="T36" fmla="*/ 17 w 45"/>
                <a:gd name="T37" fmla="*/ 37 h 81"/>
                <a:gd name="T38" fmla="*/ 22 w 45"/>
                <a:gd name="T39" fmla="*/ 40 h 81"/>
                <a:gd name="T40" fmla="*/ 28 w 45"/>
                <a:gd name="T41" fmla="*/ 37 h 81"/>
                <a:gd name="T42" fmla="*/ 30 w 45"/>
                <a:gd name="T43" fmla="*/ 27 h 81"/>
                <a:gd name="T44" fmla="*/ 28 w 45"/>
                <a:gd name="T45" fmla="*/ 16 h 81"/>
                <a:gd name="T46" fmla="*/ 22 w 45"/>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81">
                  <a:moveTo>
                    <a:pt x="4" y="79"/>
                  </a:moveTo>
                  <a:cubicBezTo>
                    <a:pt x="4" y="66"/>
                    <a:pt x="4" y="66"/>
                    <a:pt x="4" y="66"/>
                  </a:cubicBezTo>
                  <a:cubicBezTo>
                    <a:pt x="8" y="68"/>
                    <a:pt x="11" y="70"/>
                    <a:pt x="16" y="70"/>
                  </a:cubicBezTo>
                  <a:cubicBezTo>
                    <a:pt x="25" y="70"/>
                    <a:pt x="31" y="61"/>
                    <a:pt x="31" y="44"/>
                  </a:cubicBezTo>
                  <a:cubicBezTo>
                    <a:pt x="31" y="44"/>
                    <a:pt x="31" y="44"/>
                    <a:pt x="31" y="44"/>
                  </a:cubicBezTo>
                  <a:cubicBezTo>
                    <a:pt x="28" y="50"/>
                    <a:pt x="23" y="52"/>
                    <a:pt x="18" y="52"/>
                  </a:cubicBezTo>
                  <a:cubicBezTo>
                    <a:pt x="13" y="52"/>
                    <a:pt x="9" y="50"/>
                    <a:pt x="5" y="46"/>
                  </a:cubicBezTo>
                  <a:cubicBezTo>
                    <a:pt x="2" y="42"/>
                    <a:pt x="0" y="36"/>
                    <a:pt x="0" y="29"/>
                  </a:cubicBezTo>
                  <a:cubicBezTo>
                    <a:pt x="0" y="20"/>
                    <a:pt x="2" y="13"/>
                    <a:pt x="6" y="8"/>
                  </a:cubicBezTo>
                  <a:cubicBezTo>
                    <a:pt x="10" y="2"/>
                    <a:pt x="16" y="0"/>
                    <a:pt x="23" y="0"/>
                  </a:cubicBezTo>
                  <a:cubicBezTo>
                    <a:pt x="30" y="0"/>
                    <a:pt x="35" y="3"/>
                    <a:pt x="39" y="9"/>
                  </a:cubicBezTo>
                  <a:cubicBezTo>
                    <a:pt x="43" y="15"/>
                    <a:pt x="45" y="24"/>
                    <a:pt x="45" y="37"/>
                  </a:cubicBezTo>
                  <a:cubicBezTo>
                    <a:pt x="45" y="52"/>
                    <a:pt x="43" y="63"/>
                    <a:pt x="38" y="70"/>
                  </a:cubicBezTo>
                  <a:cubicBezTo>
                    <a:pt x="33" y="78"/>
                    <a:pt x="26" y="81"/>
                    <a:pt x="17" y="81"/>
                  </a:cubicBezTo>
                  <a:cubicBezTo>
                    <a:pt x="13" y="81"/>
                    <a:pt x="8" y="81"/>
                    <a:pt x="4" y="79"/>
                  </a:cubicBezTo>
                  <a:close/>
                  <a:moveTo>
                    <a:pt x="22" y="11"/>
                  </a:moveTo>
                  <a:cubicBezTo>
                    <a:pt x="20" y="11"/>
                    <a:pt x="18" y="13"/>
                    <a:pt x="17" y="15"/>
                  </a:cubicBezTo>
                  <a:cubicBezTo>
                    <a:pt x="16" y="18"/>
                    <a:pt x="15" y="21"/>
                    <a:pt x="15" y="26"/>
                  </a:cubicBezTo>
                  <a:cubicBezTo>
                    <a:pt x="15" y="31"/>
                    <a:pt x="16" y="34"/>
                    <a:pt x="17" y="37"/>
                  </a:cubicBezTo>
                  <a:cubicBezTo>
                    <a:pt x="18" y="39"/>
                    <a:pt x="20" y="40"/>
                    <a:pt x="22" y="40"/>
                  </a:cubicBezTo>
                  <a:cubicBezTo>
                    <a:pt x="24" y="40"/>
                    <a:pt x="26" y="39"/>
                    <a:pt x="28" y="37"/>
                  </a:cubicBezTo>
                  <a:cubicBezTo>
                    <a:pt x="29" y="34"/>
                    <a:pt x="30" y="31"/>
                    <a:pt x="30" y="27"/>
                  </a:cubicBezTo>
                  <a:cubicBezTo>
                    <a:pt x="30" y="22"/>
                    <a:pt x="29" y="19"/>
                    <a:pt x="28" y="16"/>
                  </a:cubicBezTo>
                  <a:cubicBezTo>
                    <a:pt x="26" y="13"/>
                    <a:pt x="24"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sp>
          <p:nvSpPr>
            <p:cNvPr id="2357" name="Freeform 2213"/>
            <p:cNvSpPr>
              <a:spLocks noEditPoints="1"/>
            </p:cNvSpPr>
            <p:nvPr/>
          </p:nvSpPr>
          <p:spPr bwMode="auto">
            <a:xfrm>
              <a:off x="17716500" y="1985963"/>
              <a:ext cx="168275" cy="304800"/>
            </a:xfrm>
            <a:custGeom>
              <a:avLst/>
              <a:gdLst>
                <a:gd name="T0" fmla="*/ 4 w 45"/>
                <a:gd name="T1" fmla="*/ 79 h 81"/>
                <a:gd name="T2" fmla="*/ 4 w 45"/>
                <a:gd name="T3" fmla="*/ 66 h 81"/>
                <a:gd name="T4" fmla="*/ 15 w 45"/>
                <a:gd name="T5" fmla="*/ 70 h 81"/>
                <a:gd name="T6" fmla="*/ 31 w 45"/>
                <a:gd name="T7" fmla="*/ 44 h 81"/>
                <a:gd name="T8" fmla="*/ 30 w 45"/>
                <a:gd name="T9" fmla="*/ 44 h 81"/>
                <a:gd name="T10" fmla="*/ 17 w 45"/>
                <a:gd name="T11" fmla="*/ 52 h 81"/>
                <a:gd name="T12" fmla="*/ 5 w 45"/>
                <a:gd name="T13" fmla="*/ 46 h 81"/>
                <a:gd name="T14" fmla="*/ 0 w 45"/>
                <a:gd name="T15" fmla="*/ 29 h 81"/>
                <a:gd name="T16" fmla="*/ 6 w 45"/>
                <a:gd name="T17" fmla="*/ 8 h 81"/>
                <a:gd name="T18" fmla="*/ 22 w 45"/>
                <a:gd name="T19" fmla="*/ 0 h 81"/>
                <a:gd name="T20" fmla="*/ 39 w 45"/>
                <a:gd name="T21" fmla="*/ 9 h 81"/>
                <a:gd name="T22" fmla="*/ 45 w 45"/>
                <a:gd name="T23" fmla="*/ 37 h 81"/>
                <a:gd name="T24" fmla="*/ 38 w 45"/>
                <a:gd name="T25" fmla="*/ 70 h 81"/>
                <a:gd name="T26" fmla="*/ 17 w 45"/>
                <a:gd name="T27" fmla="*/ 81 h 81"/>
                <a:gd name="T28" fmla="*/ 4 w 45"/>
                <a:gd name="T29" fmla="*/ 79 h 81"/>
                <a:gd name="T30" fmla="*/ 22 w 45"/>
                <a:gd name="T31" fmla="*/ 11 h 81"/>
                <a:gd name="T32" fmla="*/ 17 w 45"/>
                <a:gd name="T33" fmla="*/ 15 h 81"/>
                <a:gd name="T34" fmla="*/ 15 w 45"/>
                <a:gd name="T35" fmla="*/ 26 h 81"/>
                <a:gd name="T36" fmla="*/ 17 w 45"/>
                <a:gd name="T37" fmla="*/ 37 h 81"/>
                <a:gd name="T38" fmla="*/ 22 w 45"/>
                <a:gd name="T39" fmla="*/ 40 h 81"/>
                <a:gd name="T40" fmla="*/ 27 w 45"/>
                <a:gd name="T41" fmla="*/ 37 h 81"/>
                <a:gd name="T42" fmla="*/ 29 w 45"/>
                <a:gd name="T43" fmla="*/ 27 h 81"/>
                <a:gd name="T44" fmla="*/ 27 w 45"/>
                <a:gd name="T45" fmla="*/ 16 h 81"/>
                <a:gd name="T46" fmla="*/ 22 w 45"/>
                <a:gd name="T47"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81">
                  <a:moveTo>
                    <a:pt x="4" y="79"/>
                  </a:moveTo>
                  <a:cubicBezTo>
                    <a:pt x="4" y="66"/>
                    <a:pt x="4" y="66"/>
                    <a:pt x="4" y="66"/>
                  </a:cubicBezTo>
                  <a:cubicBezTo>
                    <a:pt x="7" y="68"/>
                    <a:pt x="11" y="70"/>
                    <a:pt x="15" y="70"/>
                  </a:cubicBezTo>
                  <a:cubicBezTo>
                    <a:pt x="25" y="70"/>
                    <a:pt x="30" y="61"/>
                    <a:pt x="31" y="44"/>
                  </a:cubicBezTo>
                  <a:cubicBezTo>
                    <a:pt x="30" y="44"/>
                    <a:pt x="30" y="44"/>
                    <a:pt x="30" y="44"/>
                  </a:cubicBezTo>
                  <a:cubicBezTo>
                    <a:pt x="28" y="50"/>
                    <a:pt x="23" y="52"/>
                    <a:pt x="17" y="52"/>
                  </a:cubicBezTo>
                  <a:cubicBezTo>
                    <a:pt x="12" y="52"/>
                    <a:pt x="8" y="50"/>
                    <a:pt x="5" y="46"/>
                  </a:cubicBezTo>
                  <a:cubicBezTo>
                    <a:pt x="2" y="42"/>
                    <a:pt x="0" y="36"/>
                    <a:pt x="0" y="29"/>
                  </a:cubicBezTo>
                  <a:cubicBezTo>
                    <a:pt x="0" y="20"/>
                    <a:pt x="2" y="13"/>
                    <a:pt x="6" y="8"/>
                  </a:cubicBezTo>
                  <a:cubicBezTo>
                    <a:pt x="10" y="2"/>
                    <a:pt x="16" y="0"/>
                    <a:pt x="22" y="0"/>
                  </a:cubicBezTo>
                  <a:cubicBezTo>
                    <a:pt x="29" y="0"/>
                    <a:pt x="35" y="3"/>
                    <a:pt x="39" y="9"/>
                  </a:cubicBezTo>
                  <a:cubicBezTo>
                    <a:pt x="43" y="15"/>
                    <a:pt x="45" y="24"/>
                    <a:pt x="45" y="37"/>
                  </a:cubicBezTo>
                  <a:cubicBezTo>
                    <a:pt x="45" y="52"/>
                    <a:pt x="42" y="63"/>
                    <a:pt x="38" y="70"/>
                  </a:cubicBezTo>
                  <a:cubicBezTo>
                    <a:pt x="33" y="78"/>
                    <a:pt x="26" y="81"/>
                    <a:pt x="17" y="81"/>
                  </a:cubicBezTo>
                  <a:cubicBezTo>
                    <a:pt x="13" y="81"/>
                    <a:pt x="8" y="81"/>
                    <a:pt x="4" y="79"/>
                  </a:cubicBezTo>
                  <a:close/>
                  <a:moveTo>
                    <a:pt x="22" y="11"/>
                  </a:moveTo>
                  <a:cubicBezTo>
                    <a:pt x="20" y="11"/>
                    <a:pt x="18" y="13"/>
                    <a:pt x="17" y="15"/>
                  </a:cubicBezTo>
                  <a:cubicBezTo>
                    <a:pt x="15" y="18"/>
                    <a:pt x="15" y="21"/>
                    <a:pt x="15" y="26"/>
                  </a:cubicBezTo>
                  <a:cubicBezTo>
                    <a:pt x="15" y="31"/>
                    <a:pt x="15" y="34"/>
                    <a:pt x="17" y="37"/>
                  </a:cubicBezTo>
                  <a:cubicBezTo>
                    <a:pt x="18" y="39"/>
                    <a:pt x="20" y="40"/>
                    <a:pt x="22" y="40"/>
                  </a:cubicBezTo>
                  <a:cubicBezTo>
                    <a:pt x="24" y="40"/>
                    <a:pt x="26" y="39"/>
                    <a:pt x="27" y="37"/>
                  </a:cubicBezTo>
                  <a:cubicBezTo>
                    <a:pt x="29" y="34"/>
                    <a:pt x="29" y="31"/>
                    <a:pt x="29" y="27"/>
                  </a:cubicBezTo>
                  <a:cubicBezTo>
                    <a:pt x="29" y="22"/>
                    <a:pt x="29" y="19"/>
                    <a:pt x="27" y="16"/>
                  </a:cubicBezTo>
                  <a:cubicBezTo>
                    <a:pt x="26" y="13"/>
                    <a:pt x="24" y="11"/>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7680"/>
              <a:endParaRPr lang="en-US" sz="1400">
                <a:solidFill>
                  <a:srgbClr val="FFFFFF"/>
                </a:solidFill>
              </a:endParaRPr>
            </a:p>
          </p:txBody>
        </p:sp>
      </p:grpSp>
      <p:sp>
        <p:nvSpPr>
          <p:cNvPr id="2363" name="Rectangle 2362"/>
          <p:cNvSpPr/>
          <p:nvPr/>
        </p:nvSpPr>
        <p:spPr>
          <a:xfrm>
            <a:off x="5852044" y="593255"/>
            <a:ext cx="4514850" cy="174193"/>
          </a:xfrm>
          <a:prstGeom prst="rect">
            <a:avLst/>
          </a:prstGeom>
          <a:pattFill prst="dkUpDiag">
            <a:fgClr>
              <a:srgbClr val="00B0F0"/>
            </a:fgClr>
            <a:bgClr>
              <a:schemeClr val="bg1"/>
            </a:bgClr>
          </a:pattFill>
          <a:ln w="9525" cap="flat" cmpd="sng" algn="ctr">
            <a:noFill/>
            <a:prstDash val="sysDash"/>
          </a:ln>
          <a:effectLst/>
        </p:spPr>
        <p:txBody>
          <a:bodyPr lIns="182799" tIns="64005" rIns="91400" bIns="64005" rtlCol="0" anchor="b" anchorCtr="0"/>
          <a:lstStyle/>
          <a:p>
            <a:pPr algn="r" defTabSz="1218398"/>
            <a:endParaRPr lang="en-US" sz="1400" dirty="0">
              <a:solidFill>
                <a:srgbClr val="FFFFFF">
                  <a:alpha val="99000"/>
                </a:srgbClr>
              </a:solidFill>
              <a:ea typeface="Segoe UI" pitchFamily="34" charset="0"/>
              <a:cs typeface="Segoe UI" pitchFamily="34" charset="0"/>
            </a:endParaRPr>
          </a:p>
        </p:txBody>
      </p:sp>
      <p:cxnSp>
        <p:nvCxnSpPr>
          <p:cNvPr id="2364" name="Straight Connector 2363"/>
          <p:cNvCxnSpPr/>
          <p:nvPr/>
        </p:nvCxnSpPr>
        <p:spPr>
          <a:xfrm>
            <a:off x="5852044" y="464645"/>
            <a:ext cx="4514850" cy="0"/>
          </a:xfrm>
          <a:prstGeom prst="line">
            <a:avLst/>
          </a:prstGeom>
          <a:noFill/>
          <a:ln w="9525" cap="flat" cmpd="sng" algn="ctr">
            <a:solidFill>
              <a:schemeClr val="bg1">
                <a:lumMod val="75000"/>
              </a:schemeClr>
            </a:solidFill>
            <a:prstDash val="sysDash"/>
          </a:ln>
          <a:effectLst/>
        </p:spPr>
      </p:cxnSp>
      <p:cxnSp>
        <p:nvCxnSpPr>
          <p:cNvPr id="2365" name="Straight Connector 2364"/>
          <p:cNvCxnSpPr/>
          <p:nvPr/>
        </p:nvCxnSpPr>
        <p:spPr>
          <a:xfrm>
            <a:off x="5838803" y="3429587"/>
            <a:ext cx="4572000" cy="0"/>
          </a:xfrm>
          <a:prstGeom prst="line">
            <a:avLst/>
          </a:prstGeom>
          <a:noFill/>
          <a:ln w="9525" cap="flat" cmpd="sng" algn="ctr">
            <a:solidFill>
              <a:schemeClr val="bg1">
                <a:lumMod val="75000"/>
              </a:schemeClr>
            </a:solidFill>
            <a:prstDash val="sysDash"/>
          </a:ln>
          <a:effectLst/>
        </p:spPr>
      </p:cxnSp>
      <p:pic>
        <p:nvPicPr>
          <p:cNvPr id="2093" name="Picture 20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9822" y="6248400"/>
            <a:ext cx="1905778" cy="457200"/>
          </a:xfrm>
          <a:prstGeom prst="rect">
            <a:avLst/>
          </a:prstGeom>
        </p:spPr>
      </p:pic>
    </p:spTree>
    <p:extLst>
      <p:ext uri="{BB962C8B-B14F-4D97-AF65-F5344CB8AC3E}">
        <p14:creationId xmlns:p14="http://schemas.microsoft.com/office/powerpoint/2010/main" val="257031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7971" y="1447800"/>
            <a:ext cx="5617029" cy="2639184"/>
          </a:xfrm>
        </p:spPr>
        <p:txBody>
          <a:bodyPr/>
          <a:lstStyle/>
          <a:p>
            <a:pPr>
              <a:lnSpc>
                <a:spcPct val="100000"/>
              </a:lnSpc>
            </a:pPr>
            <a:r>
              <a:rPr lang="en-US" sz="2400" dirty="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a:latin typeface="Segoe UI Light" pitchFamily="34" charset="0"/>
              </a:rPr>
              <a:t>Scalability</a:t>
            </a:r>
          </a:p>
          <a:p>
            <a:pPr lvl="1">
              <a:lnSpc>
                <a:spcPct val="100000"/>
              </a:lnSpc>
            </a:pPr>
            <a:r>
              <a:rPr lang="en-US" sz="4000" dirty="0">
                <a:latin typeface="Segoe UI Light" pitchFamily="34" charset="0"/>
              </a:rPr>
              <a:t>Availability</a:t>
            </a:r>
          </a:p>
          <a:p>
            <a:pPr lvl="1">
              <a:lnSpc>
                <a:spcPct val="100000"/>
              </a:lnSpc>
            </a:pPr>
            <a:r>
              <a:rPr lang="en-US" sz="4000" dirty="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3952876"/>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2872"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a:solidFill>
                  <a:srgbClr val="00B0F0">
                    <a:alpha val="99000"/>
                  </a:srgbClr>
                </a:solidFill>
                <a:ea typeface="Segoe UI" pitchFamily="34" charset="0"/>
                <a:cs typeface="Segoe UI" pitchFamily="34" charset="0"/>
              </a:rPr>
              <a:t>Common Application Uses:</a:t>
            </a: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14829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3767"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a:solidFill>
                  <a:srgbClr val="5F5F5F">
                    <a:alpha val="99000"/>
                  </a:srgbClr>
                </a:solidFill>
              </a:rPr>
              <a:t>89</a:t>
            </a:r>
          </a:p>
        </p:txBody>
      </p:sp>
      <p:sp>
        <p:nvSpPr>
          <p:cNvPr id="5" name="TextBox 4"/>
          <p:cNvSpPr txBox="1"/>
          <p:nvPr/>
        </p:nvSpPr>
        <p:spPr>
          <a:xfrm>
            <a:off x="302633"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5174"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4327"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8512"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4325"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2775" y="603702"/>
            <a:ext cx="3717860" cy="1446550"/>
          </a:xfrm>
          <a:prstGeom prst="rect">
            <a:avLst/>
          </a:prstGeom>
        </p:spPr>
        <p:txBody>
          <a:bodyPr wrap="square">
            <a:spAutoFit/>
          </a:bodyPr>
          <a:lstStyle/>
          <a:p>
            <a:pPr defTabSz="1218987"/>
            <a:r>
              <a:rPr lang="en-US" sz="4400" dirty="0">
                <a:solidFill>
                  <a:srgbClr val="5F5F5F">
                    <a:alpha val="99000"/>
                  </a:srgbClr>
                </a:solidFill>
                <a:latin typeface="Segoe UI Light"/>
              </a:rPr>
              <a:t>countries and territories</a:t>
            </a:r>
          </a:p>
        </p:txBody>
      </p:sp>
    </p:spTree>
    <p:extLst>
      <p:ext uri="{BB962C8B-B14F-4D97-AF65-F5344CB8AC3E}">
        <p14:creationId xmlns:p14="http://schemas.microsoft.com/office/powerpoint/2010/main" val="256422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Using Azure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Management Studio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3826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009050"/>
            <a:ext cx="10237787" cy="997196"/>
          </a:xfrm>
        </p:spPr>
        <p:txBody>
          <a:bodyPr/>
          <a:lstStyle/>
          <a:p>
            <a:r>
              <a:rPr lang="en-US" dirty="0" smtClean="0">
                <a:gradFill>
                  <a:gsLst>
                    <a:gs pos="1250">
                      <a:srgbClr val="FFFFFF"/>
                    </a:gs>
                    <a:gs pos="100000">
                      <a:srgbClr val="FFFFFF"/>
                    </a:gs>
                  </a:gsLst>
                  <a:lin ang="5400000" scaled="0"/>
                </a:gradFill>
              </a:rPr>
              <a:t>Using zud.io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2049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009050"/>
            <a:ext cx="10237787" cy="997196"/>
          </a:xfrm>
        </p:spPr>
        <p:txBody>
          <a:bodyPr/>
          <a:lstStyle/>
          <a:p>
            <a:r>
              <a:rPr lang="en-US" dirty="0" smtClean="0">
                <a:gradFill>
                  <a:gsLst>
                    <a:gs pos="1250">
                      <a:srgbClr val="FFFFFF"/>
                    </a:gs>
                    <a:gs pos="100000">
                      <a:srgbClr val="FFFFFF"/>
                    </a:gs>
                  </a:gsLst>
                  <a:lin ang="5400000" scaled="0"/>
                </a:gradFill>
              </a:rPr>
              <a:t>Using CDS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328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HOL + Video:</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Fetch Climate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468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6901" y="2702860"/>
            <a:ext cx="11151917" cy="757131"/>
          </a:xfrm>
        </p:spPr>
        <p:txBody>
          <a:bodyPr/>
          <a:lstStyle/>
          <a:p>
            <a:r>
              <a:rPr lang="en-US" dirty="0" smtClean="0"/>
              <a:t>http://fetchclimate2.cloudapp.net</a:t>
            </a:r>
            <a:endParaRPr lang="en-GB" dirty="0"/>
          </a:p>
        </p:txBody>
      </p:sp>
    </p:spTree>
    <p:extLst>
      <p:ext uri="{BB962C8B-B14F-4D97-AF65-F5344CB8AC3E}">
        <p14:creationId xmlns:p14="http://schemas.microsoft.com/office/powerpoint/2010/main" val="303238859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6" y="31848"/>
            <a:ext cx="12182337" cy="7899678"/>
          </a:xfrm>
          <a:prstGeom prst="rect">
            <a:avLst/>
          </a:prstGeom>
        </p:spPr>
      </p:pic>
      <p:sp>
        <p:nvSpPr>
          <p:cNvPr id="2" name="Title 1"/>
          <p:cNvSpPr>
            <a:spLocks noGrp="1"/>
          </p:cNvSpPr>
          <p:nvPr>
            <p:ph type="ctrTitle" idx="4294967295"/>
          </p:nvPr>
        </p:nvSpPr>
        <p:spPr>
          <a:xfrm>
            <a:off x="1589" y="1431925"/>
            <a:ext cx="8372475" cy="1358900"/>
          </a:xfrm>
          <a:solidFill>
            <a:srgbClr val="0D0D0D">
              <a:alpha val="34902"/>
            </a:srgbClr>
          </a:solidFill>
        </p:spPr>
        <p:txBody>
          <a:bodyPr vert="horz" wrap="square" lIns="91379" tIns="91379" rIns="91379" bIns="45690" rtlCol="0" anchor="ctr">
            <a:noAutofit/>
          </a:bodyPr>
          <a:lstStyle/>
          <a:p>
            <a:r>
              <a:rPr lang="en-US" sz="4997" b="1" dirty="0">
                <a:solidFill>
                  <a:schemeClr val="bg1"/>
                </a:solidFill>
              </a:rPr>
              <a:t>Weather Forecast </a:t>
            </a:r>
            <a:br>
              <a:rPr lang="en-US" sz="4997" b="1" dirty="0">
                <a:solidFill>
                  <a:schemeClr val="bg1"/>
                </a:solidFill>
              </a:rPr>
            </a:br>
            <a:r>
              <a:rPr lang="en-US" sz="4997" b="1" dirty="0">
                <a:solidFill>
                  <a:schemeClr val="bg1"/>
                </a:solidFill>
              </a:rPr>
              <a:t>Computation  as a Service</a:t>
            </a:r>
            <a:r>
              <a:rPr lang="en-US" sz="4997" dirty="0">
                <a:gradFill>
                  <a:gsLst>
                    <a:gs pos="0">
                      <a:schemeClr val="bg1"/>
                    </a:gs>
                    <a:gs pos="100000">
                      <a:schemeClr val="bg1"/>
                    </a:gs>
                  </a:gsLst>
                  <a:lin ang="5400000" scaled="0"/>
                </a:gradFill>
              </a:rPr>
              <a:t/>
            </a:r>
            <a:br>
              <a:rPr lang="en-US" sz="4997" dirty="0">
                <a:gradFill>
                  <a:gsLst>
                    <a:gs pos="0">
                      <a:schemeClr val="bg1"/>
                    </a:gs>
                    <a:gs pos="100000">
                      <a:schemeClr val="bg1"/>
                    </a:gs>
                  </a:gsLst>
                  <a:lin ang="5400000" scaled="0"/>
                </a:gradFill>
              </a:rPr>
            </a:br>
            <a:endParaRPr lang="en-US" sz="4997" dirty="0">
              <a:solidFill>
                <a:schemeClr val="bg1"/>
              </a:solidFill>
            </a:endParaRPr>
          </a:p>
        </p:txBody>
      </p:sp>
      <p:grpSp>
        <p:nvGrpSpPr>
          <p:cNvPr id="3" name="Group 2"/>
          <p:cNvGrpSpPr/>
          <p:nvPr/>
        </p:nvGrpSpPr>
        <p:grpSpPr>
          <a:xfrm>
            <a:off x="5626" y="2868890"/>
            <a:ext cx="12180751" cy="4088373"/>
            <a:chOff x="-1" y="2766916"/>
            <a:chExt cx="12188826" cy="4091084"/>
          </a:xfrm>
        </p:grpSpPr>
        <p:sp>
          <p:nvSpPr>
            <p:cNvPr id="16" name="Rectangle 15"/>
            <p:cNvSpPr/>
            <p:nvPr/>
          </p:nvSpPr>
          <p:spPr bwMode="auto">
            <a:xfrm>
              <a:off x="-1" y="3052493"/>
              <a:ext cx="12188826" cy="3805507"/>
            </a:xfrm>
            <a:prstGeom prst="rect">
              <a:avLst/>
            </a:prstGeom>
            <a:solidFill>
              <a:srgbClr val="000000">
                <a:alpha val="5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5" tIns="45688" rIns="91375" bIns="45688" numCol="1" rtlCol="0" anchor="ctr" anchorCtr="0" compatLnSpc="1">
              <a:prstTxWarp prst="textNoShape">
                <a:avLst/>
              </a:prstTxWarp>
            </a:bodyPr>
            <a:lstStyle/>
            <a:p>
              <a:pPr algn="ctr" defTabSz="913463" fontAlgn="base">
                <a:spcBef>
                  <a:spcPct val="0"/>
                </a:spcBef>
                <a:spcAft>
                  <a:spcPct val="0"/>
                </a:spcAft>
              </a:pPr>
              <a:endParaRPr lang="en-US" sz="1998" dirty="0">
                <a:gradFill>
                  <a:gsLst>
                    <a:gs pos="0">
                      <a:srgbClr val="FFFFFF"/>
                    </a:gs>
                    <a:gs pos="100000">
                      <a:srgbClr val="FFFFFF"/>
                    </a:gs>
                  </a:gsLst>
                  <a:lin ang="5400000" scaled="0"/>
                </a:gradFill>
              </a:endParaRPr>
            </a:p>
          </p:txBody>
        </p:sp>
        <p:sp>
          <p:nvSpPr>
            <p:cNvPr id="6" name="TextBox 5"/>
            <p:cNvSpPr txBox="1"/>
            <p:nvPr/>
          </p:nvSpPr>
          <p:spPr>
            <a:xfrm>
              <a:off x="701392" y="2766916"/>
              <a:ext cx="6012872" cy="830778"/>
            </a:xfrm>
            <a:prstGeom prst="rect">
              <a:avLst/>
            </a:prstGeom>
            <a:noFill/>
          </p:spPr>
          <p:txBody>
            <a:bodyPr wrap="square" lIns="0" tIns="0" rIns="0" bIns="0" rtlCol="0">
              <a:spAutoFit/>
            </a:bodyPr>
            <a:lstStyle/>
            <a:p>
              <a:pPr defTabSz="1218987"/>
              <a:r>
                <a:rPr lang="en-US" sz="5395" spc="-70" dirty="0">
                  <a:gradFill>
                    <a:gsLst>
                      <a:gs pos="0">
                        <a:srgbClr val="FFFFFF"/>
                      </a:gs>
                      <a:gs pos="100000">
                        <a:srgbClr val="FFFFFF"/>
                      </a:gs>
                    </a:gsLst>
                    <a:lin ang="5400000" scaled="0"/>
                  </a:gradFill>
                  <a:latin typeface="Segoe UI Light"/>
                </a:rPr>
                <a:t>Benefits</a:t>
              </a:r>
            </a:p>
          </p:txBody>
        </p:sp>
        <p:sp>
          <p:nvSpPr>
            <p:cNvPr id="10" name="Rectangle 9"/>
            <p:cNvSpPr/>
            <p:nvPr/>
          </p:nvSpPr>
          <p:spPr bwMode="auto">
            <a:xfrm>
              <a:off x="701392" y="3614292"/>
              <a:ext cx="3531233" cy="29015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198" dirty="0">
                  <a:gradFill>
                    <a:gsLst>
                      <a:gs pos="0">
                        <a:srgbClr val="FFFFFF"/>
                      </a:gs>
                      <a:gs pos="100000">
                        <a:srgbClr val="FFFFFF"/>
                      </a:gs>
                    </a:gsLst>
                    <a:lin ang="5400000" scaled="0"/>
                  </a:gradFill>
                </a:rPr>
                <a:t>Overview</a:t>
              </a:r>
              <a:endParaRPr lang="en-US" sz="2198" dirty="0">
                <a:solidFill>
                  <a:srgbClr val="00AEEF"/>
                </a:solidFill>
              </a:endParaRPr>
            </a:p>
            <a:p>
              <a:pPr marL="285551" indent="-285551" defTabSz="913463" fontAlgn="base">
                <a:lnSpc>
                  <a:spcPts val="2098"/>
                </a:lnSpc>
                <a:spcBef>
                  <a:spcPct val="0"/>
                </a:spcBef>
                <a:spcAft>
                  <a:spcPct val="0"/>
                </a:spcAft>
                <a:buFont typeface="Arial" pitchFamily="34" charset="0"/>
                <a:buChar char="•"/>
              </a:pPr>
              <a:r>
                <a:rPr lang="pt-BR" sz="1798" dirty="0">
                  <a:gradFill>
                    <a:gsLst>
                      <a:gs pos="0">
                        <a:srgbClr val="FFFFFF"/>
                      </a:gs>
                      <a:gs pos="100000">
                        <a:srgbClr val="FFFFFF"/>
                      </a:gs>
                    </a:gsLst>
                    <a:lin ang="5400000" scaled="0"/>
                  </a:gradFill>
                </a:rPr>
                <a:t>Acutal National Weather service modeling Code containing 15 groups of complex Tools</a:t>
              </a:r>
            </a:p>
            <a:p>
              <a:pPr marL="285551" indent="-285551" defTabSz="913463" fontAlgn="base">
                <a:lnSpc>
                  <a:spcPts val="2098"/>
                </a:lnSpc>
                <a:spcBef>
                  <a:spcPct val="0"/>
                </a:spcBef>
                <a:spcAft>
                  <a:spcPct val="0"/>
                </a:spcAft>
                <a:buFont typeface="Arial" pitchFamily="34" charset="0"/>
                <a:buChar char="•"/>
              </a:pPr>
              <a:r>
                <a:rPr lang="pt-BR" sz="1798" dirty="0">
                  <a:gradFill>
                    <a:gsLst>
                      <a:gs pos="0">
                        <a:srgbClr val="FFFFFF"/>
                      </a:gs>
                      <a:gs pos="100000">
                        <a:srgbClr val="FFFFFF"/>
                      </a:gs>
                    </a:gsLst>
                    <a:lin ang="5400000" scaled="0"/>
                  </a:gradFill>
                </a:rPr>
                <a:t>Utilizes a Platform as a Service (PaaS)</a:t>
              </a:r>
              <a:endParaRPr lang="en-US" sz="1798" dirty="0">
                <a:gradFill>
                  <a:gsLst>
                    <a:gs pos="0">
                      <a:srgbClr val="FFFFFF"/>
                    </a:gs>
                    <a:gs pos="100000">
                      <a:srgbClr val="FFFFFF"/>
                    </a:gs>
                  </a:gsLst>
                  <a:lin ang="5400000" scaled="0"/>
                </a:gradFill>
              </a:endParaRPr>
            </a:p>
            <a:p>
              <a:pPr marL="285551" indent="-285551" defTabSz="913463" fontAlgn="base">
                <a:lnSpc>
                  <a:spcPts val="2098"/>
                </a:lnSpc>
                <a:spcBef>
                  <a:spcPct val="0"/>
                </a:spcBef>
                <a:spcAft>
                  <a:spcPct val="0"/>
                </a:spcAft>
                <a:buFont typeface="Arial" pitchFamily="34" charset="0"/>
                <a:buChar char="•"/>
              </a:pPr>
              <a:r>
                <a:rPr lang="en-US" sz="1798" dirty="0">
                  <a:gradFill>
                    <a:gsLst>
                      <a:gs pos="0">
                        <a:srgbClr val="FFFFFF"/>
                      </a:gs>
                      <a:gs pos="100000">
                        <a:srgbClr val="FFFFFF"/>
                      </a:gs>
                    </a:gsLst>
                    <a:lin ang="5400000" scaled="0"/>
                  </a:gradFill>
                </a:rPr>
                <a:t>Initialization Data from NOAA</a:t>
              </a:r>
            </a:p>
            <a:p>
              <a:pPr marL="285551" indent="-285551" defTabSz="913463" fontAlgn="base">
                <a:lnSpc>
                  <a:spcPts val="2098"/>
                </a:lnSpc>
                <a:spcBef>
                  <a:spcPct val="0"/>
                </a:spcBef>
                <a:spcAft>
                  <a:spcPct val="0"/>
                </a:spcAft>
                <a:buFont typeface="Arial" pitchFamily="34" charset="0"/>
                <a:buChar char="•"/>
              </a:pPr>
              <a:r>
                <a:rPr lang="en-US" sz="1798" dirty="0">
                  <a:gradFill>
                    <a:gsLst>
                      <a:gs pos="0">
                        <a:srgbClr val="FFFFFF"/>
                      </a:gs>
                      <a:gs pos="100000">
                        <a:srgbClr val="FFFFFF"/>
                      </a:gs>
                    </a:gsLst>
                    <a:lin ang="5400000" scaled="0"/>
                  </a:gradFill>
                </a:rPr>
                <a:t>Uses Bing Maps for visualization</a:t>
              </a:r>
            </a:p>
          </p:txBody>
        </p:sp>
        <p:sp>
          <p:nvSpPr>
            <p:cNvPr id="20" name="Rectangle 19"/>
            <p:cNvSpPr/>
            <p:nvPr/>
          </p:nvSpPr>
          <p:spPr bwMode="auto">
            <a:xfrm>
              <a:off x="4376045" y="3614292"/>
              <a:ext cx="3579038" cy="29015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398" dirty="0">
                  <a:gradFill>
                    <a:gsLst>
                      <a:gs pos="0">
                        <a:srgbClr val="FFFFFF"/>
                      </a:gs>
                      <a:gs pos="100000">
                        <a:srgbClr val="FFFFFF"/>
                      </a:gs>
                    </a:gsLst>
                    <a:lin ang="5400000" scaled="0"/>
                  </a:gradFill>
                </a:rPr>
                <a:t>Detailed Forecast</a:t>
              </a:r>
              <a:endParaRPr lang="en-US" sz="1998" dirty="0">
                <a:gradFill>
                  <a:gsLst>
                    <a:gs pos="0">
                      <a:srgbClr val="FFFFFF"/>
                    </a:gs>
                    <a:gs pos="100000">
                      <a:srgbClr val="FFFFFF"/>
                    </a:gs>
                  </a:gsLst>
                  <a:lin ang="5400000" scaled="0"/>
                </a:gradFill>
              </a:endParaRPr>
            </a:p>
            <a:p>
              <a:pPr marL="285551" indent="-285551" defTabSz="1218987">
                <a:buFont typeface="Arial" pitchFamily="34" charset="0"/>
                <a:buChar char="•"/>
              </a:pPr>
              <a:r>
                <a:rPr lang="en-US" sz="1798" dirty="0">
                  <a:gradFill>
                    <a:gsLst>
                      <a:gs pos="0">
                        <a:srgbClr val="FFFFFF"/>
                      </a:gs>
                      <a:gs pos="100000">
                        <a:srgbClr val="FFFFFF"/>
                      </a:gs>
                    </a:gsLst>
                    <a:lin ang="5400000" scaled="0"/>
                  </a:gradFill>
                </a:rPr>
                <a:t>Anyone will have the capability run a forecast</a:t>
              </a:r>
            </a:p>
            <a:p>
              <a:pPr marL="285551" indent="-285551" defTabSz="1218987">
                <a:buFont typeface="Arial" pitchFamily="34" charset="0"/>
                <a:buChar char="•"/>
              </a:pPr>
              <a:r>
                <a:rPr lang="en-US" sz="1798" dirty="0">
                  <a:gradFill>
                    <a:gsLst>
                      <a:gs pos="0">
                        <a:srgbClr val="FFFFFF"/>
                      </a:gs>
                      <a:gs pos="100000">
                        <a:srgbClr val="FFFFFF"/>
                      </a:gs>
                    </a:gsLst>
                    <a:lin ang="5400000" scaled="0"/>
                  </a:gradFill>
                </a:rPr>
                <a:t>The easiest &amp; affordable way to deploy an HPC Cluster</a:t>
              </a:r>
            </a:p>
            <a:p>
              <a:pPr marL="285551" indent="-285551" defTabSz="1218987">
                <a:buFont typeface="Arial" pitchFamily="34" charset="0"/>
                <a:buChar char="•"/>
              </a:pPr>
              <a:r>
                <a:rPr lang="en-US" sz="1798" dirty="0">
                  <a:gradFill>
                    <a:gsLst>
                      <a:gs pos="0">
                        <a:srgbClr val="FFFFFF"/>
                      </a:gs>
                      <a:gs pos="100000">
                        <a:srgbClr val="FFFFFF"/>
                      </a:gs>
                    </a:gsLst>
                    <a:lin ang="5400000" scaled="0"/>
                  </a:gradFill>
                </a:rPr>
                <a:t>Conveniently Sharing simulation Data in the cloud</a:t>
              </a:r>
            </a:p>
          </p:txBody>
        </p:sp>
        <p:sp>
          <p:nvSpPr>
            <p:cNvPr id="21" name="Rectangle 20"/>
            <p:cNvSpPr/>
            <p:nvPr/>
          </p:nvSpPr>
          <p:spPr bwMode="auto">
            <a:xfrm>
              <a:off x="8112179" y="3614292"/>
              <a:ext cx="3467727" cy="29015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198" dirty="0">
                  <a:gradFill>
                    <a:gsLst>
                      <a:gs pos="0">
                        <a:srgbClr val="FFFFFF"/>
                      </a:gs>
                      <a:gs pos="100000">
                        <a:srgbClr val="FFFFFF"/>
                      </a:gs>
                    </a:gsLst>
                    <a:lin ang="5400000" scaled="0"/>
                  </a:gradFill>
                </a:rPr>
                <a:t>Details:</a:t>
              </a:r>
            </a:p>
            <a:p>
              <a:pPr marL="336076" indent="-336076" defTabSz="913463" fontAlgn="base">
                <a:spcBef>
                  <a:spcPct val="0"/>
                </a:spcBef>
                <a:spcAft>
                  <a:spcPts val="600"/>
                </a:spcAft>
                <a:buFont typeface="Arial" panose="020B0604020202020204" pitchFamily="34" charset="0"/>
                <a:buChar char="•"/>
              </a:pPr>
              <a:r>
                <a:rPr lang="en-US" sz="2198" dirty="0">
                  <a:gradFill>
                    <a:gsLst>
                      <a:gs pos="0">
                        <a:srgbClr val="FFFFFF"/>
                      </a:gs>
                      <a:gs pos="100000">
                        <a:srgbClr val="FFFFFF"/>
                      </a:gs>
                    </a:gsLst>
                    <a:lin ang="5400000" scaled="0"/>
                  </a:gradFill>
                </a:rPr>
                <a:t>1500 simulations ran over 1 year</a:t>
              </a:r>
            </a:p>
            <a:p>
              <a:pPr marL="285551" indent="-285551" defTabSz="1218987">
                <a:buFont typeface="Arial" pitchFamily="34" charset="0"/>
                <a:buChar char="•"/>
              </a:pPr>
              <a:r>
                <a:rPr lang="en-US" sz="1798" dirty="0">
                  <a:gradFill>
                    <a:gsLst>
                      <a:gs pos="0">
                        <a:srgbClr val="FFFFFF"/>
                      </a:gs>
                      <a:gs pos="100000">
                        <a:srgbClr val="FFFFFF"/>
                      </a:gs>
                    </a:gsLst>
                    <a:lin ang="5400000" scaled="0"/>
                  </a:gradFill>
                </a:rPr>
                <a:t>1 city 180km x 180km  takes 7 hours on 1 Extra-large instance for a 3 day forecast</a:t>
              </a:r>
            </a:p>
            <a:p>
              <a:pPr marL="285551" indent="-285551" defTabSz="1218987">
                <a:buFont typeface="Arial" pitchFamily="34" charset="0"/>
                <a:buChar char="•"/>
              </a:pPr>
              <a:r>
                <a:rPr lang="en-US" sz="1798" dirty="0">
                  <a:gradFill>
                    <a:gsLst>
                      <a:gs pos="0">
                        <a:srgbClr val="FFFFFF"/>
                      </a:gs>
                      <a:gs pos="100000">
                        <a:srgbClr val="FFFFFF"/>
                      </a:gs>
                    </a:gsLst>
                    <a:lin ang="5400000" scaled="0"/>
                  </a:gradFill>
                </a:rPr>
                <a:t>100 cities on 100 Extra-large instance still takes 7 hours</a:t>
              </a:r>
            </a:p>
            <a:p>
              <a:pPr marL="285551" indent="-285551" defTabSz="1218987">
                <a:buFont typeface="Arial" pitchFamily="34" charset="0"/>
                <a:buChar char="•"/>
              </a:pPr>
              <a:r>
                <a:rPr lang="en-US" sz="1798" dirty="0">
                  <a:gradFill>
                    <a:gsLst>
                      <a:gs pos="0">
                        <a:srgbClr val="FFFFFF"/>
                      </a:gs>
                      <a:gs pos="100000">
                        <a:srgbClr val="FFFFFF"/>
                      </a:gs>
                    </a:gsLst>
                    <a:lin ang="5400000" scaled="0"/>
                  </a:gradFill>
                  <a:hlinkClick r:id="rId4"/>
                </a:rPr>
                <a:t>http://aka.ms/oljnt2</a:t>
              </a:r>
              <a:r>
                <a:rPr lang="en-US" sz="1798" dirty="0">
                  <a:gradFill>
                    <a:gsLst>
                      <a:gs pos="0">
                        <a:srgbClr val="FFFFFF"/>
                      </a:gs>
                      <a:gs pos="100000">
                        <a:srgbClr val="FFFFFF"/>
                      </a:gs>
                    </a:gsLst>
                    <a:lin ang="5400000" scaled="0"/>
                  </a:gradFill>
                </a:rPr>
                <a:t> </a:t>
              </a:r>
            </a:p>
            <a:p>
              <a:pPr marL="285551" indent="-285551" defTabSz="1218987">
                <a:buFont typeface="Arial" pitchFamily="34" charset="0"/>
                <a:buChar char="•"/>
              </a:pPr>
              <a:endParaRPr lang="en-US" sz="1798" dirty="0">
                <a:gradFill>
                  <a:gsLst>
                    <a:gs pos="0">
                      <a:srgbClr val="FFFFFF"/>
                    </a:gs>
                    <a:gs pos="100000">
                      <a:srgbClr val="FFFFFF"/>
                    </a:gs>
                  </a:gsLst>
                  <a:lin ang="5400000" scaled="0"/>
                </a:gradFill>
              </a:endParaRPr>
            </a:p>
          </p:txBody>
        </p:sp>
      </p:grpSp>
      <p:sp>
        <p:nvSpPr>
          <p:cNvPr id="4" name="TextBox 3"/>
          <p:cNvSpPr txBox="1"/>
          <p:nvPr/>
        </p:nvSpPr>
        <p:spPr>
          <a:xfrm>
            <a:off x="7361350" y="2560248"/>
            <a:ext cx="3814592" cy="374568"/>
          </a:xfrm>
          <a:prstGeom prst="rect">
            <a:avLst/>
          </a:prstGeom>
          <a:solidFill>
            <a:schemeClr val="accent1"/>
          </a:solidFill>
        </p:spPr>
        <p:txBody>
          <a:bodyPr wrap="square" rtlCol="0">
            <a:spAutoFit/>
          </a:bodyPr>
          <a:lstStyle/>
          <a:p>
            <a:pPr algn="ctr" defTabSz="1218987"/>
            <a:r>
              <a:rPr lang="en-US" sz="1798" dirty="0">
                <a:solidFill>
                  <a:srgbClr val="DDDDDD"/>
                </a:solidFill>
                <a:hlinkClick r:id="rId5"/>
              </a:rPr>
              <a:t>http://weatherservice.cloudapp.net</a:t>
            </a:r>
            <a:endParaRPr lang="en-US" sz="1798" dirty="0">
              <a:solidFill>
                <a:srgbClr val="DDDDDD"/>
              </a:solidFill>
            </a:endParaRPr>
          </a:p>
        </p:txBody>
      </p:sp>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r="30484" b="-3934"/>
          <a:stretch/>
        </p:blipFill>
        <p:spPr bwMode="auto">
          <a:xfrm>
            <a:off x="7053308" y="1246483"/>
            <a:ext cx="4608530" cy="66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862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endParaRPr lang="en-US"/>
          </a:p>
        </p:txBody>
      </p:sp>
      <p:sp>
        <p:nvSpPr>
          <p:cNvPr id="9" name="Text Placeholder 8"/>
          <p:cNvSpPr>
            <a:spLocks noGrp="1"/>
          </p:cNvSpPr>
          <p:nvPr>
            <p:ph type="body" sz="quarter" idx="11"/>
          </p:nvPr>
        </p:nvSpPr>
        <p:spPr>
          <a:xfrm>
            <a:off x="519249" y="4612342"/>
            <a:ext cx="5455754" cy="332399"/>
          </a:xfrm>
        </p:spPr>
        <p:txBody>
          <a:bodyPr/>
          <a:lstStyle/>
          <a:p>
            <a:endParaRPr lang="en-US"/>
          </a:p>
        </p:txBody>
      </p:sp>
      <p:pic>
        <p:nvPicPr>
          <p:cNvPr id="4" name="Picture 3"/>
          <p:cNvPicPr>
            <a:picLocks noChangeAspect="1"/>
          </p:cNvPicPr>
          <p:nvPr/>
        </p:nvPicPr>
        <p:blipFill>
          <a:blip r:embed="rId3"/>
          <a:stretch>
            <a:fillRect/>
          </a:stretch>
        </p:blipFill>
        <p:spPr>
          <a:xfrm>
            <a:off x="-113454" y="-149314"/>
            <a:ext cx="12301417" cy="8047338"/>
          </a:xfrm>
          <a:prstGeom prst="rect">
            <a:avLst/>
          </a:prstGeom>
        </p:spPr>
      </p:pic>
      <p:grpSp>
        <p:nvGrpSpPr>
          <p:cNvPr id="5" name="Group 4"/>
          <p:cNvGrpSpPr/>
          <p:nvPr/>
        </p:nvGrpSpPr>
        <p:grpSpPr>
          <a:xfrm>
            <a:off x="5626" y="3001978"/>
            <a:ext cx="12180751" cy="3802986"/>
            <a:chOff x="-1" y="3052493"/>
            <a:chExt cx="12188826" cy="3805507"/>
          </a:xfrm>
        </p:grpSpPr>
        <p:sp>
          <p:nvSpPr>
            <p:cNvPr id="6" name="Rectangle 5"/>
            <p:cNvSpPr/>
            <p:nvPr/>
          </p:nvSpPr>
          <p:spPr bwMode="auto">
            <a:xfrm>
              <a:off x="-1" y="3052493"/>
              <a:ext cx="12188826" cy="3805507"/>
            </a:xfrm>
            <a:prstGeom prst="rect">
              <a:avLst/>
            </a:prstGeom>
            <a:solidFill>
              <a:srgbClr val="000000">
                <a:alpha val="5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5" tIns="45688" rIns="91375" bIns="45688" numCol="1" rtlCol="0" anchor="ctr" anchorCtr="0" compatLnSpc="1">
              <a:prstTxWarp prst="textNoShape">
                <a:avLst/>
              </a:prstTxWarp>
            </a:bodyPr>
            <a:lstStyle/>
            <a:p>
              <a:pPr algn="ctr" defTabSz="913463" fontAlgn="base">
                <a:spcBef>
                  <a:spcPct val="0"/>
                </a:spcBef>
                <a:spcAft>
                  <a:spcPct val="0"/>
                </a:spcAft>
              </a:pPr>
              <a:endParaRPr lang="en-US" sz="1998" dirty="0">
                <a:gradFill>
                  <a:gsLst>
                    <a:gs pos="0">
                      <a:srgbClr val="FFFFFF"/>
                    </a:gs>
                    <a:gs pos="100000">
                      <a:srgbClr val="FFFFFF"/>
                    </a:gs>
                  </a:gsLst>
                  <a:lin ang="5400000" scaled="0"/>
                </a:gradFill>
              </a:endParaRPr>
            </a:p>
          </p:txBody>
        </p:sp>
        <p:sp>
          <p:nvSpPr>
            <p:cNvPr id="7" name="TextBox 6"/>
            <p:cNvSpPr txBox="1"/>
            <p:nvPr/>
          </p:nvSpPr>
          <p:spPr>
            <a:xfrm>
              <a:off x="363634" y="3234262"/>
              <a:ext cx="6012872" cy="830777"/>
            </a:xfrm>
            <a:prstGeom prst="rect">
              <a:avLst/>
            </a:prstGeom>
            <a:noFill/>
          </p:spPr>
          <p:txBody>
            <a:bodyPr wrap="square" lIns="0" tIns="0" rIns="0" bIns="0" rtlCol="0">
              <a:spAutoFit/>
            </a:bodyPr>
            <a:lstStyle/>
            <a:p>
              <a:pPr defTabSz="1218987"/>
              <a:endParaRPr lang="en-US" sz="5395" spc="-70" dirty="0">
                <a:gradFill>
                  <a:gsLst>
                    <a:gs pos="0">
                      <a:srgbClr val="FFFFFF"/>
                    </a:gs>
                    <a:gs pos="100000">
                      <a:srgbClr val="FFFFFF"/>
                    </a:gs>
                  </a:gsLst>
                  <a:lin ang="5400000" scaled="0"/>
                </a:gradFill>
                <a:latin typeface="Segoe UI Light"/>
              </a:endParaRPr>
            </a:p>
          </p:txBody>
        </p:sp>
      </p:gr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5676"/>
          <a:stretch/>
        </p:blipFill>
        <p:spPr>
          <a:xfrm>
            <a:off x="403010" y="3654664"/>
            <a:ext cx="3848626" cy="238401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3495" y="3670042"/>
            <a:ext cx="3078368" cy="2388068"/>
          </a:xfrm>
          <a:prstGeom prst="rect">
            <a:avLst/>
          </a:prstGeom>
        </p:spPr>
      </p:pic>
      <p:pic>
        <p:nvPicPr>
          <p:cNvPr id="13" name="Picture 12"/>
          <p:cNvPicPr>
            <a:picLocks noChangeAspect="1"/>
          </p:cNvPicPr>
          <p:nvPr/>
        </p:nvPicPr>
        <p:blipFill rotWithShape="1">
          <a:blip r:embed="rId6"/>
          <a:srcRect b="15317"/>
          <a:stretch/>
        </p:blipFill>
        <p:spPr>
          <a:xfrm>
            <a:off x="8127066" y="3693319"/>
            <a:ext cx="3573270" cy="2306696"/>
          </a:xfrm>
          <a:prstGeom prst="rect">
            <a:avLst/>
          </a:prstGeom>
        </p:spPr>
      </p:pic>
      <p:sp>
        <p:nvSpPr>
          <p:cNvPr id="14" name="TextBox 13"/>
          <p:cNvSpPr txBox="1"/>
          <p:nvPr/>
        </p:nvSpPr>
        <p:spPr>
          <a:xfrm>
            <a:off x="3756939" y="6418328"/>
            <a:ext cx="3814592" cy="374568"/>
          </a:xfrm>
          <a:prstGeom prst="rect">
            <a:avLst/>
          </a:prstGeom>
          <a:solidFill>
            <a:schemeClr val="accent1"/>
          </a:solidFill>
        </p:spPr>
        <p:txBody>
          <a:bodyPr wrap="square" rtlCol="0">
            <a:spAutoFit/>
          </a:bodyPr>
          <a:lstStyle/>
          <a:p>
            <a:pPr algn="ctr" defTabSz="1218987"/>
            <a:r>
              <a:rPr lang="en-US" sz="1798" dirty="0">
                <a:solidFill>
                  <a:srgbClr val="DDDDDD"/>
                </a:solidFill>
                <a:hlinkClick r:id="rId7"/>
              </a:rPr>
              <a:t>http://weatherservice.cloudapp.net</a:t>
            </a:r>
            <a:endParaRPr lang="en-US" sz="1798" dirty="0">
              <a:solidFill>
                <a:srgbClr val="DDDDDD"/>
              </a:solidFill>
            </a:endParaRPr>
          </a:p>
        </p:txBody>
      </p:sp>
    </p:spTree>
    <p:extLst>
      <p:ext uri="{BB962C8B-B14F-4D97-AF65-F5344CB8AC3E}">
        <p14:creationId xmlns:p14="http://schemas.microsoft.com/office/powerpoint/2010/main" val="1654803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25191" y="895"/>
          <a:ext cx="119062" cy="158709"/>
        </p:xfrm>
        <a:graphic>
          <a:graphicData uri="http://schemas.openxmlformats.org/presentationml/2006/ole">
            <mc:AlternateContent xmlns:mc="http://schemas.openxmlformats.org/markup-compatibility/2006">
              <mc:Choice xmlns:v="urn:schemas-microsoft-com:vml" Requires="v">
                <p:oleObj spid="_x0000_s55304"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25191" y="895"/>
                        <a:ext cx="119062"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625509" y="386219"/>
            <a:ext cx="7016309" cy="747702"/>
          </a:xfrm>
        </p:spPr>
        <p:txBody>
          <a:bodyPr/>
          <a:lstStyle/>
          <a:p>
            <a:r>
              <a:rPr lang="en-US" dirty="0" smtClean="0"/>
              <a:t>WRF Service Architecture</a:t>
            </a:r>
            <a:endParaRPr lang="en-US" dirty="0"/>
          </a:p>
        </p:txBody>
      </p:sp>
      <p:sp>
        <p:nvSpPr>
          <p:cNvPr id="5" name="Rectangle 4"/>
          <p:cNvSpPr/>
          <p:nvPr>
            <p:custDataLst>
              <p:tags r:id="rId4"/>
            </p:custDataLst>
          </p:nvPr>
        </p:nvSpPr>
        <p:spPr bwMode="auto">
          <a:xfrm>
            <a:off x="2010003" y="1527815"/>
            <a:ext cx="2236556" cy="3473815"/>
          </a:xfrm>
          <a:prstGeom prst="rect">
            <a:avLst/>
          </a:prstGeom>
          <a:solidFill>
            <a:schemeClr val="accent4"/>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2399" b="1" dirty="0">
                <a:ln>
                  <a:solidFill>
                    <a:srgbClr val="FFFFFF">
                      <a:alpha val="0"/>
                    </a:srgbClr>
                  </a:solidFill>
                </a:ln>
                <a:solidFill>
                  <a:srgbClr val="FFFFFF">
                    <a:alpha val="99000"/>
                  </a:srgbClr>
                </a:solidFill>
              </a:rPr>
              <a:t>Forecast Front End</a:t>
            </a:r>
          </a:p>
        </p:txBody>
      </p:sp>
      <p:sp>
        <p:nvSpPr>
          <p:cNvPr id="8" name="Rectangle 7"/>
          <p:cNvSpPr/>
          <p:nvPr>
            <p:custDataLst>
              <p:tags r:id="rId5"/>
            </p:custDataLst>
          </p:nvPr>
        </p:nvSpPr>
        <p:spPr bwMode="auto">
          <a:xfrm>
            <a:off x="5632826" y="1528634"/>
            <a:ext cx="1920240" cy="2285405"/>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2399" dirty="0">
                <a:ln>
                  <a:solidFill>
                    <a:srgbClr val="FFFFFF">
                      <a:alpha val="0"/>
                    </a:srgbClr>
                  </a:solidFill>
                </a:ln>
                <a:solidFill>
                  <a:srgbClr val="FFFFFF">
                    <a:alpha val="99000"/>
                  </a:srgbClr>
                </a:solidFill>
              </a:rPr>
              <a:t>Compute Worker</a:t>
            </a:r>
          </a:p>
        </p:txBody>
      </p:sp>
      <p:sp>
        <p:nvSpPr>
          <p:cNvPr id="9" name="Rectangle 8"/>
          <p:cNvSpPr/>
          <p:nvPr>
            <p:custDataLst>
              <p:tags r:id="rId6"/>
            </p:custDataLst>
          </p:nvPr>
        </p:nvSpPr>
        <p:spPr bwMode="auto">
          <a:xfrm>
            <a:off x="5632826" y="3925187"/>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rgbClr val="FFFFFF">
                      <a:alpha val="0"/>
                    </a:srgbClr>
                  </a:solidFill>
                </a:ln>
                <a:solidFill>
                  <a:srgbClr val="FFFFFF">
                    <a:alpha val="99000"/>
                  </a:srgbClr>
                </a:solidFill>
              </a:rPr>
              <a:t>Compute Worker</a:t>
            </a:r>
          </a:p>
        </p:txBody>
      </p:sp>
      <p:sp>
        <p:nvSpPr>
          <p:cNvPr id="10" name="Rectangle 9"/>
          <p:cNvSpPr/>
          <p:nvPr>
            <p:custDataLst>
              <p:tags r:id="rId7"/>
            </p:custDataLst>
          </p:nvPr>
        </p:nvSpPr>
        <p:spPr bwMode="auto">
          <a:xfrm>
            <a:off x="5632826" y="4405568"/>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rgbClr val="FFFFFF">
                      <a:alpha val="0"/>
                    </a:srgbClr>
                  </a:solidFill>
                </a:ln>
                <a:solidFill>
                  <a:srgbClr val="FFFFFF">
                    <a:alpha val="99000"/>
                  </a:srgbClr>
                </a:solidFill>
              </a:rPr>
              <a:t>Compute Worker</a:t>
            </a:r>
          </a:p>
        </p:txBody>
      </p:sp>
      <p:sp>
        <p:nvSpPr>
          <p:cNvPr id="11" name="Rectangle 10"/>
          <p:cNvSpPr/>
          <p:nvPr>
            <p:custDataLst>
              <p:tags r:id="rId8"/>
            </p:custDataLst>
          </p:nvPr>
        </p:nvSpPr>
        <p:spPr bwMode="auto">
          <a:xfrm>
            <a:off x="5632826" y="4885948"/>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rgbClr val="FFFFFF">
                      <a:alpha val="0"/>
                    </a:srgbClr>
                  </a:solidFill>
                </a:ln>
                <a:solidFill>
                  <a:srgbClr val="FFFFFF">
                    <a:alpha val="99000"/>
                  </a:srgbClr>
                </a:solidFill>
              </a:rPr>
              <a:t>Compute Worker</a:t>
            </a:r>
          </a:p>
        </p:txBody>
      </p:sp>
      <p:sp>
        <p:nvSpPr>
          <p:cNvPr id="12" name="Rectangle 11"/>
          <p:cNvSpPr/>
          <p:nvPr>
            <p:custDataLst>
              <p:tags r:id="rId9"/>
            </p:custDataLst>
          </p:nvPr>
        </p:nvSpPr>
        <p:spPr bwMode="auto">
          <a:xfrm>
            <a:off x="5632826" y="5366329"/>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rgbClr val="FFFFFF">
                      <a:alpha val="0"/>
                    </a:srgbClr>
                  </a:solidFill>
                </a:ln>
                <a:solidFill>
                  <a:srgbClr val="FFFFFF">
                    <a:alpha val="99000"/>
                  </a:srgbClr>
                </a:solidFill>
              </a:rPr>
              <a:t>Compute Worker</a:t>
            </a:r>
          </a:p>
        </p:txBody>
      </p:sp>
      <p:sp>
        <p:nvSpPr>
          <p:cNvPr id="14" name="Rectangle 13"/>
          <p:cNvSpPr/>
          <p:nvPr>
            <p:custDataLst>
              <p:tags r:id="rId10"/>
            </p:custDataLst>
          </p:nvPr>
        </p:nvSpPr>
        <p:spPr bwMode="auto">
          <a:xfrm>
            <a:off x="2918217" y="3925187"/>
            <a:ext cx="965819" cy="91055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b" anchorCtr="0" compatLnSpc="1">
            <a:prstTxWarp prst="textNoShape">
              <a:avLst/>
            </a:prstTxWarp>
            <a:noAutofit/>
          </a:bodyPr>
          <a:lstStyle/>
          <a:p>
            <a:pPr defTabSz="822162" fontAlgn="base">
              <a:spcBef>
                <a:spcPct val="0"/>
              </a:spcBef>
              <a:spcAft>
                <a:spcPct val="0"/>
              </a:spcAft>
            </a:pPr>
            <a:r>
              <a:rPr lang="en-US" sz="1400" dirty="0">
                <a:ln>
                  <a:solidFill>
                    <a:srgbClr val="FFFFFF">
                      <a:alpha val="0"/>
                    </a:srgbClr>
                  </a:solidFill>
                </a:ln>
                <a:solidFill>
                  <a:srgbClr val="FFFFFF"/>
                </a:solidFill>
              </a:rPr>
              <a:t>Windows Azure Scheduler</a:t>
            </a:r>
          </a:p>
        </p:txBody>
      </p:sp>
      <p:sp>
        <p:nvSpPr>
          <p:cNvPr id="16" name="Rectangle 15"/>
          <p:cNvSpPr/>
          <p:nvPr/>
        </p:nvSpPr>
        <p:spPr>
          <a:xfrm>
            <a:off x="2617558" y="5224423"/>
            <a:ext cx="2215094" cy="707446"/>
          </a:xfrm>
          <a:prstGeom prst="rect">
            <a:avLst/>
          </a:prstGeom>
        </p:spPr>
        <p:txBody>
          <a:bodyPr wrap="none">
            <a:spAutoFit/>
          </a:bodyPr>
          <a:lstStyle/>
          <a:p>
            <a:pPr defTabSz="822162" fontAlgn="base">
              <a:spcBef>
                <a:spcPct val="0"/>
              </a:spcBef>
              <a:spcAft>
                <a:spcPct val="0"/>
              </a:spcAft>
            </a:pPr>
            <a:r>
              <a:rPr lang="en-US" sz="1999" dirty="0">
                <a:ln>
                  <a:solidFill>
                    <a:srgbClr val="FFFFFF">
                      <a:alpha val="0"/>
                    </a:srgbClr>
                  </a:solidFill>
                </a:ln>
                <a:solidFill>
                  <a:srgbClr val="292929"/>
                </a:solidFill>
              </a:rPr>
              <a:t>Consistent HPC</a:t>
            </a:r>
          </a:p>
          <a:p>
            <a:pPr defTabSz="822162" fontAlgn="base">
              <a:spcBef>
                <a:spcPct val="0"/>
              </a:spcBef>
              <a:spcAft>
                <a:spcPct val="0"/>
              </a:spcAft>
            </a:pPr>
            <a:r>
              <a:rPr lang="en-US" sz="1999" dirty="0">
                <a:ln>
                  <a:solidFill>
                    <a:srgbClr val="FFFFFF">
                      <a:alpha val="0"/>
                    </a:srgbClr>
                  </a:solidFill>
                </a:ln>
                <a:solidFill>
                  <a:srgbClr val="292929"/>
                </a:solidFill>
              </a:rPr>
              <a:t>Job Scheduler API</a:t>
            </a:r>
          </a:p>
        </p:txBody>
      </p:sp>
      <p:sp>
        <p:nvSpPr>
          <p:cNvPr id="18" name="Rectangle 17"/>
          <p:cNvSpPr/>
          <p:nvPr>
            <p:custDataLst>
              <p:tags r:id="rId11"/>
            </p:custDataLst>
          </p:nvPr>
        </p:nvSpPr>
        <p:spPr bwMode="auto">
          <a:xfrm>
            <a:off x="5735697" y="2028249"/>
            <a:ext cx="1714499" cy="4570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ctr" anchorCtr="0" compatLnSpc="1">
            <a:prstTxWarp prst="textNoShape">
              <a:avLst/>
            </a:prstTxWarp>
            <a:noAutofit/>
          </a:bodyPr>
          <a:lstStyle/>
          <a:p>
            <a:pPr defTabSz="822162" fontAlgn="base">
              <a:spcBef>
                <a:spcPct val="0"/>
              </a:spcBef>
              <a:spcAft>
                <a:spcPct val="0"/>
              </a:spcAft>
            </a:pPr>
            <a:r>
              <a:rPr lang="en-US" sz="2399" dirty="0">
                <a:ln>
                  <a:solidFill>
                    <a:srgbClr val="FFFFFF">
                      <a:alpha val="0"/>
                    </a:srgbClr>
                  </a:solidFill>
                </a:ln>
                <a:solidFill>
                  <a:srgbClr val="FFFFFF"/>
                </a:solidFill>
              </a:rPr>
              <a:t>Node Manager</a:t>
            </a:r>
          </a:p>
        </p:txBody>
      </p:sp>
      <p:sp>
        <p:nvSpPr>
          <p:cNvPr id="19" name="Rectangle 18"/>
          <p:cNvSpPr/>
          <p:nvPr>
            <p:custDataLst>
              <p:tags r:id="rId12"/>
            </p:custDataLst>
          </p:nvPr>
        </p:nvSpPr>
        <p:spPr bwMode="auto">
          <a:xfrm>
            <a:off x="5735697" y="2591981"/>
            <a:ext cx="1714499" cy="109699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ctr" anchorCtr="0" compatLnSpc="1">
            <a:prstTxWarp prst="textNoShape">
              <a:avLst/>
            </a:prstTxWarp>
            <a:noAutofit/>
          </a:bodyPr>
          <a:lstStyle/>
          <a:p>
            <a:pPr algn="ctr" defTabSz="822162" fontAlgn="base">
              <a:spcBef>
                <a:spcPct val="0"/>
              </a:spcBef>
              <a:spcAft>
                <a:spcPct val="0"/>
              </a:spcAft>
            </a:pPr>
            <a:r>
              <a:rPr lang="en-US" sz="2399" dirty="0">
                <a:ln>
                  <a:solidFill>
                    <a:srgbClr val="FFFFFF">
                      <a:alpha val="0"/>
                    </a:srgbClr>
                  </a:solidFill>
                </a:ln>
                <a:solidFill>
                  <a:srgbClr val="595959">
                    <a:alpha val="99000"/>
                  </a:srgbClr>
                </a:solidFill>
              </a:rPr>
              <a:t>HPC Weather</a:t>
            </a:r>
          </a:p>
          <a:p>
            <a:pPr algn="ctr" defTabSz="822162" fontAlgn="base">
              <a:spcBef>
                <a:spcPct val="0"/>
              </a:spcBef>
              <a:spcAft>
                <a:spcPct val="0"/>
              </a:spcAft>
            </a:pPr>
            <a:r>
              <a:rPr lang="en-US" sz="2399" dirty="0">
                <a:ln>
                  <a:solidFill>
                    <a:srgbClr val="FFFFFF">
                      <a:alpha val="0"/>
                    </a:srgbClr>
                  </a:solidFill>
                </a:ln>
                <a:solidFill>
                  <a:srgbClr val="595959">
                    <a:alpha val="99000"/>
                  </a:srgbClr>
                </a:solidFill>
              </a:rPr>
              <a:t>Application</a:t>
            </a:r>
          </a:p>
        </p:txBody>
      </p:sp>
      <p:cxnSp>
        <p:nvCxnSpPr>
          <p:cNvPr id="24" name="Straight Arrow Connector 23"/>
          <p:cNvCxnSpPr>
            <a:stCxn id="14" idx="3"/>
            <a:endCxn id="8" idx="1"/>
          </p:cNvCxnSpPr>
          <p:nvPr/>
        </p:nvCxnSpPr>
        <p:spPr>
          <a:xfrm flipV="1">
            <a:off x="3884037" y="2671336"/>
            <a:ext cx="1748789" cy="1709130"/>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3"/>
            <a:endCxn id="9" idx="1"/>
          </p:cNvCxnSpPr>
          <p:nvPr/>
        </p:nvCxnSpPr>
        <p:spPr>
          <a:xfrm flipV="1">
            <a:off x="3884037" y="4109804"/>
            <a:ext cx="1748789" cy="270663"/>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0" idx="1"/>
          </p:cNvCxnSpPr>
          <p:nvPr/>
        </p:nvCxnSpPr>
        <p:spPr>
          <a:xfrm>
            <a:off x="3905345" y="4380467"/>
            <a:ext cx="1727480" cy="209718"/>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3"/>
            <a:endCxn id="11" idx="1"/>
          </p:cNvCxnSpPr>
          <p:nvPr/>
        </p:nvCxnSpPr>
        <p:spPr>
          <a:xfrm>
            <a:off x="3884037" y="4380468"/>
            <a:ext cx="1748789" cy="690099"/>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4" idx="3"/>
            <a:endCxn id="12" idx="1"/>
          </p:cNvCxnSpPr>
          <p:nvPr/>
        </p:nvCxnSpPr>
        <p:spPr>
          <a:xfrm>
            <a:off x="3884037" y="4380466"/>
            <a:ext cx="1748789" cy="1170480"/>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2324597" y="4273075"/>
            <a:ext cx="607232" cy="138926"/>
          </a:xfrm>
          <a:prstGeom prst="line">
            <a:avLst/>
          </a:prstGeom>
          <a:ln w="19050">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644236" y="2966934"/>
            <a:ext cx="54284" cy="65964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343250" y="2661199"/>
            <a:ext cx="683530" cy="0"/>
          </a:xfrm>
          <a:prstGeom prst="line">
            <a:avLst/>
          </a:prstGeom>
          <a:ln w="19050">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8534" y="1655655"/>
            <a:ext cx="588209" cy="1015681"/>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16" idx="1"/>
          </p:cNvCxnSpPr>
          <p:nvPr/>
        </p:nvCxnSpPr>
        <p:spPr>
          <a:xfrm rot="10800000">
            <a:off x="2310995" y="4405576"/>
            <a:ext cx="306565" cy="1172572"/>
          </a:xfrm>
          <a:prstGeom prst="bentConnector2">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1" descr="Description: cid:image001.png@01CC5606.C1A7BD9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27662" y="2088284"/>
            <a:ext cx="1751360" cy="109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rotWithShape="1">
          <a:blip r:embed="rId18" cstate="screen">
            <a:extLst>
              <a:ext uri="{28A0092B-C50C-407E-A947-70E740481C1C}">
                <a14:useLocalDpi xmlns:a14="http://schemas.microsoft.com/office/drawing/2010/main"/>
              </a:ext>
            </a:extLst>
          </a:blip>
          <a:srcRect b="12551"/>
          <a:stretch/>
        </p:blipFill>
        <p:spPr>
          <a:xfrm>
            <a:off x="1979319" y="3332055"/>
            <a:ext cx="925589" cy="1059245"/>
          </a:xfrm>
          <a:prstGeom prst="rect">
            <a:avLst/>
          </a:prstGeom>
        </p:spPr>
      </p:pic>
      <p:sp>
        <p:nvSpPr>
          <p:cNvPr id="37" name="TextBox 36"/>
          <p:cNvSpPr txBox="1"/>
          <p:nvPr/>
        </p:nvSpPr>
        <p:spPr>
          <a:xfrm>
            <a:off x="2079263" y="3374179"/>
            <a:ext cx="866693" cy="830781"/>
          </a:xfrm>
          <a:prstGeom prst="rect">
            <a:avLst/>
          </a:prstGeom>
          <a:noFill/>
        </p:spPr>
        <p:txBody>
          <a:bodyPr wrap="square" rtlCol="0">
            <a:spAutoFit/>
          </a:bodyPr>
          <a:lstStyle/>
          <a:p>
            <a:pPr defTabSz="1218987"/>
            <a:r>
              <a:rPr lang="en-US" sz="1600" dirty="0">
                <a:solidFill>
                  <a:srgbClr val="292929"/>
                </a:solidFill>
              </a:rPr>
              <a:t>Azure Table storage</a:t>
            </a:r>
          </a:p>
        </p:txBody>
      </p:sp>
      <p:sp>
        <p:nvSpPr>
          <p:cNvPr id="49" name="Flowchart: Magnetic Disk 48"/>
          <p:cNvSpPr/>
          <p:nvPr/>
        </p:nvSpPr>
        <p:spPr>
          <a:xfrm>
            <a:off x="9490117" y="4107362"/>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defTabSz="1218987"/>
            <a:endParaRPr lang="en-US" sz="3198" dirty="0">
              <a:solidFill>
                <a:srgbClr val="FFFFFF"/>
              </a:solidFill>
            </a:endParaRPr>
          </a:p>
        </p:txBody>
      </p:sp>
      <p:sp>
        <p:nvSpPr>
          <p:cNvPr id="51" name="Flowchart: Magnetic Disk 50"/>
          <p:cNvSpPr/>
          <p:nvPr/>
        </p:nvSpPr>
        <p:spPr>
          <a:xfrm>
            <a:off x="9490118" y="3227907"/>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defTabSz="1218987"/>
            <a:endParaRPr lang="en-US" sz="3198" dirty="0">
              <a:solidFill>
                <a:srgbClr val="FFFFFF"/>
              </a:solidFill>
            </a:endParaRPr>
          </a:p>
        </p:txBody>
      </p:sp>
      <p:sp>
        <p:nvSpPr>
          <p:cNvPr id="52" name="Flowchart: Magnetic Disk 51"/>
          <p:cNvSpPr/>
          <p:nvPr/>
        </p:nvSpPr>
        <p:spPr>
          <a:xfrm>
            <a:off x="9490118" y="234845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defTabSz="1218987"/>
            <a:r>
              <a:rPr lang="en-US" sz="3198" dirty="0">
                <a:solidFill>
                  <a:srgbClr val="FFFFFF"/>
                </a:solidFill>
              </a:rPr>
              <a:t>Front end</a:t>
            </a:r>
          </a:p>
        </p:txBody>
      </p:sp>
      <p:sp>
        <p:nvSpPr>
          <p:cNvPr id="53" name="Flowchart: Magnetic Disk 52"/>
          <p:cNvSpPr/>
          <p:nvPr/>
        </p:nvSpPr>
        <p:spPr>
          <a:xfrm>
            <a:off x="9109314" y="4259209"/>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defTabSz="1218987"/>
            <a:endParaRPr lang="en-US" sz="3198" dirty="0">
              <a:solidFill>
                <a:srgbClr val="FFFFFF"/>
              </a:solidFill>
            </a:endParaRPr>
          </a:p>
        </p:txBody>
      </p:sp>
      <p:sp>
        <p:nvSpPr>
          <p:cNvPr id="54" name="Flowchart: Magnetic Disk 53"/>
          <p:cNvSpPr/>
          <p:nvPr/>
        </p:nvSpPr>
        <p:spPr>
          <a:xfrm>
            <a:off x="9109315" y="3379752"/>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defTabSz="1218987"/>
            <a:endParaRPr lang="en-US" sz="3198" dirty="0">
              <a:solidFill>
                <a:srgbClr val="FFFFFF"/>
              </a:solidFill>
            </a:endParaRPr>
          </a:p>
        </p:txBody>
      </p:sp>
      <p:sp>
        <p:nvSpPr>
          <p:cNvPr id="55" name="Flowchart: Magnetic Disk 54"/>
          <p:cNvSpPr/>
          <p:nvPr/>
        </p:nvSpPr>
        <p:spPr>
          <a:xfrm>
            <a:off x="9109315" y="2500296"/>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defTabSz="1218987"/>
            <a:r>
              <a:rPr lang="en-US" sz="3198" dirty="0">
                <a:solidFill>
                  <a:srgbClr val="FFFFFF"/>
                </a:solidFill>
              </a:rPr>
              <a:t>Front end</a:t>
            </a:r>
          </a:p>
        </p:txBody>
      </p:sp>
      <p:sp>
        <p:nvSpPr>
          <p:cNvPr id="56" name="Flowchart: Magnetic Disk 55"/>
          <p:cNvSpPr/>
          <p:nvPr/>
        </p:nvSpPr>
        <p:spPr>
          <a:xfrm>
            <a:off x="8728512" y="441200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defTabSz="1218987"/>
            <a:r>
              <a:rPr lang="en-US" sz="2399" dirty="0">
                <a:solidFill>
                  <a:srgbClr val="FFFFFF"/>
                </a:solidFill>
              </a:rPr>
              <a:t>Stream Layer</a:t>
            </a:r>
          </a:p>
        </p:txBody>
      </p:sp>
      <p:sp>
        <p:nvSpPr>
          <p:cNvPr id="57" name="Flowchart: Magnetic Disk 56"/>
          <p:cNvSpPr/>
          <p:nvPr/>
        </p:nvSpPr>
        <p:spPr>
          <a:xfrm>
            <a:off x="8728514" y="3532546"/>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defTabSz="1218987"/>
            <a:r>
              <a:rPr lang="en-US" sz="2399" dirty="0">
                <a:solidFill>
                  <a:srgbClr val="FFFFFF"/>
                </a:solidFill>
              </a:rPr>
              <a:t>Partition Layer</a:t>
            </a:r>
          </a:p>
        </p:txBody>
      </p:sp>
      <p:sp>
        <p:nvSpPr>
          <p:cNvPr id="58" name="Flowchart: Magnetic Disk 57"/>
          <p:cNvSpPr/>
          <p:nvPr/>
        </p:nvSpPr>
        <p:spPr>
          <a:xfrm>
            <a:off x="8728512" y="264821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defTabSz="1218987"/>
            <a:r>
              <a:rPr lang="en-US" sz="2799" b="1" dirty="0">
                <a:solidFill>
                  <a:srgbClr val="0071BC">
                    <a:lumMod val="60000"/>
                    <a:lumOff val="40000"/>
                  </a:srgbClr>
                </a:solidFill>
              </a:rPr>
              <a:t>Azure</a:t>
            </a:r>
          </a:p>
          <a:p>
            <a:pPr algn="ctr" defTabSz="1218987"/>
            <a:r>
              <a:rPr lang="en-US" sz="2799" b="1" dirty="0">
                <a:solidFill>
                  <a:srgbClr val="0071BC">
                    <a:lumMod val="60000"/>
                    <a:lumOff val="40000"/>
                  </a:srgbClr>
                </a:solidFill>
              </a:rPr>
              <a:t>Storage </a:t>
            </a:r>
            <a:r>
              <a:rPr lang="en-US" sz="2999" dirty="0">
                <a:solidFill>
                  <a:srgbClr val="FFFFFF"/>
                </a:solidFill>
              </a:rPr>
              <a:t>Front end</a:t>
            </a:r>
          </a:p>
          <a:p>
            <a:pPr algn="ctr" defTabSz="1218987"/>
            <a:endParaRPr lang="en-US" sz="2999" dirty="0">
              <a:solidFill>
                <a:srgbClr val="FFFFFF"/>
              </a:solidFill>
            </a:endParaRPr>
          </a:p>
        </p:txBody>
      </p:sp>
      <p:cxnSp>
        <p:nvCxnSpPr>
          <p:cNvPr id="61" name="Straight Arrow Connector 60"/>
          <p:cNvCxnSpPr/>
          <p:nvPr/>
        </p:nvCxnSpPr>
        <p:spPr>
          <a:xfrm>
            <a:off x="7706828" y="4655580"/>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706827" y="5070564"/>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693091" y="5490579"/>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706827" y="4212638"/>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5" name="Freeform 6"/>
          <p:cNvSpPr>
            <a:spLocks/>
          </p:cNvSpPr>
          <p:nvPr/>
        </p:nvSpPr>
        <p:spPr bwMode="auto">
          <a:xfrm>
            <a:off x="9339689" y="94688"/>
            <a:ext cx="2850724" cy="177233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14" fontAlgn="base">
              <a:spcBef>
                <a:spcPct val="0"/>
              </a:spcBef>
              <a:spcAft>
                <a:spcPct val="0"/>
              </a:spcAft>
            </a:pPr>
            <a:endParaRPr lang="en-US" sz="2399" dirty="0">
              <a:ln>
                <a:solidFill>
                  <a:srgbClr val="FFFFFF">
                    <a:alpha val="0"/>
                  </a:srgbClr>
                </a:solidFill>
              </a:ln>
              <a:solidFill>
                <a:srgbClr val="595959"/>
              </a:solidFill>
              <a:latin typeface="Segoe UI Light" pitchFamily="34" charset="0"/>
            </a:endParaRPr>
          </a:p>
          <a:p>
            <a:pPr algn="ctr" defTabSz="913514" fontAlgn="base">
              <a:spcBef>
                <a:spcPct val="0"/>
              </a:spcBef>
              <a:spcAft>
                <a:spcPct val="0"/>
              </a:spcAft>
            </a:pPr>
            <a:endParaRPr lang="en-US" sz="2399" dirty="0">
              <a:ln>
                <a:solidFill>
                  <a:srgbClr val="FFFFFF">
                    <a:alpha val="0"/>
                  </a:srgbClr>
                </a:solidFill>
              </a:ln>
              <a:solidFill>
                <a:srgbClr val="595959"/>
              </a:solidFill>
              <a:latin typeface="Segoe UI Light" pitchFamily="34" charset="0"/>
            </a:endParaRPr>
          </a:p>
          <a:p>
            <a:pPr algn="ctr" defTabSz="913514" fontAlgn="base">
              <a:spcBef>
                <a:spcPct val="0"/>
              </a:spcBef>
              <a:spcAft>
                <a:spcPct val="0"/>
              </a:spcAft>
            </a:pPr>
            <a:r>
              <a:rPr lang="en-US" sz="3199" dirty="0">
                <a:ln>
                  <a:solidFill>
                    <a:srgbClr val="FFFFFF">
                      <a:alpha val="0"/>
                    </a:srgbClr>
                  </a:solidFill>
                </a:ln>
                <a:solidFill>
                  <a:srgbClr val="595959"/>
                </a:solidFill>
                <a:latin typeface="Segoe UI Light" pitchFamily="34" charset="0"/>
              </a:rPr>
              <a:t>NOAA</a:t>
            </a:r>
          </a:p>
          <a:p>
            <a:pPr algn="ctr" defTabSz="913514" fontAlgn="base">
              <a:spcBef>
                <a:spcPct val="0"/>
              </a:spcBef>
              <a:spcAft>
                <a:spcPct val="0"/>
              </a:spcAft>
            </a:pPr>
            <a:r>
              <a:rPr lang="en-US" sz="3199" dirty="0">
                <a:ln>
                  <a:solidFill>
                    <a:srgbClr val="FFFFFF">
                      <a:alpha val="0"/>
                    </a:srgbClr>
                  </a:solidFill>
                </a:ln>
                <a:solidFill>
                  <a:srgbClr val="595959"/>
                </a:solidFill>
                <a:latin typeface="Segoe UI Light" pitchFamily="34" charset="0"/>
              </a:rPr>
              <a:t>Data Source</a:t>
            </a:r>
          </a:p>
        </p:txBody>
      </p:sp>
      <p:cxnSp>
        <p:nvCxnSpPr>
          <p:cNvPr id="66" name="Straight Arrow Connector 65"/>
          <p:cNvCxnSpPr/>
          <p:nvPr/>
        </p:nvCxnSpPr>
        <p:spPr>
          <a:xfrm flipH="1">
            <a:off x="7633898" y="1655654"/>
            <a:ext cx="1753350" cy="1343062"/>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588" y="980856"/>
            <a:ext cx="1149284" cy="665044"/>
          </a:xfrm>
          <a:prstGeom prst="rect">
            <a:avLst/>
          </a:prstGeom>
        </p:spPr>
      </p:pic>
    </p:spTree>
    <p:extLst>
      <p:ext uri="{BB962C8B-B14F-4D97-AF65-F5344CB8AC3E}">
        <p14:creationId xmlns:p14="http://schemas.microsoft.com/office/powerpoint/2010/main" val="3083500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2" grpId="0" animBg="1"/>
      <p:bldP spid="53" grpId="0" animBg="1"/>
      <p:bldP spid="54" grpId="0" animBg="1"/>
      <p:bldP spid="55" grpId="0" animBg="1"/>
      <p:bldP spid="56" grpId="0" animBg="1"/>
      <p:bldP spid="57" grpId="0" animBg="1"/>
      <p:bldP spid="5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IQAIKJuo2k6GRIHbLthNZ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tQjwjFT.eEefM8sBfZZ4P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DrDVOVFoe0KWi.3aarzT9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qIdGUlJ8p0GgQmQgA8eBt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VFJ3hxq5xEOPHRu64zOLa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tctymIyq_ESs26mqSFC9P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PBLNIkNuVkGyVW2bywfzQ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HFguGGyvZEausYRnUaZ_A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vfMX1k2tukqROmaxHI1TK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Qvs68KRxCUiLb0O.7lRm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EMfafZAalUicwuQPN4bWu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1ONeUhoiekqBEzayDAR4z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2yVgRbqSykyrgB5QhE1yj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ihwtAvKUpEuXNHtQ.aaak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zTds6kVNU0qwgrGXSa0rw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0gxVlCSAUUCzKxllMGUA8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HIwv8AsdE0.4FEwioXB7y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8CWE0Nnn0a2QI.2ommRh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vwSh_t5Ly0W7MZOYFPhtV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yf5Dwhlio0.flO6yrYYJ7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ub9jjKE9gEuy6cd0OVcou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ea5cZaZsYEu7kahjEl4Ac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BZIebz58Ik67u6Wp0FgM8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yOeavHyEKUusv9vyBALbk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ujpJhWRfZ0.ByoBynT6zx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fmYYOnBonUWG5PJUBbgZS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0OrS_RRAf0W1gzHf9Txdi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7VdsSUw900OQvx93pY12u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NhkkJI9fakuoEpy4Li_VR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S.RrktgfeU.rAXWto2bOp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p3JJzPFUkk.0HnZbBb.LP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pNeMJqU3pE2koKjuKOooT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1c7YoYduL0e57GjzlP7BC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3irCAFD16E2bgFO.5DUQw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oUihWfG9LU2h9mRU7HczP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bnAIRKxNc06.ceVI4it9L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B5vYWA5hw0WTcBjQVF5PY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XfRUx9MgjEGKLUUj_2FhP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AEZkUBY1IECodHNdC9HrV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sv94_A.TOUu23bk55dClE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86m.6zbyOUaPnmseX0TR8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86m.6zbyOUaPnmseX0TR8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Z4.cuRvKBUy.44KjBtK6t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zwD.N5Y6QkKilOBYQGbd3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AgF2sgjS4UuyKBkf2pKY3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6Q2by9wHWUS8hmnL2hW4c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AgF2sgjS4UuyKBkf2pKY3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QBgcYF31kUmbt8_aNAG2C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UcTdOtJBH0GEuSHihX6Wz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UcTdOtJBH0GEuSHihX6Wz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rMr6Q.vVfU2Msd7JUZli6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BLRNW28yek.d03qtT8zOB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aXNCofoySUiRWJxe8uRvg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Sn.vgFI5LUi0uMfjd1L77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aXNCofoySUiRWJxe8uRvg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Sn.vgFI5LUi0uMfjd1L77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ed_HikKs2E2Ug4D7baxD6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m5M4bJheUUekRQkOHswtD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s0UtaVdhyUaHue11OGxKr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p1jF8hSFSU2g3k_gqPc97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fx0IXsFV.Eaoo7NkA3nTN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UxQJxIM7a0CtfJJ_ddX2h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2rhPUd1rhUSERP7I3u4R3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fRFeEVAOkUS0kAQref_pq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SMbvsdDM.EuG22r.A9Vi6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CdunaklVTEu3N0NIh67Q9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00JPYyv8cUCt4BIt2DHd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5ZdwR7pLR06.h_FwluaZr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6Ii_0WG8e0a1oH76sZjZT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iVKAnNyOLkie_ea1wu_lI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xyxZVb.FZku3PuAF66zJe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5hrR8p8OhEKZuO8vSqNdD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n1zzElNDjkeyjEsJVB2p8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yVn0niqzO0CVL.dbmtMk9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wX2jGYR7k.L1tu9oAKa4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qUBzNEPw3EqEuY0X4BP6M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VObX5acboEi0sBZxDSSW.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vnkgy4dm2E.yx8kun71He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zpX8HAZTNUa1eDJnfY02L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iV_15PI.u0mcy0ksW2gI1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kV4mXx5FlUmGaqsSK8VUZ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zAyTNTu34ESOuWkvej0vt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if3gLbDsSE2CXpZywMv4I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oOAgR4FaiEKcs3rMZ6Um8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CXtoFK.IIEiJZ4GVcgmlt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Ua8ErTtd6U.xTCfbrM9Dk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EtacC3LD9USk.ltWICwmI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Wb7NN1v8v0OhpMUEX7DBd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Gc5W9ITbhkC5pf.mVuP8i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4ainzpCWg0uaHvzFChOW8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RtO8cBFPz0yhN7v9nbBzq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uwdK_Rd25UmBS517A6J3w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NOWjL4PpxUmrHqZXTyRzZ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llujQQfP1UOTuSLGR_Xzx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DOqfPgE300ew2qXnzT8f8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Lx8SHrx0_0KtYAbNkLnK2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F8HsoGmK2kSvSMPaC_yDe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_kDDQqb2zEWhuE2h91ZqN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8m.19kQiIEC2WLj1Qm2V0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IupMnlK2N06_xmm0KsR.8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NuB7CjtaRUCvuhVCDfO0E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OZnb.XwuqkyecwSeAjyO.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CeNXgYUVMk6hiCh3kNVf3A"/>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AgDUVrCh8kSIA7YiPPxY9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wjVp5njrA0qTh1zRxtkEL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YshJUF94JEuHHWs7J46SM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EA2XaHdxtE2xIEMQer8w4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lPpSvaQXuEeNdDBgmgwSL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4rNvJhtF.0W_sHNKd1ZS2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REk2ZeCLUkKaxcOMsHFqT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iOX.tnc6KEuYWtNTKdh0A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0Z1jVoknLEiasPpOvW0Jf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mg13KLxCYkKIlqC1BGzoK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IEoKKZZA60ehS32PAdv53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V.Smxyz.vE6wQqdhKuD_k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O2UVRMoIV02jSJOaYIBez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22FpLbzkwEaq0bwhtYhqjg"/>
</p:tagLst>
</file>

<file path=ppt/tags/tag241.xml><?xml version="1.0" encoding="utf-8"?>
<p:tagLst xmlns:a="http://schemas.openxmlformats.org/drawingml/2006/main" xmlns:r="http://schemas.openxmlformats.org/officeDocument/2006/relationships" xmlns:p="http://schemas.openxmlformats.org/presentationml/2006/main">
  <p:tag name="MT_TILE" val="YES"/>
</p:tagLst>
</file>

<file path=ppt/tags/tag242.xml><?xml version="1.0" encoding="utf-8"?>
<p:tagLst xmlns:a="http://schemas.openxmlformats.org/drawingml/2006/main" xmlns:r="http://schemas.openxmlformats.org/officeDocument/2006/relationships" xmlns:p="http://schemas.openxmlformats.org/presentationml/2006/main">
  <p:tag name="MT_TILE" val="YES"/>
</p:tagLst>
</file>

<file path=ppt/tags/tag243.xml><?xml version="1.0" encoding="utf-8"?>
<p:tagLst xmlns:a="http://schemas.openxmlformats.org/drawingml/2006/main" xmlns:r="http://schemas.openxmlformats.org/officeDocument/2006/relationships" xmlns:p="http://schemas.openxmlformats.org/presentationml/2006/main">
  <p:tag name="MT_TILE" val="YES"/>
</p:tagLst>
</file>

<file path=ppt/tags/tag244.xml><?xml version="1.0" encoding="utf-8"?>
<p:tagLst xmlns:a="http://schemas.openxmlformats.org/drawingml/2006/main" xmlns:r="http://schemas.openxmlformats.org/officeDocument/2006/relationships" xmlns:p="http://schemas.openxmlformats.org/presentationml/2006/main">
  <p:tag name="MT_TILE" val="YES"/>
</p:tagLst>
</file>

<file path=ppt/tags/tag245.xml><?xml version="1.0" encoding="utf-8"?>
<p:tagLst xmlns:a="http://schemas.openxmlformats.org/drawingml/2006/main" xmlns:r="http://schemas.openxmlformats.org/officeDocument/2006/relationships" xmlns:p="http://schemas.openxmlformats.org/presentationml/2006/main">
  <p:tag name="MT_TILE" val="YES"/>
</p:tagLst>
</file>

<file path=ppt/tags/tag246.xml><?xml version="1.0" encoding="utf-8"?>
<p:tagLst xmlns:a="http://schemas.openxmlformats.org/drawingml/2006/main" xmlns:r="http://schemas.openxmlformats.org/officeDocument/2006/relationships" xmlns:p="http://schemas.openxmlformats.org/presentationml/2006/main">
  <p:tag name="MT_TILE" val="YES"/>
</p:tagLst>
</file>

<file path=ppt/tags/tag247.xml><?xml version="1.0" encoding="utf-8"?>
<p:tagLst xmlns:a="http://schemas.openxmlformats.org/drawingml/2006/main" xmlns:r="http://schemas.openxmlformats.org/officeDocument/2006/relationships" xmlns:p="http://schemas.openxmlformats.org/presentationml/2006/main">
  <p:tag name="MT_TILE" val="YES"/>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wr7q.4iZjkOgIWH6Uw8Bs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WRbko6g3KEuu48itS7jj1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UhEfJ0OEUyV.ti2e6BkJ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Nrdie26ws0..eWODsZ1HT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TJM__qgpP0yABri2K6yiA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4XdO9_5L0qt2uIetRGts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aNNLVtoYe02f10lz0Wu67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UJ.J2to3hUaF8gJKvv5Km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9S5zw6dcUyEEC_CQiEbj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gbA4Ha7wD0Ka.2bqtfsnV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KJ1.EFvKn0yN88BLzPrIH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gsOSXgRYWUuG8Urmf51bv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ZTqFClCPiUOX3eAEKdb9Y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FkLQArNYiUuYywvodHNwp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pUBMnsC5EkSibpt8tHO4G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xywXz88RTUCJi7XGQw_hD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eYmJsV9A70yWGtcl7.Npv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US_hPSJ40eZ4DFctBWik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9LDiOFjpKkSWytBgiHjcm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PeOV6Y6TQ0SfGHeCdWaca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rMesjBLmkC9z0iMtTvzB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Of6ic1BLhEOZRHY9vzdPV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zeLN9MH8Q0C35hr5IDnaM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3pWkjWIsECFSPcMYQq2Q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JfBRWqKMc0idFhiSQVlKm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31uslV5RUUKFa7jI9eisY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_pKIraBLyUimPGEmvin3D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SOtmRPJYDEmXuiYyKw5bD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tONjqEDgUCfmSRIp.sg2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sem81md41keRrXVPIYRUQ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4w7zzrcsy0SKvIdd4Uj1Y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UZZUklck0im3O5wYm3xB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nIS.fyaglUStkBo8vPVgc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5ZuYbwBhnk2mVa4KfNYqp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xPbi3D46VEa69ua1v_QYo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eW501GfLqEmiYsB8jaMsY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A4MOKUzKqUSqR3za.u4tL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lV1FJqTBUEG38z8aNsUsX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paiOTkoka06k9eytrbek_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9Y4QeKAuiUGSXlYPeNoug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ox3Qp9UFEuO2zpCpi6o6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f_oOBIKWV0WpBQipM0WR8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qNcV7BhkhE2rG7wXmQHUm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Crc.p_A1iE6Et2i27jMwu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ouiYs8l9jk2pY6W2WFAch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42.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2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1.xml><?xml version="1.0" encoding="utf-8"?>
<a:theme xmlns:a="http://schemas.openxmlformats.org/drawingml/2006/main" name="2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2.xml><?xml version="1.0" encoding="utf-8"?>
<a:theme xmlns:a="http://schemas.openxmlformats.org/drawingml/2006/main" name="2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620</TotalTime>
  <Words>12159</Words>
  <Application>Microsoft Office PowerPoint</Application>
  <PresentationFormat>Widescreen</PresentationFormat>
  <Paragraphs>1986</Paragraphs>
  <Slides>113</Slides>
  <Notes>97</Notes>
  <HiddenSlides>1</HiddenSlides>
  <MMClips>0</MMClips>
  <ScaleCrop>false</ScaleCrop>
  <HeadingPairs>
    <vt:vector size="8" baseType="variant">
      <vt:variant>
        <vt:lpstr>Fonts Used</vt:lpstr>
      </vt:variant>
      <vt:variant>
        <vt:i4>12</vt:i4>
      </vt:variant>
      <vt:variant>
        <vt:lpstr>Theme</vt:lpstr>
      </vt:variant>
      <vt:variant>
        <vt:i4>42</vt:i4>
      </vt:variant>
      <vt:variant>
        <vt:lpstr>Embedded OLE Servers</vt:lpstr>
      </vt:variant>
      <vt:variant>
        <vt:i4>1</vt:i4>
      </vt:variant>
      <vt:variant>
        <vt:lpstr>Slide Titles</vt:lpstr>
      </vt:variant>
      <vt:variant>
        <vt:i4>113</vt:i4>
      </vt:variant>
    </vt:vector>
  </HeadingPairs>
  <TitlesOfParts>
    <vt:vector size="168" baseType="lpstr">
      <vt:lpstr>Arial</vt:lpstr>
      <vt:lpstr>Calibri</vt:lpstr>
      <vt:lpstr>Consolas</vt:lpstr>
      <vt:lpstr>Kozuka Gothic Pro R</vt:lpstr>
      <vt:lpstr>Segoe Condensed</vt:lpstr>
      <vt:lpstr>Segoe Light</vt:lpstr>
      <vt:lpstr>Segoe Semibold</vt:lpstr>
      <vt:lpstr>Segoe UI</vt:lpstr>
      <vt:lpstr>Segoe UI Light</vt:lpstr>
      <vt:lpstr>Segoe UI Semibold</vt:lpstr>
      <vt:lpstr>Wingdings</vt:lpstr>
      <vt:lpstr>Wingdings 3</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22_MS1444_Windows Azure Template 16x9_r08b</vt:lpstr>
      <vt:lpstr>23_MS1444_Windows Azure Template 16x9_r08b</vt:lpstr>
      <vt:lpstr>24_MS1444_Windows Azure Template 16x9_r08b</vt:lpstr>
      <vt:lpstr>think-cell Slide</vt:lpstr>
      <vt:lpstr>Overview of Windows Azure Services</vt:lpstr>
      <vt:lpstr>Introduction</vt:lpstr>
      <vt:lpstr>PowerPoint Presentation</vt:lpstr>
      <vt:lpstr>Agenda</vt:lpstr>
      <vt:lpstr>PowerPoint Presentation</vt:lpstr>
      <vt:lpstr>Today’s Transformation – Cloud</vt:lpstr>
      <vt:lpstr>IT Continuum</vt:lpstr>
      <vt:lpstr>Microsoft On The Internet</vt:lpstr>
      <vt:lpstr>Windows Azure </vt:lpstr>
      <vt:lpstr>The Microsoft Cloud</vt:lpstr>
      <vt:lpstr>Inside a Microsoft Data Center</vt:lpstr>
      <vt:lpstr>Cloud Computing Patterns</vt:lpstr>
      <vt:lpstr>PowerPoint Presentation</vt:lpstr>
      <vt:lpstr>Leverage Parallel Operations</vt:lpstr>
      <vt:lpstr>Datacenter Network Architecture</vt:lpstr>
      <vt:lpstr>PowerPoint Presentation</vt:lpstr>
      <vt:lpstr>Cloud Services</vt:lpstr>
      <vt:lpstr>PowerPoint Presentation</vt:lpstr>
      <vt:lpstr>What is a Cloud Service?</vt:lpstr>
      <vt:lpstr>What Can It Run?</vt:lpstr>
      <vt:lpstr>Roles and Instances</vt:lpstr>
      <vt:lpstr>Roles and Instances Example Hosted Service configuration with a single web role and a single worker role</vt:lpstr>
      <vt:lpstr>Fault Domains</vt:lpstr>
      <vt:lpstr>Upgrade Domains</vt:lpstr>
      <vt:lpstr>Roles and Instances Example role with nine virtual machines distributed across three fault domains</vt:lpstr>
      <vt:lpstr>The High Scale Application Archetype Windows Azure provides a ‘pay-as-you-go’ scale out application platform</vt:lpstr>
      <vt:lpstr>Windows Azure SDKs and Tools</vt:lpstr>
      <vt:lpstr>Windows Azure for .Net Developers</vt:lpstr>
      <vt:lpstr>Role Programming Model</vt:lpstr>
      <vt:lpstr>Role Lifecycle</vt:lpstr>
      <vt:lpstr>Worker Role Patterns</vt:lpstr>
      <vt:lpstr>Web Role</vt:lpstr>
      <vt:lpstr>Understanding Packaging and Config</vt:lpstr>
      <vt:lpstr>Service Definition</vt:lpstr>
      <vt:lpstr>Service Definition</vt:lpstr>
      <vt:lpstr>Service Configuration</vt:lpstr>
      <vt:lpstr>Service Configuration</vt:lpstr>
      <vt:lpstr>Custom Role Entry Points</vt:lpstr>
      <vt:lpstr>Custom Role Entry Points</vt:lpstr>
      <vt:lpstr>Choosing Your VM Size</vt:lpstr>
      <vt:lpstr>Networking in Windows Azure</vt:lpstr>
      <vt:lpstr>Networking in Windows Azure (cont.)</vt:lpstr>
      <vt:lpstr>Local Storage</vt:lpstr>
      <vt:lpstr>Local Storage</vt:lpstr>
      <vt:lpstr>Configuration Values</vt:lpstr>
      <vt:lpstr>Upgrading Your Application</vt:lpstr>
      <vt:lpstr>VIP Swap</vt:lpstr>
      <vt:lpstr>Windows Azure Diagnostics</vt:lpstr>
      <vt:lpstr>Windows Azure Service Architecture</vt:lpstr>
      <vt:lpstr>Deploying a web application</vt:lpstr>
      <vt:lpstr>PowerPoint Presentation</vt:lpstr>
      <vt:lpstr>PowerPoint Presentation</vt:lpstr>
      <vt:lpstr>A Server Is Not A Machine</vt:lpstr>
      <vt:lpstr>How It Works</vt:lpstr>
      <vt:lpstr>The Basics</vt:lpstr>
      <vt:lpstr>Server Provisioning</vt:lpstr>
      <vt:lpstr>There Are Two  Ways To Secure  A Database:</vt:lpstr>
      <vt:lpstr>Database Benefits</vt:lpstr>
      <vt:lpstr>SQL Database Firewall</vt:lpstr>
      <vt:lpstr>Application Connectivity</vt:lpstr>
      <vt:lpstr>SQL Reporting</vt:lpstr>
      <vt:lpstr>SQL Data Sync</vt:lpstr>
      <vt:lpstr>SQL Federation</vt:lpstr>
      <vt:lpstr>SQL Database Architecture</vt:lpstr>
      <vt:lpstr>PowerPoint Presentation</vt:lpstr>
      <vt:lpstr>Deploying a Sql  Database</vt:lpstr>
      <vt:lpstr>PowerPoint Presentation</vt:lpstr>
      <vt:lpstr>PowerPoint Presentation</vt:lpstr>
      <vt:lpstr>PowerPoint Presentation</vt:lpstr>
      <vt:lpstr>PowerPoint Presentation</vt:lpstr>
      <vt:lpstr>PowerPoint Presentation</vt:lpstr>
      <vt:lpstr>PowerPoint Presentation</vt:lpstr>
      <vt:lpstr>What is Windows Azure Mobile Services?</vt:lpstr>
      <vt:lpstr>Key Scenarios</vt:lpstr>
      <vt:lpstr>Server Logic</vt:lpstr>
      <vt:lpstr>Push Notification Lifecycle Overview</vt:lpstr>
      <vt:lpstr>Push Notifications</vt:lpstr>
      <vt:lpstr>Scheduler</vt:lpstr>
      <vt:lpstr>Mobile Services on Windows 8</vt:lpstr>
      <vt:lpstr>PowerPoint Presentation</vt:lpstr>
      <vt:lpstr>PowerPoint Presentation</vt:lpstr>
      <vt:lpstr>Claims-Based Identity</vt:lpstr>
      <vt:lpstr>Active Directory Access Control</vt:lpstr>
      <vt:lpstr>Authenticating Users from Web and Social Providers</vt:lpstr>
      <vt:lpstr>Authenticating Users from Web and Social Providers</vt:lpstr>
      <vt:lpstr>PowerPoint Presentation</vt:lpstr>
      <vt:lpstr>PowerPoint Presentation</vt:lpstr>
      <vt:lpstr>Application building blocks</vt:lpstr>
      <vt:lpstr>PowerPoint Presentation</vt:lpstr>
      <vt:lpstr>Windows Azure Scenarios</vt:lpstr>
      <vt:lpstr>PowerPoint Presentation</vt:lpstr>
      <vt:lpstr>Using Azure  Management Studio</vt:lpstr>
      <vt:lpstr>Using zud.io</vt:lpstr>
      <vt:lpstr>Using CDS</vt:lpstr>
      <vt:lpstr>HOL + Video: Fetch Climate</vt:lpstr>
      <vt:lpstr>http://fetchclimate2.cloudapp.net</vt:lpstr>
      <vt:lpstr>Weather Forecast  Computation  as a Service </vt:lpstr>
      <vt:lpstr>PowerPoint Presentation</vt:lpstr>
      <vt:lpstr>WRF Service Architecture</vt:lpstr>
      <vt:lpstr>PowerPoint Presentation</vt:lpstr>
      <vt:lpstr>PowerPoint Presentation</vt:lpstr>
      <vt:lpstr>PowerPoint Presentation</vt:lpstr>
      <vt:lpstr>PowerPoint Presentation</vt:lpstr>
      <vt:lpstr>PowerPoint Presentation</vt:lpstr>
      <vt:lpstr>HeatMap: 5 Compute Nodes running at 100%</vt:lpstr>
      <vt:lpstr>Heat Map: Scaling to 96 cores</vt:lpstr>
      <vt:lpstr>PowerPoint Presentation</vt:lpstr>
      <vt:lpstr>PowerPoint Presentation</vt:lpstr>
      <vt:lpstr>Processing Steps</vt:lpstr>
      <vt:lpstr>Pre-Processing</vt:lpstr>
      <vt:lpstr>Process steps for Bing Map overlay</vt:lpstr>
      <vt:lpstr>Weather Demo</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Richard Conway</cp:lastModifiedBy>
  <cp:revision>33</cp:revision>
  <dcterms:created xsi:type="dcterms:W3CDTF">2013-08-21T10:51:45Z</dcterms:created>
  <dcterms:modified xsi:type="dcterms:W3CDTF">2013-09-16T14:09:29Z</dcterms:modified>
</cp:coreProperties>
</file>